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Roboto"/>
      <p:regular r:id="rId54"/>
      <p:bold r:id="rId55"/>
      <p:italic r:id="rId56"/>
      <p:boldItalic r:id="rId57"/>
    </p:embeddedFont>
    <p:embeddedFont>
      <p:font typeface="Google Sans"/>
      <p:regular r:id="rId58"/>
      <p:bold r:id="rId59"/>
      <p:italic r:id="rId60"/>
      <p:boldItalic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43E223-623F-49BE-8819-2DE93EFD3817}">
  <a:tblStyle styleId="{2043E223-623F-49BE-8819-2DE93EFD38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regular.fntdata"/><Relationship Id="rId61" Type="http://schemas.openxmlformats.org/officeDocument/2006/relationships/font" Target="fonts/GoogleSans-boldItalic.fntdata"/><Relationship Id="rId20" Type="http://schemas.openxmlformats.org/officeDocument/2006/relationships/slide" Target="slides/slide13.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5.xml"/><Relationship Id="rId21" Type="http://schemas.openxmlformats.org/officeDocument/2006/relationships/slide" Target="slides/slide14.xml"/><Relationship Id="rId65" Type="http://schemas.openxmlformats.org/officeDocument/2006/relationships/font" Target="fonts/OpenSans-boldItalic.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GoogleSans-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Roboto-bold.fntdata"/><Relationship Id="rId10" Type="http://schemas.openxmlformats.org/officeDocument/2006/relationships/slide" Target="slides/slide3.xml"/><Relationship Id="rId54" Type="http://schemas.openxmlformats.org/officeDocument/2006/relationships/font" Target="fonts/Roboto-regular.fntdata"/><Relationship Id="rId13" Type="http://schemas.openxmlformats.org/officeDocument/2006/relationships/slide" Target="slides/slide6.xml"/><Relationship Id="rId57" Type="http://schemas.openxmlformats.org/officeDocument/2006/relationships/font" Target="fonts/Roboto-boldItalic.fntdata"/><Relationship Id="rId12" Type="http://schemas.openxmlformats.org/officeDocument/2006/relationships/slide" Target="slides/slide5.xml"/><Relationship Id="rId56" Type="http://schemas.openxmlformats.org/officeDocument/2006/relationships/font" Target="fonts/Roboto-italic.fntdata"/><Relationship Id="rId15" Type="http://schemas.openxmlformats.org/officeDocument/2006/relationships/slide" Target="slides/slide8.xml"/><Relationship Id="rId59" Type="http://schemas.openxmlformats.org/officeDocument/2006/relationships/font" Target="fonts/GoogleSans-bold.fntdata"/><Relationship Id="rId14" Type="http://schemas.openxmlformats.org/officeDocument/2006/relationships/slide" Target="slides/slide7.xml"/><Relationship Id="rId58" Type="http://schemas.openxmlformats.org/officeDocument/2006/relationships/font" Target="fonts/GoogleSans-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unit-returning-functions" TargetMode="External"/><Relationship Id="rId3" Type="http://schemas.openxmlformats.org/officeDocument/2006/relationships/hyperlink" Target="https://kotlinlang.org/docs/reference/functions.html#explicit-return-type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unit-returning-functions" TargetMode="External"/><Relationship Id="rId3" Type="http://schemas.openxmlformats.org/officeDocument/2006/relationships/hyperlink" Target="https://kotlinlang.org/docs/reference/functions.html#explicit-return-type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single-expression-functions"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lambdas.html#function-types" TargetMode="External"/><Relationship Id="rId3" Type="http://schemas.openxmlformats.org/officeDocument/2006/relationships/hyperlink" Target="https://kotlinlang.org/docs/reference/lambdas.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kotlinlang.org/byExample/04_functional/02_Lambdas" TargetMode="External"/><Relationship Id="rId3" Type="http://schemas.openxmlformats.org/officeDocument/2006/relationships/hyperlink" Target="https://kotlinlang.org/docs/reference/lambdas.html#lambda-expressions-and-anonymous-function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lambdas.html" TargetMode="External"/><Relationship Id="rId3" Type="http://schemas.openxmlformats.org/officeDocument/2006/relationships/hyperlink" Target="https://play.kotlinlang.org/byExample/04_functional/01_Higher-Order%20Function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sequences/index.htm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ollection-transformations.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8056c3aa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8056c3aa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8056c3aa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8056c3aa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previous slide, </a:t>
            </a:r>
            <a:r>
              <a:rPr lang="en"/>
              <a:t>we</a:t>
            </a:r>
            <a:r>
              <a:rPr lang="en"/>
              <a:t> passed "Kotlin!" as an argument to main.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t>
            </a:r>
            <a:r>
              <a:rPr lang="en">
                <a:latin typeface="Courier New"/>
                <a:ea typeface="Courier New"/>
                <a:cs typeface="Courier New"/>
                <a:sym typeface="Courier New"/>
              </a:rPr>
              <a:t>Hello.kt</a:t>
            </a:r>
            <a:r>
              <a:rPr lang="en"/>
              <a:t>, change the greeting message to use the first argument passed into the program (via the </a:t>
            </a:r>
            <a:r>
              <a:rPr b="1" lang="en"/>
              <a:t>Run/Debug Configurations</a:t>
            </a:r>
            <a:r>
              <a:rPr lang="en"/>
              <a:t> window on the previous slide), </a:t>
            </a:r>
            <a:r>
              <a:rPr lang="en">
                <a:latin typeface="Courier New"/>
                <a:ea typeface="Courier New"/>
                <a:cs typeface="Courier New"/>
                <a:sym typeface="Courier New"/>
              </a:rPr>
              <a:t>args[0]</a:t>
            </a:r>
            <a:r>
              <a:rPr lang="en"/>
              <a:t>, instead of "</a:t>
            </a:r>
            <a:r>
              <a:rPr lang="en">
                <a:latin typeface="Courier New"/>
                <a:ea typeface="Courier New"/>
                <a:cs typeface="Courier New"/>
                <a:sym typeface="Courier New"/>
              </a:rPr>
              <a:t>world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example uses a string template. String templates let you reference variables inside string declarations.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8056c3aa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8056c3aa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8056c3aa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88056c3aa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88056c3aa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88056c3aa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t> prints the value of the first </a:t>
            </a:r>
            <a:r>
              <a:rPr lang="en">
                <a:latin typeface="Courier New"/>
                <a:ea typeface="Courier New"/>
                <a:cs typeface="Courier New"/>
                <a:sym typeface="Courier New"/>
              </a:rPr>
              <a:t>println()</a:t>
            </a:r>
            <a:r>
              <a:rPr lang="en"/>
              <a:t>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lang="en">
                <a:latin typeface="Courier New"/>
                <a:ea typeface="Courier New"/>
                <a:cs typeface="Courier New"/>
                <a:sym typeface="Courier New"/>
              </a:rPr>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8056c3aa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8056c3aa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88056c3aa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88056c3aa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88056c3aa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88056c3aa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88056c3aa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88056c3aa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Unit-Returning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Explicit Return Types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8056c3aa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8056c3aa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Transition: 1 click</a:t>
            </a:r>
            <a:endParaRPr b="1"/>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Unit-Returning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Explicit Return Types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88056c3aa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88056c3aa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8056c3aa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8056c3aa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88056c3aa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88056c3a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From</a:t>
            </a:r>
            <a:r>
              <a:rPr lang="en">
                <a:solidFill>
                  <a:schemeClr val="dk1"/>
                </a:solidFill>
              </a:rPr>
              <a:t>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b="1" lang="en">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88056c3aa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88056c3aa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88056c3a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88056c3a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Default and named arguments help minimize overloads and improve the readability of your code.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88056c3aa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88056c3aa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88056c3aa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88056c3aa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88056c3aa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88056c3aa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Single-Expression Functions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88056c3aa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88056c3aa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88056c3aa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88056c3aa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SzPts val="1100"/>
              <a:buChar char="●"/>
            </a:pPr>
            <a:r>
              <a:rPr lang="en" u="sng">
                <a:solidFill>
                  <a:srgbClr val="1155CC"/>
                </a:solidFill>
                <a:hlinkClick r:id="rId2">
                  <a:extLst>
                    <a:ext uri="{A12FA001-AC4F-418D-AE19-62706E023703}">
                      <ahyp:hlinkClr val="tx"/>
                    </a:ext>
                  </a:extLst>
                </a:hlinkClick>
              </a:rPr>
              <a:t>Function Types</a:t>
            </a:r>
            <a:endParaRPr/>
          </a:p>
          <a:p>
            <a:pPr indent="-298450" lvl="0" marL="457200" rtl="0" algn="l">
              <a:lnSpc>
                <a:spcPct val="115000"/>
              </a:lnSpc>
              <a:spcBef>
                <a:spcPts val="0"/>
              </a:spcBef>
              <a:spcAft>
                <a:spcPts val="0"/>
              </a:spcAft>
              <a:buSzPts val="1100"/>
              <a:buChar char="●"/>
            </a:pPr>
            <a:r>
              <a:rPr lang="en" u="sng">
                <a:solidFill>
                  <a:schemeClr val="hlink"/>
                </a:solidFill>
                <a:hlinkClick r:id="rId3"/>
              </a:rPr>
              <a:t>Higher-Order Functions and Lambdas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88056c3aa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88056c3aa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b="1" i="1" lang="en">
                <a:solidFill>
                  <a:schemeClr val="dk1"/>
                </a:solidFill>
                <a:highlight>
                  <a:srgbClr val="FFFFFF"/>
                </a:highlight>
                <a:latin typeface="Roboto"/>
                <a:ea typeface="Roboto"/>
                <a:cs typeface="Roboto"/>
                <a:sym typeface="Roboto"/>
              </a:rPr>
              <a:t>a function arrow</a:t>
            </a:r>
            <a:r>
              <a:rPr b="1" i="1" lang="en">
                <a:solidFill>
                  <a:schemeClr val="dk1"/>
                </a:solidFill>
                <a:latin typeface="Roboto"/>
                <a:ea typeface="Roboto"/>
                <a:cs typeface="Roboto"/>
                <a:sym typeface="Roboto"/>
              </a:rPr>
              <a:t> </a:t>
            </a:r>
            <a:r>
              <a:rPr b="1" i="1" lang="en">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a:solidFill>
                  <a:schemeClr val="dk1"/>
                </a:solidFill>
                <a:highlight>
                  <a:srgbClr val="FFFFFF"/>
                </a:highlight>
                <a:latin typeface="Roboto"/>
                <a:ea typeface="Roboto"/>
                <a:cs typeface="Roboto"/>
                <a:sym typeface="Roboto"/>
              </a:rPr>
              <a:t>Resources:</a:t>
            </a:r>
            <a:endParaRPr b="1"/>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Lambda functions</a:t>
            </a:r>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Lambda Expressions and Anonymous Functions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88056c3aa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88056c3aa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Here's what the code says:</a:t>
            </a:r>
            <a:endParaRPr/>
          </a:p>
          <a:p>
            <a:pPr indent="-298450" lvl="0" marL="457200" rtl="0" algn="l">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urier New"/>
                <a:ea typeface="Courier New"/>
                <a:cs typeface="Courier New"/>
                <a:sym typeface="Courier New"/>
              </a:rPr>
              <a:t>Int</a:t>
            </a:r>
            <a:r>
              <a:rPr lang="en"/>
              <a:t> and returns an </a:t>
            </a:r>
            <a:r>
              <a:rPr lang="en">
                <a:latin typeface="Courier New"/>
                <a:ea typeface="Courier New"/>
                <a:cs typeface="Courier New"/>
                <a:sym typeface="Courier New"/>
              </a:rPr>
              <a:t>Int</a:t>
            </a:r>
            <a:r>
              <a:rPr lang="en"/>
              <a:t>.</a:t>
            </a:r>
            <a:endParaRPr/>
          </a:p>
          <a:p>
            <a:pPr indent="-298450" lvl="0" marL="457200" rtl="0" algn="l">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indent="-298450" lvl="0" marL="457200" rtl="0" algn="l">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level</a:t>
            </a:r>
            <a:r>
              <a:rPr lang="en"/>
              <a:t> divided by </a:t>
            </a:r>
            <a:r>
              <a:rPr lang="en">
                <a:latin typeface="Courier New"/>
                <a:ea typeface="Courier New"/>
                <a:cs typeface="Courier New"/>
                <a:sym typeface="Courier New"/>
              </a:rPr>
              <a:t>2</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you don't have to specify the type of the lambda argument anymore. The type is calculated by type inference.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8056c3aa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8056c3aa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88056c3aa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88056c3aa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Resources:</a:t>
            </a:r>
            <a:endParaRPr b="1">
              <a:solidFill>
                <a:schemeClr val="dk1"/>
              </a:solidFill>
            </a:endParaRPr>
          </a:p>
          <a:p>
            <a:pPr indent="-298450" lvl="0" marL="457200" rtl="0" algn="l">
              <a:lnSpc>
                <a:spcPct val="115000"/>
              </a:lnSpc>
              <a:spcBef>
                <a:spcPts val="0"/>
              </a:spcBef>
              <a:spcAft>
                <a:spcPts val="0"/>
              </a:spcAft>
              <a:buSzPts val="1100"/>
              <a:buChar char="●"/>
            </a:pPr>
            <a:r>
              <a:rPr lang="en" u="sng">
                <a:solidFill>
                  <a:schemeClr val="hlink"/>
                </a:solidFill>
                <a:hlinkClick r:id="rId2"/>
              </a:rPr>
              <a:t>Lambdas</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3">
                  <a:extLst>
                    <a:ext uri="{A12FA001-AC4F-418D-AE19-62706E023703}">
                      <ahyp:hlinkClr val="tx"/>
                    </a:ext>
                  </a:extLst>
                </a:hlinkClick>
              </a:rPr>
              <a:t>Higher-order functions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88056c3aa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88056c3aa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function type separates its implementation from its usage letting you use anything that satisfies the contract, in this case anything that takes in a String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88056c3aa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88056c3aa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88056c3aa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88056c3aa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When working with higher-order functions, Kotlin prefers that any parameter that takes a function is the last parameter. </a:t>
            </a:r>
            <a:r>
              <a:rPr lang="en">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88056c3aa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b88056c3aa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talk more about how higher-order functions can be used in the next section on "List Filters."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88056c3aa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88056c3aa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88056c3aa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88056c3aa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timed</a:t>
            </a:r>
            <a:br>
              <a:rPr lang="en"/>
            </a:br>
            <a:endParaRPr/>
          </a:p>
          <a:p>
            <a:pPr indent="0" lvl="0" marL="0" rtl="0" algn="l">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88056c3aa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88056c3aa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indent="0" lvl="0" marL="0" rtl="0" algn="l">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88056c3aa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88056c3aa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88056c3aa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88056c3aa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Lazy operations are more expensive individually (</a:t>
            </a:r>
            <a:r>
              <a:rPr lang="en" sz="1050">
                <a:solidFill>
                  <a:srgbClr val="3C4043"/>
                </a:solidFill>
                <a:highlight>
                  <a:srgbClr val="FFFFFF"/>
                </a:highlight>
                <a:latin typeface="Roboto"/>
                <a:ea typeface="Roboto"/>
                <a:cs typeface="Roboto"/>
                <a:sym typeface="Roboto"/>
              </a:rPr>
              <a:t>due to an increase in small allocations and branches)</a:t>
            </a:r>
            <a:r>
              <a:rPr lang="en">
                <a:solidFill>
                  <a:schemeClr val="dk1"/>
                </a:solidFill>
              </a:rPr>
              <a:t> than eager ones, and they should be limited to when there is a known benefit. </a:t>
            </a:r>
            <a:r>
              <a:rPr lang="en"/>
              <a:t>Using lazy evaluation is especially helpful when working with large collections where you want to avoid performing expensive operations when you only need part of the results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8056c3aa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8056c3aa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b88056c3aa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b88056c3aa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In Kotlin, the result list can be created immediately, or when the list is accessed. That is, it can be either </a:t>
            </a:r>
            <a:r>
              <a:rPr i="1" lang="en">
                <a:solidFill>
                  <a:schemeClr val="dk1"/>
                </a:solidFill>
                <a:highlight>
                  <a:srgbClr val="FFFFFF"/>
                </a:highlight>
                <a:latin typeface="Roboto"/>
                <a:ea typeface="Roboto"/>
                <a:cs typeface="Roboto"/>
                <a:sym typeface="Roboto"/>
              </a:rPr>
              <a:t>eager</a:t>
            </a:r>
            <a:r>
              <a:rPr lang="en">
                <a:solidFill>
                  <a:schemeClr val="dk1"/>
                </a:solidFill>
                <a:highlight>
                  <a:srgbClr val="FFFFFF"/>
                </a:highlight>
                <a:latin typeface="Roboto"/>
                <a:ea typeface="Roboto"/>
                <a:cs typeface="Roboto"/>
                <a:sym typeface="Roboto"/>
              </a:rPr>
              <a:t> or </a:t>
            </a:r>
            <a:r>
              <a:rPr i="1" lang="en">
                <a:solidFill>
                  <a:schemeClr val="dk1"/>
                </a:solidFill>
                <a:highlight>
                  <a:srgbClr val="FFFFFF"/>
                </a:highlight>
                <a:latin typeface="Roboto"/>
                <a:ea typeface="Roboto"/>
                <a:cs typeface="Roboto"/>
                <a:sym typeface="Roboto"/>
              </a:rPr>
              <a:t>lazy </a:t>
            </a:r>
            <a:r>
              <a:rPr lang="en">
                <a:solidFill>
                  <a:schemeClr val="dk1"/>
                </a:solidFill>
                <a:highlight>
                  <a:srgbClr val="FFFFFF"/>
                </a:highlight>
                <a:latin typeface="Roboto"/>
                <a:ea typeface="Roboto"/>
                <a:cs typeface="Roboto"/>
                <a:sym typeface="Roboto"/>
              </a:rPr>
              <a:t>depending on which way you need it to be. By default, </a:t>
            </a:r>
            <a:r>
              <a:rPr lang="en">
                <a:solidFill>
                  <a:schemeClr val="dk1"/>
                </a:solidFill>
                <a:latin typeface="Courier New"/>
                <a:ea typeface="Courier New"/>
                <a:cs typeface="Courier New"/>
                <a:sym typeface="Courier New"/>
              </a:rPr>
              <a:t>filter</a:t>
            </a:r>
            <a:r>
              <a:rPr lang="en">
                <a:solidFill>
                  <a:schemeClr val="dk1"/>
                </a:solidFill>
                <a:highlight>
                  <a:srgbClr val="FFFFFF"/>
                </a:highlight>
                <a:latin typeface="Roboto"/>
                <a:ea typeface="Roboto"/>
                <a:cs typeface="Roboto"/>
                <a:sym typeface="Roboto"/>
              </a:rPr>
              <a:t> is eager, and each time you use the filter, a list is created.</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To make the filter lazy, you can use a </a:t>
            </a:r>
            <a:r>
              <a:rPr lang="en">
                <a:solidFill>
                  <a:schemeClr val="dk1"/>
                </a:solidFill>
              </a:rPr>
              <a:t>Sequence</a:t>
            </a:r>
            <a:r>
              <a:rPr lang="en">
                <a:solidFill>
                  <a:schemeClr val="dk1"/>
                </a:solidFill>
                <a:highlight>
                  <a:srgbClr val="FFFFFF"/>
                </a:highlight>
                <a:latin typeface="Roboto"/>
                <a:ea typeface="Roboto"/>
                <a:cs typeface="Roboto"/>
                <a:sym typeface="Roboto"/>
              </a:rPr>
              <a:t>, which is a collection that can only look at one item at a time, starting at the beginning, and going to the end. Conveniently, this is exactly the API that a lazy filter needs.</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b="1" lang="en">
                <a:solidFill>
                  <a:schemeClr val="dk1"/>
                </a:solidFill>
                <a:highlight>
                  <a:srgbClr val="FFFFFF"/>
                </a:highlight>
                <a:latin typeface="Roboto"/>
                <a:ea typeface="Roboto"/>
                <a:cs typeface="Roboto"/>
                <a:sym typeface="Roboto"/>
              </a:rPr>
              <a:t>Resource:</a:t>
            </a:r>
            <a:endParaRPr b="1">
              <a:solidFill>
                <a:schemeClr val="dk1"/>
              </a:solidFill>
              <a:highlight>
                <a:srgbClr val="FFFFFF"/>
              </a:highlight>
              <a:latin typeface="Roboto"/>
              <a:ea typeface="Roboto"/>
              <a:cs typeface="Roboto"/>
              <a:sym typeface="Roboto"/>
            </a:endParaRPr>
          </a:p>
          <a:p>
            <a:pPr indent="-298450" lvl="0" marL="457200" rtl="0" algn="l">
              <a:lnSpc>
                <a:spcPct val="115000"/>
              </a:lnSpc>
              <a:spcBef>
                <a:spcPts val="0"/>
              </a:spcBef>
              <a:spcAft>
                <a:spcPts val="1100"/>
              </a:spcAft>
              <a:buSzPts val="1100"/>
              <a:buChar char="●"/>
            </a:pPr>
            <a:r>
              <a:rPr lang="en">
                <a:solidFill>
                  <a:schemeClr val="dk1"/>
                </a:solidFill>
                <a:highlight>
                  <a:schemeClr val="lt1"/>
                </a:highlight>
                <a:latin typeface="Roboto"/>
                <a:ea typeface="Roboto"/>
                <a:cs typeface="Roboto"/>
                <a:sym typeface="Roboto"/>
              </a:rPr>
              <a:t> </a:t>
            </a:r>
            <a:r>
              <a:rPr lang="en" u="sng">
                <a:solidFill>
                  <a:schemeClr val="hlink"/>
                </a:solidFill>
                <a:hlinkClick r:id="rId2"/>
              </a:rPr>
              <a:t>Sequences</a:t>
            </a:r>
            <a:endParaRPr>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b88056c3aa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b88056c3aa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Sequences let you process elements one by one until a filtering condition is satisfied, reducing unnecessary processing.</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Here we evaluate the filter using a Sequence with </a:t>
            </a:r>
            <a:r>
              <a:rPr lang="en">
                <a:solidFill>
                  <a:schemeClr val="dk1"/>
                </a:solidFill>
                <a:latin typeface="Courier New"/>
                <a:ea typeface="Courier New"/>
                <a:cs typeface="Courier New"/>
                <a:sym typeface="Courier New"/>
              </a:rPr>
              <a:t>asSequence()</a:t>
            </a:r>
            <a:r>
              <a:rPr lang="en">
                <a:solidFill>
                  <a:schemeClr val="dk1"/>
                </a:solidFill>
              </a:rPr>
              <a:t>. Assign the sequence to a variable called </a:t>
            </a:r>
            <a:r>
              <a:rPr lang="en">
                <a:solidFill>
                  <a:schemeClr val="dk1"/>
                </a:solidFill>
                <a:latin typeface="Courier New"/>
                <a:ea typeface="Courier New"/>
                <a:cs typeface="Courier New"/>
                <a:sym typeface="Courier New"/>
              </a:rPr>
              <a:t>filtered</a:t>
            </a:r>
            <a:r>
              <a:rPr lang="en">
                <a:solidFill>
                  <a:schemeClr val="dk1"/>
                </a:solidFill>
              </a:rPr>
              <a:t>, and print it.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When you return the filter results as a sequence, the filtered variable won't hold a new list, it will hold a sequence of the list elements and knowledge of the filter to apply to those elements. Whenever you access elements of the sequence, the filter is applied, and the result is returned to you.</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88056c3aa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88056c3aa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Force evaluation of the sequence by converting it to a list with </a:t>
            </a:r>
            <a:r>
              <a:rPr lang="en">
                <a:solidFill>
                  <a:schemeClr val="dk1"/>
                </a:solidFill>
                <a:latin typeface="Courier New"/>
                <a:ea typeface="Courier New"/>
                <a:cs typeface="Courier New"/>
                <a:sym typeface="Courier New"/>
              </a:rPr>
              <a:t>toList()</a:t>
            </a:r>
            <a:r>
              <a:rPr lang="en">
                <a:solidFill>
                  <a:schemeClr val="dk1"/>
                </a:solidFill>
              </a:rPr>
              <a:t>, and print the result.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8056c3aa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8056c3aa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a:p>
          <a:p>
            <a:pPr indent="-298450" lvl="0" marL="457200" rtl="0" algn="l">
              <a:spcBef>
                <a:spcPts val="0"/>
              </a:spcBef>
              <a:spcAft>
                <a:spcPts val="0"/>
              </a:spcAft>
              <a:buSzPts val="1100"/>
              <a:buChar char="●"/>
            </a:pPr>
            <a:r>
              <a:rPr lang="en" u="sng">
                <a:solidFill>
                  <a:schemeClr val="hlink"/>
                </a:solidFill>
                <a:hlinkClick r:id="rId2"/>
              </a:rPr>
              <a:t>Collection Transformation Operations</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88056c3aa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b88056c3aa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b88056c3aa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b88056c3aa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b88056c3aa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b88056c3aa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8056c3aa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88056c3aa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88056c3aa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88056c3aa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88056c3a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88056c3a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with other languages, the Kotlin </a:t>
            </a:r>
            <a:r>
              <a:rPr lang="en">
                <a:latin typeface="Courier New"/>
                <a:ea typeface="Courier New"/>
                <a:cs typeface="Courier New"/>
                <a:sym typeface="Courier New"/>
              </a:rPr>
              <a:t>main()</a:t>
            </a:r>
            <a:r>
              <a:rPr lang="en"/>
              <a:t> function specifies the entry point for execution. Any command line arguments are passed as an array of strings.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Like your earlier </a:t>
            </a:r>
            <a:r>
              <a:rPr lang="en">
                <a:latin typeface="Courier New"/>
                <a:ea typeface="Courier New"/>
                <a:cs typeface="Courier New"/>
                <a:sym typeface="Courier New"/>
              </a:rPr>
              <a:t>printHello()</a:t>
            </a:r>
            <a:r>
              <a:rPr lang="en"/>
              <a:t> function, this function has no return statement. Every function in Kotlin returns something, even when nothing is explicitly specified. So a function like this </a:t>
            </a:r>
            <a:r>
              <a:rPr lang="en">
                <a:latin typeface="Courier New"/>
                <a:ea typeface="Courier New"/>
                <a:cs typeface="Courier New"/>
                <a:sym typeface="Courier New"/>
              </a:rPr>
              <a:t>main()</a:t>
            </a:r>
            <a:r>
              <a:rPr lang="en"/>
              <a:t> function returns a type </a:t>
            </a:r>
            <a:r>
              <a:rPr lang="en">
                <a:latin typeface="Courier New"/>
                <a:ea typeface="Courier New"/>
                <a:cs typeface="Courier New"/>
                <a:sym typeface="Courier New"/>
              </a:rPr>
              <a:t>kotlin.Unit</a:t>
            </a:r>
            <a:r>
              <a:rPr lang="en"/>
              <a:t>, which is Kotlin's way of saying no value.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Note:</a:t>
            </a:r>
            <a:r>
              <a:rPr lang="en"/>
              <a:t> When a function returns </a:t>
            </a:r>
            <a:r>
              <a:rPr lang="en">
                <a:latin typeface="Courier New"/>
                <a:ea typeface="Courier New"/>
                <a:cs typeface="Courier New"/>
                <a:sym typeface="Courier New"/>
              </a:rPr>
              <a:t>kotlin.Unit</a:t>
            </a:r>
            <a:r>
              <a:rPr lang="en"/>
              <a:t>, you don't have to specify it explicitly. This is different from some other languages, where you have to explicitly say that you are returning nothing.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88056c3aa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88056c3aa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88056c3aa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88056c3aa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a:t>
            </a:r>
            <a:r>
              <a:rPr lang="en">
                <a:latin typeface="Courier New"/>
                <a:ea typeface="Courier New"/>
                <a:cs typeface="Courier New"/>
                <a:sym typeface="Courier New"/>
              </a:rPr>
              <a:t>Kotlin!</a:t>
            </a:r>
            <a:r>
              <a:rPr lang="en"/>
              <a:t> in the </a:t>
            </a:r>
            <a:r>
              <a:rPr b="1" lang="en"/>
              <a:t>Program arguments</a:t>
            </a:r>
            <a:r>
              <a:rPr lang="en"/>
              <a:t> field, and click </a:t>
            </a:r>
            <a:r>
              <a:rPr b="1" lang="en"/>
              <a:t>OK</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you are running your program from IntelliJ IDEA and not from the command line, you need to specify any arguments to the program a little differently.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1.xml"/><Relationship Id="rId10" Type="http://schemas.openxmlformats.org/officeDocument/2006/relationships/slide" Target="/ppt/slides/slide44.xml"/><Relationship Id="rId9" Type="http://schemas.openxmlformats.org/officeDocument/2006/relationships/slide" Target="/ppt/slides/slide35.xml"/><Relationship Id="rId5" Type="http://schemas.openxmlformats.org/officeDocument/2006/relationships/slide" Target="/ppt/slides/slide14.xml"/><Relationship Id="rId6" Type="http://schemas.openxmlformats.org/officeDocument/2006/relationships/slide" Target="/ppt/slides/slide14.xml"/><Relationship Id="rId7" Type="http://schemas.openxmlformats.org/officeDocument/2006/relationships/slide" Target="/ppt/slides/slide24.xml"/><Relationship Id="rId8" Type="http://schemas.openxmlformats.org/officeDocument/2006/relationships/slide" Target="/ppt/slides/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1" Type="http://schemas.openxmlformats.org/officeDocument/2006/relationships/slide" Target="/ppt/slides/slide20.xml"/><Relationship Id="rId10" Type="http://schemas.openxmlformats.org/officeDocument/2006/relationships/slide" Target="/ppt/slides/slide11.xml"/><Relationship Id="rId13" Type="http://schemas.openxmlformats.org/officeDocument/2006/relationships/slide" Target="/ppt/slides/slide26.xml"/><Relationship Id="rId12" Type="http://schemas.openxmlformats.org/officeDocument/2006/relationships/slide" Target="/ppt/slides/slide24.xml"/><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9.xml"/><Relationship Id="rId14" Type="http://schemas.openxmlformats.org/officeDocument/2006/relationships/slide" Target="/ppt/slides/slide39.xml"/><Relationship Id="rId5" Type="http://schemas.openxmlformats.org/officeDocument/2006/relationships/slide" Target="/ppt/slides/slide3.xml"/><Relationship Id="rId6" Type="http://schemas.openxmlformats.org/officeDocument/2006/relationships/slide" Target="/ppt/slides/slide3.xml"/><Relationship Id="rId7" Type="http://schemas.openxmlformats.org/officeDocument/2006/relationships/slide" Target="/ppt/slides/slide9.xml"/><Relationship Id="rId8" Type="http://schemas.openxmlformats.org/officeDocument/2006/relationships/slide" Target="/ppt/slides/slide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hyperlink" Target="http://developer.android.com/courses/pathways/android-development-with-kotlin-2"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nvSpPr>
        <p:spPr>
          <a:xfrm>
            <a:off x="780325" y="1461700"/>
            <a:ext cx="3660000" cy="29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2: Functions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arguments in </a:t>
            </a:r>
            <a:r>
              <a:rPr lang="en">
                <a:latin typeface="Consolas"/>
                <a:ea typeface="Consolas"/>
                <a:cs typeface="Consolas"/>
                <a:sym typeface="Consolas"/>
              </a:rPr>
              <a:t>main()</a:t>
            </a:r>
            <a:endParaRPr>
              <a:latin typeface="Consolas"/>
              <a:ea typeface="Consolas"/>
              <a:cs typeface="Consolas"/>
              <a:sym typeface="Consolas"/>
            </a:endParaRPr>
          </a:p>
        </p:txBody>
      </p:sp>
      <p:sp>
        <p:nvSpPr>
          <p:cNvPr id="151" name="Google Shape;151;p26"/>
          <p:cNvSpPr txBox="1"/>
          <p:nvPr>
            <p:ph idx="1" type="body"/>
          </p:nvPr>
        </p:nvSpPr>
        <p:spPr>
          <a:xfrm>
            <a:off x="342900" y="1381075"/>
            <a:ext cx="8489400" cy="7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Use </a:t>
            </a:r>
            <a:r>
              <a:rPr lang="en" sz="1800">
                <a:latin typeface="Courier New"/>
                <a:ea typeface="Courier New"/>
                <a:cs typeface="Courier New"/>
                <a:sym typeface="Courier New"/>
              </a:rPr>
              <a:t>args[0]</a:t>
            </a:r>
            <a:r>
              <a:rPr lang="en" sz="1800"/>
              <a:t> to access the first input </a:t>
            </a:r>
            <a:r>
              <a:rPr lang="en" sz="1800"/>
              <a:t>arg</a:t>
            </a:r>
            <a:r>
              <a:rPr lang="en" sz="1800"/>
              <a:t>ument passed to </a:t>
            </a:r>
            <a:r>
              <a:rPr lang="en" sz="1800">
                <a:latin typeface="Courier New"/>
                <a:ea typeface="Courier New"/>
                <a:cs typeface="Courier New"/>
                <a:sym typeface="Courier New"/>
              </a:rPr>
              <a:t>main()</a:t>
            </a:r>
            <a:r>
              <a:rPr lang="en" sz="1800"/>
              <a:t>.</a:t>
            </a:r>
            <a:endParaRPr sz="1800">
              <a:solidFill>
                <a:srgbClr val="1155CC"/>
              </a:solidFill>
              <a:latin typeface="Consolas"/>
              <a:ea typeface="Consolas"/>
              <a:cs typeface="Consolas"/>
              <a:sym typeface="Consolas"/>
            </a:endParaRPr>
          </a:p>
        </p:txBody>
      </p:sp>
      <p:sp>
        <p:nvSpPr>
          <p:cNvPr id="152" name="Google Shape;152;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nvSpPr>
        <p:spPr>
          <a:xfrm>
            <a:off x="311700" y="1870625"/>
            <a:ext cx="8543700" cy="143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a:t>
            </a:r>
            <a:r>
              <a:rPr lang="en" sz="1800">
                <a:solidFill>
                  <a:srgbClr val="C53929"/>
                </a:solidFill>
                <a:latin typeface="Consolas"/>
                <a:ea typeface="Consolas"/>
                <a:cs typeface="Consolas"/>
                <a:sym typeface="Consolas"/>
              </a:rPr>
              <a:t>${</a:t>
            </a:r>
            <a:r>
              <a:rPr b="1" lang="en" sz="1800">
                <a:solidFill>
                  <a:srgbClr val="388E3C"/>
                </a:solidFill>
                <a:latin typeface="Consolas"/>
                <a:ea typeface="Consolas"/>
                <a:cs typeface="Consolas"/>
                <a:sym typeface="Consolas"/>
              </a:rPr>
              <a:t>args</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0</a:t>
            </a:r>
            <a:r>
              <a:rPr b="1"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54" name="Google Shape;154;p26"/>
          <p:cNvSpPr txBox="1"/>
          <p:nvPr/>
        </p:nvSpPr>
        <p:spPr>
          <a:xfrm>
            <a:off x="334775" y="3377225"/>
            <a:ext cx="7341000" cy="50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 Kotlin!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(Almost) Everything has a value</a:t>
            </a:r>
            <a:endParaRPr sz="4200"/>
          </a:p>
        </p:txBody>
      </p:sp>
      <p:sp>
        <p:nvSpPr>
          <p:cNvPr id="160" name="Google Shape;160;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(Almost) Everything is an expression</a:t>
            </a:r>
            <a:endParaRPr/>
          </a:p>
        </p:txBody>
      </p:sp>
      <p:sp>
        <p:nvSpPr>
          <p:cNvPr id="166" name="Google Shape;166;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txBox="1"/>
          <p:nvPr/>
        </p:nvSpPr>
        <p:spPr>
          <a:xfrm>
            <a:off x="374300" y="2241275"/>
            <a:ext cx="7462500" cy="133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temperature = </a:t>
            </a:r>
            <a:r>
              <a:rPr lang="en" sz="1800">
                <a:solidFill>
                  <a:srgbClr val="C53929"/>
                </a:solidFill>
                <a:latin typeface="Consolas"/>
                <a:ea typeface="Consolas"/>
                <a:cs typeface="Consolas"/>
                <a:sym typeface="Consolas"/>
              </a:rPr>
              <a:t>20</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isHot =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(temperature &gt; </a:t>
            </a:r>
            <a:r>
              <a:rPr lang="en" sz="1800">
                <a:solidFill>
                  <a:srgbClr val="C53929"/>
                </a:solidFill>
                <a:latin typeface="Consolas"/>
                <a:ea typeface="Consolas"/>
                <a:cs typeface="Consolas"/>
                <a:sym typeface="Consolas"/>
              </a:rPr>
              <a:t>40</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rgbClr val="37474F"/>
                </a:solidFill>
                <a:latin typeface="Consolas"/>
                <a:ea typeface="Consolas"/>
                <a:cs typeface="Consolas"/>
                <a:sym typeface="Consolas"/>
              </a:rPr>
              <a:t>println(isHot)</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rgbClr val="1155CC"/>
                </a:solidFill>
                <a:latin typeface="Consolas"/>
                <a:ea typeface="Consolas"/>
                <a:cs typeface="Consolas"/>
                <a:sym typeface="Consolas"/>
              </a:rPr>
              <a:t>⇒ false</a:t>
            </a:r>
            <a:endParaRPr sz="1800">
              <a:solidFill>
                <a:schemeClr val="dk1"/>
              </a:solidFill>
              <a:latin typeface="Consolas"/>
              <a:ea typeface="Consolas"/>
              <a:cs typeface="Consolas"/>
              <a:sym typeface="Consolas"/>
            </a:endParaRPr>
          </a:p>
        </p:txBody>
      </p:sp>
      <p:sp>
        <p:nvSpPr>
          <p:cNvPr id="168" name="Google Shape;168;p28"/>
          <p:cNvSpPr txBox="1"/>
          <p:nvPr/>
        </p:nvSpPr>
        <p:spPr>
          <a:xfrm>
            <a:off x="342900" y="1463550"/>
            <a:ext cx="84582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Kotlin, almost everything is an expression and has a value. Even an </a:t>
            </a:r>
            <a:r>
              <a:rPr lang="en" sz="1800">
                <a:latin typeface="Courier New"/>
                <a:ea typeface="Courier New"/>
                <a:cs typeface="Courier New"/>
                <a:sym typeface="Courier New"/>
              </a:rPr>
              <a:t>if</a:t>
            </a:r>
            <a:r>
              <a:rPr lang="en" sz="1800">
                <a:latin typeface="Roboto"/>
                <a:ea typeface="Roboto"/>
                <a:cs typeface="Roboto"/>
                <a:sym typeface="Roboto"/>
              </a:rPr>
              <a:t> expression has a value.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Expression values</a:t>
            </a:r>
            <a:endParaRPr/>
          </a:p>
        </p:txBody>
      </p:sp>
      <p:sp>
        <p:nvSpPr>
          <p:cNvPr id="174" name="Google Shape;174;p29"/>
          <p:cNvSpPr txBox="1"/>
          <p:nvPr>
            <p:ph idx="1" type="body"/>
          </p:nvPr>
        </p:nvSpPr>
        <p:spPr>
          <a:xfrm>
            <a:off x="359850" y="1381075"/>
            <a:ext cx="8472300" cy="871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Sometimes</a:t>
            </a:r>
            <a:r>
              <a:rPr lang="en" sz="1800"/>
              <a:t>, that value is </a:t>
            </a:r>
            <a:r>
              <a:rPr lang="en" sz="1800">
                <a:latin typeface="Courier New"/>
                <a:ea typeface="Courier New"/>
                <a:cs typeface="Courier New"/>
                <a:sym typeface="Courier New"/>
              </a:rPr>
              <a:t>kotlin.Unit</a:t>
            </a:r>
            <a:r>
              <a:rPr lang="en" sz="1800"/>
              <a:t>.</a:t>
            </a:r>
            <a:endParaRPr sz="1800">
              <a:latin typeface="Consolas"/>
              <a:ea typeface="Consolas"/>
              <a:cs typeface="Consolas"/>
              <a:sym typeface="Consolas"/>
            </a:endParaRPr>
          </a:p>
          <a:p>
            <a:pPr indent="0" lvl="0" marL="0" rtl="0" algn="l">
              <a:spcBef>
                <a:spcPts val="1000"/>
              </a:spcBef>
              <a:spcAft>
                <a:spcPts val="0"/>
              </a:spcAft>
              <a:buNone/>
            </a:pPr>
            <a:r>
              <a:t/>
            </a:r>
            <a:endParaRPr sz="1800"/>
          </a:p>
        </p:txBody>
      </p:sp>
      <p:sp>
        <p:nvSpPr>
          <p:cNvPr id="175" name="Google Shape;17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9"/>
          <p:cNvSpPr txBox="1"/>
          <p:nvPr/>
        </p:nvSpPr>
        <p:spPr>
          <a:xfrm>
            <a:off x="359850" y="3208975"/>
            <a:ext cx="82650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This is an expression</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kotlin.Unit</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77" name="Google Shape;177;p29"/>
          <p:cNvSpPr txBox="1"/>
          <p:nvPr/>
        </p:nvSpPr>
        <p:spPr>
          <a:xfrm>
            <a:off x="359850" y="2099750"/>
            <a:ext cx="73410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isUnit = println(</a:t>
            </a:r>
            <a:r>
              <a:rPr lang="en" sz="1800">
                <a:solidFill>
                  <a:srgbClr val="388E3C"/>
                </a:solidFill>
                <a:latin typeface="Consolas"/>
                <a:ea typeface="Consolas"/>
                <a:cs typeface="Consolas"/>
                <a:sym typeface="Consolas"/>
              </a:rPr>
              <a:t>"This is an expression"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println(isUnit)</a:t>
            </a:r>
            <a:endParaRPr sz="18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Functions in Kotlin</a:t>
            </a:r>
            <a:endParaRPr sz="4200"/>
          </a:p>
        </p:txBody>
      </p:sp>
      <p:sp>
        <p:nvSpPr>
          <p:cNvPr id="183" name="Google Shape;183;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functions</a:t>
            </a:r>
            <a:endParaRPr/>
          </a:p>
        </p:txBody>
      </p:sp>
      <p:sp>
        <p:nvSpPr>
          <p:cNvPr id="189" name="Google Shape;189;p31"/>
          <p:cNvSpPr txBox="1"/>
          <p:nvPr>
            <p:ph idx="1" type="body"/>
          </p:nvPr>
        </p:nvSpPr>
        <p:spPr>
          <a:xfrm>
            <a:off x="291200" y="1381075"/>
            <a:ext cx="8464800" cy="572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 block of code that performs a specific task</a:t>
            </a:r>
            <a:endParaRPr sz="2200"/>
          </a:p>
        </p:txBody>
      </p:sp>
      <p:sp>
        <p:nvSpPr>
          <p:cNvPr id="190" name="Google Shape;190;p31"/>
          <p:cNvSpPr txBox="1"/>
          <p:nvPr>
            <p:ph idx="12" type="sldNum"/>
          </p:nvPr>
        </p:nvSpPr>
        <p:spPr>
          <a:xfrm>
            <a:off x="8548658" y="45108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31"/>
          <p:cNvSpPr txBox="1"/>
          <p:nvPr/>
        </p:nvSpPr>
        <p:spPr>
          <a:xfrm>
            <a:off x="291200" y="2147200"/>
            <a:ext cx="8181300" cy="393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Breaks a large program into smaller modular chunks</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p:txBody>
      </p:sp>
      <p:sp>
        <p:nvSpPr>
          <p:cNvPr id="192" name="Google Shape;192;p31"/>
          <p:cNvSpPr txBox="1"/>
          <p:nvPr/>
        </p:nvSpPr>
        <p:spPr>
          <a:xfrm>
            <a:off x="291200" y="2808525"/>
            <a:ext cx="7053900" cy="393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Declared using the </a:t>
            </a:r>
            <a:r>
              <a:rPr lang="en" sz="2200">
                <a:latin typeface="Courier New"/>
                <a:ea typeface="Courier New"/>
                <a:cs typeface="Courier New"/>
                <a:sym typeface="Courier New"/>
              </a:rPr>
              <a:t>fun</a:t>
            </a:r>
            <a:r>
              <a:rPr lang="en" sz="2200">
                <a:latin typeface="Roboto"/>
                <a:ea typeface="Roboto"/>
                <a:cs typeface="Roboto"/>
                <a:sym typeface="Roboto"/>
              </a:rPr>
              <a:t> keyword</a:t>
            </a:r>
            <a:endParaRPr sz="2200">
              <a:latin typeface="Roboto"/>
              <a:ea typeface="Roboto"/>
              <a:cs typeface="Roboto"/>
              <a:sym typeface="Roboto"/>
            </a:endParaRPr>
          </a:p>
        </p:txBody>
      </p:sp>
      <p:sp>
        <p:nvSpPr>
          <p:cNvPr id="193" name="Google Shape;193;p31"/>
          <p:cNvSpPr txBox="1"/>
          <p:nvPr/>
        </p:nvSpPr>
        <p:spPr>
          <a:xfrm>
            <a:off x="291200" y="3474350"/>
            <a:ext cx="8057700" cy="453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Can take arguments with either named or default values</a:t>
            </a:r>
            <a:endParaRPr sz="2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Parts of a function</a:t>
            </a:r>
            <a:endParaRPr/>
          </a:p>
        </p:txBody>
      </p:sp>
      <p:sp>
        <p:nvSpPr>
          <p:cNvPr id="199" name="Google Shape;199;p32"/>
          <p:cNvSpPr txBox="1"/>
          <p:nvPr>
            <p:ph idx="1" type="body"/>
          </p:nvPr>
        </p:nvSpPr>
        <p:spPr>
          <a:xfrm>
            <a:off x="387900" y="13810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Earlier, you created a simple function that printed "Hello World".</a:t>
            </a:r>
            <a:endParaRPr sz="1800">
              <a:solidFill>
                <a:schemeClr val="dk1"/>
              </a:solidFill>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200" name="Google Shape;200;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2"/>
          <p:cNvSpPr txBox="1"/>
          <p:nvPr/>
        </p:nvSpPr>
        <p:spPr>
          <a:xfrm>
            <a:off x="419100" y="1955025"/>
            <a:ext cx="6592800" cy="133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 {</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202" name="Google Shape;202;p32"/>
          <p:cNvSpPr txBox="1"/>
          <p:nvPr/>
        </p:nvSpPr>
        <p:spPr>
          <a:xfrm>
            <a:off x="419100" y="34978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printHello</a:t>
            </a:r>
            <a:r>
              <a:rPr lang="en" sz="1800">
                <a:solidFill>
                  <a:srgbClr val="37474F"/>
                </a:solidFill>
                <a:latin typeface="Consolas"/>
                <a:ea typeface="Consolas"/>
                <a:cs typeface="Consolas"/>
                <a:sym typeface="Consolas"/>
              </a:rPr>
              <a:t>()</a:t>
            </a:r>
            <a:endParaRPr>
              <a:solidFill>
                <a:srgbClr val="3747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returning functions</a:t>
            </a:r>
            <a:endParaRPr/>
          </a:p>
        </p:txBody>
      </p:sp>
      <p:sp>
        <p:nvSpPr>
          <p:cNvPr id="208" name="Google Shape;208;p33"/>
          <p:cNvSpPr txBox="1"/>
          <p:nvPr>
            <p:ph idx="1" type="body"/>
          </p:nvPr>
        </p:nvSpPr>
        <p:spPr>
          <a:xfrm>
            <a:off x="311700" y="1381075"/>
            <a:ext cx="8520600" cy="8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a function does not return any useful value, its return type is </a:t>
            </a:r>
            <a:r>
              <a:rPr lang="en" sz="1800">
                <a:latin typeface="Courier New"/>
                <a:ea typeface="Courier New"/>
                <a:cs typeface="Courier New"/>
                <a:sym typeface="Courier New"/>
              </a:rPr>
              <a:t>Unit</a:t>
            </a:r>
            <a:r>
              <a:rPr lang="en" sz="1800"/>
              <a:t>. </a:t>
            </a:r>
            <a:endParaRPr sz="1800"/>
          </a:p>
        </p:txBody>
      </p:sp>
      <p:sp>
        <p:nvSpPr>
          <p:cNvPr id="209" name="Google Shape;20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3"/>
          <p:cNvSpPr txBox="1"/>
          <p:nvPr/>
        </p:nvSpPr>
        <p:spPr>
          <a:xfrm>
            <a:off x="295450" y="1952850"/>
            <a:ext cx="8520600" cy="10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
        <p:nvSpPr>
          <p:cNvPr id="211" name="Google Shape;211;p33"/>
          <p:cNvSpPr txBox="1"/>
          <p:nvPr/>
        </p:nvSpPr>
        <p:spPr>
          <a:xfrm>
            <a:off x="311700" y="3455250"/>
            <a:ext cx="5058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is a type with only one value: </a:t>
            </a: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returning functions</a:t>
            </a:r>
            <a:endParaRPr/>
          </a:p>
        </p:txBody>
      </p:sp>
      <p:sp>
        <p:nvSpPr>
          <p:cNvPr id="217" name="Google Shape;21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4"/>
          <p:cNvSpPr txBox="1"/>
          <p:nvPr/>
        </p:nvSpPr>
        <p:spPr>
          <a:xfrm>
            <a:off x="284875" y="1119318"/>
            <a:ext cx="8509800" cy="7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a:t>
            </a:r>
            <a:r>
              <a:rPr lang="en" sz="1800">
                <a:latin typeface="Courier New"/>
                <a:ea typeface="Courier New"/>
                <a:cs typeface="Courier New"/>
                <a:sym typeface="Courier New"/>
              </a:rPr>
              <a:t>Unit</a:t>
            </a:r>
            <a:r>
              <a:rPr lang="en" sz="1800">
                <a:latin typeface="Roboto"/>
                <a:ea typeface="Roboto"/>
                <a:cs typeface="Roboto"/>
                <a:sym typeface="Roboto"/>
              </a:rPr>
              <a:t> return type declaration is optional.</a:t>
            </a:r>
            <a:r>
              <a:rPr lang="en" sz="1800">
                <a:latin typeface="Roboto"/>
                <a:ea typeface="Roboto"/>
                <a:cs typeface="Roboto"/>
                <a:sym typeface="Roboto"/>
              </a:rPr>
              <a:t> </a:t>
            </a:r>
            <a:endParaRPr sz="1800">
              <a:latin typeface="Roboto"/>
              <a:ea typeface="Roboto"/>
              <a:cs typeface="Roboto"/>
              <a:sym typeface="Roboto"/>
            </a:endParaRPr>
          </a:p>
        </p:txBody>
      </p:sp>
      <p:sp>
        <p:nvSpPr>
          <p:cNvPr id="219" name="Google Shape;219;p34"/>
          <p:cNvSpPr txBox="1"/>
          <p:nvPr/>
        </p:nvSpPr>
        <p:spPr>
          <a:xfrm>
            <a:off x="284875" y="3242325"/>
            <a:ext cx="7192800" cy="92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20" name="Google Shape;220;p34"/>
          <p:cNvSpPr txBox="1"/>
          <p:nvPr/>
        </p:nvSpPr>
        <p:spPr>
          <a:xfrm>
            <a:off x="279475" y="1521675"/>
            <a:ext cx="8520600" cy="10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5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500"/>
              </a:spcBef>
              <a:spcAft>
                <a:spcPts val="0"/>
              </a:spcAft>
              <a:buNone/>
            </a:pPr>
            <a:r>
              <a:t/>
            </a:r>
            <a:endParaRPr sz="1800">
              <a:latin typeface="Consolas"/>
              <a:ea typeface="Consolas"/>
              <a:cs typeface="Consolas"/>
              <a:sym typeface="Consolas"/>
            </a:endParaRPr>
          </a:p>
        </p:txBody>
      </p:sp>
      <p:sp>
        <p:nvSpPr>
          <p:cNvPr id="221" name="Google Shape;221;p34"/>
          <p:cNvSpPr txBox="1"/>
          <p:nvPr/>
        </p:nvSpPr>
        <p:spPr>
          <a:xfrm>
            <a:off x="272150" y="2846625"/>
            <a:ext cx="8509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a:t>
            </a:r>
            <a:r>
              <a:rPr lang="en" sz="1800">
                <a:latin typeface="Roboto"/>
                <a:ea typeface="Roboto"/>
                <a:cs typeface="Roboto"/>
                <a:sym typeface="Roboto"/>
              </a:rPr>
              <a:t>s</a:t>
            </a:r>
            <a:r>
              <a:rPr lang="en" sz="1800">
                <a:latin typeface="Roboto"/>
                <a:ea typeface="Roboto"/>
                <a:cs typeface="Roboto"/>
                <a:sym typeface="Roboto"/>
              </a:rPr>
              <a:t> equivalent to:</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Function arguments</a:t>
            </a:r>
            <a:endParaRPr/>
          </a:p>
        </p:txBody>
      </p:sp>
      <p:sp>
        <p:nvSpPr>
          <p:cNvPr id="227" name="Google Shape;227;p35"/>
          <p:cNvSpPr txBox="1"/>
          <p:nvPr>
            <p:ph idx="1" type="body"/>
          </p:nvPr>
        </p:nvSpPr>
        <p:spPr>
          <a:xfrm>
            <a:off x="342900" y="1914475"/>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Default parameters</a:t>
            </a:r>
            <a:endParaRPr sz="2200"/>
          </a:p>
        </p:txBody>
      </p:sp>
      <p:sp>
        <p:nvSpPr>
          <p:cNvPr id="228" name="Google Shape;228;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5"/>
          <p:cNvSpPr txBox="1"/>
          <p:nvPr>
            <p:ph idx="1" type="body"/>
          </p:nvPr>
        </p:nvSpPr>
        <p:spPr>
          <a:xfrm>
            <a:off x="342900" y="2411700"/>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Required parameters</a:t>
            </a:r>
            <a:endParaRPr sz="2200"/>
          </a:p>
        </p:txBody>
      </p:sp>
      <p:sp>
        <p:nvSpPr>
          <p:cNvPr id="230" name="Google Shape;230;p35"/>
          <p:cNvSpPr txBox="1"/>
          <p:nvPr>
            <p:ph idx="1" type="body"/>
          </p:nvPr>
        </p:nvSpPr>
        <p:spPr>
          <a:xfrm>
            <a:off x="351625" y="2933700"/>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Named arguments</a:t>
            </a:r>
            <a:endParaRPr sz="2200"/>
          </a:p>
        </p:txBody>
      </p:sp>
      <p:sp>
        <p:nvSpPr>
          <p:cNvPr id="231" name="Google Shape;231;p35"/>
          <p:cNvSpPr txBox="1"/>
          <p:nvPr/>
        </p:nvSpPr>
        <p:spPr>
          <a:xfrm>
            <a:off x="351625" y="1472925"/>
            <a:ext cx="77085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Functions</a:t>
            </a:r>
            <a:r>
              <a:rPr lang="en" sz="2200">
                <a:latin typeface="Roboto"/>
                <a:ea typeface="Roboto"/>
                <a:cs typeface="Roboto"/>
                <a:sym typeface="Roboto"/>
              </a:rPr>
              <a:t> may have:</a:t>
            </a:r>
            <a:endParaRPr sz="2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11700" y="1076275"/>
            <a:ext cx="59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2: Functions</a:t>
            </a:r>
            <a:endParaRPr sz="2000"/>
          </a:p>
          <a:p>
            <a:pPr indent="-355600" lvl="1" marL="914400" rtl="0" algn="l">
              <a:spcBef>
                <a:spcPts val="1000"/>
              </a:spcBef>
              <a:spcAft>
                <a:spcPts val="0"/>
              </a:spcAft>
              <a:buClr>
                <a:schemeClr val="dk1"/>
              </a:buClr>
              <a:buSzPts val="2000"/>
              <a:buChar char="○"/>
            </a:pPr>
            <a:r>
              <a:rPr lang="en" u="sng">
                <a:solidFill>
                  <a:schemeClr val="accent5"/>
                </a:solidFill>
                <a:hlinkClick action="ppaction://hlinksldjump" r:id="rId3">
                  <a:extLst>
                    <a:ext uri="{A12FA001-AC4F-418D-AE19-62706E023703}">
                      <ahyp:hlinkClr val="tx"/>
                    </a:ext>
                  </a:extLst>
                </a:hlinkClick>
              </a:rPr>
              <a:t>Programs in Kotlin</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4">
                  <a:extLst>
                    <a:ext uri="{A12FA001-AC4F-418D-AE19-62706E023703}">
                      <ahyp:hlinkClr val="tx"/>
                    </a:ext>
                  </a:extLst>
                </a:hlinkClick>
              </a:rPr>
              <a:t>(Almost) Everything has a value</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5">
                  <a:extLst>
                    <a:ext uri="{A12FA001-AC4F-418D-AE19-62706E023703}">
                      <ahyp:hlinkClr val="tx"/>
                    </a:ext>
                  </a:extLst>
                </a:hlinkClick>
              </a:rPr>
              <a:t>Functions</a:t>
            </a:r>
            <a:r>
              <a:rPr lang="en" u="sng">
                <a:solidFill>
                  <a:schemeClr val="accent5"/>
                </a:solidFill>
                <a:hlinkClick action="ppaction://hlinksldjump" r:id="rId6">
                  <a:extLst>
                    <a:ext uri="{A12FA001-AC4F-418D-AE19-62706E023703}">
                      <ahyp:hlinkClr val="tx"/>
                    </a:ext>
                  </a:extLst>
                </a:hlinkClick>
              </a:rPr>
              <a:t> in Kotlin</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7">
                  <a:extLst>
                    <a:ext uri="{A12FA001-AC4F-418D-AE19-62706E023703}">
                      <ahyp:hlinkClr val="tx"/>
                    </a:ext>
                  </a:extLst>
                </a:hlinkClick>
              </a:rPr>
              <a:t>Compact functions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8">
                  <a:extLst>
                    <a:ext uri="{A12FA001-AC4F-418D-AE19-62706E023703}">
                      <ahyp:hlinkClr val="tx"/>
                    </a:ext>
                  </a:extLst>
                </a:hlinkClick>
              </a:rPr>
              <a:t>Lambdas and higher-order functions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9">
                  <a:extLst>
                    <a:ext uri="{A12FA001-AC4F-418D-AE19-62706E023703}">
                      <ahyp:hlinkClr val="tx"/>
                    </a:ext>
                  </a:extLst>
                </a:hlinkClick>
              </a:rPr>
              <a:t>List filters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10">
                  <a:extLst>
                    <a:ext uri="{A12FA001-AC4F-418D-AE19-62706E023703}">
                      <ahyp:hlinkClr val="tx"/>
                    </a:ext>
                  </a:extLst>
                </a:hlinkClick>
              </a:rPr>
              <a:t>Summary</a:t>
            </a:r>
            <a:endParaRPr/>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parameters</a:t>
            </a:r>
            <a:endParaRPr/>
          </a:p>
        </p:txBody>
      </p:sp>
      <p:sp>
        <p:nvSpPr>
          <p:cNvPr id="237" name="Google Shape;237;p36"/>
          <p:cNvSpPr txBox="1"/>
          <p:nvPr>
            <p:ph idx="1" type="body"/>
          </p:nvPr>
        </p:nvSpPr>
        <p:spPr>
          <a:xfrm>
            <a:off x="311700" y="1838275"/>
            <a:ext cx="85206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drive(</a:t>
            </a:r>
            <a:r>
              <a:rPr b="1" lang="en" sz="1800">
                <a:latin typeface="Consolas"/>
                <a:ea typeface="Consolas"/>
                <a:cs typeface="Consolas"/>
                <a:sym typeface="Consolas"/>
              </a:rPr>
              <a:t>speed: String = </a:t>
            </a:r>
            <a:r>
              <a:rPr b="1" lang="en" sz="1800">
                <a:solidFill>
                  <a:srgbClr val="388E3C"/>
                </a:solidFill>
                <a:latin typeface="Consolas"/>
                <a:ea typeface="Consolas"/>
                <a:cs typeface="Consolas"/>
                <a:sym typeface="Consolas"/>
              </a:rPr>
              <a:t>"fast"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"driving</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$speed</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a:p>
        </p:txBody>
      </p:sp>
      <p:sp>
        <p:nvSpPr>
          <p:cNvPr id="238" name="Google Shape;238;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36"/>
          <p:cNvSpPr txBox="1"/>
          <p:nvPr/>
        </p:nvSpPr>
        <p:spPr>
          <a:xfrm>
            <a:off x="311650" y="1134750"/>
            <a:ext cx="8332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Default values provide a fallback if no parameter value is passed. </a:t>
            </a:r>
            <a:endParaRPr sz="1800">
              <a:latin typeface="Roboto"/>
              <a:ea typeface="Roboto"/>
              <a:cs typeface="Roboto"/>
              <a:sym typeface="Roboto"/>
            </a:endParaRPr>
          </a:p>
        </p:txBody>
      </p:sp>
      <p:sp>
        <p:nvSpPr>
          <p:cNvPr id="240" name="Google Shape;240;p36"/>
          <p:cNvSpPr txBox="1"/>
          <p:nvPr/>
        </p:nvSpPr>
        <p:spPr>
          <a:xfrm>
            <a:off x="311650" y="3156350"/>
            <a:ext cx="8332800" cy="133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 </a:t>
            </a:r>
            <a:r>
              <a:rPr lang="en" sz="1800">
                <a:solidFill>
                  <a:srgbClr val="1155CC"/>
                </a:solidFill>
                <a:latin typeface="Consolas"/>
                <a:ea typeface="Consolas"/>
                <a:cs typeface="Consolas"/>
                <a:sym typeface="Consolas"/>
              </a:rPr>
              <a:t>⇒ driving fast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a:t>
            </a:r>
            <a:r>
              <a:rPr lang="en" sz="1800">
                <a:solidFill>
                  <a:srgbClr val="388E3C"/>
                </a:solidFill>
                <a:latin typeface="Consolas"/>
                <a:ea typeface="Consolas"/>
                <a:cs typeface="Consolas"/>
                <a:sym typeface="Consolas"/>
              </a:rPr>
              <a:t>"slow"</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driving slow</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drive(speed = </a:t>
            </a:r>
            <a:r>
              <a:rPr lang="en" sz="1800">
                <a:solidFill>
                  <a:srgbClr val="388E3C"/>
                </a:solidFill>
                <a:latin typeface="Consolas"/>
                <a:ea typeface="Consolas"/>
                <a:cs typeface="Consolas"/>
                <a:sym typeface="Consolas"/>
              </a:rPr>
              <a:t>"turtle-like"</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 driving turtle-like</a:t>
            </a:r>
            <a:endParaRPr>
              <a:solidFill>
                <a:srgbClr val="1155CC"/>
              </a:solidFill>
              <a:latin typeface="Roboto"/>
              <a:ea typeface="Roboto"/>
              <a:cs typeface="Roboto"/>
              <a:sym typeface="Roboto"/>
            </a:endParaRPr>
          </a:p>
        </p:txBody>
      </p:sp>
      <p:sp>
        <p:nvSpPr>
          <p:cNvPr id="241" name="Google Shape;241;p36"/>
          <p:cNvSpPr/>
          <p:nvPr/>
        </p:nvSpPr>
        <p:spPr>
          <a:xfrm>
            <a:off x="3366471" y="1921325"/>
            <a:ext cx="1060800" cy="3300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CAF50"/>
              </a:solidFill>
            </a:endParaRPr>
          </a:p>
        </p:txBody>
      </p:sp>
      <p:cxnSp>
        <p:nvCxnSpPr>
          <p:cNvPr id="242" name="Google Shape;242;p36"/>
          <p:cNvCxnSpPr/>
          <p:nvPr/>
        </p:nvCxnSpPr>
        <p:spPr>
          <a:xfrm>
            <a:off x="4093800" y="2357050"/>
            <a:ext cx="1071000" cy="482100"/>
          </a:xfrm>
          <a:prstGeom prst="straightConnector1">
            <a:avLst/>
          </a:prstGeom>
          <a:noFill/>
          <a:ln cap="flat" cmpd="sng" w="28575">
            <a:solidFill>
              <a:srgbClr val="4CAF50"/>
            </a:solidFill>
            <a:prstDash val="solid"/>
            <a:round/>
            <a:headEnd len="med" w="med" type="triangle"/>
            <a:tailEnd len="med" w="med" type="none"/>
          </a:ln>
        </p:spPr>
      </p:cxnSp>
      <p:sp>
        <p:nvSpPr>
          <p:cNvPr id="243" name="Google Shape;243;p36"/>
          <p:cNvSpPr txBox="1"/>
          <p:nvPr/>
        </p:nvSpPr>
        <p:spPr>
          <a:xfrm>
            <a:off x="5178575" y="2637200"/>
            <a:ext cx="3038400" cy="7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Use "=" after the type</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to define default values</a:t>
            </a:r>
            <a:endParaRPr b="1"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Required p</a:t>
            </a:r>
            <a:r>
              <a:rPr lang="en"/>
              <a:t>arameters</a:t>
            </a:r>
            <a:endParaRPr/>
          </a:p>
        </p:txBody>
      </p:sp>
      <p:sp>
        <p:nvSpPr>
          <p:cNvPr id="249" name="Google Shape;249;p37"/>
          <p:cNvSpPr txBox="1"/>
          <p:nvPr>
            <p:ph idx="1" type="body"/>
          </p:nvPr>
        </p:nvSpPr>
        <p:spPr>
          <a:xfrm>
            <a:off x="311700" y="1457275"/>
            <a:ext cx="8520600" cy="4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a:t>
            </a:r>
            <a:r>
              <a:rPr lang="en" sz="1800"/>
              <a:t> no default is specified for a parameter, the corresponding argument is required</a:t>
            </a:r>
            <a:r>
              <a:rPr lang="en" sz="1800"/>
              <a:t>.</a:t>
            </a:r>
            <a:endParaRPr sz="1800"/>
          </a:p>
        </p:txBody>
      </p:sp>
      <p:sp>
        <p:nvSpPr>
          <p:cNvPr id="250" name="Google Shape;25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7"/>
          <p:cNvSpPr txBox="1"/>
          <p:nvPr/>
        </p:nvSpPr>
        <p:spPr>
          <a:xfrm>
            <a:off x="434275" y="2688100"/>
            <a:ext cx="8397900" cy="111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tempToday(</a:t>
            </a:r>
            <a:r>
              <a:rPr b="1" lang="en" sz="1800">
                <a:latin typeface="Consolas"/>
                <a:ea typeface="Consolas"/>
                <a:cs typeface="Consolas"/>
                <a:sym typeface="Consolas"/>
              </a:rPr>
              <a:t>day: String</a:t>
            </a:r>
            <a:r>
              <a:rPr lang="en" sz="1800">
                <a:latin typeface="Consolas"/>
                <a:ea typeface="Consolas"/>
                <a:cs typeface="Consolas"/>
                <a:sym typeface="Consolas"/>
              </a:rPr>
              <a:t>,</a:t>
            </a:r>
            <a:r>
              <a:rPr b="1" lang="en" sz="1800">
                <a:latin typeface="Consolas"/>
                <a:ea typeface="Consolas"/>
                <a:cs typeface="Consolas"/>
                <a:sym typeface="Consolas"/>
              </a:rPr>
              <a:t> temp: Int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"Today is </a:t>
            </a:r>
            <a:r>
              <a:rPr lang="en" sz="1800">
                <a:solidFill>
                  <a:srgbClr val="C53929"/>
                </a:solidFill>
                <a:latin typeface="Consolas"/>
                <a:ea typeface="Consolas"/>
                <a:cs typeface="Consolas"/>
                <a:sym typeface="Consolas"/>
              </a:rPr>
              <a:t>$day</a:t>
            </a:r>
            <a:r>
              <a:rPr lang="en" sz="1800">
                <a:solidFill>
                  <a:srgbClr val="388E3C"/>
                </a:solidFill>
                <a:latin typeface="Consolas"/>
                <a:ea typeface="Consolas"/>
                <a:cs typeface="Consolas"/>
                <a:sym typeface="Consolas"/>
              </a:rPr>
              <a:t> and it's </a:t>
            </a:r>
            <a:r>
              <a:rPr lang="en" sz="1800">
                <a:solidFill>
                  <a:srgbClr val="C53929"/>
                </a:solidFill>
                <a:latin typeface="Consolas"/>
                <a:ea typeface="Consolas"/>
                <a:cs typeface="Consolas"/>
                <a:sym typeface="Consolas"/>
              </a:rPr>
              <a:t>$temp</a:t>
            </a:r>
            <a:r>
              <a:rPr lang="en" sz="1800">
                <a:solidFill>
                  <a:srgbClr val="388E3C"/>
                </a:solidFill>
                <a:latin typeface="Consolas"/>
                <a:ea typeface="Consolas"/>
                <a:cs typeface="Consolas"/>
                <a:sym typeface="Consolas"/>
              </a:rPr>
              <a:t> degrees."</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
        <p:nvSpPr>
          <p:cNvPr id="252" name="Google Shape;252;p37"/>
          <p:cNvSpPr/>
          <p:nvPr/>
        </p:nvSpPr>
        <p:spPr>
          <a:xfrm>
            <a:off x="2242450" y="2925525"/>
            <a:ext cx="2803200" cy="285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7"/>
          <p:cNvCxnSpPr/>
          <p:nvPr/>
        </p:nvCxnSpPr>
        <p:spPr>
          <a:xfrm flipH="1" rot="10800000">
            <a:off x="3858975" y="2408400"/>
            <a:ext cx="805800" cy="389100"/>
          </a:xfrm>
          <a:prstGeom prst="straightConnector1">
            <a:avLst/>
          </a:prstGeom>
          <a:noFill/>
          <a:ln cap="flat" cmpd="sng" w="28575">
            <a:solidFill>
              <a:srgbClr val="4CAF50"/>
            </a:solidFill>
            <a:prstDash val="solid"/>
            <a:round/>
            <a:headEnd len="med" w="med" type="triangle"/>
            <a:tailEnd len="med" w="med" type="none"/>
          </a:ln>
        </p:spPr>
      </p:cxnSp>
      <p:sp>
        <p:nvSpPr>
          <p:cNvPr id="254" name="Google Shape;254;p37"/>
          <p:cNvSpPr txBox="1"/>
          <p:nvPr/>
        </p:nvSpPr>
        <p:spPr>
          <a:xfrm>
            <a:off x="4746150" y="2148900"/>
            <a:ext cx="24222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Required parameters</a:t>
            </a:r>
            <a:endParaRPr b="1"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versus required parameters</a:t>
            </a:r>
            <a:endParaRPr/>
          </a:p>
        </p:txBody>
      </p:sp>
      <p:sp>
        <p:nvSpPr>
          <p:cNvPr id="260" name="Google Shape;260;p38"/>
          <p:cNvSpPr txBox="1"/>
          <p:nvPr>
            <p:ph idx="1" type="body"/>
          </p:nvPr>
        </p:nvSpPr>
        <p:spPr>
          <a:xfrm>
            <a:off x="311700" y="1270800"/>
            <a:ext cx="8520600" cy="4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Functions can have a mix of default and required parameters. </a:t>
            </a:r>
            <a:endParaRPr sz="1800"/>
          </a:p>
        </p:txBody>
      </p:sp>
      <p:sp>
        <p:nvSpPr>
          <p:cNvPr id="261" name="Google Shape;261;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38"/>
          <p:cNvSpPr txBox="1"/>
          <p:nvPr/>
        </p:nvSpPr>
        <p:spPr>
          <a:xfrm>
            <a:off x="296250" y="1766447"/>
            <a:ext cx="8399100" cy="145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a:t>
            </a:r>
            <a:r>
              <a:rPr lang="en" sz="1800">
                <a:latin typeface="Consolas"/>
                <a:ea typeface="Consolas"/>
                <a:cs typeface="Consolas"/>
                <a:sym typeface="Consolas"/>
              </a:rPr>
              <a:t>reformat</a:t>
            </a:r>
            <a:r>
              <a:rPr lang="en" sz="1800">
                <a:latin typeface="Consolas"/>
                <a:ea typeface="Consolas"/>
                <a:cs typeface="Consolas"/>
                <a:sym typeface="Consolas"/>
              </a:rPr>
              <a:t>(str: String,</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divideByCamelHumps: Boolean,</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wordSeparator: Char,</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normalizeCase: Boolean = </a:t>
            </a:r>
            <a:r>
              <a:rPr lang="en" sz="1800">
                <a:solidFill>
                  <a:srgbClr val="3F51B5"/>
                </a:solidFill>
                <a:latin typeface="Consolas"/>
                <a:ea typeface="Consolas"/>
                <a:cs typeface="Consolas"/>
                <a:sym typeface="Consolas"/>
              </a:rPr>
              <a:t>true</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8"/>
          <p:cNvSpPr/>
          <p:nvPr/>
        </p:nvSpPr>
        <p:spPr>
          <a:xfrm>
            <a:off x="1969575" y="2822445"/>
            <a:ext cx="3722700" cy="2994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38"/>
          <p:cNvCxnSpPr/>
          <p:nvPr/>
        </p:nvCxnSpPr>
        <p:spPr>
          <a:xfrm flipH="1" rot="10800000">
            <a:off x="5381150" y="2595058"/>
            <a:ext cx="1016700" cy="158700"/>
          </a:xfrm>
          <a:prstGeom prst="straightConnector1">
            <a:avLst/>
          </a:prstGeom>
          <a:noFill/>
          <a:ln cap="flat" cmpd="sng" w="28575">
            <a:solidFill>
              <a:srgbClr val="4CAF50"/>
            </a:solidFill>
            <a:prstDash val="solid"/>
            <a:round/>
            <a:headEnd len="med" w="med" type="triangle"/>
            <a:tailEnd len="med" w="med" type="none"/>
          </a:ln>
        </p:spPr>
      </p:cxnSp>
      <p:sp>
        <p:nvSpPr>
          <p:cNvPr id="265" name="Google Shape;265;p38"/>
          <p:cNvSpPr txBox="1"/>
          <p:nvPr/>
        </p:nvSpPr>
        <p:spPr>
          <a:xfrm>
            <a:off x="6397850" y="2359833"/>
            <a:ext cx="21507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Has default value</a:t>
            </a:r>
            <a:endParaRPr b="1" sz="1800">
              <a:latin typeface="Roboto"/>
              <a:ea typeface="Roboto"/>
              <a:cs typeface="Roboto"/>
              <a:sym typeface="Roboto"/>
            </a:endParaRPr>
          </a:p>
        </p:txBody>
      </p:sp>
      <p:sp>
        <p:nvSpPr>
          <p:cNvPr id="266" name="Google Shape;266;p38"/>
          <p:cNvSpPr txBox="1"/>
          <p:nvPr/>
        </p:nvSpPr>
        <p:spPr>
          <a:xfrm>
            <a:off x="319450" y="3783200"/>
            <a:ext cx="7885800" cy="46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reformat(</a:t>
            </a:r>
            <a:r>
              <a:rPr lang="en" sz="1800">
                <a:solidFill>
                  <a:srgbClr val="388E3C"/>
                </a:solidFill>
                <a:latin typeface="Consolas"/>
                <a:ea typeface="Consolas"/>
                <a:cs typeface="Consolas"/>
                <a:sym typeface="Consolas"/>
              </a:rPr>
              <a:t>"Today is a day like no other day"</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'_'</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7" name="Google Shape;267;p38"/>
          <p:cNvSpPr txBox="1"/>
          <p:nvPr>
            <p:ph idx="1" type="body"/>
          </p:nvPr>
        </p:nvSpPr>
        <p:spPr>
          <a:xfrm>
            <a:off x="311700" y="335575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Pass in</a:t>
            </a:r>
            <a:r>
              <a:rPr lang="en" sz="1800">
                <a:solidFill>
                  <a:schemeClr val="dk1"/>
                </a:solidFill>
              </a:rPr>
              <a:t> required arguments.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Named a</a:t>
            </a:r>
            <a:r>
              <a:rPr lang="en"/>
              <a:t>rguments</a:t>
            </a:r>
            <a:endParaRPr/>
          </a:p>
        </p:txBody>
      </p:sp>
      <p:sp>
        <p:nvSpPr>
          <p:cNvPr id="273" name="Google Shape;273;p39"/>
          <p:cNvSpPr txBox="1"/>
          <p:nvPr>
            <p:ph idx="1" type="body"/>
          </p:nvPr>
        </p:nvSpPr>
        <p:spPr>
          <a:xfrm>
            <a:off x="311700" y="1469600"/>
            <a:ext cx="8520600" cy="45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Arial"/>
                <a:ea typeface="Arial"/>
                <a:cs typeface="Arial"/>
                <a:sym typeface="Arial"/>
              </a:rPr>
              <a:t>T</a:t>
            </a:r>
            <a:r>
              <a:rPr lang="en" sz="1800">
                <a:solidFill>
                  <a:schemeClr val="dk1"/>
                </a:solidFill>
                <a:latin typeface="Arial"/>
                <a:ea typeface="Arial"/>
                <a:cs typeface="Arial"/>
                <a:sym typeface="Arial"/>
              </a:rPr>
              <a:t>o improve readability, use named arguments for required arguments.</a:t>
            </a:r>
            <a:endParaRPr sz="1800">
              <a:latin typeface="Arial"/>
              <a:ea typeface="Arial"/>
              <a:cs typeface="Arial"/>
              <a:sym typeface="Arial"/>
            </a:endParaRPr>
          </a:p>
          <a:p>
            <a:pPr indent="0" lvl="0" marL="0" rtl="0" algn="l">
              <a:spcBef>
                <a:spcPts val="0"/>
              </a:spcBef>
              <a:spcAft>
                <a:spcPts val="0"/>
              </a:spcAft>
              <a:buNone/>
            </a:pPr>
            <a:r>
              <a:t/>
            </a:r>
            <a:endParaRPr sz="1800"/>
          </a:p>
        </p:txBody>
      </p:sp>
      <p:sp>
        <p:nvSpPr>
          <p:cNvPr id="274" name="Google Shape;274;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39"/>
          <p:cNvSpPr txBox="1"/>
          <p:nvPr/>
        </p:nvSpPr>
        <p:spPr>
          <a:xfrm>
            <a:off x="327300" y="3651050"/>
            <a:ext cx="8221500" cy="6783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It's considered good style to put default arguments after </a:t>
            </a:r>
            <a:r>
              <a:rPr lang="en" sz="1800">
                <a:solidFill>
                  <a:srgbClr val="3C4043"/>
                </a:solidFill>
                <a:latin typeface="Roboto"/>
                <a:ea typeface="Roboto"/>
                <a:cs typeface="Roboto"/>
                <a:sym typeface="Roboto"/>
              </a:rPr>
              <a:t>positional arguments</a:t>
            </a:r>
            <a:r>
              <a:rPr lang="en" sz="1800">
                <a:solidFill>
                  <a:srgbClr val="3C4043"/>
                </a:solidFill>
                <a:latin typeface="Roboto"/>
                <a:ea typeface="Roboto"/>
                <a:cs typeface="Roboto"/>
                <a:sym typeface="Roboto"/>
              </a:rPr>
              <a:t>, that way callers only have to specify the required arguments.</a:t>
            </a:r>
            <a:endParaRPr sz="1800">
              <a:solidFill>
                <a:srgbClr val="3C4043"/>
              </a:solidFill>
              <a:latin typeface="Roboto"/>
              <a:ea typeface="Roboto"/>
              <a:cs typeface="Roboto"/>
              <a:sym typeface="Roboto"/>
            </a:endParaRPr>
          </a:p>
        </p:txBody>
      </p:sp>
      <p:sp>
        <p:nvSpPr>
          <p:cNvPr id="276" name="Google Shape;276;p39"/>
          <p:cNvSpPr txBox="1"/>
          <p:nvPr>
            <p:ph idx="1" type="body"/>
          </p:nvPr>
        </p:nvSpPr>
        <p:spPr>
          <a:xfrm>
            <a:off x="311700" y="216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reformat(str, </a:t>
            </a:r>
            <a:r>
              <a:rPr b="1" lang="en" sz="1800">
                <a:latin typeface="Consolas"/>
                <a:ea typeface="Consolas"/>
                <a:cs typeface="Consolas"/>
                <a:sym typeface="Consolas"/>
              </a:rPr>
              <a:t>divideByCamelHumps = </a:t>
            </a:r>
            <a:r>
              <a:rPr b="1" lang="en" sz="1800">
                <a:solidFill>
                  <a:srgbClr val="3F51B5"/>
                </a:solidFill>
                <a:latin typeface="Consolas"/>
                <a:ea typeface="Consolas"/>
                <a:cs typeface="Consolas"/>
                <a:sym typeface="Consolas"/>
              </a:rPr>
              <a:t>false</a:t>
            </a:r>
            <a:r>
              <a:rPr lang="en" sz="1800">
                <a:latin typeface="Consolas"/>
                <a:ea typeface="Consolas"/>
                <a:cs typeface="Consolas"/>
                <a:sym typeface="Consolas"/>
              </a:rPr>
              <a:t>, </a:t>
            </a:r>
            <a:r>
              <a:rPr b="1" lang="en" sz="1800">
                <a:latin typeface="Consolas"/>
                <a:ea typeface="Consolas"/>
                <a:cs typeface="Consolas"/>
                <a:sym typeface="Consolas"/>
              </a:rPr>
              <a:t>wordSeparator = </a:t>
            </a:r>
            <a:r>
              <a:rPr b="1" lang="en" sz="1800">
                <a:solidFill>
                  <a:srgbClr val="388E3C"/>
                </a:solidFill>
                <a:latin typeface="Consolas"/>
                <a:ea typeface="Consolas"/>
                <a:cs typeface="Consolas"/>
                <a:sym typeface="Consolas"/>
              </a:rPr>
              <a:t>'_'</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Compact functions</a:t>
            </a:r>
            <a:endParaRPr sz="4200"/>
          </a:p>
        </p:txBody>
      </p:sp>
      <p:sp>
        <p:nvSpPr>
          <p:cNvPr id="282" name="Google Shape;282;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Single-expression</a:t>
            </a:r>
            <a:r>
              <a:rPr lang="en"/>
              <a:t> functions</a:t>
            </a:r>
            <a:endParaRPr/>
          </a:p>
        </p:txBody>
      </p:sp>
      <p:sp>
        <p:nvSpPr>
          <p:cNvPr id="288" name="Google Shape;288;p41"/>
          <p:cNvSpPr txBox="1"/>
          <p:nvPr>
            <p:ph idx="1" type="body"/>
          </p:nvPr>
        </p:nvSpPr>
        <p:spPr>
          <a:xfrm>
            <a:off x="311700" y="1457275"/>
            <a:ext cx="8520600" cy="783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Compact functions, or single-expression functions, make your code more concise and readable. </a:t>
            </a:r>
            <a:endParaRPr sz="1800"/>
          </a:p>
          <a:p>
            <a:pPr indent="0" lvl="0" marL="0" rtl="0" algn="l">
              <a:spcBef>
                <a:spcPts val="1000"/>
              </a:spcBef>
              <a:spcAft>
                <a:spcPts val="0"/>
              </a:spcAft>
              <a:buNone/>
            </a:pPr>
            <a:r>
              <a:t/>
            </a:r>
            <a:endParaRPr sz="1800"/>
          </a:p>
        </p:txBody>
      </p:sp>
      <p:sp>
        <p:nvSpPr>
          <p:cNvPr id="289" name="Google Shape;289;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41"/>
          <p:cNvSpPr txBox="1"/>
          <p:nvPr/>
        </p:nvSpPr>
        <p:spPr>
          <a:xfrm>
            <a:off x="311691" y="2310888"/>
            <a:ext cx="8575200" cy="9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double(x: Int): Int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x * </a:t>
            </a:r>
            <a:r>
              <a:rPr lang="en" sz="1800">
                <a:solidFill>
                  <a:srgbClr val="C53929"/>
                </a:solidFill>
                <a:latin typeface="Consolas"/>
                <a:ea typeface="Consolas"/>
                <a:cs typeface="Consolas"/>
                <a:sym typeface="Consolas"/>
              </a:rPr>
              <a:t>2</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91" name="Google Shape;291;p41"/>
          <p:cNvSpPr txBox="1"/>
          <p:nvPr/>
        </p:nvSpPr>
        <p:spPr>
          <a:xfrm>
            <a:off x="311709" y="3529288"/>
            <a:ext cx="84555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a:t>
            </a:r>
            <a:r>
              <a:rPr lang="en" sz="1800">
                <a:latin typeface="Consolas"/>
                <a:ea typeface="Consolas"/>
                <a:cs typeface="Consolas"/>
                <a:sym typeface="Consolas"/>
              </a:rPr>
              <a:t>double</a:t>
            </a:r>
            <a:r>
              <a:rPr lang="en" sz="1800">
                <a:latin typeface="Consolas"/>
                <a:ea typeface="Consolas"/>
                <a:cs typeface="Consolas"/>
                <a:sym typeface="Consolas"/>
              </a:rPr>
              <a:t>(x: Int):Int = x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92" name="Google Shape;292;p41"/>
          <p:cNvSpPr txBox="1"/>
          <p:nvPr/>
        </p:nvSpPr>
        <p:spPr>
          <a:xfrm>
            <a:off x="5987150" y="2332954"/>
            <a:ext cx="2054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Complete version</a:t>
            </a:r>
            <a:endParaRPr b="1" sz="1800">
              <a:latin typeface="Roboto"/>
              <a:ea typeface="Roboto"/>
              <a:cs typeface="Roboto"/>
              <a:sym typeface="Roboto"/>
            </a:endParaRPr>
          </a:p>
        </p:txBody>
      </p:sp>
      <p:sp>
        <p:nvSpPr>
          <p:cNvPr id="293" name="Google Shape;293;p41"/>
          <p:cNvSpPr txBox="1"/>
          <p:nvPr/>
        </p:nvSpPr>
        <p:spPr>
          <a:xfrm>
            <a:off x="5987150" y="3515439"/>
            <a:ext cx="2054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Compact version</a:t>
            </a:r>
            <a:endParaRPr b="1" sz="1800">
              <a:latin typeface="Roboto"/>
              <a:ea typeface="Roboto"/>
              <a:cs typeface="Roboto"/>
              <a:sym typeface="Roboto"/>
            </a:endParaRPr>
          </a:p>
        </p:txBody>
      </p:sp>
      <p:cxnSp>
        <p:nvCxnSpPr>
          <p:cNvPr id="294" name="Google Shape;294;p41"/>
          <p:cNvCxnSpPr/>
          <p:nvPr/>
        </p:nvCxnSpPr>
        <p:spPr>
          <a:xfrm>
            <a:off x="5112325" y="3737275"/>
            <a:ext cx="631800" cy="900"/>
          </a:xfrm>
          <a:prstGeom prst="straightConnector1">
            <a:avLst/>
          </a:prstGeom>
          <a:noFill/>
          <a:ln cap="flat" cmpd="sng" w="28575">
            <a:solidFill>
              <a:srgbClr val="4CAF50"/>
            </a:solidFill>
            <a:prstDash val="solid"/>
            <a:round/>
            <a:headEnd len="med" w="med" type="triangle"/>
            <a:tailEnd len="med" w="med" type="none"/>
          </a:ln>
        </p:spPr>
      </p:cxnSp>
      <p:cxnSp>
        <p:nvCxnSpPr>
          <p:cNvPr id="295" name="Google Shape;295;p41"/>
          <p:cNvCxnSpPr/>
          <p:nvPr/>
        </p:nvCxnSpPr>
        <p:spPr>
          <a:xfrm>
            <a:off x="5112325" y="2573025"/>
            <a:ext cx="631800" cy="900"/>
          </a:xfrm>
          <a:prstGeom prst="straightConnector1">
            <a:avLst/>
          </a:prstGeom>
          <a:noFill/>
          <a:ln cap="flat" cmpd="sng" w="28575">
            <a:solidFill>
              <a:srgbClr val="4CAF50"/>
            </a:solidFill>
            <a:prstDash val="solid"/>
            <a:round/>
            <a:headEnd len="med" w="med" type="triangl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2"/>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Lambdas and higher-order functions</a:t>
            </a:r>
            <a:endParaRPr sz="4200"/>
          </a:p>
        </p:txBody>
      </p:sp>
      <p:sp>
        <p:nvSpPr>
          <p:cNvPr id="301" name="Google Shape;30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Kotlin functions </a:t>
            </a:r>
            <a:r>
              <a:rPr lang="en"/>
              <a:t>are first-class</a:t>
            </a:r>
            <a:endParaRPr/>
          </a:p>
        </p:txBody>
      </p:sp>
      <p:sp>
        <p:nvSpPr>
          <p:cNvPr id="307" name="Google Shape;307;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43"/>
          <p:cNvSpPr txBox="1"/>
          <p:nvPr/>
        </p:nvSpPr>
        <p:spPr>
          <a:xfrm>
            <a:off x="342900" y="1281575"/>
            <a:ext cx="8458200" cy="809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Kotlin functions</a:t>
            </a:r>
            <a:r>
              <a:rPr lang="en" sz="2200">
                <a:solidFill>
                  <a:schemeClr val="dk1"/>
                </a:solidFill>
                <a:latin typeface="Roboto"/>
                <a:ea typeface="Roboto"/>
                <a:cs typeface="Roboto"/>
                <a:sym typeface="Roboto"/>
              </a:rPr>
              <a:t> can be stored in </a:t>
            </a:r>
            <a:r>
              <a:rPr lang="en" sz="2200">
                <a:solidFill>
                  <a:schemeClr val="dk1"/>
                </a:solidFill>
                <a:latin typeface="Roboto"/>
                <a:ea typeface="Roboto"/>
                <a:cs typeface="Roboto"/>
                <a:sym typeface="Roboto"/>
              </a:rPr>
              <a:t>variables</a:t>
            </a:r>
            <a:r>
              <a:rPr lang="en" sz="2200">
                <a:solidFill>
                  <a:schemeClr val="dk1"/>
                </a:solidFill>
                <a:latin typeface="Roboto"/>
                <a:ea typeface="Roboto"/>
                <a:cs typeface="Roboto"/>
                <a:sym typeface="Roboto"/>
              </a:rPr>
              <a:t> and data structures</a:t>
            </a:r>
            <a:endParaRPr sz="2200">
              <a:latin typeface="Roboto"/>
              <a:ea typeface="Roboto"/>
              <a:cs typeface="Roboto"/>
              <a:sym typeface="Roboto"/>
            </a:endParaRPr>
          </a:p>
        </p:txBody>
      </p:sp>
      <p:sp>
        <p:nvSpPr>
          <p:cNvPr id="309" name="Google Shape;309;p43"/>
          <p:cNvSpPr txBox="1"/>
          <p:nvPr/>
        </p:nvSpPr>
        <p:spPr>
          <a:xfrm>
            <a:off x="342900" y="2042275"/>
            <a:ext cx="8458200" cy="809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They can be passed as arguments to, and returned from, other higher-order functions </a:t>
            </a:r>
            <a:endParaRPr sz="2200">
              <a:latin typeface="Roboto"/>
              <a:ea typeface="Roboto"/>
              <a:cs typeface="Roboto"/>
              <a:sym typeface="Roboto"/>
            </a:endParaRPr>
          </a:p>
        </p:txBody>
      </p:sp>
      <p:sp>
        <p:nvSpPr>
          <p:cNvPr id="310" name="Google Shape;310;p43"/>
          <p:cNvSpPr txBox="1"/>
          <p:nvPr/>
        </p:nvSpPr>
        <p:spPr>
          <a:xfrm>
            <a:off x="342900" y="3096300"/>
            <a:ext cx="8458200" cy="809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You can use higher-order functions to create new "built-in" </a:t>
            </a:r>
            <a:r>
              <a:rPr lang="en" sz="2200">
                <a:solidFill>
                  <a:schemeClr val="dk1"/>
                </a:solidFill>
                <a:latin typeface="Roboto"/>
                <a:ea typeface="Roboto"/>
                <a:cs typeface="Roboto"/>
                <a:sym typeface="Roboto"/>
              </a:rPr>
              <a:t>functions</a:t>
            </a:r>
            <a:endParaRPr sz="22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p:nvPr/>
        </p:nvSpPr>
        <p:spPr>
          <a:xfrm>
            <a:off x="2756800" y="2811850"/>
            <a:ext cx="1367700" cy="3525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4"/>
          <p:cNvSpPr/>
          <p:nvPr/>
        </p:nvSpPr>
        <p:spPr>
          <a:xfrm>
            <a:off x="4506525" y="2811850"/>
            <a:ext cx="1327500" cy="3525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Lambda functions</a:t>
            </a:r>
            <a:endParaRPr/>
          </a:p>
        </p:txBody>
      </p:sp>
      <p:sp>
        <p:nvSpPr>
          <p:cNvPr id="318" name="Google Shape;318;p44"/>
          <p:cNvSpPr txBox="1"/>
          <p:nvPr>
            <p:ph idx="1" type="body"/>
          </p:nvPr>
        </p:nvSpPr>
        <p:spPr>
          <a:xfrm>
            <a:off x="311700" y="2165675"/>
            <a:ext cx="8520600" cy="1835700"/>
          </a:xfrm>
          <a:prstGeom prst="rect">
            <a:avLst/>
          </a:prstGeom>
          <a:noFill/>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a:t>
            </a:r>
            <a:r>
              <a:rPr lang="en" sz="1800">
                <a:latin typeface="Consolas"/>
                <a:ea typeface="Consolas"/>
                <a:cs typeface="Consolas"/>
                <a:sym typeface="Consolas"/>
              </a:rPr>
              <a:t>dirtLevel</a:t>
            </a:r>
            <a:r>
              <a:rPr lang="en" sz="1800">
                <a:latin typeface="Consolas"/>
                <a:ea typeface="Consolas"/>
                <a:cs typeface="Consolas"/>
                <a:sym typeface="Consolas"/>
              </a:rPr>
              <a:t> = </a:t>
            </a:r>
            <a:r>
              <a:rPr lang="en" sz="1800">
                <a:solidFill>
                  <a:srgbClr val="C53929"/>
                </a:solidFill>
                <a:latin typeface="Consolas"/>
                <a:ea typeface="Consolas"/>
                <a:cs typeface="Consolas"/>
                <a:sym typeface="Consolas"/>
              </a:rPr>
              <a:t>20</a:t>
            </a:r>
            <a:endParaRPr sz="1800">
              <a:solidFill>
                <a:srgbClr val="C53929"/>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 </a:t>
            </a:r>
            <a:r>
              <a:rPr b="1" lang="en" sz="1800">
                <a:latin typeface="Consolas"/>
                <a:ea typeface="Consolas"/>
                <a:cs typeface="Consolas"/>
                <a:sym typeface="Consolas"/>
              </a:rPr>
              <a:t>{level: Int -&gt; level / </a:t>
            </a:r>
            <a:r>
              <a:rPr b="1" lang="en" sz="1800">
                <a:solidFill>
                  <a:srgbClr val="C53929"/>
                </a:solidFill>
                <a:latin typeface="Consolas"/>
                <a:ea typeface="Consolas"/>
                <a:cs typeface="Consolas"/>
                <a:sym typeface="Consolas"/>
              </a:rPr>
              <a:t>2</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println(waterFilter(dirtLevel))</a:t>
            </a:r>
            <a:endParaRPr sz="1800">
              <a:latin typeface="Consolas"/>
              <a:ea typeface="Consolas"/>
              <a:cs typeface="Consolas"/>
              <a:sym typeface="Consolas"/>
            </a:endParaRPr>
          </a:p>
          <a:p>
            <a:pPr indent="0" lvl="0" marL="0" rtl="0" algn="l">
              <a:spcBef>
                <a:spcPts val="1000"/>
              </a:spcBef>
              <a:spcAft>
                <a:spcPts val="0"/>
              </a:spcAft>
              <a:buNone/>
            </a:pPr>
            <a:r>
              <a:rPr lang="en" sz="1800">
                <a:solidFill>
                  <a:srgbClr val="1155CC"/>
                </a:solidFill>
                <a:latin typeface="Consolas"/>
                <a:ea typeface="Consolas"/>
                <a:cs typeface="Consolas"/>
                <a:sym typeface="Consolas"/>
              </a:rPr>
              <a:t>⇒ 10</a:t>
            </a:r>
            <a:endParaRPr/>
          </a:p>
        </p:txBody>
      </p:sp>
      <p:sp>
        <p:nvSpPr>
          <p:cNvPr id="319" name="Google Shape;319;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44"/>
          <p:cNvSpPr txBox="1"/>
          <p:nvPr/>
        </p:nvSpPr>
        <p:spPr>
          <a:xfrm>
            <a:off x="388950" y="1179450"/>
            <a:ext cx="84216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 </a:t>
            </a:r>
            <a:r>
              <a:rPr lang="en" sz="1800">
                <a:latin typeface="Roboto"/>
                <a:ea typeface="Roboto"/>
                <a:cs typeface="Roboto"/>
                <a:sym typeface="Roboto"/>
              </a:rPr>
              <a:t>lambda</a:t>
            </a:r>
            <a:r>
              <a:rPr lang="en" sz="1800">
                <a:latin typeface="Roboto"/>
                <a:ea typeface="Roboto"/>
                <a:cs typeface="Roboto"/>
                <a:sym typeface="Roboto"/>
              </a:rPr>
              <a:t> is an expression that makes a function that has no name. </a:t>
            </a:r>
            <a:endParaRPr sz="1800">
              <a:latin typeface="Roboto"/>
              <a:ea typeface="Roboto"/>
              <a:cs typeface="Roboto"/>
              <a:sym typeface="Roboto"/>
            </a:endParaRPr>
          </a:p>
        </p:txBody>
      </p:sp>
      <p:cxnSp>
        <p:nvCxnSpPr>
          <p:cNvPr id="321" name="Google Shape;321;p44"/>
          <p:cNvCxnSpPr/>
          <p:nvPr/>
        </p:nvCxnSpPr>
        <p:spPr>
          <a:xfrm flipH="1" rot="10800000">
            <a:off x="4280665" y="2423571"/>
            <a:ext cx="304200" cy="461400"/>
          </a:xfrm>
          <a:prstGeom prst="straightConnector1">
            <a:avLst/>
          </a:prstGeom>
          <a:noFill/>
          <a:ln cap="flat" cmpd="sng" w="28575">
            <a:solidFill>
              <a:srgbClr val="4CAF50"/>
            </a:solidFill>
            <a:prstDash val="solid"/>
            <a:round/>
            <a:headEnd len="med" w="med" type="triangle"/>
            <a:tailEnd len="med" w="med" type="none"/>
          </a:ln>
        </p:spPr>
      </p:cxnSp>
      <p:sp>
        <p:nvSpPr>
          <p:cNvPr id="322" name="Google Shape;322;p44"/>
          <p:cNvSpPr txBox="1"/>
          <p:nvPr/>
        </p:nvSpPr>
        <p:spPr>
          <a:xfrm>
            <a:off x="4592865" y="2098352"/>
            <a:ext cx="17199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Function arrow</a:t>
            </a:r>
            <a:endParaRPr b="1" sz="1800">
              <a:latin typeface="Roboto"/>
              <a:ea typeface="Roboto"/>
              <a:cs typeface="Roboto"/>
              <a:sym typeface="Roboto"/>
            </a:endParaRPr>
          </a:p>
        </p:txBody>
      </p:sp>
      <p:cxnSp>
        <p:nvCxnSpPr>
          <p:cNvPr id="323" name="Google Shape;323;p44"/>
          <p:cNvCxnSpPr/>
          <p:nvPr/>
        </p:nvCxnSpPr>
        <p:spPr>
          <a:xfrm>
            <a:off x="5315900" y="3240550"/>
            <a:ext cx="551700" cy="519300"/>
          </a:xfrm>
          <a:prstGeom prst="straightConnector1">
            <a:avLst/>
          </a:prstGeom>
          <a:noFill/>
          <a:ln cap="flat" cmpd="sng" w="28575">
            <a:solidFill>
              <a:srgbClr val="4CAF50"/>
            </a:solidFill>
            <a:prstDash val="solid"/>
            <a:round/>
            <a:headEnd len="med" w="med" type="triangle"/>
            <a:tailEnd len="med" w="med" type="none"/>
          </a:ln>
        </p:spPr>
      </p:cxnSp>
      <p:sp>
        <p:nvSpPr>
          <p:cNvPr id="324" name="Google Shape;324;p44"/>
          <p:cNvSpPr txBox="1"/>
          <p:nvPr/>
        </p:nvSpPr>
        <p:spPr>
          <a:xfrm>
            <a:off x="5832150" y="3659400"/>
            <a:ext cx="19317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Code to execute</a:t>
            </a:r>
            <a:endParaRPr b="1" sz="1800">
              <a:latin typeface="Roboto"/>
              <a:ea typeface="Roboto"/>
              <a:cs typeface="Roboto"/>
              <a:sym typeface="Roboto"/>
            </a:endParaRPr>
          </a:p>
        </p:txBody>
      </p:sp>
      <p:cxnSp>
        <p:nvCxnSpPr>
          <p:cNvPr id="325" name="Google Shape;325;p44"/>
          <p:cNvCxnSpPr/>
          <p:nvPr/>
        </p:nvCxnSpPr>
        <p:spPr>
          <a:xfrm flipH="1" rot="10800000">
            <a:off x="3505200" y="2138200"/>
            <a:ext cx="459600" cy="621300"/>
          </a:xfrm>
          <a:prstGeom prst="straightConnector1">
            <a:avLst/>
          </a:prstGeom>
          <a:noFill/>
          <a:ln cap="flat" cmpd="sng" w="28575">
            <a:solidFill>
              <a:srgbClr val="4CAF50"/>
            </a:solidFill>
            <a:prstDash val="solid"/>
            <a:round/>
            <a:headEnd len="med" w="med" type="triangle"/>
            <a:tailEnd len="med" w="med" type="none"/>
          </a:ln>
        </p:spPr>
      </p:cxnSp>
      <p:sp>
        <p:nvSpPr>
          <p:cNvPr id="326" name="Google Shape;326;p44"/>
          <p:cNvSpPr txBox="1"/>
          <p:nvPr/>
        </p:nvSpPr>
        <p:spPr>
          <a:xfrm>
            <a:off x="3949191" y="1747590"/>
            <a:ext cx="24282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Parameter and type</a:t>
            </a:r>
            <a:endParaRPr b="1"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5"/>
          <p:cNvSpPr/>
          <p:nvPr/>
        </p:nvSpPr>
        <p:spPr>
          <a:xfrm>
            <a:off x="4496775" y="2457350"/>
            <a:ext cx="25242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for function types</a:t>
            </a:r>
            <a:endParaRPr/>
          </a:p>
        </p:txBody>
      </p:sp>
      <p:sp>
        <p:nvSpPr>
          <p:cNvPr id="333" name="Google Shape;333;p45"/>
          <p:cNvSpPr txBox="1"/>
          <p:nvPr>
            <p:ph idx="1" type="body"/>
          </p:nvPr>
        </p:nvSpPr>
        <p:spPr>
          <a:xfrm>
            <a:off x="387900" y="2295475"/>
            <a:ext cx="8413200" cy="743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(Int) -&gt; Int = {level -&gt; level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34" name="Google Shape;334;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45"/>
          <p:cNvSpPr txBox="1"/>
          <p:nvPr/>
        </p:nvSpPr>
        <p:spPr>
          <a:xfrm>
            <a:off x="364000" y="1186950"/>
            <a:ext cx="8468100" cy="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Kotlin's syntax for function types is closely related to its syntax for </a:t>
            </a:r>
            <a:r>
              <a:rPr lang="en" sz="1800">
                <a:latin typeface="Roboto"/>
                <a:ea typeface="Roboto"/>
                <a:cs typeface="Roboto"/>
                <a:sym typeface="Roboto"/>
              </a:rPr>
              <a:t>lambdas</a:t>
            </a:r>
            <a:r>
              <a:rPr lang="en" sz="1800">
                <a:latin typeface="Roboto"/>
                <a:ea typeface="Roboto"/>
                <a:cs typeface="Roboto"/>
                <a:sym typeface="Roboto"/>
              </a:rPr>
              <a:t>. D</a:t>
            </a:r>
            <a:r>
              <a:rPr lang="en" sz="1800">
                <a:latin typeface="Roboto"/>
                <a:ea typeface="Roboto"/>
                <a:cs typeface="Roboto"/>
                <a:sym typeface="Roboto"/>
              </a:rPr>
              <a:t>eclare a variable that holds a function.</a:t>
            </a:r>
            <a:endParaRPr sz="1800">
              <a:latin typeface="Roboto"/>
              <a:ea typeface="Roboto"/>
              <a:cs typeface="Roboto"/>
              <a:sym typeface="Roboto"/>
            </a:endParaRPr>
          </a:p>
        </p:txBody>
      </p:sp>
      <p:sp>
        <p:nvSpPr>
          <p:cNvPr id="336" name="Google Shape;336;p45"/>
          <p:cNvSpPr/>
          <p:nvPr/>
        </p:nvSpPr>
        <p:spPr>
          <a:xfrm>
            <a:off x="2591083" y="2457350"/>
            <a:ext cx="15879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5"/>
          <p:cNvSpPr/>
          <p:nvPr/>
        </p:nvSpPr>
        <p:spPr>
          <a:xfrm>
            <a:off x="934174" y="2457350"/>
            <a:ext cx="14334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5"/>
          <p:cNvSpPr txBox="1"/>
          <p:nvPr/>
        </p:nvSpPr>
        <p:spPr>
          <a:xfrm>
            <a:off x="2174852" y="3430258"/>
            <a:ext cx="2851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Data type of variable</a:t>
            </a:r>
            <a:endParaRPr b="1" sz="1800">
              <a:latin typeface="Roboto"/>
              <a:ea typeface="Roboto"/>
              <a:cs typeface="Roboto"/>
              <a:sym typeface="Roboto"/>
            </a:endParaRPr>
          </a:p>
          <a:p>
            <a:pPr indent="0" lvl="0" marL="0" rtl="0" algn="ctr">
              <a:spcBef>
                <a:spcPts val="0"/>
              </a:spcBef>
              <a:spcAft>
                <a:spcPts val="0"/>
              </a:spcAft>
              <a:buNone/>
            </a:pPr>
            <a:r>
              <a:rPr b="1" lang="en" sz="1800">
                <a:latin typeface="Roboto"/>
                <a:ea typeface="Roboto"/>
                <a:cs typeface="Roboto"/>
                <a:sym typeface="Roboto"/>
              </a:rPr>
              <a:t>(function type)</a:t>
            </a:r>
            <a:endParaRPr b="1" sz="1800">
              <a:latin typeface="Roboto"/>
              <a:ea typeface="Roboto"/>
              <a:cs typeface="Roboto"/>
              <a:sym typeface="Roboto"/>
            </a:endParaRPr>
          </a:p>
        </p:txBody>
      </p:sp>
      <p:sp>
        <p:nvSpPr>
          <p:cNvPr id="339" name="Google Shape;339;p45"/>
          <p:cNvSpPr txBox="1"/>
          <p:nvPr/>
        </p:nvSpPr>
        <p:spPr>
          <a:xfrm>
            <a:off x="170627" y="3430258"/>
            <a:ext cx="2851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Variable name</a:t>
            </a:r>
            <a:endParaRPr b="1" sz="1800">
              <a:latin typeface="Roboto"/>
              <a:ea typeface="Roboto"/>
              <a:cs typeface="Roboto"/>
              <a:sym typeface="Roboto"/>
            </a:endParaRPr>
          </a:p>
        </p:txBody>
      </p:sp>
      <p:sp>
        <p:nvSpPr>
          <p:cNvPr id="340" name="Google Shape;340;p45"/>
          <p:cNvSpPr txBox="1"/>
          <p:nvPr/>
        </p:nvSpPr>
        <p:spPr>
          <a:xfrm>
            <a:off x="5026650" y="3430250"/>
            <a:ext cx="2212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Function</a:t>
            </a:r>
            <a:endParaRPr b="1" sz="1800">
              <a:latin typeface="Roboto"/>
              <a:ea typeface="Roboto"/>
              <a:cs typeface="Roboto"/>
              <a:sym typeface="Roboto"/>
            </a:endParaRPr>
          </a:p>
        </p:txBody>
      </p:sp>
      <p:cxnSp>
        <p:nvCxnSpPr>
          <p:cNvPr id="341" name="Google Shape;341;p45"/>
          <p:cNvCxnSpPr>
            <a:endCxn id="339" idx="0"/>
          </p:cNvCxnSpPr>
          <p:nvPr/>
        </p:nvCxnSpPr>
        <p:spPr>
          <a:xfrm flipH="1">
            <a:off x="1596527" y="2952058"/>
            <a:ext cx="3300" cy="478200"/>
          </a:xfrm>
          <a:prstGeom prst="straightConnector1">
            <a:avLst/>
          </a:prstGeom>
          <a:noFill/>
          <a:ln cap="flat" cmpd="sng" w="28575">
            <a:solidFill>
              <a:srgbClr val="4CAF50"/>
            </a:solidFill>
            <a:prstDash val="solid"/>
            <a:round/>
            <a:headEnd len="med" w="med" type="triangle"/>
            <a:tailEnd len="med" w="med" type="none"/>
          </a:ln>
        </p:spPr>
      </p:cxnSp>
      <p:cxnSp>
        <p:nvCxnSpPr>
          <p:cNvPr id="342" name="Google Shape;342;p45"/>
          <p:cNvCxnSpPr/>
          <p:nvPr/>
        </p:nvCxnSpPr>
        <p:spPr>
          <a:xfrm flipH="1">
            <a:off x="3383376" y="2962982"/>
            <a:ext cx="3300" cy="478200"/>
          </a:xfrm>
          <a:prstGeom prst="straightConnector1">
            <a:avLst/>
          </a:prstGeom>
          <a:noFill/>
          <a:ln cap="flat" cmpd="sng" w="28575">
            <a:solidFill>
              <a:srgbClr val="4CAF50"/>
            </a:solidFill>
            <a:prstDash val="solid"/>
            <a:round/>
            <a:headEnd len="med" w="med" type="triangle"/>
            <a:tailEnd len="med" w="med" type="none"/>
          </a:ln>
        </p:spPr>
      </p:cxnSp>
      <p:cxnSp>
        <p:nvCxnSpPr>
          <p:cNvPr id="343" name="Google Shape;343;p45"/>
          <p:cNvCxnSpPr/>
          <p:nvPr/>
        </p:nvCxnSpPr>
        <p:spPr>
          <a:xfrm flipH="1">
            <a:off x="5888652" y="2962983"/>
            <a:ext cx="3300" cy="478200"/>
          </a:xfrm>
          <a:prstGeom prst="straightConnector1">
            <a:avLst/>
          </a:prstGeom>
          <a:noFill/>
          <a:ln cap="flat" cmpd="sng" w="28575">
            <a:solidFill>
              <a:srgbClr val="4CAF50"/>
            </a:solidFill>
            <a:prstDash val="solid"/>
            <a:round/>
            <a:headEnd len="med" w="med" type="triangl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Programs in Kotlin</a:t>
            </a:r>
            <a:endParaRPr sz="4200"/>
          </a:p>
        </p:txBody>
      </p:sp>
      <p:sp>
        <p:nvSpPr>
          <p:cNvPr id="94" name="Google Shape;94;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Higher-order functions</a:t>
            </a:r>
            <a:endParaRPr/>
          </a:p>
        </p:txBody>
      </p:sp>
      <p:sp>
        <p:nvSpPr>
          <p:cNvPr id="349" name="Google Shape;349;p46"/>
          <p:cNvSpPr txBox="1"/>
          <p:nvPr>
            <p:ph idx="1" type="body"/>
          </p:nvPr>
        </p:nvSpPr>
        <p:spPr>
          <a:xfrm>
            <a:off x="311700" y="1076275"/>
            <a:ext cx="8520600" cy="673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Higher-order</a:t>
            </a:r>
            <a:r>
              <a:rPr lang="en" sz="1800"/>
              <a:t> functions take functions as parameters, or return a function.</a:t>
            </a:r>
            <a:endParaRPr sz="1800"/>
          </a:p>
        </p:txBody>
      </p:sp>
      <p:sp>
        <p:nvSpPr>
          <p:cNvPr id="350" name="Google Shape;350;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46"/>
          <p:cNvSpPr txBox="1"/>
          <p:nvPr/>
        </p:nvSpPr>
        <p:spPr>
          <a:xfrm>
            <a:off x="342900" y="2034001"/>
            <a:ext cx="8329800" cy="121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encodeMsg(msg: String, encode: (String) -&gt; String): String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encode(msg)</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352" name="Google Shape;352;p46"/>
          <p:cNvSpPr txBox="1"/>
          <p:nvPr/>
        </p:nvSpPr>
        <p:spPr>
          <a:xfrm>
            <a:off x="311700" y="3471350"/>
            <a:ext cx="8520600" cy="7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The body of the code calls the function that was passed as the second argument, and passes the first argument along to it.</a:t>
            </a:r>
            <a:endParaRPr sz="18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Higher-order functions</a:t>
            </a:r>
            <a:endParaRPr/>
          </a:p>
        </p:txBody>
      </p:sp>
      <p:sp>
        <p:nvSpPr>
          <p:cNvPr id="358" name="Google Shape;358;p47"/>
          <p:cNvSpPr txBox="1"/>
          <p:nvPr>
            <p:ph idx="1" type="body"/>
          </p:nvPr>
        </p:nvSpPr>
        <p:spPr>
          <a:xfrm>
            <a:off x="311700" y="1076275"/>
            <a:ext cx="8520600" cy="67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To call this function, pass it a string and a function.</a:t>
            </a:r>
            <a:endParaRPr sz="1800"/>
          </a:p>
        </p:txBody>
      </p:sp>
      <p:sp>
        <p:nvSpPr>
          <p:cNvPr id="359" name="Google Shape;359;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47"/>
          <p:cNvSpPr txBox="1"/>
          <p:nvPr/>
        </p:nvSpPr>
        <p:spPr>
          <a:xfrm>
            <a:off x="338200" y="2034550"/>
            <a:ext cx="8279100" cy="145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enc1: (String) -&gt; String = { input -&gt; input.toUpperCase() }</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println(</a:t>
            </a:r>
            <a:r>
              <a:rPr b="1" lang="en" sz="1800">
                <a:latin typeface="Consolas"/>
                <a:ea typeface="Consolas"/>
                <a:cs typeface="Consolas"/>
                <a:sym typeface="Consolas"/>
              </a:rPr>
              <a:t>encodeMsg(</a:t>
            </a:r>
            <a:r>
              <a:rPr b="1" lang="en" sz="1800">
                <a:solidFill>
                  <a:srgbClr val="388E3C"/>
                </a:solidFill>
                <a:latin typeface="Consolas"/>
                <a:ea typeface="Consolas"/>
                <a:cs typeface="Consolas"/>
                <a:sym typeface="Consolas"/>
              </a:rPr>
              <a:t>"abc"</a:t>
            </a:r>
            <a:r>
              <a:rPr b="1" lang="en" sz="1800">
                <a:latin typeface="Consolas"/>
                <a:ea typeface="Consolas"/>
                <a:cs typeface="Consolas"/>
                <a:sym typeface="Consolas"/>
              </a:rPr>
              <a:t>, enc1)</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1800">
              <a:latin typeface="Consolas"/>
              <a:ea typeface="Consolas"/>
              <a:cs typeface="Consolas"/>
              <a:sym typeface="Consolas"/>
            </a:endParaRPr>
          </a:p>
        </p:txBody>
      </p:sp>
      <p:sp>
        <p:nvSpPr>
          <p:cNvPr id="361" name="Google Shape;361;p47"/>
          <p:cNvSpPr txBox="1"/>
          <p:nvPr/>
        </p:nvSpPr>
        <p:spPr>
          <a:xfrm>
            <a:off x="311700" y="3416850"/>
            <a:ext cx="85206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Using a function type separates its implementation from its usage</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Passing a function reference</a:t>
            </a:r>
            <a:endParaRPr/>
          </a:p>
        </p:txBody>
      </p:sp>
      <p:sp>
        <p:nvSpPr>
          <p:cNvPr id="367" name="Google Shape;367;p48"/>
          <p:cNvSpPr txBox="1"/>
          <p:nvPr>
            <p:ph idx="1" type="body"/>
          </p:nvPr>
        </p:nvSpPr>
        <p:spPr>
          <a:xfrm>
            <a:off x="311800" y="1000075"/>
            <a:ext cx="8520600" cy="67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1"/>
                </a:solidFill>
              </a:rPr>
              <a:t>Use the </a:t>
            </a:r>
            <a:r>
              <a:rPr b="1" lang="en" sz="1800">
                <a:solidFill>
                  <a:schemeClr val="dk1"/>
                </a:solidFill>
                <a:latin typeface="Courier New"/>
                <a:ea typeface="Courier New"/>
                <a:cs typeface="Courier New"/>
                <a:sym typeface="Courier New"/>
              </a:rPr>
              <a:t>::</a:t>
            </a:r>
            <a:r>
              <a:rPr lang="en" sz="1800">
                <a:solidFill>
                  <a:schemeClr val="dk1"/>
                </a:solidFill>
              </a:rPr>
              <a:t> operator t</a:t>
            </a:r>
            <a:r>
              <a:rPr lang="en" sz="1800"/>
              <a:t>o pass a named function </a:t>
            </a:r>
            <a:r>
              <a:rPr lang="en" sz="1800">
                <a:solidFill>
                  <a:schemeClr val="dk1"/>
                </a:solidFill>
              </a:rPr>
              <a:t>as an argument to another function</a:t>
            </a:r>
            <a:r>
              <a:rPr lang="en" sz="1800"/>
              <a:t>. </a:t>
            </a:r>
            <a:endParaRPr sz="1800"/>
          </a:p>
          <a:p>
            <a:pPr indent="0" lvl="0" marL="0" rtl="0" algn="l">
              <a:spcBef>
                <a:spcPts val="1000"/>
              </a:spcBef>
              <a:spcAft>
                <a:spcPts val="0"/>
              </a:spcAft>
              <a:buNone/>
            </a:pPr>
            <a:r>
              <a:t/>
            </a:r>
            <a:endParaRPr sz="1800"/>
          </a:p>
        </p:txBody>
      </p:sp>
      <p:sp>
        <p:nvSpPr>
          <p:cNvPr id="368" name="Google Shape;3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48"/>
          <p:cNvSpPr txBox="1"/>
          <p:nvPr/>
        </p:nvSpPr>
        <p:spPr>
          <a:xfrm>
            <a:off x="314100" y="1882150"/>
            <a:ext cx="8182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enc2(input:String): String = input.reversed()</a:t>
            </a:r>
            <a:endParaRPr sz="1800">
              <a:latin typeface="Consolas"/>
              <a:ea typeface="Consolas"/>
              <a:cs typeface="Consolas"/>
              <a:sym typeface="Consolas"/>
            </a:endParaRPr>
          </a:p>
        </p:txBody>
      </p:sp>
      <p:sp>
        <p:nvSpPr>
          <p:cNvPr id="370" name="Google Shape;370;p48"/>
          <p:cNvSpPr txBox="1"/>
          <p:nvPr/>
        </p:nvSpPr>
        <p:spPr>
          <a:xfrm>
            <a:off x="314100" y="3269579"/>
            <a:ext cx="8520600" cy="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a:t>
            </a:r>
            <a:r>
              <a:rPr b="1" lang="en" sz="1800">
                <a:latin typeface="Courier New"/>
                <a:ea typeface="Courier New"/>
                <a:cs typeface="Courier New"/>
                <a:sym typeface="Courier New"/>
              </a:rPr>
              <a:t>::</a:t>
            </a:r>
            <a:r>
              <a:rPr lang="en" sz="1800">
                <a:latin typeface="Roboto"/>
                <a:ea typeface="Roboto"/>
                <a:cs typeface="Roboto"/>
                <a:sym typeface="Roboto"/>
              </a:rPr>
              <a:t> operator lets Kotlin know that you are passing the function reference as an argument, and not trying to call the function.</a:t>
            </a:r>
            <a:endParaRPr sz="1800">
              <a:latin typeface="Roboto"/>
              <a:ea typeface="Roboto"/>
              <a:cs typeface="Roboto"/>
              <a:sym typeface="Roboto"/>
            </a:endParaRPr>
          </a:p>
        </p:txBody>
      </p:sp>
      <p:sp>
        <p:nvSpPr>
          <p:cNvPr id="371" name="Google Shape;371;p48"/>
          <p:cNvSpPr txBox="1"/>
          <p:nvPr/>
        </p:nvSpPr>
        <p:spPr>
          <a:xfrm>
            <a:off x="317375" y="2337400"/>
            <a:ext cx="693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encodeMessage(</a:t>
            </a:r>
            <a:r>
              <a:rPr lang="en" sz="1800">
                <a:solidFill>
                  <a:srgbClr val="388E3C"/>
                </a:solidFill>
                <a:latin typeface="Consolas"/>
                <a:ea typeface="Consolas"/>
                <a:cs typeface="Consolas"/>
                <a:sym typeface="Consolas"/>
              </a:rPr>
              <a:t>"abc"</a:t>
            </a: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::enc2</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
        <p:nvSpPr>
          <p:cNvPr id="372" name="Google Shape;372;p48"/>
          <p:cNvSpPr/>
          <p:nvPr/>
        </p:nvSpPr>
        <p:spPr>
          <a:xfrm>
            <a:off x="3040337" y="2411025"/>
            <a:ext cx="871500" cy="3201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3" name="Google Shape;373;p48"/>
          <p:cNvCxnSpPr/>
          <p:nvPr/>
        </p:nvCxnSpPr>
        <p:spPr>
          <a:xfrm>
            <a:off x="4037275" y="2581200"/>
            <a:ext cx="973800" cy="104100"/>
          </a:xfrm>
          <a:prstGeom prst="straightConnector1">
            <a:avLst/>
          </a:prstGeom>
          <a:noFill/>
          <a:ln cap="flat" cmpd="sng" w="28575">
            <a:solidFill>
              <a:srgbClr val="4CAF50"/>
            </a:solidFill>
            <a:prstDash val="solid"/>
            <a:round/>
            <a:headEnd len="med" w="med" type="triangle"/>
            <a:tailEnd len="med" w="med" type="none"/>
          </a:ln>
        </p:spPr>
      </p:cxnSp>
      <p:sp>
        <p:nvSpPr>
          <p:cNvPr id="374" name="Google Shape;374;p48"/>
          <p:cNvSpPr txBox="1"/>
          <p:nvPr/>
        </p:nvSpPr>
        <p:spPr>
          <a:xfrm>
            <a:off x="5160175" y="2352075"/>
            <a:ext cx="3597900" cy="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Passing a named function</a:t>
            </a:r>
            <a:r>
              <a:rPr b="1" lang="en" sz="1800">
                <a:latin typeface="Roboto"/>
                <a:ea typeface="Roboto"/>
                <a:cs typeface="Roboto"/>
                <a:sym typeface="Roboto"/>
              </a:rPr>
              <a:t>,</a:t>
            </a:r>
            <a:endParaRPr b="1"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not a lambda</a:t>
            </a:r>
            <a:endParaRPr b="1" sz="18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parameter call syntax</a:t>
            </a:r>
            <a:endParaRPr/>
          </a:p>
        </p:txBody>
      </p:sp>
      <p:sp>
        <p:nvSpPr>
          <p:cNvPr id="380" name="Google Shape;380;p49"/>
          <p:cNvSpPr txBox="1"/>
          <p:nvPr>
            <p:ph idx="1" type="body"/>
          </p:nvPr>
        </p:nvSpPr>
        <p:spPr>
          <a:xfrm>
            <a:off x="342900" y="1211625"/>
            <a:ext cx="8520600" cy="654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Kotlin prefers that any parameter that takes a function is the last parameter. </a:t>
            </a:r>
            <a:endParaRPr sz="1800"/>
          </a:p>
          <a:p>
            <a:pPr indent="0" lvl="0" marL="0" rtl="0" algn="l">
              <a:spcBef>
                <a:spcPts val="1000"/>
              </a:spcBef>
              <a:spcAft>
                <a:spcPts val="0"/>
              </a:spcAft>
              <a:buNone/>
            </a:pPr>
            <a:r>
              <a:t/>
            </a:r>
            <a:endParaRPr sz="1800"/>
          </a:p>
        </p:txBody>
      </p:sp>
      <p:sp>
        <p:nvSpPr>
          <p:cNvPr id="381" name="Google Shape;381;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49"/>
          <p:cNvSpPr txBox="1"/>
          <p:nvPr/>
        </p:nvSpPr>
        <p:spPr>
          <a:xfrm>
            <a:off x="314100" y="18821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encodeMessage(</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383" name="Google Shape;383;p49"/>
          <p:cNvSpPr txBox="1"/>
          <p:nvPr/>
        </p:nvSpPr>
        <p:spPr>
          <a:xfrm>
            <a:off x="311700" y="2873100"/>
            <a:ext cx="85206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You can pass a lambda as a function parameter without putting it inside the parentheses.</a:t>
            </a:r>
            <a:endParaRPr sz="1800">
              <a:latin typeface="Roboto"/>
              <a:ea typeface="Roboto"/>
              <a:cs typeface="Roboto"/>
              <a:sym typeface="Roboto"/>
            </a:endParaRPr>
          </a:p>
        </p:txBody>
      </p:sp>
      <p:sp>
        <p:nvSpPr>
          <p:cNvPr id="384" name="Google Shape;384;p49"/>
          <p:cNvSpPr txBox="1"/>
          <p:nvPr/>
        </p:nvSpPr>
        <p:spPr>
          <a:xfrm>
            <a:off x="342900" y="3660950"/>
            <a:ext cx="76644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encodeMsg(</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higher-order functions</a:t>
            </a:r>
            <a:endParaRPr/>
          </a:p>
        </p:txBody>
      </p:sp>
      <p:sp>
        <p:nvSpPr>
          <p:cNvPr id="390" name="Google Shape;390;p50"/>
          <p:cNvSpPr txBox="1"/>
          <p:nvPr>
            <p:ph idx="1" type="body"/>
          </p:nvPr>
        </p:nvSpPr>
        <p:spPr>
          <a:xfrm>
            <a:off x="311700" y="1685875"/>
            <a:ext cx="8520600" cy="5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Many Kotlin built-in functions are defined </a:t>
            </a:r>
            <a:r>
              <a:rPr lang="en" sz="1800">
                <a:solidFill>
                  <a:schemeClr val="dk1"/>
                </a:solidFill>
              </a:rPr>
              <a:t>using last parameter call syntax.</a:t>
            </a:r>
            <a:endParaRPr sz="1800"/>
          </a:p>
        </p:txBody>
      </p:sp>
      <p:sp>
        <p:nvSpPr>
          <p:cNvPr id="391" name="Google Shape;391;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2" name="Google Shape;392;p50"/>
          <p:cNvSpPr txBox="1"/>
          <p:nvPr/>
        </p:nvSpPr>
        <p:spPr>
          <a:xfrm>
            <a:off x="311700" y="2224675"/>
            <a:ext cx="7917900" cy="4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inline fun</a:t>
            </a:r>
            <a:r>
              <a:rPr lang="en" sz="1800">
                <a:latin typeface="Consolas"/>
                <a:ea typeface="Consolas"/>
                <a:cs typeface="Consolas"/>
                <a:sym typeface="Consolas"/>
              </a:rPr>
              <a:t> repeat(times: Int, action: (Int) -&gt; Unit)</a:t>
            </a:r>
            <a:endParaRPr sz="1800">
              <a:latin typeface="Consolas"/>
              <a:ea typeface="Consolas"/>
              <a:cs typeface="Consolas"/>
              <a:sym typeface="Consolas"/>
            </a:endParaRPr>
          </a:p>
        </p:txBody>
      </p:sp>
      <p:sp>
        <p:nvSpPr>
          <p:cNvPr id="393" name="Google Shape;393;p50"/>
          <p:cNvSpPr txBox="1"/>
          <p:nvPr/>
        </p:nvSpPr>
        <p:spPr>
          <a:xfrm>
            <a:off x="311700" y="2664675"/>
            <a:ext cx="7448100" cy="6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repeat(</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"Hello"</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List filters</a:t>
            </a:r>
            <a:endParaRPr sz="4200"/>
          </a:p>
        </p:txBody>
      </p:sp>
      <p:sp>
        <p:nvSpPr>
          <p:cNvPr id="399" name="Google Shape;399;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filters</a:t>
            </a:r>
            <a:endParaRPr/>
          </a:p>
        </p:txBody>
      </p:sp>
      <p:sp>
        <p:nvSpPr>
          <p:cNvPr id="405" name="Google Shape;405;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6" name="Google Shape;406;p52"/>
          <p:cNvSpPr txBox="1"/>
          <p:nvPr/>
        </p:nvSpPr>
        <p:spPr>
          <a:xfrm>
            <a:off x="278400" y="1144000"/>
            <a:ext cx="87105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Get part of a list based on some condition </a:t>
            </a:r>
            <a:endParaRPr sz="2200">
              <a:latin typeface="Roboto"/>
              <a:ea typeface="Roboto"/>
              <a:cs typeface="Roboto"/>
              <a:sym typeface="Roboto"/>
            </a:endParaRPr>
          </a:p>
        </p:txBody>
      </p:sp>
      <p:graphicFrame>
        <p:nvGraphicFramePr>
          <p:cNvPr id="407" name="Google Shape;407;p52"/>
          <p:cNvGraphicFramePr/>
          <p:nvPr/>
        </p:nvGraphicFramePr>
        <p:xfrm>
          <a:off x="415114" y="1966000"/>
          <a:ext cx="3000000" cy="3000000"/>
        </p:xfrm>
        <a:graphic>
          <a:graphicData uri="http://schemas.openxmlformats.org/drawingml/2006/table">
            <a:tbl>
              <a:tblPr>
                <a:noFill/>
                <a:tableStyleId>{2043E223-623F-49BE-8819-2DE93EFD3817}</a:tableStyleId>
              </a:tblPr>
              <a:tblGrid>
                <a:gridCol w="1388375"/>
                <a:gridCol w="1388375"/>
                <a:gridCol w="1388375"/>
                <a:gridCol w="1388375"/>
                <a:gridCol w="1388375"/>
                <a:gridCol w="1388375"/>
              </a:tblGrid>
              <a:tr h="572700">
                <a:tc>
                  <a:txBody>
                    <a:bodyPr/>
                    <a:lstStyle/>
                    <a:p>
                      <a:pPr indent="0" lvl="0" marL="0" rtl="0" algn="ctr">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bright 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saffron</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graphicFrame>
        <p:nvGraphicFramePr>
          <p:cNvPr id="408" name="Google Shape;408;p52"/>
          <p:cNvGraphicFramePr/>
          <p:nvPr/>
        </p:nvGraphicFramePr>
        <p:xfrm>
          <a:off x="2493800" y="3780800"/>
          <a:ext cx="3000000" cy="3000000"/>
        </p:xfrm>
        <a:graphic>
          <a:graphicData uri="http://schemas.openxmlformats.org/drawingml/2006/table">
            <a:tbl>
              <a:tblPr>
                <a:noFill/>
                <a:tableStyleId>{2043E223-623F-49BE-8819-2DE93EFD3817}</a:tableStyleId>
              </a:tblPr>
              <a:tblGrid>
                <a:gridCol w="1383375"/>
                <a:gridCol w="1383375"/>
                <a:gridCol w="1383375"/>
              </a:tblGrid>
              <a:tr h="572700">
                <a:tc>
                  <a:txBody>
                    <a:bodyPr/>
                    <a:lstStyle/>
                    <a:p>
                      <a:pPr indent="0" lvl="0" marL="0" rtl="0" algn="ctr">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409" name="Google Shape;409;p52"/>
          <p:cNvSpPr/>
          <p:nvPr/>
        </p:nvSpPr>
        <p:spPr>
          <a:xfrm>
            <a:off x="4322275" y="2816258"/>
            <a:ext cx="493200" cy="75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2"/>
          <p:cNvSpPr txBox="1"/>
          <p:nvPr/>
        </p:nvSpPr>
        <p:spPr>
          <a:xfrm>
            <a:off x="5094100" y="2713525"/>
            <a:ext cx="26778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Apply </a:t>
            </a:r>
            <a:r>
              <a:rPr lang="en" sz="1800">
                <a:latin typeface="Courier New"/>
                <a:ea typeface="Courier New"/>
                <a:cs typeface="Courier New"/>
                <a:sym typeface="Courier New"/>
              </a:rPr>
              <a:t>filter()</a:t>
            </a:r>
            <a:r>
              <a:rPr lang="en" sz="1800">
                <a:latin typeface="Roboto"/>
                <a:ea typeface="Roboto"/>
                <a:cs typeface="Roboto"/>
                <a:sym typeface="Roboto"/>
              </a:rPr>
              <a:t> on list</a:t>
            </a:r>
            <a:endParaRPr sz="1800">
              <a:latin typeface="Roboto"/>
              <a:ea typeface="Roboto"/>
              <a:cs typeface="Roboto"/>
              <a:sym typeface="Roboto"/>
            </a:endParaRPr>
          </a:p>
        </p:txBody>
      </p:sp>
      <p:sp>
        <p:nvSpPr>
          <p:cNvPr id="411" name="Google Shape;411;p52"/>
          <p:cNvSpPr txBox="1"/>
          <p:nvPr/>
        </p:nvSpPr>
        <p:spPr>
          <a:xfrm>
            <a:off x="5094100" y="3105963"/>
            <a:ext cx="37860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Condition: element contains “red”</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Iterating through lists</a:t>
            </a:r>
            <a:endParaRPr/>
          </a:p>
        </p:txBody>
      </p:sp>
      <p:sp>
        <p:nvSpPr>
          <p:cNvPr id="417" name="Google Shape;417;p53"/>
          <p:cNvSpPr txBox="1"/>
          <p:nvPr>
            <p:ph idx="1" type="body"/>
          </p:nvPr>
        </p:nvSpPr>
        <p:spPr>
          <a:xfrm>
            <a:off x="311700" y="1153213"/>
            <a:ext cx="8520600" cy="792300"/>
          </a:xfrm>
          <a:prstGeom prst="rect">
            <a:avLst/>
          </a:prstGeom>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None/>
            </a:pPr>
            <a:r>
              <a:rPr lang="en" sz="1800">
                <a:solidFill>
                  <a:schemeClr val="dk1"/>
                </a:solidFill>
              </a:rPr>
              <a:t>If a function literal has only one parameter, you can omit its declaration and the "</a:t>
            </a:r>
            <a:r>
              <a:rPr lang="en" sz="1800">
                <a:solidFill>
                  <a:schemeClr val="dk1"/>
                </a:solidFill>
                <a:latin typeface="Courier New"/>
                <a:ea typeface="Courier New"/>
                <a:cs typeface="Courier New"/>
                <a:sym typeface="Courier New"/>
              </a:rPr>
              <a:t>-&gt;</a:t>
            </a:r>
            <a:r>
              <a:rPr lang="en" sz="1800">
                <a:solidFill>
                  <a:schemeClr val="dk1"/>
                </a:solidFill>
              </a:rPr>
              <a:t>". The parameter is implicitly declared under the name </a:t>
            </a:r>
            <a:r>
              <a:rPr lang="en" sz="1800">
                <a:solidFill>
                  <a:schemeClr val="dk1"/>
                </a:solidFill>
                <a:latin typeface="Courier New"/>
                <a:ea typeface="Courier New"/>
                <a:cs typeface="Courier New"/>
                <a:sym typeface="Courier New"/>
              </a:rPr>
              <a:t>it</a:t>
            </a:r>
            <a:r>
              <a:rPr lang="en" sz="1800">
                <a:solidFill>
                  <a:schemeClr val="dk1"/>
                </a:solidFill>
              </a:rPr>
              <a:t>.</a:t>
            </a:r>
            <a:endParaRPr sz="1800"/>
          </a:p>
        </p:txBody>
      </p:sp>
      <p:sp>
        <p:nvSpPr>
          <p:cNvPr id="418" name="Google Shape;41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53"/>
          <p:cNvSpPr txBox="1"/>
          <p:nvPr/>
        </p:nvSpPr>
        <p:spPr>
          <a:xfrm>
            <a:off x="342892" y="2098938"/>
            <a:ext cx="4466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ints = listOf(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a:t>
            </a:r>
            <a:r>
              <a:rPr b="1" lang="en" sz="1800">
                <a:solidFill>
                  <a:schemeClr val="dk1"/>
                </a:solidFill>
                <a:latin typeface="Consolas"/>
                <a:ea typeface="Consolas"/>
                <a:cs typeface="Consolas"/>
                <a:sym typeface="Consolas"/>
              </a:rPr>
              <a:t>it </a:t>
            </a:r>
            <a:r>
              <a:rPr lang="en" sz="1800">
                <a:solidFill>
                  <a:schemeClr val="dk1"/>
                </a:solidFill>
                <a:latin typeface="Consolas"/>
                <a:ea typeface="Consolas"/>
                <a:cs typeface="Consolas"/>
                <a:sym typeface="Consolas"/>
              </a:rPr>
              <a:t>&gt;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420" name="Google Shape;420;p53"/>
          <p:cNvSpPr txBox="1"/>
          <p:nvPr/>
        </p:nvSpPr>
        <p:spPr>
          <a:xfrm>
            <a:off x="5255999" y="3927425"/>
            <a:ext cx="3576300" cy="5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ints.filter { n -&gt; n &gt;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1" name="Google Shape;421;p53"/>
          <p:cNvSpPr txBox="1"/>
          <p:nvPr/>
        </p:nvSpPr>
        <p:spPr>
          <a:xfrm>
            <a:off x="380125" y="3924150"/>
            <a:ext cx="4158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n: Int -&gt; n &gt;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a:latin typeface="Roboto"/>
              <a:ea typeface="Roboto"/>
              <a:cs typeface="Roboto"/>
              <a:sym typeface="Roboto"/>
            </a:endParaRPr>
          </a:p>
        </p:txBody>
      </p:sp>
      <p:sp>
        <p:nvSpPr>
          <p:cNvPr id="422" name="Google Shape;422;p53"/>
          <p:cNvSpPr txBox="1"/>
          <p:nvPr/>
        </p:nvSpPr>
        <p:spPr>
          <a:xfrm>
            <a:off x="4554900" y="3927417"/>
            <a:ext cx="5487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 OR</a:t>
            </a:r>
            <a:endParaRPr sz="1800">
              <a:latin typeface="Roboto"/>
              <a:ea typeface="Roboto"/>
              <a:cs typeface="Roboto"/>
              <a:sym typeface="Roboto"/>
            </a:endParaRPr>
          </a:p>
        </p:txBody>
      </p:sp>
      <p:sp>
        <p:nvSpPr>
          <p:cNvPr id="423" name="Google Shape;423;p53"/>
          <p:cNvSpPr txBox="1"/>
          <p:nvPr/>
        </p:nvSpPr>
        <p:spPr>
          <a:xfrm>
            <a:off x="342900" y="3063150"/>
            <a:ext cx="84582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Filter iterates through a collection, where </a:t>
            </a:r>
            <a:r>
              <a:rPr lang="en" sz="1800">
                <a:latin typeface="Courier New"/>
                <a:ea typeface="Courier New"/>
                <a:cs typeface="Courier New"/>
                <a:sym typeface="Courier New"/>
              </a:rPr>
              <a:t>it</a:t>
            </a:r>
            <a:r>
              <a:rPr lang="en" sz="1800">
                <a:latin typeface="Roboto"/>
                <a:ea typeface="Roboto"/>
                <a:cs typeface="Roboto"/>
                <a:sym typeface="Roboto"/>
              </a:rPr>
              <a:t> is the value of the element during the iteration. This is equivalent to:</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filters</a:t>
            </a:r>
            <a:endParaRPr/>
          </a:p>
        </p:txBody>
      </p:sp>
      <p:sp>
        <p:nvSpPr>
          <p:cNvPr id="429" name="Google Shape;429;p54"/>
          <p:cNvSpPr txBox="1"/>
          <p:nvPr>
            <p:ph idx="1" type="body"/>
          </p:nvPr>
        </p:nvSpPr>
        <p:spPr>
          <a:xfrm>
            <a:off x="387900" y="2143075"/>
            <a:ext cx="8520600" cy="14973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books = </a:t>
            </a:r>
            <a:r>
              <a:rPr lang="en" sz="1800">
                <a:solidFill>
                  <a:schemeClr val="dk1"/>
                </a:solidFill>
                <a:latin typeface="Consolas"/>
                <a:ea typeface="Consolas"/>
                <a:cs typeface="Consolas"/>
                <a:sym typeface="Consolas"/>
              </a:rPr>
              <a:t>listOf</a:t>
            </a:r>
            <a:r>
              <a:rPr lang="en" sz="1800">
                <a:solidFill>
                  <a:schemeClr val="dk1"/>
                </a:solidFill>
                <a:latin typeface="Consolas"/>
                <a:ea typeface="Consolas"/>
                <a:cs typeface="Consolas"/>
                <a:sym typeface="Consolas"/>
              </a:rPr>
              <a:t>(</a:t>
            </a:r>
            <a:r>
              <a:rPr lang="en" sz="1800">
                <a:solidFill>
                  <a:srgbClr val="388E3C"/>
                </a:solidFill>
                <a:latin typeface="Consolas"/>
                <a:ea typeface="Consolas"/>
                <a:cs typeface="Consolas"/>
                <a:sym typeface="Consolas"/>
              </a:rPr>
              <a:t>"nature"</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"biology"</a:t>
            </a:r>
            <a:r>
              <a:rPr lang="en" sz="1800">
                <a:solidFill>
                  <a:schemeClr val="dk1"/>
                </a:solidFill>
                <a:latin typeface="Consolas"/>
                <a:ea typeface="Consolas"/>
                <a:cs typeface="Consolas"/>
                <a:sym typeface="Consolas"/>
              </a:rPr>
              <a:t>,</a:t>
            </a:r>
            <a:r>
              <a:rPr lang="en" sz="1800">
                <a:solidFill>
                  <a:srgbClr val="388E3C"/>
                </a:solidFill>
                <a:latin typeface="Consolas"/>
                <a:ea typeface="Consolas"/>
                <a:cs typeface="Consolas"/>
                <a:sym typeface="Consolas"/>
              </a:rPr>
              <a:t> "birds"</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println(books.filter </a:t>
            </a:r>
            <a:r>
              <a:rPr b="1"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it</a:t>
            </a:r>
            <a:r>
              <a:rPr b="1" lang="en" sz="1800">
                <a:solidFill>
                  <a:schemeClr val="dk1"/>
                </a:solidFill>
                <a:latin typeface="Consolas"/>
                <a:ea typeface="Consolas"/>
                <a:cs typeface="Consolas"/>
                <a:sym typeface="Consolas"/>
              </a:rPr>
              <a:t>[</a:t>
            </a:r>
            <a:r>
              <a:rPr b="1" lang="en" sz="1800">
                <a:solidFill>
                  <a:srgbClr val="C53929"/>
                </a:solidFill>
                <a:latin typeface="Consolas"/>
                <a:ea typeface="Consolas"/>
                <a:cs typeface="Consolas"/>
                <a:sym typeface="Consolas"/>
              </a:rPr>
              <a:t>0</a:t>
            </a:r>
            <a:r>
              <a:rPr b="1" lang="en" sz="1800">
                <a:solidFill>
                  <a:schemeClr val="dk1"/>
                </a:solidFill>
                <a:latin typeface="Consolas"/>
                <a:ea typeface="Consolas"/>
                <a:cs typeface="Consolas"/>
                <a:sym typeface="Consolas"/>
              </a:rPr>
              <a:t>] == </a:t>
            </a:r>
            <a:r>
              <a:rPr b="1" lang="en" sz="1800">
                <a:solidFill>
                  <a:srgbClr val="388E3C"/>
                </a:solidFill>
                <a:latin typeface="Consolas"/>
                <a:ea typeface="Consolas"/>
                <a:cs typeface="Consolas"/>
                <a:sym typeface="Consolas"/>
              </a:rPr>
              <a:t>'b'</a:t>
            </a:r>
            <a:r>
              <a:rPr b="1"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430" name="Google Shape;43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54"/>
          <p:cNvSpPr txBox="1"/>
          <p:nvPr/>
        </p:nvSpPr>
        <p:spPr>
          <a:xfrm>
            <a:off x="437575" y="3175775"/>
            <a:ext cx="73434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 [biology, birds]</a:t>
            </a:r>
            <a:endParaRPr sz="1800">
              <a:solidFill>
                <a:srgbClr val="1155CC"/>
              </a:solidFill>
              <a:latin typeface="Consolas"/>
              <a:ea typeface="Consolas"/>
              <a:cs typeface="Consolas"/>
              <a:sym typeface="Consolas"/>
            </a:endParaRPr>
          </a:p>
        </p:txBody>
      </p:sp>
      <p:sp>
        <p:nvSpPr>
          <p:cNvPr id="432" name="Google Shape;432;p54"/>
          <p:cNvSpPr txBox="1"/>
          <p:nvPr/>
        </p:nvSpPr>
        <p:spPr>
          <a:xfrm>
            <a:off x="361375" y="1420850"/>
            <a:ext cx="8419800" cy="6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The filter condition in curly braces </a:t>
            </a:r>
            <a:r>
              <a:rPr lang="en" sz="1800">
                <a:solidFill>
                  <a:schemeClr val="dk1"/>
                </a:solidFill>
                <a:latin typeface="Courier New"/>
                <a:ea typeface="Courier New"/>
                <a:cs typeface="Courier New"/>
                <a:sym typeface="Courier New"/>
              </a:rPr>
              <a:t>{}</a:t>
            </a:r>
            <a:r>
              <a:rPr lang="en" sz="1800">
                <a:solidFill>
                  <a:schemeClr val="dk1"/>
                </a:solidFill>
                <a:latin typeface="Roboto"/>
                <a:ea typeface="Roboto"/>
                <a:cs typeface="Roboto"/>
                <a:sym typeface="Roboto"/>
              </a:rPr>
              <a:t> tests each </a:t>
            </a:r>
            <a:r>
              <a:rPr lang="en" sz="1800">
                <a:solidFill>
                  <a:schemeClr val="dk1"/>
                </a:solidFill>
                <a:latin typeface="Roboto"/>
                <a:ea typeface="Roboto"/>
                <a:cs typeface="Roboto"/>
                <a:sym typeface="Roboto"/>
              </a:rPr>
              <a:t>item</a:t>
            </a:r>
            <a:r>
              <a:rPr lang="en" sz="1800">
                <a:solidFill>
                  <a:schemeClr val="dk1"/>
                </a:solidFill>
                <a:latin typeface="Roboto"/>
                <a:ea typeface="Roboto"/>
                <a:cs typeface="Roboto"/>
                <a:sym typeface="Roboto"/>
              </a:rPr>
              <a:t> as the filter loops through. If the expression returns </a:t>
            </a:r>
            <a:r>
              <a:rPr lang="en" sz="1800">
                <a:solidFill>
                  <a:schemeClr val="dk1"/>
                </a:solidFill>
                <a:latin typeface="Courier New"/>
                <a:ea typeface="Courier New"/>
                <a:cs typeface="Courier New"/>
                <a:sym typeface="Courier New"/>
              </a:rPr>
              <a:t>true</a:t>
            </a:r>
            <a:r>
              <a:rPr lang="en" sz="1800">
                <a:solidFill>
                  <a:schemeClr val="dk1"/>
                </a:solidFill>
                <a:latin typeface="Roboto"/>
                <a:ea typeface="Roboto"/>
                <a:cs typeface="Roboto"/>
                <a:sym typeface="Roboto"/>
              </a:rPr>
              <a:t>, the item is included.</a:t>
            </a:r>
            <a:endParaRPr sz="18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Eager and lazy filters</a:t>
            </a:r>
            <a:endParaRPr/>
          </a:p>
        </p:txBody>
      </p:sp>
      <p:sp>
        <p:nvSpPr>
          <p:cNvPr id="438" name="Google Shape;438;p55"/>
          <p:cNvSpPr txBox="1"/>
          <p:nvPr>
            <p:ph idx="1" type="body"/>
          </p:nvPr>
        </p:nvSpPr>
        <p:spPr>
          <a:xfrm>
            <a:off x="347700" y="2492575"/>
            <a:ext cx="8408400" cy="4950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Lazy:</a:t>
            </a:r>
            <a:r>
              <a:rPr lang="en" sz="2200"/>
              <a:t> occurs only if necessary at runtime</a:t>
            </a:r>
            <a:endParaRPr sz="2200"/>
          </a:p>
        </p:txBody>
      </p:sp>
      <p:sp>
        <p:nvSpPr>
          <p:cNvPr id="439" name="Google Shape;439;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55"/>
          <p:cNvSpPr txBox="1"/>
          <p:nvPr/>
        </p:nvSpPr>
        <p:spPr>
          <a:xfrm>
            <a:off x="347225" y="1929550"/>
            <a:ext cx="8408400" cy="495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b="1" lang="en" sz="2200">
                <a:latin typeface="Roboto"/>
                <a:ea typeface="Roboto"/>
                <a:cs typeface="Roboto"/>
                <a:sym typeface="Roboto"/>
              </a:rPr>
              <a:t>Eager:</a:t>
            </a:r>
            <a:r>
              <a:rPr lang="en" sz="2200">
                <a:latin typeface="Roboto"/>
                <a:ea typeface="Roboto"/>
                <a:cs typeface="Roboto"/>
                <a:sym typeface="Roboto"/>
              </a:rPr>
              <a:t> occurs regardless of whether the result is ever used</a:t>
            </a:r>
            <a:endParaRPr sz="2200">
              <a:latin typeface="Roboto"/>
              <a:ea typeface="Roboto"/>
              <a:cs typeface="Roboto"/>
              <a:sym typeface="Roboto"/>
            </a:endParaRPr>
          </a:p>
        </p:txBody>
      </p:sp>
      <p:sp>
        <p:nvSpPr>
          <p:cNvPr id="441" name="Google Shape;441;p55"/>
          <p:cNvSpPr txBox="1"/>
          <p:nvPr/>
        </p:nvSpPr>
        <p:spPr>
          <a:xfrm>
            <a:off x="347225" y="3610575"/>
            <a:ext cx="8408400" cy="6351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Lazy evaluation of lists is useful if you don't need the entire result, or if the list is exceptionally large and multiple copies wouldn't wouldn't fit into RAM.</a:t>
            </a:r>
            <a:endParaRPr sz="1800">
              <a:solidFill>
                <a:srgbClr val="3C4043"/>
              </a:solidFill>
              <a:latin typeface="Roboto"/>
              <a:ea typeface="Roboto"/>
              <a:cs typeface="Roboto"/>
              <a:sym typeface="Roboto"/>
            </a:endParaRPr>
          </a:p>
        </p:txBody>
      </p:sp>
      <p:sp>
        <p:nvSpPr>
          <p:cNvPr id="442" name="Google Shape;442;p55"/>
          <p:cNvSpPr txBox="1"/>
          <p:nvPr/>
        </p:nvSpPr>
        <p:spPr>
          <a:xfrm>
            <a:off x="347225" y="1218225"/>
            <a:ext cx="49317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Evaluation of expressions in lists:</a:t>
            </a:r>
            <a:endParaRPr sz="2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a:t>
            </a:r>
            <a:endParaRPr/>
          </a:p>
        </p:txBody>
      </p:sp>
      <p:sp>
        <p:nvSpPr>
          <p:cNvPr id="100" name="Google Shape;100;p20"/>
          <p:cNvSpPr txBox="1"/>
          <p:nvPr>
            <p:ph idx="1" type="body"/>
          </p:nvPr>
        </p:nvSpPr>
        <p:spPr>
          <a:xfrm>
            <a:off x="342900" y="1564350"/>
            <a:ext cx="8489400" cy="22053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Create a file in your project</a:t>
            </a:r>
            <a:endParaRPr sz="2200"/>
          </a:p>
          <a:p>
            <a:pPr indent="-368300" lvl="0" marL="457200" rtl="0" algn="l">
              <a:lnSpc>
                <a:spcPct val="150000"/>
              </a:lnSpc>
              <a:spcBef>
                <a:spcPts val="0"/>
              </a:spcBef>
              <a:spcAft>
                <a:spcPts val="0"/>
              </a:spcAft>
              <a:buSzPts val="2200"/>
              <a:buChar char="●"/>
            </a:pPr>
            <a:r>
              <a:rPr lang="en" sz="2200"/>
              <a:t>Create a </a:t>
            </a:r>
            <a:r>
              <a:rPr lang="en" sz="2200">
                <a:latin typeface="Courier New"/>
                <a:ea typeface="Courier New"/>
                <a:cs typeface="Courier New"/>
                <a:sym typeface="Courier New"/>
              </a:rPr>
              <a:t>main()</a:t>
            </a:r>
            <a:r>
              <a:rPr lang="en" sz="2200"/>
              <a:t> function</a:t>
            </a:r>
            <a:endParaRPr sz="2200"/>
          </a:p>
          <a:p>
            <a:pPr indent="-368300" lvl="0" marL="457200" rtl="0" algn="l">
              <a:lnSpc>
                <a:spcPct val="150000"/>
              </a:lnSpc>
              <a:spcBef>
                <a:spcPts val="0"/>
              </a:spcBef>
              <a:spcAft>
                <a:spcPts val="0"/>
              </a:spcAft>
              <a:buSzPts val="2200"/>
              <a:buChar char="●"/>
            </a:pPr>
            <a:r>
              <a:rPr lang="en" sz="2200"/>
              <a:t>Pass arguments to </a:t>
            </a:r>
            <a:r>
              <a:rPr lang="en" sz="2200">
                <a:latin typeface="Courier New"/>
                <a:ea typeface="Courier New"/>
                <a:cs typeface="Courier New"/>
                <a:sym typeface="Courier New"/>
              </a:rPr>
              <a:t>main()</a:t>
            </a:r>
            <a:r>
              <a:rPr lang="en" sz="2200"/>
              <a:t>(</a:t>
            </a:r>
            <a:r>
              <a:rPr lang="en" sz="2200">
                <a:solidFill>
                  <a:schemeClr val="dk1"/>
                </a:solidFill>
              </a:rPr>
              <a:t>Optional</a:t>
            </a:r>
            <a:r>
              <a:rPr lang="en" sz="2200">
                <a:solidFill>
                  <a:schemeClr val="dk1"/>
                </a:solidFill>
              </a:rPr>
              <a:t>)</a:t>
            </a:r>
            <a:endParaRPr sz="2200">
              <a:latin typeface="Consolas"/>
              <a:ea typeface="Consolas"/>
              <a:cs typeface="Consolas"/>
              <a:sym typeface="Consolas"/>
            </a:endParaRPr>
          </a:p>
          <a:p>
            <a:pPr indent="-368300" lvl="0" marL="457200" rtl="0" algn="l">
              <a:lnSpc>
                <a:spcPct val="150000"/>
              </a:lnSpc>
              <a:spcBef>
                <a:spcPts val="0"/>
              </a:spcBef>
              <a:spcAft>
                <a:spcPts val="0"/>
              </a:spcAft>
              <a:buSzPts val="2200"/>
              <a:buChar char="●"/>
            </a:pPr>
            <a:r>
              <a:rPr lang="en" sz="2200"/>
              <a:t>Use any </a:t>
            </a:r>
            <a:r>
              <a:rPr lang="en" sz="2200">
                <a:solidFill>
                  <a:schemeClr val="dk1"/>
                </a:solidFill>
              </a:rPr>
              <a:t>passed </a:t>
            </a:r>
            <a:r>
              <a:rPr lang="en" sz="2200"/>
              <a:t>arguments in function calls </a:t>
            </a:r>
            <a:r>
              <a:rPr lang="en" sz="2200">
                <a:solidFill>
                  <a:schemeClr val="dk1"/>
                </a:solidFill>
              </a:rPr>
              <a:t>(</a:t>
            </a:r>
            <a:r>
              <a:rPr lang="en" sz="2200">
                <a:solidFill>
                  <a:schemeClr val="dk1"/>
                </a:solidFill>
              </a:rPr>
              <a:t>Optional</a:t>
            </a:r>
            <a:r>
              <a:rPr lang="en" sz="2200">
                <a:solidFill>
                  <a:schemeClr val="dk1"/>
                </a:solidFill>
              </a:rPr>
              <a:t>)</a:t>
            </a:r>
            <a:endParaRPr sz="2200"/>
          </a:p>
          <a:p>
            <a:pPr indent="-368300" lvl="0" marL="457200" rtl="0" algn="l">
              <a:lnSpc>
                <a:spcPct val="150000"/>
              </a:lnSpc>
              <a:spcBef>
                <a:spcPts val="0"/>
              </a:spcBef>
              <a:spcAft>
                <a:spcPts val="0"/>
              </a:spcAft>
              <a:buSzPts val="2200"/>
              <a:buChar char="●"/>
            </a:pPr>
            <a:r>
              <a:rPr lang="en" sz="2200"/>
              <a:t>Run your program</a:t>
            </a:r>
            <a:endParaRPr sz="2200"/>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20"/>
          <p:cNvSpPr txBox="1"/>
          <p:nvPr/>
        </p:nvSpPr>
        <p:spPr>
          <a:xfrm>
            <a:off x="342925" y="1131800"/>
            <a:ext cx="84894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Before you can write code and run programs, you need to:</a:t>
            </a:r>
            <a:endParaRPr sz="22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Eager filters</a:t>
            </a:r>
            <a:endParaRPr/>
          </a:p>
        </p:txBody>
      </p:sp>
      <p:sp>
        <p:nvSpPr>
          <p:cNvPr id="448" name="Google Shape;448;p56"/>
          <p:cNvSpPr txBox="1"/>
          <p:nvPr>
            <p:ph idx="1" type="body"/>
          </p:nvPr>
        </p:nvSpPr>
        <p:spPr>
          <a:xfrm>
            <a:off x="311700" y="130487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Filters are </a:t>
            </a:r>
            <a:r>
              <a:rPr lang="en" sz="1800"/>
              <a:t>eager</a:t>
            </a:r>
            <a:r>
              <a:rPr lang="en" sz="1800"/>
              <a:t> by default. A new list is created each time you use a filter.</a:t>
            </a:r>
            <a:endParaRPr sz="1800"/>
          </a:p>
        </p:txBody>
      </p:sp>
      <p:sp>
        <p:nvSpPr>
          <p:cNvPr id="449" name="Google Shape;449;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0" name="Google Shape;450;p56"/>
          <p:cNvSpPr txBox="1"/>
          <p:nvPr/>
        </p:nvSpPr>
        <p:spPr>
          <a:xfrm>
            <a:off x="317779" y="2004050"/>
            <a:ext cx="8462400" cy="7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latin typeface="Consolas"/>
                <a:ea typeface="Consolas"/>
                <a:cs typeface="Consolas"/>
                <a:sym typeface="Consolas"/>
              </a:rPr>
              <a:t>(</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eager = </a:t>
            </a:r>
            <a:r>
              <a:rPr b="1" lang="en" sz="1800">
                <a:solidFill>
                  <a:schemeClr val="dk1"/>
                </a:solidFill>
                <a:latin typeface="Consolas"/>
                <a:ea typeface="Consolas"/>
                <a:cs typeface="Consolas"/>
                <a:sym typeface="Consolas"/>
              </a:rPr>
              <a:t>instruments</a:t>
            </a:r>
            <a:r>
              <a:rPr b="1" lang="en" sz="1800">
                <a:solidFill>
                  <a:schemeClr val="dk1"/>
                </a:solidFill>
                <a:latin typeface="Consolas"/>
                <a:ea typeface="Consolas"/>
                <a:cs typeface="Consolas"/>
                <a:sym typeface="Consolas"/>
              </a:rPr>
              <a:t>.filter { it [</a:t>
            </a:r>
            <a:r>
              <a:rPr b="1" lang="en" sz="1800">
                <a:solidFill>
                  <a:srgbClr val="C53929"/>
                </a:solidFill>
                <a:latin typeface="Consolas"/>
                <a:ea typeface="Consolas"/>
                <a:cs typeface="Consolas"/>
                <a:sym typeface="Consolas"/>
              </a:rPr>
              <a:t>0</a:t>
            </a:r>
            <a:r>
              <a:rPr b="1" lang="en" sz="1800">
                <a:solidFill>
                  <a:schemeClr val="dk1"/>
                </a:solidFill>
                <a:latin typeface="Consolas"/>
                <a:ea typeface="Consolas"/>
                <a:cs typeface="Consolas"/>
                <a:sym typeface="Consolas"/>
              </a:rPr>
              <a:t>] == </a:t>
            </a:r>
            <a:r>
              <a:rPr b="1" lang="en" sz="1800">
                <a:solidFill>
                  <a:srgbClr val="388E3C"/>
                </a:solidFill>
                <a:latin typeface="Consolas"/>
                <a:ea typeface="Consolas"/>
                <a:cs typeface="Consolas"/>
                <a:sym typeface="Consolas"/>
              </a:rPr>
              <a:t>'v'</a:t>
            </a:r>
            <a:r>
              <a:rPr b="1" lang="en" sz="1800">
                <a:solidFill>
                  <a:schemeClr val="dk1"/>
                </a:solidFill>
                <a:latin typeface="Consolas"/>
                <a:ea typeface="Consolas"/>
                <a:cs typeface="Consolas"/>
                <a:sym typeface="Consolas"/>
              </a:rPr>
              <a:t> }</a:t>
            </a:r>
            <a:endParaRPr b="1"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"eager: "</a:t>
            </a:r>
            <a:r>
              <a:rPr lang="en" sz="1800">
                <a:solidFill>
                  <a:schemeClr val="dk1"/>
                </a:solidFill>
                <a:latin typeface="Consolas"/>
                <a:ea typeface="Consolas"/>
                <a:cs typeface="Consolas"/>
                <a:sym typeface="Consolas"/>
              </a:rPr>
              <a:t> + eager)</a:t>
            </a:r>
            <a:endParaRPr sz="1800">
              <a:latin typeface="Consolas"/>
              <a:ea typeface="Consolas"/>
              <a:cs typeface="Consolas"/>
              <a:sym typeface="Consolas"/>
            </a:endParaRPr>
          </a:p>
        </p:txBody>
      </p:sp>
      <p:sp>
        <p:nvSpPr>
          <p:cNvPr id="451" name="Google Shape;451;p56"/>
          <p:cNvSpPr txBox="1"/>
          <p:nvPr/>
        </p:nvSpPr>
        <p:spPr>
          <a:xfrm>
            <a:off x="335900" y="3337525"/>
            <a:ext cx="8257200" cy="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eager: [viola, violin]</a:t>
            </a:r>
            <a:endParaRPr sz="1800">
              <a:solidFill>
                <a:srgbClr val="1155CC"/>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 filters</a:t>
            </a:r>
            <a:endParaRPr/>
          </a:p>
        </p:txBody>
      </p:sp>
      <p:sp>
        <p:nvSpPr>
          <p:cNvPr id="457" name="Google Shape;457;p57"/>
          <p:cNvSpPr txBox="1"/>
          <p:nvPr>
            <p:ph idx="1" type="body"/>
          </p:nvPr>
        </p:nvSpPr>
        <p:spPr>
          <a:xfrm>
            <a:off x="311700" y="1228675"/>
            <a:ext cx="8520600" cy="913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Sequences are data structures that use lazy evaluation, and can be used with filters to make them lazy. </a:t>
            </a:r>
            <a:endParaRPr sz="1800"/>
          </a:p>
        </p:txBody>
      </p:sp>
      <p:sp>
        <p:nvSpPr>
          <p:cNvPr id="458" name="Google Shape;458;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9" name="Google Shape;459;p57"/>
          <p:cNvSpPr txBox="1"/>
          <p:nvPr/>
        </p:nvSpPr>
        <p:spPr>
          <a:xfrm>
            <a:off x="342900" y="3623438"/>
            <a:ext cx="8257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filtered: kotlin.sequences.FilteringSequence@386cc1c4</a:t>
            </a:r>
            <a:endParaRPr sz="1800">
              <a:solidFill>
                <a:srgbClr val="1155CC"/>
              </a:solidFill>
              <a:latin typeface="Consolas"/>
              <a:ea typeface="Consolas"/>
              <a:cs typeface="Consolas"/>
              <a:sym typeface="Consolas"/>
            </a:endParaRPr>
          </a:p>
        </p:txBody>
      </p:sp>
      <p:sp>
        <p:nvSpPr>
          <p:cNvPr id="460" name="Google Shape;460;p57"/>
          <p:cNvSpPr txBox="1"/>
          <p:nvPr/>
        </p:nvSpPr>
        <p:spPr>
          <a:xfrm>
            <a:off x="305325" y="2230150"/>
            <a:ext cx="8520600" cy="44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filtered</a:t>
            </a:r>
            <a:r>
              <a:rPr lang="en" sz="1800">
                <a:solidFill>
                  <a:schemeClr val="dk1"/>
                </a:solidFill>
                <a:latin typeface="Consolas"/>
                <a:ea typeface="Consolas"/>
                <a:cs typeface="Consolas"/>
                <a:sym typeface="Consolas"/>
              </a:rPr>
              <a:t> = </a:t>
            </a:r>
            <a:r>
              <a:rPr b="1" lang="en" sz="1800">
                <a:solidFill>
                  <a:schemeClr val="dk1"/>
                </a:solidFill>
                <a:latin typeface="Consolas"/>
                <a:ea typeface="Consolas"/>
                <a:cs typeface="Consolas"/>
                <a:sym typeface="Consolas"/>
              </a:rPr>
              <a:t>instruments.asSequence().filter { it[</a:t>
            </a:r>
            <a:r>
              <a:rPr b="1" lang="en" sz="1800">
                <a:solidFill>
                  <a:srgbClr val="C53929"/>
                </a:solidFill>
                <a:latin typeface="Consolas"/>
                <a:ea typeface="Consolas"/>
                <a:cs typeface="Consolas"/>
                <a:sym typeface="Consolas"/>
              </a:rPr>
              <a:t>0</a:t>
            </a:r>
            <a:r>
              <a:rPr b="1" lang="en" sz="1800">
                <a:solidFill>
                  <a:schemeClr val="dk1"/>
                </a:solidFill>
                <a:latin typeface="Consolas"/>
                <a:ea typeface="Consolas"/>
                <a:cs typeface="Consolas"/>
                <a:sym typeface="Consolas"/>
              </a:rPr>
              <a:t>] == </a:t>
            </a:r>
            <a:r>
              <a:rPr b="1" lang="en" sz="1800">
                <a:solidFill>
                  <a:srgbClr val="388E3C"/>
                </a:solidFill>
                <a:latin typeface="Consolas"/>
                <a:ea typeface="Consolas"/>
                <a:cs typeface="Consolas"/>
                <a:sym typeface="Consolas"/>
              </a:rPr>
              <a:t>'v'</a:t>
            </a: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"filtered: "</a:t>
            </a:r>
            <a:r>
              <a:rPr lang="en" sz="1800">
                <a:solidFill>
                  <a:schemeClr val="dk1"/>
                </a:solidFill>
                <a:latin typeface="Consolas"/>
                <a:ea typeface="Consolas"/>
                <a:cs typeface="Consolas"/>
                <a:sym typeface="Consolas"/>
              </a:rPr>
              <a:t> + filtered)</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Sequences -&gt; lists</a:t>
            </a:r>
            <a:endParaRPr/>
          </a:p>
        </p:txBody>
      </p:sp>
      <p:sp>
        <p:nvSpPr>
          <p:cNvPr id="466" name="Google Shape;466;p58"/>
          <p:cNvSpPr txBox="1"/>
          <p:nvPr>
            <p:ph idx="1" type="body"/>
          </p:nvPr>
        </p:nvSpPr>
        <p:spPr>
          <a:xfrm>
            <a:off x="280525" y="1228675"/>
            <a:ext cx="83994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Sequences can be turned back into lists using </a:t>
            </a:r>
            <a:r>
              <a:rPr lang="en" sz="1800">
                <a:latin typeface="Courier New"/>
                <a:ea typeface="Courier New"/>
                <a:cs typeface="Courier New"/>
                <a:sym typeface="Courier New"/>
              </a:rPr>
              <a:t>toList()</a:t>
            </a:r>
            <a:r>
              <a:rPr lang="en" sz="1800"/>
              <a:t>.</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p:txBody>
      </p:sp>
      <p:sp>
        <p:nvSpPr>
          <p:cNvPr id="467" name="Google Shape;467;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8" name="Google Shape;468;p58"/>
          <p:cNvSpPr txBox="1"/>
          <p:nvPr/>
        </p:nvSpPr>
        <p:spPr>
          <a:xfrm>
            <a:off x="280525" y="2253850"/>
            <a:ext cx="7601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newList = </a:t>
            </a:r>
            <a:r>
              <a:rPr b="1" lang="en" sz="1800">
                <a:latin typeface="Consolas"/>
                <a:ea typeface="Consolas"/>
                <a:cs typeface="Consolas"/>
                <a:sym typeface="Consolas"/>
              </a:rPr>
              <a:t>filtered</a:t>
            </a:r>
            <a:r>
              <a:rPr b="1" lang="en" sz="1800">
                <a:latin typeface="Consolas"/>
                <a:ea typeface="Consolas"/>
                <a:cs typeface="Consolas"/>
                <a:sym typeface="Consolas"/>
              </a:rPr>
              <a:t>.toList()</a:t>
            </a:r>
            <a:endParaRPr b="1"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469" name="Google Shape;469;p58"/>
          <p:cNvSpPr txBox="1"/>
          <p:nvPr/>
        </p:nvSpPr>
        <p:spPr>
          <a:xfrm>
            <a:off x="235500" y="3119918"/>
            <a:ext cx="8257200" cy="5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new list: [viola, violin]</a:t>
            </a:r>
            <a:endParaRPr sz="1800">
              <a:solidFill>
                <a:srgbClr val="1155CC"/>
              </a:solidFill>
              <a:latin typeface="Consolas"/>
              <a:ea typeface="Consolas"/>
              <a:cs typeface="Consolas"/>
              <a:sym typeface="Consolas"/>
            </a:endParaRPr>
          </a:p>
        </p:txBody>
      </p:sp>
      <p:sp>
        <p:nvSpPr>
          <p:cNvPr id="470" name="Google Shape;470;p58"/>
          <p:cNvSpPr txBox="1"/>
          <p:nvPr/>
        </p:nvSpPr>
        <p:spPr>
          <a:xfrm>
            <a:off x="280525" y="1840925"/>
            <a:ext cx="8444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instruments.asSequence().filter { it[</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 </a:t>
            </a:r>
            <a:r>
              <a:rPr lang="en" sz="1800">
                <a:solidFill>
                  <a:srgbClr val="388E3C"/>
                </a:solidFill>
                <a:latin typeface="Consolas"/>
                <a:ea typeface="Consolas"/>
                <a:cs typeface="Consolas"/>
                <a:sym typeface="Consolas"/>
              </a:rPr>
              <a:t>'v'</a:t>
            </a:r>
            <a:r>
              <a:rPr lang="en" sz="1800">
                <a:solidFill>
                  <a:schemeClr val="dk1"/>
                </a:solidFill>
                <a:latin typeface="Consolas"/>
                <a:ea typeface="Consolas"/>
                <a:cs typeface="Consolas"/>
                <a:sym typeface="Consolas"/>
              </a:rPr>
              <a:t>}</a:t>
            </a:r>
            <a:endParaRPr>
              <a:latin typeface="Roboto"/>
              <a:ea typeface="Roboto"/>
              <a:cs typeface="Roboto"/>
              <a:sym typeface="Roboto"/>
            </a:endParaRPr>
          </a:p>
        </p:txBody>
      </p:sp>
      <p:sp>
        <p:nvSpPr>
          <p:cNvPr id="471" name="Google Shape;471;p58"/>
          <p:cNvSpPr txBox="1"/>
          <p:nvPr/>
        </p:nvSpPr>
        <p:spPr>
          <a:xfrm>
            <a:off x="280525" y="2648375"/>
            <a:ext cx="619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"new list: "</a:t>
            </a:r>
            <a:r>
              <a:rPr lang="en" sz="1800">
                <a:solidFill>
                  <a:schemeClr val="dk1"/>
                </a:solidFill>
                <a:latin typeface="Consolas"/>
                <a:ea typeface="Consolas"/>
                <a:cs typeface="Consolas"/>
                <a:sym typeface="Consolas"/>
              </a:rPr>
              <a:t> + newList)</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list transformations</a:t>
            </a:r>
            <a:endParaRPr/>
          </a:p>
        </p:txBody>
      </p:sp>
      <p:sp>
        <p:nvSpPr>
          <p:cNvPr id="477" name="Google Shape;477;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8" name="Google Shape;478;p59"/>
          <p:cNvSpPr txBox="1"/>
          <p:nvPr/>
        </p:nvSpPr>
        <p:spPr>
          <a:xfrm>
            <a:off x="266700" y="1080400"/>
            <a:ext cx="8458200" cy="48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Courier New"/>
                <a:ea typeface="Courier New"/>
                <a:cs typeface="Courier New"/>
                <a:sym typeface="Courier New"/>
              </a:rPr>
              <a:t>map()</a:t>
            </a:r>
            <a:r>
              <a:rPr lang="en" sz="1800">
                <a:latin typeface="Roboto"/>
                <a:ea typeface="Roboto"/>
                <a:cs typeface="Roboto"/>
                <a:sym typeface="Roboto"/>
              </a:rPr>
              <a:t> performs the same transform on every item and returns the </a:t>
            </a:r>
            <a:r>
              <a:rPr lang="en" sz="1800">
                <a:latin typeface="Roboto"/>
                <a:ea typeface="Roboto"/>
                <a:cs typeface="Roboto"/>
                <a:sym typeface="Roboto"/>
              </a:rPr>
              <a:t>list</a:t>
            </a:r>
            <a:r>
              <a:rPr lang="en" sz="1800">
                <a:latin typeface="Roboto"/>
                <a:ea typeface="Roboto"/>
                <a:cs typeface="Roboto"/>
                <a:sym typeface="Roboto"/>
              </a:rPr>
              <a:t>. </a:t>
            </a:r>
            <a:endParaRPr sz="1800">
              <a:latin typeface="Roboto"/>
              <a:ea typeface="Roboto"/>
              <a:cs typeface="Roboto"/>
              <a:sym typeface="Roboto"/>
            </a:endParaRPr>
          </a:p>
        </p:txBody>
      </p:sp>
      <p:sp>
        <p:nvSpPr>
          <p:cNvPr id="479" name="Google Shape;479;p59"/>
          <p:cNvSpPr txBox="1"/>
          <p:nvPr/>
        </p:nvSpPr>
        <p:spPr>
          <a:xfrm>
            <a:off x="266700" y="2815300"/>
            <a:ext cx="8458200" cy="48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Courier New"/>
                <a:ea typeface="Courier New"/>
                <a:cs typeface="Courier New"/>
                <a:sym typeface="Courier New"/>
              </a:rPr>
              <a:t>flatten()</a:t>
            </a:r>
            <a:r>
              <a:rPr lang="en" sz="1800">
                <a:latin typeface="Roboto"/>
                <a:ea typeface="Roboto"/>
                <a:cs typeface="Roboto"/>
                <a:sym typeface="Roboto"/>
              </a:rPr>
              <a:t> returns a single list of all the elements of nested collections.</a:t>
            </a:r>
            <a:endParaRPr sz="1800">
              <a:latin typeface="Roboto"/>
              <a:ea typeface="Roboto"/>
              <a:cs typeface="Roboto"/>
              <a:sym typeface="Roboto"/>
            </a:endParaRPr>
          </a:p>
        </p:txBody>
      </p:sp>
      <p:sp>
        <p:nvSpPr>
          <p:cNvPr id="480" name="Google Shape;480;p59"/>
          <p:cNvSpPr txBox="1"/>
          <p:nvPr>
            <p:ph idx="1" type="body"/>
          </p:nvPr>
        </p:nvSpPr>
        <p:spPr>
          <a:xfrm>
            <a:off x="713375" y="1537600"/>
            <a:ext cx="4582500" cy="112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 =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latin typeface="Consolas"/>
                <a:ea typeface="Consolas"/>
                <a:cs typeface="Consolas"/>
                <a:sym typeface="Consolas"/>
              </a:rPr>
              <a:t>println(numbers.</a:t>
            </a:r>
            <a:r>
              <a:rPr b="1" lang="en" sz="1800">
                <a:latin typeface="Consolas"/>
                <a:ea typeface="Consolas"/>
                <a:cs typeface="Consolas"/>
                <a:sym typeface="Consolas"/>
              </a:rPr>
              <a:t>map</a:t>
            </a:r>
            <a:r>
              <a:rPr lang="en" sz="1800">
                <a:latin typeface="Consolas"/>
                <a:ea typeface="Consolas"/>
                <a:cs typeface="Consolas"/>
                <a:sym typeface="Consolas"/>
              </a:rPr>
              <a:t> { it *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[3, 6, 9]</a:t>
            </a:r>
            <a:endParaRPr sz="1800">
              <a:solidFill>
                <a:srgbClr val="1155CC"/>
              </a:solidFill>
              <a:latin typeface="Consolas"/>
              <a:ea typeface="Consolas"/>
              <a:cs typeface="Consolas"/>
              <a:sym typeface="Consolas"/>
            </a:endParaRPr>
          </a:p>
        </p:txBody>
      </p:sp>
      <p:sp>
        <p:nvSpPr>
          <p:cNvPr id="481" name="Google Shape;481;p59"/>
          <p:cNvSpPr txBox="1"/>
          <p:nvPr>
            <p:ph idx="1" type="body"/>
          </p:nvPr>
        </p:nvSpPr>
        <p:spPr>
          <a:xfrm>
            <a:off x="692700" y="3133675"/>
            <a:ext cx="8520600" cy="15687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numberSets = listOf(setOf(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4</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5</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println(numberSets.</a:t>
            </a:r>
            <a:r>
              <a:rPr b="1" lang="en" sz="1800">
                <a:latin typeface="Consolas"/>
                <a:ea typeface="Consolas"/>
                <a:cs typeface="Consolas"/>
                <a:sym typeface="Consolas"/>
              </a:rPr>
              <a:t>flatten()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[1, 2, 3, 4, 5, 1, 2]</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487" name="Google Shape;487;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93" name="Google Shape;493;p61"/>
          <p:cNvSpPr txBox="1"/>
          <p:nvPr>
            <p:ph idx="1" type="body"/>
          </p:nvPr>
        </p:nvSpPr>
        <p:spPr>
          <a:xfrm>
            <a:off x="311700" y="1475050"/>
            <a:ext cx="8554800" cy="3070200"/>
          </a:xfrm>
          <a:prstGeom prst="rect">
            <a:avLst/>
          </a:prstGeom>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Create</a:t>
            </a:r>
            <a:r>
              <a:rPr lang="en" sz="2000">
                <a:solidFill>
                  <a:srgbClr val="1C4587"/>
                </a:solidFill>
                <a:uFill>
                  <a:noFill/>
                </a:uFill>
                <a:hlinkClick action="ppaction://hlinksldjump" r:id="rId4">
                  <a:extLst>
                    <a:ext uri="{A12FA001-AC4F-418D-AE19-62706E023703}">
                      <ahyp:hlinkClr val="tx"/>
                    </a:ext>
                  </a:extLst>
                </a:hlinkClick>
              </a:rPr>
              <a:t> a file and a </a:t>
            </a:r>
            <a:r>
              <a:rPr lang="en" sz="20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main()</a:t>
            </a:r>
            <a:r>
              <a:rPr lang="en" sz="2000">
                <a:solidFill>
                  <a:srgbClr val="1C4587"/>
                </a:solidFill>
                <a:uFill>
                  <a:noFill/>
                </a:uFill>
                <a:hlinkClick action="ppaction://hlinksldjump" r:id="rId6">
                  <a:extLst>
                    <a:ext uri="{A12FA001-AC4F-418D-AE19-62706E023703}">
                      <ahyp:hlinkClr val="tx"/>
                    </a:ext>
                  </a:extLst>
                </a:hlinkClick>
              </a:rPr>
              <a:t> function in your project, and run a program</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Pass arguments to the </a:t>
            </a:r>
            <a:r>
              <a:rPr lang="en" sz="2000">
                <a:solidFill>
                  <a:srgbClr val="1C4587"/>
                </a:solidFill>
                <a:uFill>
                  <a:noFill/>
                </a:uFill>
                <a:latin typeface="Courier New"/>
                <a:ea typeface="Courier New"/>
                <a:cs typeface="Courier New"/>
                <a:sym typeface="Courier New"/>
                <a:hlinkClick action="ppaction://hlinksldjump" r:id="rId8">
                  <a:extLst>
                    <a:ext uri="{A12FA001-AC4F-418D-AE19-62706E023703}">
                      <ahyp:hlinkClr val="tx"/>
                    </a:ext>
                  </a:extLst>
                </a:hlinkClick>
              </a:rPr>
              <a:t>main()</a:t>
            </a:r>
            <a:r>
              <a:rPr lang="en" sz="2000">
                <a:solidFill>
                  <a:srgbClr val="1C4587"/>
                </a:solidFill>
                <a:uFill>
                  <a:noFill/>
                </a:uFill>
                <a:hlinkClick action="ppaction://hlinksldjump" r:id="rId9">
                  <a:extLst>
                    <a:ext uri="{A12FA001-AC4F-418D-AE19-62706E023703}">
                      <ahyp:hlinkClr val="tx"/>
                    </a:ext>
                  </a:extLst>
                </a:hlinkClick>
              </a:rPr>
              <a:t>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0">
                  <a:extLst>
                    <a:ext uri="{A12FA001-AC4F-418D-AE19-62706E023703}">
                      <ahyp:hlinkClr val="tx"/>
                    </a:ext>
                  </a:extLst>
                </a:hlinkClick>
              </a:rPr>
              <a:t>Use the returned value of an expression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1">
                  <a:extLst>
                    <a:ext uri="{A12FA001-AC4F-418D-AE19-62706E023703}">
                      <ahyp:hlinkClr val="tx"/>
                    </a:ext>
                  </a:extLst>
                </a:hlinkClick>
              </a:rPr>
              <a:t>Use default arguments to replace multiple versions of a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2">
                  <a:extLst>
                    <a:ext uri="{A12FA001-AC4F-418D-AE19-62706E023703}">
                      <ahyp:hlinkClr val="tx"/>
                    </a:ext>
                  </a:extLst>
                </a:hlinkClick>
              </a:rPr>
              <a:t>Use compact functions, to make code more readable</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3">
                  <a:extLst>
                    <a:ext uri="{A12FA001-AC4F-418D-AE19-62706E023703}">
                      <ahyp:hlinkClr val="tx"/>
                    </a:ext>
                  </a:extLst>
                </a:hlinkClick>
              </a:rPr>
              <a:t>Use lambdas and higher-order functions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4">
                  <a:extLst>
                    <a:ext uri="{A12FA001-AC4F-418D-AE19-62706E023703}">
                      <ahyp:hlinkClr val="tx"/>
                    </a:ext>
                  </a:extLst>
                </a:hlinkClick>
              </a:rPr>
              <a:t>Use eager and lazy list filters</a:t>
            </a:r>
            <a:endParaRPr sz="2000">
              <a:solidFill>
                <a:srgbClr val="1C4587"/>
              </a:solidFill>
            </a:endParaRPr>
          </a:p>
          <a:p>
            <a:pPr indent="0" lvl="0" marL="0" rtl="0" algn="l">
              <a:lnSpc>
                <a:spcPct val="115000"/>
              </a:lnSpc>
              <a:spcBef>
                <a:spcPts val="400"/>
              </a:spcBef>
              <a:spcAft>
                <a:spcPts val="0"/>
              </a:spcAft>
              <a:buClr>
                <a:schemeClr val="dk1"/>
              </a:buClr>
              <a:buSzPts val="1100"/>
              <a:buFont typeface="Arial"/>
              <a:buNone/>
            </a:pPr>
            <a:r>
              <a:t/>
            </a:r>
            <a:endParaRPr sz="2000">
              <a:solidFill>
                <a:srgbClr val="1C4587"/>
              </a:solidFill>
            </a:endParaRPr>
          </a:p>
          <a:p>
            <a:pPr indent="0" lvl="0" marL="0" rtl="0" algn="l">
              <a:lnSpc>
                <a:spcPct val="115000"/>
              </a:lnSpc>
              <a:spcBef>
                <a:spcPts val="600"/>
              </a:spcBef>
              <a:spcAft>
                <a:spcPts val="600"/>
              </a:spcAft>
              <a:buNone/>
            </a:pPr>
            <a:r>
              <a:t/>
            </a:r>
            <a:endParaRPr sz="2000">
              <a:solidFill>
                <a:srgbClr val="1C4587"/>
              </a:solidFill>
            </a:endParaRPr>
          </a:p>
        </p:txBody>
      </p:sp>
      <p:sp>
        <p:nvSpPr>
          <p:cNvPr id="494" name="Google Shape;494;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5" name="Google Shape;495;p61"/>
          <p:cNvSpPr txBox="1"/>
          <p:nvPr/>
        </p:nvSpPr>
        <p:spPr>
          <a:xfrm>
            <a:off x="250900" y="1019300"/>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2, you learned how to:</a:t>
            </a:r>
            <a:endParaRPr sz="20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9" name="Shape 499"/>
        <p:cNvGrpSpPr/>
        <p:nvPr/>
      </p:nvGrpSpPr>
      <p:grpSpPr>
        <a:xfrm>
          <a:off x="0" y="0"/>
          <a:ext cx="0" cy="0"/>
          <a:chOff x="0" y="0"/>
          <a:chExt cx="0" cy="0"/>
        </a:xfrm>
      </p:grpSpPr>
      <p:sp>
        <p:nvSpPr>
          <p:cNvPr id="500" name="Google Shape;500;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01" name="Google Shape;501;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2" name="Google Shape;502;p62"/>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2: Functions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03" name="Google Shape;503;p62"/>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470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new Kotlin file</a:t>
            </a:r>
            <a:endParaRPr/>
          </a:p>
        </p:txBody>
      </p:sp>
      <p:sp>
        <p:nvSpPr>
          <p:cNvPr id="108" name="Google Shape;108;p21"/>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a:t>
            </a:r>
            <a:r>
              <a:rPr lang="en" sz="1800">
                <a:solidFill>
                  <a:schemeClr val="dk1"/>
                </a:solidFill>
              </a:rPr>
              <a:t>IntelliJ IDEA's</a:t>
            </a:r>
            <a:r>
              <a:rPr lang="en" sz="1800"/>
              <a:t> Project pane, </a:t>
            </a:r>
            <a:r>
              <a:rPr lang="en" sz="1800">
                <a:solidFill>
                  <a:schemeClr val="dk1"/>
                </a:solidFill>
              </a:rPr>
              <a:t>under </a:t>
            </a:r>
            <a:r>
              <a:rPr b="1" lang="en" sz="1800">
                <a:solidFill>
                  <a:schemeClr val="dk1"/>
                </a:solidFill>
              </a:rPr>
              <a:t>Hello World</a:t>
            </a:r>
            <a:r>
              <a:rPr lang="en" sz="1800">
                <a:solidFill>
                  <a:schemeClr val="dk1"/>
                </a:solidFill>
              </a:rPr>
              <a:t>,</a:t>
            </a:r>
            <a:r>
              <a:rPr b="1" lang="en" sz="1800">
                <a:solidFill>
                  <a:schemeClr val="dk1"/>
                </a:solidFill>
              </a:rPr>
              <a:t> </a:t>
            </a:r>
            <a:r>
              <a:rPr lang="en" sz="1800"/>
              <a:t>right-click the </a:t>
            </a:r>
            <a:r>
              <a:rPr lang="en" sz="1800">
                <a:latin typeface="Courier New"/>
                <a:ea typeface="Courier New"/>
                <a:cs typeface="Courier New"/>
                <a:sym typeface="Courier New"/>
              </a:rPr>
              <a:t>src</a:t>
            </a:r>
            <a:r>
              <a:rPr lang="en" sz="1800"/>
              <a:t> folder. </a:t>
            </a:r>
            <a:endParaRPr sz="1800"/>
          </a:p>
          <a:p>
            <a:pPr indent="-342900" lvl="0" marL="457200" rtl="0" algn="l">
              <a:spcBef>
                <a:spcPts val="1000"/>
              </a:spcBef>
              <a:spcAft>
                <a:spcPts val="0"/>
              </a:spcAft>
              <a:buSzPts val="1800"/>
              <a:buChar char="●"/>
            </a:pPr>
            <a:r>
              <a:rPr lang="en" sz="1800"/>
              <a:t>Select </a:t>
            </a:r>
            <a:r>
              <a:rPr b="1" lang="en" sz="1800"/>
              <a:t>New &gt; Kotlin File/Class</a:t>
            </a:r>
            <a:r>
              <a:rPr lang="en" sz="1800"/>
              <a:t>.</a:t>
            </a:r>
            <a:endParaRPr sz="1800"/>
          </a:p>
          <a:p>
            <a:pPr indent="-342900" lvl="0" marL="457200" rtl="0" algn="l">
              <a:spcBef>
                <a:spcPts val="0"/>
              </a:spcBef>
              <a:spcAft>
                <a:spcPts val="0"/>
              </a:spcAft>
              <a:buSzPts val="1800"/>
              <a:buChar char="●"/>
            </a:pPr>
            <a:r>
              <a:rPr lang="en" sz="1800"/>
              <a:t>Select </a:t>
            </a:r>
            <a:r>
              <a:rPr b="1" lang="en" sz="1800"/>
              <a:t>File</a:t>
            </a:r>
            <a:r>
              <a:rPr lang="en" sz="1800"/>
              <a:t>, name the file </a:t>
            </a:r>
            <a:r>
              <a:rPr lang="en" sz="1800">
                <a:latin typeface="Courier New"/>
                <a:ea typeface="Courier New"/>
                <a:cs typeface="Courier New"/>
                <a:sym typeface="Courier New"/>
              </a:rPr>
              <a:t>Hello,</a:t>
            </a:r>
            <a:r>
              <a:rPr lang="en" sz="1800"/>
              <a:t> and press </a:t>
            </a:r>
            <a:r>
              <a:rPr b="1" lang="en" sz="1800"/>
              <a:t>Enter</a:t>
            </a:r>
            <a:r>
              <a:rPr lang="en" sz="1800"/>
              <a:t>.</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a:p>
        </p:txBody>
      </p:sp>
      <p:sp>
        <p:nvSpPr>
          <p:cNvPr id="109" name="Google Shape;109;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 name="Google Shape;110;p21"/>
          <p:cNvPicPr preferRelativeResize="0"/>
          <p:nvPr/>
        </p:nvPicPr>
        <p:blipFill>
          <a:blip r:embed="rId3">
            <a:alphaModFix/>
          </a:blip>
          <a:stretch>
            <a:fillRect/>
          </a:stretch>
        </p:blipFill>
        <p:spPr>
          <a:xfrm>
            <a:off x="888550" y="2304794"/>
            <a:ext cx="3717105" cy="2107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Kotlin file</a:t>
            </a:r>
            <a:endParaRPr/>
          </a:p>
        </p:txBody>
      </p:sp>
      <p:sp>
        <p:nvSpPr>
          <p:cNvPr id="116" name="Google Shape;116;p22"/>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You should now see a file in the </a:t>
            </a:r>
            <a:r>
              <a:rPr lang="en" sz="1800">
                <a:latin typeface="Courier New"/>
                <a:ea typeface="Courier New"/>
                <a:cs typeface="Courier New"/>
                <a:sym typeface="Courier New"/>
              </a:rPr>
              <a:t>src</a:t>
            </a:r>
            <a:r>
              <a:rPr lang="en" sz="1800"/>
              <a:t> folder called </a:t>
            </a:r>
            <a:r>
              <a:rPr lang="en" sz="1800">
                <a:latin typeface="Courier New"/>
                <a:ea typeface="Courier New"/>
                <a:cs typeface="Courier New"/>
                <a:sym typeface="Courier New"/>
              </a:rPr>
              <a:t>Hello</a:t>
            </a:r>
            <a:r>
              <a:rPr lang="en" sz="1800">
                <a:latin typeface="Courier New"/>
                <a:ea typeface="Courier New"/>
                <a:cs typeface="Courier New"/>
                <a:sym typeface="Courier New"/>
              </a:rPr>
              <a:t>.</a:t>
            </a:r>
            <a:r>
              <a:rPr lang="en" sz="1800">
                <a:latin typeface="Courier New"/>
                <a:ea typeface="Courier New"/>
                <a:cs typeface="Courier New"/>
                <a:sym typeface="Courier New"/>
              </a:rPr>
              <a:t>kt</a:t>
            </a:r>
            <a:r>
              <a:rPr lang="en" sz="1800"/>
              <a:t>.</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a:p>
        </p:txBody>
      </p:sp>
      <p:sp>
        <p:nvSpPr>
          <p:cNvPr id="117" name="Google Shape;117;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22"/>
          <p:cNvPicPr preferRelativeResize="0"/>
          <p:nvPr/>
        </p:nvPicPr>
        <p:blipFill>
          <a:blip r:embed="rId3">
            <a:alphaModFix/>
          </a:blip>
          <a:stretch>
            <a:fillRect/>
          </a:stretch>
        </p:blipFill>
        <p:spPr>
          <a:xfrm>
            <a:off x="404163" y="1774525"/>
            <a:ext cx="30575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main() function</a:t>
            </a:r>
            <a:endParaRPr/>
          </a:p>
        </p:txBody>
      </p:sp>
      <p:sp>
        <p:nvSpPr>
          <p:cNvPr id="124" name="Google Shape;124;p23"/>
          <p:cNvSpPr txBox="1"/>
          <p:nvPr>
            <p:ph idx="1" type="body"/>
          </p:nvPr>
        </p:nvSpPr>
        <p:spPr>
          <a:xfrm>
            <a:off x="311700" y="1685875"/>
            <a:ext cx="8520600" cy="1997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In the </a:t>
            </a:r>
            <a:r>
              <a:rPr lang="en" sz="1800">
                <a:latin typeface="Courier New"/>
                <a:ea typeface="Courier New"/>
                <a:cs typeface="Courier New"/>
                <a:sym typeface="Courier New"/>
              </a:rPr>
              <a:t>Hello.kt</a:t>
            </a:r>
            <a:r>
              <a:rPr lang="en" sz="1800"/>
              <a:t> file:</a:t>
            </a:r>
            <a:endParaRPr sz="1800"/>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None/>
            </a:pPr>
            <a:r>
              <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a:p>
        </p:txBody>
      </p:sp>
      <p:sp>
        <p:nvSpPr>
          <p:cNvPr id="125" name="Google Shape;125;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3"/>
          <p:cNvSpPr txBox="1"/>
          <p:nvPr/>
        </p:nvSpPr>
        <p:spPr>
          <a:xfrm>
            <a:off x="311700" y="4028500"/>
            <a:ext cx="8520600" cy="4197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The </a:t>
            </a:r>
            <a:r>
              <a:rPr lang="en" sz="1800">
                <a:solidFill>
                  <a:srgbClr val="3C4043"/>
                </a:solidFill>
                <a:latin typeface="Roboto"/>
                <a:ea typeface="Roboto"/>
                <a:cs typeface="Roboto"/>
                <a:sym typeface="Roboto"/>
              </a:rPr>
              <a:t>args</a:t>
            </a:r>
            <a:r>
              <a:rPr lang="en" sz="1800">
                <a:solidFill>
                  <a:srgbClr val="3C4043"/>
                </a:solidFill>
                <a:latin typeface="Roboto"/>
                <a:ea typeface="Roboto"/>
                <a:cs typeface="Roboto"/>
                <a:sym typeface="Roboto"/>
              </a:rPr>
              <a:t> in the </a:t>
            </a:r>
            <a:r>
              <a:rPr lang="en" sz="1800">
                <a:solidFill>
                  <a:srgbClr val="3C4043"/>
                </a:solidFill>
                <a:latin typeface="Courier New"/>
                <a:ea typeface="Courier New"/>
                <a:cs typeface="Courier New"/>
                <a:sym typeface="Courier New"/>
              </a:rPr>
              <a:t>main()</a:t>
            </a:r>
            <a:r>
              <a:rPr lang="en" sz="1800">
                <a:solidFill>
                  <a:srgbClr val="3C4043"/>
                </a:solidFill>
                <a:latin typeface="Roboto"/>
                <a:ea typeface="Roboto"/>
                <a:cs typeface="Roboto"/>
                <a:sym typeface="Roboto"/>
              </a:rPr>
              <a:t> function are optional.</a:t>
            </a:r>
            <a:endParaRPr sz="1800">
              <a:solidFill>
                <a:srgbClr val="3C4043"/>
              </a:solidFill>
              <a:latin typeface="Roboto"/>
              <a:ea typeface="Roboto"/>
              <a:cs typeface="Roboto"/>
              <a:sym typeface="Roboto"/>
            </a:endParaRPr>
          </a:p>
        </p:txBody>
      </p:sp>
      <p:sp>
        <p:nvSpPr>
          <p:cNvPr id="127" name="Google Shape;127;p23"/>
          <p:cNvSpPr txBox="1"/>
          <p:nvPr/>
        </p:nvSpPr>
        <p:spPr>
          <a:xfrm>
            <a:off x="300900" y="1255700"/>
            <a:ext cx="85206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main()</a:t>
            </a:r>
            <a:r>
              <a:rPr lang="en" sz="1800">
                <a:latin typeface="Roboto"/>
                <a:ea typeface="Roboto"/>
                <a:cs typeface="Roboto"/>
                <a:sym typeface="Roboto"/>
              </a:rPr>
              <a:t> is the entry point for execution for a Kotlin program.</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your Kotlin program</a:t>
            </a:r>
            <a:endParaRPr/>
          </a:p>
        </p:txBody>
      </p:sp>
      <p:sp>
        <p:nvSpPr>
          <p:cNvPr id="133" name="Google Shape;133;p24"/>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 run your program, </a:t>
            </a:r>
            <a:r>
              <a:rPr lang="en" sz="1800"/>
              <a:t>click the </a:t>
            </a:r>
            <a:r>
              <a:rPr lang="en" sz="1800"/>
              <a:t>Run icon (  ) to the left of the </a:t>
            </a:r>
            <a:r>
              <a:rPr lang="en" sz="1800">
                <a:latin typeface="Courier New"/>
                <a:ea typeface="Courier New"/>
                <a:cs typeface="Courier New"/>
                <a:sym typeface="Courier New"/>
              </a:rPr>
              <a:t>main()</a:t>
            </a:r>
            <a:r>
              <a:rPr lang="en" sz="1800"/>
              <a:t> function.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1000"/>
              </a:spcBef>
              <a:spcAft>
                <a:spcPts val="0"/>
              </a:spcAft>
              <a:buClr>
                <a:schemeClr val="dk1"/>
              </a:buClr>
              <a:buSzPts val="1100"/>
              <a:buFont typeface="Arial"/>
              <a:buNone/>
            </a:pPr>
            <a:r>
              <a:rPr lang="en" sz="1800"/>
              <a:t>IntelliJ IDEA runs </a:t>
            </a:r>
            <a:r>
              <a:rPr lang="en" sz="1800">
                <a:solidFill>
                  <a:schemeClr val="dk1"/>
                </a:solidFill>
              </a:rPr>
              <a:t>the program</a:t>
            </a:r>
            <a:r>
              <a:rPr lang="en" sz="1800"/>
              <a:t>, and </a:t>
            </a:r>
            <a:r>
              <a:rPr lang="en" sz="1800"/>
              <a:t>displays t</a:t>
            </a:r>
            <a:r>
              <a:rPr lang="en" sz="1800"/>
              <a:t>he results</a:t>
            </a:r>
            <a:r>
              <a:rPr lang="en" sz="1800"/>
              <a:t> in the console</a:t>
            </a:r>
            <a:r>
              <a:rPr lang="en" sz="1800"/>
              <a:t>.</a:t>
            </a:r>
            <a:endParaRPr sz="1800"/>
          </a:p>
          <a:p>
            <a:pPr indent="0" lvl="0" marL="0" rtl="0" algn="l">
              <a:spcBef>
                <a:spcPts val="0"/>
              </a:spcBef>
              <a:spcAft>
                <a:spcPts val="0"/>
              </a:spcAft>
              <a:buClr>
                <a:schemeClr val="dk1"/>
              </a:buClr>
              <a:buSzPts val="1100"/>
              <a:buFont typeface="Arial"/>
              <a:buNone/>
            </a:pPr>
            <a:r>
              <a:t/>
            </a:r>
            <a:endParaRPr sz="1800"/>
          </a:p>
        </p:txBody>
      </p:sp>
      <p:sp>
        <p:nvSpPr>
          <p:cNvPr id="134" name="Google Shape;134;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4"/>
          <p:cNvSpPr/>
          <p:nvPr/>
        </p:nvSpPr>
        <p:spPr>
          <a:xfrm rot="5400000">
            <a:off x="4448805" y="1265625"/>
            <a:ext cx="159300" cy="119400"/>
          </a:xfrm>
          <a:prstGeom prst="triangle">
            <a:avLst>
              <a:gd fmla="val 50000" name="adj"/>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4"/>
          <p:cNvPicPr preferRelativeResize="0"/>
          <p:nvPr/>
        </p:nvPicPr>
        <p:blipFill>
          <a:blip r:embed="rId3">
            <a:alphaModFix/>
          </a:blip>
          <a:stretch>
            <a:fillRect/>
          </a:stretch>
        </p:blipFill>
        <p:spPr>
          <a:xfrm>
            <a:off x="423455" y="1577758"/>
            <a:ext cx="5014698" cy="1158631"/>
          </a:xfrm>
          <a:prstGeom prst="rect">
            <a:avLst/>
          </a:prstGeom>
          <a:noFill/>
          <a:ln>
            <a:noFill/>
          </a:ln>
        </p:spPr>
      </p:pic>
      <p:pic>
        <p:nvPicPr>
          <p:cNvPr id="137" name="Google Shape;137;p24"/>
          <p:cNvPicPr preferRelativeResize="0"/>
          <p:nvPr/>
        </p:nvPicPr>
        <p:blipFill>
          <a:blip r:embed="rId4">
            <a:alphaModFix/>
          </a:blip>
          <a:stretch>
            <a:fillRect/>
          </a:stretch>
        </p:blipFill>
        <p:spPr>
          <a:xfrm>
            <a:off x="423450" y="3277898"/>
            <a:ext cx="7019925" cy="125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 arguments to main()</a:t>
            </a:r>
            <a:endParaRPr/>
          </a:p>
        </p:txBody>
      </p:sp>
      <p:sp>
        <p:nvSpPr>
          <p:cNvPr id="143" name="Google Shape;143;p25"/>
          <p:cNvSpPr txBox="1"/>
          <p:nvPr>
            <p:ph idx="1" type="body"/>
          </p:nvPr>
        </p:nvSpPr>
        <p:spPr>
          <a:xfrm>
            <a:off x="311700" y="1440750"/>
            <a:ext cx="85905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Select </a:t>
            </a:r>
            <a:r>
              <a:rPr b="1" lang="en" sz="1800"/>
              <a:t>Run &gt; Edit Configurations</a:t>
            </a:r>
            <a:r>
              <a:rPr lang="en" sz="1800"/>
              <a:t> to open the </a:t>
            </a:r>
            <a:r>
              <a:rPr b="1" lang="en" sz="1800"/>
              <a:t>Run/Debug Configurations </a:t>
            </a:r>
            <a:r>
              <a:rPr lang="en" sz="1800"/>
              <a:t>window.</a:t>
            </a:r>
            <a:endParaRPr sz="1800"/>
          </a:p>
          <a:p>
            <a:pPr indent="0" lvl="0" marL="0" rtl="0" algn="l">
              <a:spcBef>
                <a:spcPts val="1000"/>
              </a:spcBef>
              <a:spcAft>
                <a:spcPts val="0"/>
              </a:spcAft>
              <a:buNone/>
            </a:pPr>
            <a:r>
              <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a:p>
        </p:txBody>
      </p:sp>
      <p:sp>
        <p:nvSpPr>
          <p:cNvPr id="144" name="Google Shape;144;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5"/>
          <p:cNvPicPr preferRelativeResize="0"/>
          <p:nvPr/>
        </p:nvPicPr>
        <p:blipFill>
          <a:blip r:embed="rId3">
            <a:alphaModFix/>
          </a:blip>
          <a:stretch>
            <a:fillRect/>
          </a:stretch>
        </p:blipFill>
        <p:spPr>
          <a:xfrm>
            <a:off x="401500" y="2067550"/>
            <a:ext cx="3076575" cy="14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