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2" r:id="rId4"/>
    <p:sldMasterId id="2147483663"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Lst>
  <p:sldSz cy="5143500" cx="9144000"/>
  <p:notesSz cx="6858000" cy="9144000"/>
  <p:embeddedFontLst>
    <p:embeddedFont>
      <p:font typeface="Roboto"/>
      <p:regular r:id="rId29"/>
      <p:bold r:id="rId30"/>
      <p:italic r:id="rId31"/>
      <p:boldItalic r:id="rId32"/>
    </p:embeddedFont>
    <p:embeddedFont>
      <p:font typeface="Google Sans"/>
      <p:regular r:id="rId33"/>
      <p:bold r:id="rId34"/>
      <p:italic r:id="rId35"/>
      <p:boldItalic r:id="rId36"/>
    </p:embeddedFont>
    <p:embeddedFont>
      <p:font typeface="Open Sans"/>
      <p:regular r:id="rId37"/>
      <p:bold r:id="rId38"/>
      <p:italic r:id="rId39"/>
      <p:boldItalic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OpenSans-boldItalic.fntdata"/><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font" Target="fonts/Roboto-regular.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Roboto-italic.fntdata"/><Relationship Id="rId30" Type="http://schemas.openxmlformats.org/officeDocument/2006/relationships/font" Target="fonts/Roboto-bold.fntdata"/><Relationship Id="rId11" Type="http://schemas.openxmlformats.org/officeDocument/2006/relationships/slide" Target="slides/slide5.xml"/><Relationship Id="rId33" Type="http://schemas.openxmlformats.org/officeDocument/2006/relationships/font" Target="fonts/GoogleSans-regular.fntdata"/><Relationship Id="rId10" Type="http://schemas.openxmlformats.org/officeDocument/2006/relationships/slide" Target="slides/slide4.xml"/><Relationship Id="rId32" Type="http://schemas.openxmlformats.org/officeDocument/2006/relationships/font" Target="fonts/Roboto-boldItalic.fntdata"/><Relationship Id="rId13" Type="http://schemas.openxmlformats.org/officeDocument/2006/relationships/slide" Target="slides/slide7.xml"/><Relationship Id="rId35" Type="http://schemas.openxmlformats.org/officeDocument/2006/relationships/font" Target="fonts/GoogleSans-italic.fntdata"/><Relationship Id="rId12" Type="http://schemas.openxmlformats.org/officeDocument/2006/relationships/slide" Target="slides/slide6.xml"/><Relationship Id="rId34" Type="http://schemas.openxmlformats.org/officeDocument/2006/relationships/font" Target="fonts/GoogleSans-bold.fntdata"/><Relationship Id="rId15" Type="http://schemas.openxmlformats.org/officeDocument/2006/relationships/slide" Target="slides/slide9.xml"/><Relationship Id="rId37" Type="http://schemas.openxmlformats.org/officeDocument/2006/relationships/font" Target="fonts/OpenSans-regular.fntdata"/><Relationship Id="rId14" Type="http://schemas.openxmlformats.org/officeDocument/2006/relationships/slide" Target="slides/slide8.xml"/><Relationship Id="rId36" Type="http://schemas.openxmlformats.org/officeDocument/2006/relationships/font" Target="fonts/GoogleSans-boldItalic.fntdata"/><Relationship Id="rId17" Type="http://schemas.openxmlformats.org/officeDocument/2006/relationships/slide" Target="slides/slide11.xml"/><Relationship Id="rId39" Type="http://schemas.openxmlformats.org/officeDocument/2006/relationships/font" Target="fonts/OpenSans-italic.fntdata"/><Relationship Id="rId16" Type="http://schemas.openxmlformats.org/officeDocument/2006/relationships/slide" Target="slides/slide10.xml"/><Relationship Id="rId38" Type="http://schemas.openxmlformats.org/officeDocument/2006/relationships/font" Target="fonts/OpenSans-bold.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kotlin/first" TargetMode="External"/><Relationship Id="rId3" Type="http://schemas.openxmlformats.org/officeDocument/2006/relationships/hyperlink" Target="https://kotlinlang.org/docs/reference/null-safety.html" TargetMode="External"/><Relationship Id="rId4" Type="http://schemas.openxmlformats.org/officeDocument/2006/relationships/hyperlink" Target="https://developer.android.com/kotlin/learn#interoperability" TargetMode="External"/><Relationship Id="rId5" Type="http://schemas.openxmlformats.org/officeDocument/2006/relationships/hyperlink" Target="https://developer.android.com/kotlin/coroutines" TargetMode="Externa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kotlinlang.org/docs/reference/idioms.html" TargetMode="Externa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courses/android-development-with-kotlin/course" TargetMode="Externa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google.dev/help" TargetMode="External"/><Relationship Id="rId3" Type="http://schemas.openxmlformats.org/officeDocument/2006/relationships/hyperlink" Target="https://google.dev/u/me" TargetMode="Externa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android-developers.googleblog.com/2017/05/android-announces-support-for-kotlin.html" TargetMode="External"/><Relationship Id="rId3" Type="http://schemas.openxmlformats.org/officeDocument/2006/relationships/hyperlink" Target="https://android-developers.googleblog.com/2019/05/google-io-2019-empowering-developers-to-build-experiences-on-Android-Play.html" TargetMode="External"/><Relationship Id="rId4" Type="http://schemas.openxmlformats.org/officeDocument/2006/relationships/hyperlink" Target="https://kotlinlang.org/foundation/kotlin-foundation.html" TargetMode="Externa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kotlinlang.org/assets/kotlin-media-kit.pdf" TargetMode="External"/><Relationship Id="rId3" Type="http://schemas.openxmlformats.org/officeDocument/2006/relationships/hyperlink" Target="https://insights.stackoverflow.com/survey/2020#technology-most-loved-dreaded-and-wanted-languages" TargetMode="External"/><Relationship Id="rId4" Type="http://schemas.openxmlformats.org/officeDocument/2006/relationships/hyperlink" Target="https://blog.jetbrains.com/kotlin/2016/02/kotlin-1-0-released-pragmatic-language-for-jvm-and-android/" TargetMode="External"/><Relationship Id="rId5" Type="http://schemas.openxmlformats.org/officeDocument/2006/relationships/hyperlink" Target="https://kotlinlang.org/docs/reference/evolution/kotlin-evolution.html" TargetMode="External"/><Relationship Id="rId6" Type="http://schemas.openxmlformats.org/officeDocument/2006/relationships/hyperlink" Target="https://developer.android.com/kotlin/stories" TargetMode="Externa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b8813d4be4_1_1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b8813d4be4_1_1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b8813d4be4_1_2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b8813d4be4_1_2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Here are some key benefits on why to use Kotlin for Android.</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b="1" lang="en">
                <a:solidFill>
                  <a:schemeClr val="dk1"/>
                </a:solidFill>
              </a:rPr>
              <a:t>Expressive and concise: </a:t>
            </a:r>
            <a:r>
              <a:rPr lang="en">
                <a:solidFill>
                  <a:schemeClr val="dk1"/>
                </a:solidFill>
              </a:rPr>
              <a:t>With Kotlin, you can express your ideas with less lines of code. There is less boilerplate code. This means development time can be quicker and maintenance is easier. Kotlin also has type inference, so you can omit data types if the Kotlin compiler can infer it, which makes the code more concise.</a:t>
            </a:r>
            <a:endParaRPr>
              <a:solidFill>
                <a:schemeClr val="dk1"/>
              </a:solidFill>
            </a:endParaRPr>
          </a:p>
          <a:p>
            <a:pPr indent="0" lvl="0" marL="0" rtl="0" algn="l">
              <a:spcBef>
                <a:spcPts val="0"/>
              </a:spcBef>
              <a:spcAft>
                <a:spcPts val="0"/>
              </a:spcAft>
              <a:buClr>
                <a:schemeClr val="dk1"/>
              </a:buClr>
              <a:buSzPts val="1100"/>
              <a:buFont typeface="Arial"/>
              <a:buNone/>
            </a:pPr>
            <a:r>
              <a:t/>
            </a:r>
            <a:endParaRPr b="1">
              <a:solidFill>
                <a:schemeClr val="dk1"/>
              </a:solidFill>
            </a:endParaRPr>
          </a:p>
          <a:p>
            <a:pPr indent="0" lvl="0" marL="0" rtl="0" algn="l">
              <a:spcBef>
                <a:spcPts val="0"/>
              </a:spcBef>
              <a:spcAft>
                <a:spcPts val="0"/>
              </a:spcAft>
              <a:buClr>
                <a:schemeClr val="dk1"/>
              </a:buClr>
              <a:buSzPts val="1100"/>
              <a:buFont typeface="Arial"/>
              <a:buNone/>
            </a:pPr>
            <a:r>
              <a:rPr b="1" lang="en">
                <a:solidFill>
                  <a:schemeClr val="dk1"/>
                </a:solidFill>
              </a:rPr>
              <a:t>Safer code:</a:t>
            </a:r>
            <a:r>
              <a:rPr lang="en">
                <a:solidFill>
                  <a:schemeClr val="dk1"/>
                </a:solidFill>
              </a:rPr>
              <a:t> Kotlin also has language features to help you avoid common programming errors. For example, the type system in Kotlin helps you avoid NullPointerExceptions in your code, which can lead to less crashes in an app.</a:t>
            </a:r>
            <a:endParaRPr>
              <a:solidFill>
                <a:schemeClr val="dk1"/>
              </a:solidFill>
            </a:endParaRPr>
          </a:p>
          <a:p>
            <a:pPr indent="0" lvl="0" marL="0" rtl="0" algn="l">
              <a:spcBef>
                <a:spcPts val="0"/>
              </a:spcBef>
              <a:spcAft>
                <a:spcPts val="0"/>
              </a:spcAft>
              <a:buClr>
                <a:schemeClr val="dk1"/>
              </a:buClr>
              <a:buSzPts val="1100"/>
              <a:buFont typeface="Arial"/>
              <a:buNone/>
            </a:pPr>
            <a:r>
              <a:t/>
            </a:r>
            <a:endParaRPr b="1">
              <a:solidFill>
                <a:schemeClr val="dk1"/>
              </a:solidFill>
            </a:endParaRPr>
          </a:p>
          <a:p>
            <a:pPr indent="0" lvl="0" marL="0" rtl="0" algn="l">
              <a:spcBef>
                <a:spcPts val="0"/>
              </a:spcBef>
              <a:spcAft>
                <a:spcPts val="0"/>
              </a:spcAft>
              <a:buClr>
                <a:schemeClr val="dk1"/>
              </a:buClr>
              <a:buSzPts val="1100"/>
              <a:buFont typeface="Arial"/>
              <a:buNone/>
            </a:pPr>
            <a:r>
              <a:rPr b="1" lang="en">
                <a:solidFill>
                  <a:schemeClr val="dk1"/>
                </a:solidFill>
              </a:rPr>
              <a:t>Interoperable:</a:t>
            </a:r>
            <a:r>
              <a:rPr lang="en">
                <a:solidFill>
                  <a:schemeClr val="dk1"/>
                </a:solidFill>
              </a:rPr>
              <a:t> Kotlin is 100% interoperable with the Java programming language. That means you can use existing Java classes and libraries with your Kotlin code. You can add Kotlin to an existing Java project, and there’s even a tool to help you convert Java code into Kotlin code.</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b="1" lang="en">
                <a:solidFill>
                  <a:schemeClr val="dk1"/>
                </a:solidFill>
              </a:rPr>
              <a:t>Structured Concurrency: </a:t>
            </a:r>
            <a:r>
              <a:rPr lang="en">
                <a:solidFill>
                  <a:schemeClr val="dk1"/>
                </a:solidFill>
              </a:rPr>
              <a:t>With Kotlin coroutines, asynchronous code is as straightforward to work with as blocking code. This simplifies background task management (e.g., for network calls or accessing the database). Using coroutines is the recommended solution for asynchronous programming on Android. </a:t>
            </a:r>
            <a:endParaRPr>
              <a:solidFill>
                <a:schemeClr val="dk1"/>
              </a:solidFill>
            </a:endParaRPr>
          </a:p>
          <a:p>
            <a:pPr indent="0" lvl="0" marL="0" rtl="0" algn="l">
              <a:spcBef>
                <a:spcPts val="0"/>
              </a:spcBef>
              <a:spcAft>
                <a:spcPts val="0"/>
              </a:spcAft>
              <a:buNone/>
            </a:pPr>
            <a:r>
              <a:t/>
            </a:r>
            <a:endParaRPr b="1">
              <a:solidFill>
                <a:schemeClr val="dk1"/>
              </a:solidFill>
            </a:endParaRPr>
          </a:p>
          <a:p>
            <a:pPr indent="0" lvl="0" marL="0" rtl="0" algn="l">
              <a:spcBef>
                <a:spcPts val="0"/>
              </a:spcBef>
              <a:spcAft>
                <a:spcPts val="0"/>
              </a:spcAft>
              <a:buNone/>
            </a:pPr>
            <a:r>
              <a:rPr b="1" lang="en">
                <a:solidFill>
                  <a:schemeClr val="dk1"/>
                </a:solidFill>
              </a:rPr>
              <a:t>Resources:</a:t>
            </a:r>
            <a:endParaRPr b="1">
              <a:solidFill>
                <a:schemeClr val="dk1"/>
              </a:solidFill>
            </a:endParaRPr>
          </a:p>
          <a:p>
            <a:pPr indent="-298450" lvl="0" marL="457200" rtl="0" algn="l">
              <a:lnSpc>
                <a:spcPct val="100000"/>
              </a:lnSpc>
              <a:spcBef>
                <a:spcPts val="0"/>
              </a:spcBef>
              <a:spcAft>
                <a:spcPts val="0"/>
              </a:spcAft>
              <a:buClr>
                <a:schemeClr val="dk1"/>
              </a:buClr>
              <a:buSzPts val="1100"/>
              <a:buChar char="●"/>
            </a:pPr>
            <a:r>
              <a:rPr lang="en" u="sng">
                <a:solidFill>
                  <a:schemeClr val="hlink"/>
                </a:solidFill>
                <a:highlight>
                  <a:srgbClr val="FFFFFF"/>
                </a:highlight>
                <a:hlinkClick r:id="rId2"/>
              </a:rPr>
              <a:t>Android's Kotlin-first approach</a:t>
            </a:r>
            <a:endParaRPr>
              <a:solidFill>
                <a:schemeClr val="dk1"/>
              </a:solidFill>
            </a:endParaRPr>
          </a:p>
          <a:p>
            <a:pPr indent="-298450" lvl="0" marL="457200" rtl="0" algn="l">
              <a:lnSpc>
                <a:spcPct val="100000"/>
              </a:lnSpc>
              <a:spcBef>
                <a:spcPts val="0"/>
              </a:spcBef>
              <a:spcAft>
                <a:spcPts val="0"/>
              </a:spcAft>
              <a:buClr>
                <a:schemeClr val="dk1"/>
              </a:buClr>
              <a:buSzPts val="1100"/>
              <a:buChar char="●"/>
            </a:pPr>
            <a:r>
              <a:rPr lang="en" u="sng">
                <a:solidFill>
                  <a:schemeClr val="hlink"/>
                </a:solidFill>
                <a:hlinkClick r:id="rId3"/>
              </a:rPr>
              <a:t>Null Safety</a:t>
            </a:r>
            <a:endParaRPr>
              <a:solidFill>
                <a:schemeClr val="dk1"/>
              </a:solidFill>
            </a:endParaRPr>
          </a:p>
          <a:p>
            <a:pPr indent="-298450" lvl="0" marL="457200" rtl="0" algn="l">
              <a:lnSpc>
                <a:spcPct val="100000"/>
              </a:lnSpc>
              <a:spcBef>
                <a:spcPts val="0"/>
              </a:spcBef>
              <a:spcAft>
                <a:spcPts val="0"/>
              </a:spcAft>
              <a:buClr>
                <a:schemeClr val="dk1"/>
              </a:buClr>
              <a:buSzPts val="1100"/>
              <a:buChar char="●"/>
            </a:pPr>
            <a:r>
              <a:rPr lang="en" u="sng">
                <a:solidFill>
                  <a:schemeClr val="accent5"/>
                </a:solidFill>
                <a:highlight>
                  <a:schemeClr val="lt1"/>
                </a:highlight>
                <a:hlinkClick r:id="rId4">
                  <a:extLst>
                    <a:ext uri="{A12FA001-AC4F-418D-AE19-62706E023703}">
                      <ahyp:hlinkClr val="tx"/>
                    </a:ext>
                  </a:extLst>
                </a:hlinkClick>
              </a:rPr>
              <a:t>Interoperability</a:t>
            </a:r>
            <a:endParaRPr>
              <a:solidFill>
                <a:schemeClr val="dk1"/>
              </a:solidFill>
            </a:endParaRPr>
          </a:p>
          <a:p>
            <a:pPr indent="-298450" lvl="0" marL="457200" rtl="0" algn="l">
              <a:lnSpc>
                <a:spcPct val="100000"/>
              </a:lnSpc>
              <a:spcBef>
                <a:spcPts val="0"/>
              </a:spcBef>
              <a:spcAft>
                <a:spcPts val="0"/>
              </a:spcAft>
              <a:buClr>
                <a:schemeClr val="dk1"/>
              </a:buClr>
              <a:buSzPts val="1100"/>
              <a:buChar char="●"/>
            </a:pPr>
            <a:r>
              <a:rPr lang="en" u="sng">
                <a:solidFill>
                  <a:schemeClr val="hlink"/>
                </a:solidFill>
                <a:hlinkClick r:id="rId5"/>
              </a:rPr>
              <a:t>Kotlin coroutines on Android</a:t>
            </a:r>
            <a:br>
              <a:rPr lang="en">
                <a:solidFill>
                  <a:schemeClr val="dk1"/>
                </a:solidFill>
              </a:rPr>
            </a:br>
            <a:endParaRPr>
              <a:solidFill>
                <a:schemeClr val="dk1"/>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b8813d4be4_1_2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b8813d4be4_1_2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a:t>Resource:</a:t>
            </a:r>
            <a:endParaRPr b="1"/>
          </a:p>
          <a:p>
            <a:pPr indent="-298450" lvl="0" marL="457200" rtl="0" algn="l">
              <a:lnSpc>
                <a:spcPct val="115000"/>
              </a:lnSpc>
              <a:spcBef>
                <a:spcPts val="0"/>
              </a:spcBef>
              <a:spcAft>
                <a:spcPts val="0"/>
              </a:spcAft>
              <a:buClr>
                <a:schemeClr val="dk1"/>
              </a:buClr>
              <a:buSzPts val="1100"/>
              <a:buChar char="●"/>
            </a:pPr>
            <a:r>
              <a:rPr lang="en" u="sng">
                <a:solidFill>
                  <a:schemeClr val="hlink"/>
                </a:solidFill>
                <a:hlinkClick r:id="rId2"/>
              </a:rPr>
              <a:t>Idioms</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b8813d4be4_1_2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b8813d4be4_1_2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b8813d4be4_1_2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b8813d4be4_1_2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During class, we’ll be going over important Kotlin and Android topics for each lesson.</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b8813d4be4_1_2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b8813d4be4_1_2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While there is a lot of content to cover, the important thing to remember is that you’ll get hands-on practice via learning pathways to apply what you learned.</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t>After each class, you’ll get a link to a learning pathway for you to complete on your own. After you complete the learning activities within the pathway, be sure to complete the quiz to earn a badge.</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b8813d4be4_1_2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b8813d4be4_1_2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is how you will access the course on the Android Developers website and </a:t>
            </a:r>
            <a:r>
              <a:rPr lang="en">
                <a:solidFill>
                  <a:schemeClr val="dk1"/>
                </a:solidFill>
              </a:rPr>
              <a:t>the pathways within them</a:t>
            </a:r>
            <a:endParaRPr>
              <a:solidFill>
                <a:schemeClr val="dk1"/>
              </a:solidFill>
            </a:endParaRPr>
          </a:p>
          <a:p>
            <a:pPr indent="0" lvl="0" marL="0" rtl="0" algn="l">
              <a:spcBef>
                <a:spcPts val="0"/>
              </a:spcBef>
              <a:spcAft>
                <a:spcPts val="0"/>
              </a:spcAft>
              <a:buNone/>
            </a:pPr>
            <a:r>
              <a:rPr lang="en" u="sng">
                <a:solidFill>
                  <a:schemeClr val="hlink"/>
                </a:solidFill>
                <a:hlinkClick r:id="rId2"/>
              </a:rPr>
              <a:t>https://developer.android.com/courses/android-development-with-kotlin/course</a:t>
            </a:r>
            <a:r>
              <a:rPr lang="en">
                <a:solidFill>
                  <a:schemeClr val="dk1"/>
                </a:solidFill>
              </a:rPr>
              <a:t> </a:t>
            </a:r>
            <a:endParaRPr>
              <a:solidFill>
                <a:schemeClr val="dk1"/>
              </a:solidFil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b8813d4be4_1_2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b8813d4be4_1_2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a pathway? It’s an ordered sequence of activities to learn a specific skill. An activity can be a video, hands-on coding tutorial (known as a codelab), an article, or a quiz. You can see three activities in this first pathway. All of these activities are meant to help you reach specific learning objectives by the end of this pathway.</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b8813d4be4_1_3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b8813d4be4_1_3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a codelab? It’s a hands-on coding tutorial that provides practical instructions for implementing the concepts presented in the preceding lecture.</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b8813d4be4_1_3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b8813d4be4_1_3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At the end of each pathway, there is a quiz to test what you have learned so far. Once you complete the quiz, </a:t>
            </a:r>
            <a:r>
              <a:rPr lang="en"/>
              <a:t>you earn a badge that can be saved to your </a:t>
            </a:r>
            <a:r>
              <a:rPr lang="en" u="sng">
                <a:solidFill>
                  <a:schemeClr val="hlink"/>
                </a:solidFill>
                <a:hlinkClick r:id="rId2"/>
              </a:rPr>
              <a:t>Google Developer Profile</a:t>
            </a:r>
            <a:r>
              <a:rPr lang="en"/>
              <a:t>. Access your profile directly using </a:t>
            </a:r>
            <a:r>
              <a:rPr lang="en" u="sng">
                <a:solidFill>
                  <a:schemeClr val="hlink"/>
                </a:solidFill>
                <a:hlinkClick r:id="rId3"/>
              </a:rPr>
              <a:t>google.dev/u/me</a:t>
            </a:r>
            <a:r>
              <a:rPr lang="en"/>
              <a:t>.</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b8813d4be4_1_3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b8813d4be4_1_3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3C4043"/>
                </a:solidFill>
                <a:highlight>
                  <a:srgbClr val="FFFFFF"/>
                </a:highlight>
              </a:rPr>
              <a:t>You'll need to install IntelliJ IDEA to be able to use Kotlin REPL (Read-Eval-Print-Loop) and to run Kotlin programs.</a:t>
            </a:r>
            <a:endParaRPr>
              <a:solidFill>
                <a:srgbClr val="3C4043"/>
              </a:solidFill>
              <a:highlight>
                <a:srgbClr val="FFFFFF"/>
              </a:highlight>
            </a:endParaRPr>
          </a:p>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b8813d4be4_1_1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b8813d4be4_1_1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b8813d4be4_1_3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b8813d4be4_1_3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b8813d4be4_1_3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b8813d4be4_1_3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b8813d4be4_1_3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b8813d4be4_1_3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b8813d4be4_1_1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b8813d4be4_1_1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b8813d4be4_1_2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b8813d4be4_1_2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b8813d4be4_1_2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b8813d4be4_1_2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b8813d4be4_1_2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b8813d4be4_1_2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These statistics are as of August 2020.</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b8813d4be4_1_2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b8813d4be4_1_2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There are Android phones, tablets, TVs, watches, and even cars.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b8813d4be4_1_2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b8813d4be4_1_2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2017, Kotlin was officially announced as another supported language on Android.</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Two years later, in 2019, Google announced their commitment to making Android development increasingly Kotlin-first. That means new platform features and libraries will first be made available in Kotlin. As a result, new developers are encouraged to build their Android apps in Kotlin.</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solidFill>
                  <a:schemeClr val="dk1"/>
                </a:solidFill>
              </a:rPr>
              <a:t>Together, JetBrains and Google created the Kotlin Foundation to protect, promote, and advance the development of the Kotlin language. </a:t>
            </a:r>
            <a:endParaRPr/>
          </a:p>
          <a:p>
            <a:pPr indent="0" lvl="0" marL="0" rtl="0" algn="l">
              <a:spcBef>
                <a:spcPts val="0"/>
              </a:spcBef>
              <a:spcAft>
                <a:spcPts val="0"/>
              </a:spcAft>
              <a:buNone/>
            </a:pPr>
            <a:r>
              <a:t/>
            </a:r>
            <a:endParaRPr b="1"/>
          </a:p>
          <a:p>
            <a:pPr indent="0" lvl="0" marL="0" rtl="0" algn="l">
              <a:spcBef>
                <a:spcPts val="0"/>
              </a:spcBef>
              <a:spcAft>
                <a:spcPts val="0"/>
              </a:spcAft>
              <a:buNone/>
            </a:pPr>
            <a:r>
              <a:rPr b="1" lang="en"/>
              <a:t>Resources:</a:t>
            </a:r>
            <a:endParaRPr b="1"/>
          </a:p>
          <a:p>
            <a:pPr indent="-298450" lvl="0" marL="457200" rtl="0" algn="l">
              <a:spcBef>
                <a:spcPts val="0"/>
              </a:spcBef>
              <a:spcAft>
                <a:spcPts val="0"/>
              </a:spcAft>
              <a:buSzPts val="1100"/>
              <a:buChar char="●"/>
            </a:pPr>
            <a:r>
              <a:rPr lang="en" u="sng">
                <a:solidFill>
                  <a:schemeClr val="accent5"/>
                </a:solidFill>
                <a:hlinkClick r:id="rId2">
                  <a:extLst>
                    <a:ext uri="{A12FA001-AC4F-418D-AE19-62706E023703}">
                      <ahyp:hlinkClr val="tx"/>
                    </a:ext>
                  </a:extLst>
                </a:hlinkClick>
              </a:rPr>
              <a:t>Android Announces Support for Kotlin blogpost</a:t>
            </a:r>
            <a:endParaRPr b="1"/>
          </a:p>
          <a:p>
            <a:pPr indent="-298450" lvl="0" marL="457200" rtl="0" algn="l">
              <a:spcBef>
                <a:spcPts val="0"/>
              </a:spcBef>
              <a:spcAft>
                <a:spcPts val="0"/>
              </a:spcAft>
              <a:buSzPts val="1100"/>
              <a:buChar char="●"/>
            </a:pPr>
            <a:r>
              <a:rPr lang="en" u="sng">
                <a:solidFill>
                  <a:schemeClr val="hlink"/>
                </a:solidFill>
                <a:hlinkClick r:id="rId3"/>
              </a:rPr>
              <a:t>Google I/O 2019 blogpost</a:t>
            </a:r>
            <a:endParaRPr/>
          </a:p>
          <a:p>
            <a:pPr indent="-298450" lvl="0" marL="457200" rtl="0" algn="l">
              <a:spcBef>
                <a:spcPts val="0"/>
              </a:spcBef>
              <a:spcAft>
                <a:spcPts val="0"/>
              </a:spcAft>
              <a:buSzPts val="1100"/>
              <a:buChar char="●"/>
            </a:pPr>
            <a:r>
              <a:rPr lang="en" u="sng">
                <a:solidFill>
                  <a:schemeClr val="hlink"/>
                </a:solidFill>
                <a:hlinkClick r:id="rId4"/>
              </a:rPr>
              <a:t>Kotlin Foundation</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b8813d4be4_1_2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b8813d4be4_1_2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Kotlin is an open-source statically typed language, which supports both functional programming and object-oriented programming styles. Kotlin was designed to be pragmatic for developers, with a focus on interoperability, safety, clarity, and tooling support. </a:t>
            </a:r>
            <a:endParaRPr/>
          </a:p>
          <a:p>
            <a:pPr indent="0" lvl="0" marL="0" rtl="0" algn="l">
              <a:spcBef>
                <a:spcPts val="0"/>
              </a:spcBef>
              <a:spcAft>
                <a:spcPts val="0"/>
              </a:spcAft>
              <a:buClr>
                <a:schemeClr val="dk1"/>
              </a:buClr>
              <a:buSzPts val="1100"/>
              <a:buFont typeface="Arial"/>
              <a:buNone/>
            </a:pPr>
            <a:r>
              <a:rPr lang="en"/>
              <a:t> </a:t>
            </a:r>
            <a:endParaRPr/>
          </a:p>
          <a:p>
            <a:pPr indent="0" lvl="0" marL="0" rtl="0" algn="l">
              <a:spcBef>
                <a:spcPts val="0"/>
              </a:spcBef>
              <a:spcAft>
                <a:spcPts val="0"/>
              </a:spcAft>
              <a:buClr>
                <a:schemeClr val="dk1"/>
              </a:buClr>
              <a:buSzPts val="1100"/>
              <a:buFont typeface="Arial"/>
              <a:buNone/>
            </a:pPr>
            <a:r>
              <a:rPr lang="en"/>
              <a:t>Kotlin is a modern programming language that has rapidly gained momentum in the industry. A</a:t>
            </a:r>
            <a:r>
              <a:rPr lang="en">
                <a:solidFill>
                  <a:schemeClr val="dk1"/>
                </a:solidFill>
              </a:rPr>
              <a:t>ccording to </a:t>
            </a:r>
            <a:r>
              <a:rPr lang="en" u="sng">
                <a:solidFill>
                  <a:schemeClr val="accent5"/>
                </a:solidFill>
                <a:hlinkClick r:id="rId2">
                  <a:extLst>
                    <a:ext uri="{A12FA001-AC4F-418D-AE19-62706E023703}">
                      <ahyp:hlinkClr val="tx"/>
                    </a:ext>
                  </a:extLst>
                </a:hlinkClick>
              </a:rPr>
              <a:t>JetBrains</a:t>
            </a:r>
            <a:r>
              <a:rPr lang="en"/>
              <a:t>, as of December 2019, there are over 4 million developers globally using Kotlin. </a:t>
            </a:r>
            <a:r>
              <a:rPr lang="en">
                <a:solidFill>
                  <a:schemeClr val="dk1"/>
                </a:solidFill>
              </a:rPr>
              <a:t>Kotlin is currently ranked as the #4 most-loved programming language among developers, according to the </a:t>
            </a:r>
            <a:r>
              <a:rPr lang="en" u="sng">
                <a:solidFill>
                  <a:schemeClr val="accent5"/>
                </a:solidFill>
                <a:hlinkClick r:id="rId3">
                  <a:extLst>
                    <a:ext uri="{A12FA001-AC4F-418D-AE19-62706E023703}">
                      <ahyp:hlinkClr val="tx"/>
                    </a:ext>
                  </a:extLst>
                </a:hlinkClick>
              </a:rPr>
              <a:t>2020 Stack Overflow Developer Survey</a:t>
            </a:r>
            <a:r>
              <a:rPr lang="en">
                <a:solidFill>
                  <a:schemeClr val="dk1"/>
                </a:solidFill>
              </a:rPr>
              <a:t>.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Furthermore, over </a:t>
            </a:r>
            <a:r>
              <a:rPr lang="en"/>
              <a:t>60% of professional Android developers use Kotlin, and over 70% of the top 1000 Android apps contain Kotlin code.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b="1" lang="en">
                <a:solidFill>
                  <a:schemeClr val="dk1"/>
                </a:solidFill>
              </a:rPr>
              <a:t>Resources:</a:t>
            </a:r>
            <a:endParaRPr b="1">
              <a:solidFill>
                <a:schemeClr val="dk1"/>
              </a:solidFill>
            </a:endParaRPr>
          </a:p>
          <a:p>
            <a:pPr indent="-298450" lvl="0" marL="457200" rtl="0" algn="l">
              <a:spcBef>
                <a:spcPts val="0"/>
              </a:spcBef>
              <a:spcAft>
                <a:spcPts val="0"/>
              </a:spcAft>
              <a:buClr>
                <a:schemeClr val="dk1"/>
              </a:buClr>
              <a:buSzPts val="1100"/>
              <a:buChar char="●"/>
            </a:pPr>
            <a:r>
              <a:rPr lang="en" u="sng">
                <a:solidFill>
                  <a:schemeClr val="accent5"/>
                </a:solidFill>
                <a:hlinkClick r:id="rId4">
                  <a:extLst>
                    <a:ext uri="{A12FA001-AC4F-418D-AE19-62706E023703}">
                      <ahyp:hlinkClr val="tx"/>
                    </a:ext>
                  </a:extLst>
                </a:hlinkClick>
              </a:rPr>
              <a:t>Kotlin 1.0 released</a:t>
            </a:r>
            <a:endParaRPr b="1">
              <a:solidFill>
                <a:schemeClr val="dk1"/>
              </a:solidFill>
            </a:endParaRPr>
          </a:p>
          <a:p>
            <a:pPr indent="-298450" lvl="0" marL="457200" rtl="0" algn="l">
              <a:spcBef>
                <a:spcPts val="0"/>
              </a:spcBef>
              <a:spcAft>
                <a:spcPts val="0"/>
              </a:spcAft>
              <a:buClr>
                <a:schemeClr val="dk1"/>
              </a:buClr>
              <a:buSzPts val="1100"/>
              <a:buChar char="●"/>
            </a:pPr>
            <a:r>
              <a:rPr lang="en" u="sng">
                <a:solidFill>
                  <a:schemeClr val="hlink"/>
                </a:solidFill>
                <a:hlinkClick r:id="rId5"/>
              </a:rPr>
              <a:t>Kotlin Evolution</a:t>
            </a:r>
            <a:endParaRPr>
              <a:solidFill>
                <a:schemeClr val="dk1"/>
              </a:solidFill>
            </a:endParaRPr>
          </a:p>
          <a:p>
            <a:pPr indent="-298450" lvl="0" marL="457200" rtl="0" algn="l">
              <a:spcBef>
                <a:spcPts val="0"/>
              </a:spcBef>
              <a:spcAft>
                <a:spcPts val="0"/>
              </a:spcAft>
              <a:buClr>
                <a:schemeClr val="dk1"/>
              </a:buClr>
              <a:buSzPts val="1100"/>
              <a:buChar char="●"/>
            </a:pPr>
            <a:r>
              <a:rPr lang="en" u="sng">
                <a:solidFill>
                  <a:schemeClr val="hlink"/>
                </a:solidFill>
                <a:hlinkClick r:id="rId6"/>
              </a:rPr>
              <a:t>Developer Stories</a:t>
            </a:r>
            <a:endParaRPr>
              <a:solidFill>
                <a:schemeClr val="dk1"/>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hyperlink" Target="https://www.apache.org/licenses/LICENSE-2.0" TargetMode="External"/><Relationship Id="rId3" Type="http://schemas.openxmlformats.org/officeDocument/2006/relationships/image" Target="../media/image9.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rgbClr val="073042"/>
        </a:solidFill>
      </p:bgPr>
    </p:bg>
    <p:spTree>
      <p:nvGrpSpPr>
        <p:cNvPr id="57" name="Shape 57"/>
        <p:cNvGrpSpPr/>
        <p:nvPr/>
      </p:nvGrpSpPr>
      <p:grpSpPr>
        <a:xfrm>
          <a:off x="0" y="0"/>
          <a:ext cx="0" cy="0"/>
          <a:chOff x="0" y="0"/>
          <a:chExt cx="0" cy="0"/>
        </a:xfrm>
      </p:grpSpPr>
      <p:sp>
        <p:nvSpPr>
          <p:cNvPr id="58" name="Google Shape;58;p14"/>
          <p:cNvSpPr txBox="1"/>
          <p:nvPr>
            <p:ph type="ctrTitle"/>
          </p:nvPr>
        </p:nvSpPr>
        <p:spPr>
          <a:xfrm>
            <a:off x="311700" y="14250"/>
            <a:ext cx="8520600" cy="46578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rgbClr val="FAFAFA"/>
              </a:buClr>
              <a:buSzPts val="5200"/>
              <a:buNone/>
              <a:defRPr b="1" sz="5200">
                <a:solidFill>
                  <a:srgbClr val="FAFAFA"/>
                </a:solidFill>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59" name="Google Shape;59;p14"/>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60" name="Google Shape;60;p14"/>
          <p:cNvSpPr txBox="1"/>
          <p:nvPr/>
        </p:nvSpPr>
        <p:spPr>
          <a:xfrm>
            <a:off x="2297350" y="4761300"/>
            <a:ext cx="2589600" cy="295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sz="1000">
                <a:solidFill>
                  <a:srgbClr val="757575"/>
                </a:solidFill>
                <a:latin typeface="Roboto"/>
                <a:ea typeface="Roboto"/>
                <a:cs typeface="Roboto"/>
                <a:sym typeface="Roboto"/>
              </a:rPr>
              <a:t>Android Development with Kotlin</a:t>
            </a:r>
            <a:endParaRPr sz="1000">
              <a:solidFill>
                <a:srgbClr val="757575"/>
              </a:solidFill>
              <a:latin typeface="Roboto"/>
              <a:ea typeface="Roboto"/>
              <a:cs typeface="Roboto"/>
              <a:sym typeface="Roboto"/>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rgbClr val="FFFFFF"/>
        </a:solidFill>
      </p:bgPr>
    </p:bg>
    <p:spTree>
      <p:nvGrpSpPr>
        <p:cNvPr id="61" name="Shape 61"/>
        <p:cNvGrpSpPr/>
        <p:nvPr/>
      </p:nvGrpSpPr>
      <p:grpSpPr>
        <a:xfrm>
          <a:off x="0" y="0"/>
          <a:ext cx="0" cy="0"/>
          <a:chOff x="0" y="0"/>
          <a:chExt cx="0" cy="0"/>
        </a:xfrm>
      </p:grpSpPr>
      <p:sp>
        <p:nvSpPr>
          <p:cNvPr id="62" name="Google Shape;62;p15"/>
          <p:cNvSpPr/>
          <p:nvPr/>
        </p:nvSpPr>
        <p:spPr>
          <a:xfrm>
            <a:off x="-11200" y="-37825"/>
            <a:ext cx="9155100" cy="1018500"/>
          </a:xfrm>
          <a:prstGeom prst="rect">
            <a:avLst/>
          </a:prstGeom>
          <a:solidFill>
            <a:srgbClr val="0730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15"/>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FAFAFA"/>
              </a:buClr>
              <a:buSzPts val="3600"/>
              <a:buNone/>
              <a:defRPr>
                <a:solidFill>
                  <a:srgbClr val="FAFAFA"/>
                </a:solidFill>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64" name="Google Shape;64;p15"/>
          <p:cNvSpPr txBox="1"/>
          <p:nvPr>
            <p:ph idx="1" type="body"/>
          </p:nvPr>
        </p:nvSpPr>
        <p:spPr>
          <a:xfrm>
            <a:off x="311700" y="1076275"/>
            <a:ext cx="8520600" cy="3193800"/>
          </a:xfrm>
          <a:prstGeom prst="rect">
            <a:avLst/>
          </a:prstGeom>
        </p:spPr>
        <p:txBody>
          <a:bodyPr anchorCtr="0" anchor="t" bIns="91425" lIns="91425" spcFirstLastPara="1" rIns="91425" wrap="square" tIns="91425">
            <a:noAutofit/>
          </a:bodyPr>
          <a:lstStyle>
            <a:lvl1pPr indent="-381000" lvl="0" marL="457200" rtl="0">
              <a:lnSpc>
                <a:spcPct val="115000"/>
              </a:lnSpc>
              <a:spcBef>
                <a:spcPts val="1000"/>
              </a:spcBef>
              <a:spcAft>
                <a:spcPts val="0"/>
              </a:spcAft>
              <a:buSzPts val="2400"/>
              <a:buAutoNum type="arabicPeriod"/>
              <a:defRPr/>
            </a:lvl1pPr>
            <a:lvl2pPr indent="-355600" lvl="1" marL="914400" rtl="0">
              <a:lnSpc>
                <a:spcPct val="115000"/>
              </a:lnSpc>
              <a:spcBef>
                <a:spcPts val="1000"/>
              </a:spcBef>
              <a:spcAft>
                <a:spcPts val="0"/>
              </a:spcAft>
              <a:buSzPts val="2000"/>
              <a:buAutoNum type="alphaLcPeriod"/>
              <a:defRPr sz="2000"/>
            </a:lvl2pPr>
            <a:lvl3pPr indent="-317500" lvl="2" marL="1371600" rtl="0">
              <a:spcBef>
                <a:spcPts val="0"/>
              </a:spcBef>
              <a:spcAft>
                <a:spcPts val="0"/>
              </a:spcAft>
              <a:buSzPts val="1400"/>
              <a:buAutoNum type="romanLcPeriod"/>
              <a:defRPr/>
            </a:lvl3pPr>
            <a:lvl4pPr indent="-317500" lvl="3" marL="1828800" rtl="0">
              <a:spcBef>
                <a:spcPts val="0"/>
              </a:spcBef>
              <a:spcAft>
                <a:spcPts val="0"/>
              </a:spcAft>
              <a:buSzPts val="1400"/>
              <a:buAutoNum type="arabicPeriod"/>
              <a:defRPr/>
            </a:lvl4pPr>
            <a:lvl5pPr indent="-317500" lvl="4" marL="2286000" rtl="0">
              <a:spcBef>
                <a:spcPts val="1600"/>
              </a:spcBef>
              <a:spcAft>
                <a:spcPts val="0"/>
              </a:spcAft>
              <a:buSzPts val="1400"/>
              <a:buAutoNum type="alphaLcPeriod"/>
              <a:defRPr/>
            </a:lvl5pPr>
            <a:lvl6pPr indent="-317500" lvl="5" marL="2743200" rtl="0">
              <a:spcBef>
                <a:spcPts val="1600"/>
              </a:spcBef>
              <a:spcAft>
                <a:spcPts val="0"/>
              </a:spcAft>
              <a:buSzPts val="1400"/>
              <a:buAutoNum type="romanLcPeriod"/>
              <a:defRPr/>
            </a:lvl6pPr>
            <a:lvl7pPr indent="-317500" lvl="6" marL="3200400" rtl="0">
              <a:spcBef>
                <a:spcPts val="1600"/>
              </a:spcBef>
              <a:spcAft>
                <a:spcPts val="0"/>
              </a:spcAft>
              <a:buSzPts val="1400"/>
              <a:buAutoNum type="arabicPeriod"/>
              <a:defRPr/>
            </a:lvl7pPr>
            <a:lvl8pPr indent="-317500" lvl="7" marL="3657600" rtl="0">
              <a:spcBef>
                <a:spcPts val="1600"/>
              </a:spcBef>
              <a:spcAft>
                <a:spcPts val="0"/>
              </a:spcAft>
              <a:buSzPts val="1400"/>
              <a:buAutoNum type="alphaLcPeriod"/>
              <a:defRPr/>
            </a:lvl8pPr>
            <a:lvl9pPr indent="-317500" lvl="8" marL="4114800" rtl="0">
              <a:spcBef>
                <a:spcPts val="1600"/>
              </a:spcBef>
              <a:spcAft>
                <a:spcPts val="1600"/>
              </a:spcAft>
              <a:buSzPts val="1400"/>
              <a:buAutoNum type="romanLcPeriod"/>
              <a:defRPr/>
            </a:lvl9pPr>
          </a:lstStyle>
          <a:p/>
        </p:txBody>
      </p:sp>
      <p:sp>
        <p:nvSpPr>
          <p:cNvPr id="65" name="Google Shape;65;p15"/>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66" name="Google Shape;66;p15"/>
          <p:cNvSpPr txBox="1"/>
          <p:nvPr/>
        </p:nvSpPr>
        <p:spPr>
          <a:xfrm>
            <a:off x="2297350" y="4761300"/>
            <a:ext cx="2589600" cy="295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sz="1000">
                <a:solidFill>
                  <a:srgbClr val="757575"/>
                </a:solidFill>
                <a:latin typeface="Roboto"/>
                <a:ea typeface="Roboto"/>
                <a:cs typeface="Roboto"/>
                <a:sym typeface="Roboto"/>
              </a:rPr>
              <a:t>Android Development with Kotlin</a:t>
            </a:r>
            <a:endParaRPr sz="1000">
              <a:solidFill>
                <a:srgbClr val="757575"/>
              </a:solidFill>
              <a:latin typeface="Roboto"/>
              <a:ea typeface="Roboto"/>
              <a:cs typeface="Roboto"/>
              <a:sym typeface="Roboto"/>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esson Title" type="blank">
  <p:cSld name="BLANK">
    <p:spTree>
      <p:nvGrpSpPr>
        <p:cNvPr id="67" name="Shape 67"/>
        <p:cNvGrpSpPr/>
        <p:nvPr/>
      </p:nvGrpSpPr>
      <p:grpSpPr>
        <a:xfrm>
          <a:off x="0" y="0"/>
          <a:ext cx="0" cy="0"/>
          <a:chOff x="0" y="0"/>
          <a:chExt cx="0" cy="0"/>
        </a:xfrm>
      </p:grpSpPr>
      <p:sp>
        <p:nvSpPr>
          <p:cNvPr id="68" name="Google Shape;68;p16"/>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69" name="Google Shape;69;p16"/>
          <p:cNvSpPr txBox="1"/>
          <p:nvPr>
            <p:ph idx="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
        <p:nvSpPr>
          <p:cNvPr id="70" name="Google Shape;70;p16"/>
          <p:cNvSpPr txBox="1"/>
          <p:nvPr>
            <p:ph idx="3"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
        <p:nvSpPr>
          <p:cNvPr id="71" name="Google Shape;71;p16"/>
          <p:cNvSpPr txBox="1"/>
          <p:nvPr/>
        </p:nvSpPr>
        <p:spPr>
          <a:xfrm>
            <a:off x="5610875" y="4703625"/>
            <a:ext cx="2686500" cy="430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i="1" lang="en" sz="900">
                <a:solidFill>
                  <a:srgbClr val="666666"/>
                </a:solidFill>
                <a:latin typeface="Open Sans"/>
                <a:ea typeface="Open Sans"/>
                <a:cs typeface="Open Sans"/>
                <a:sym typeface="Open Sans"/>
              </a:rPr>
              <a:t>This work is licensed under the </a:t>
            </a:r>
            <a:r>
              <a:rPr i="1" lang="en" sz="900" u="sng">
                <a:solidFill>
                  <a:srgbClr val="666666"/>
                </a:solidFill>
                <a:latin typeface="Open Sans"/>
                <a:ea typeface="Open Sans"/>
                <a:cs typeface="Open Sans"/>
                <a:sym typeface="Open Sans"/>
                <a:hlinkClick r:id="rId2">
                  <a:extLst>
                    <a:ext uri="{A12FA001-AC4F-418D-AE19-62706E023703}">
                      <ahyp:hlinkClr val="tx"/>
                    </a:ext>
                  </a:extLst>
                </a:hlinkClick>
              </a:rPr>
              <a:t>Apache 2 license</a:t>
            </a:r>
            <a:r>
              <a:rPr i="1" lang="en" sz="900">
                <a:solidFill>
                  <a:srgbClr val="666666"/>
                </a:solidFill>
                <a:latin typeface="Roboto"/>
                <a:ea typeface="Roboto"/>
                <a:cs typeface="Roboto"/>
                <a:sym typeface="Roboto"/>
              </a:rPr>
              <a:t>.</a:t>
            </a:r>
            <a:endParaRPr i="1" sz="900">
              <a:solidFill>
                <a:srgbClr val="666666"/>
              </a:solidFill>
              <a:latin typeface="Roboto"/>
              <a:ea typeface="Roboto"/>
              <a:cs typeface="Roboto"/>
              <a:sym typeface="Roboto"/>
            </a:endParaRPr>
          </a:p>
        </p:txBody>
      </p:sp>
      <p:sp>
        <p:nvSpPr>
          <p:cNvPr id="72" name="Google Shape;72;p16"/>
          <p:cNvSpPr txBox="1"/>
          <p:nvPr/>
        </p:nvSpPr>
        <p:spPr>
          <a:xfrm>
            <a:off x="811175" y="2182900"/>
            <a:ext cx="3332100" cy="1943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t/>
            </a:r>
            <a:endParaRPr b="0" sz="3600">
              <a:solidFill>
                <a:srgbClr val="FFFFFF"/>
              </a:solidFill>
              <a:latin typeface="Google Sans"/>
              <a:ea typeface="Google Sans"/>
              <a:cs typeface="Google Sans"/>
              <a:sym typeface="Google Sans"/>
            </a:endParaRPr>
          </a:p>
        </p:txBody>
      </p:sp>
      <p:pic>
        <p:nvPicPr>
          <p:cNvPr id="73" name="Google Shape;73;p16"/>
          <p:cNvPicPr preferRelativeResize="0"/>
          <p:nvPr/>
        </p:nvPicPr>
        <p:blipFill>
          <a:blip r:embed="rId3">
            <a:alphaModFix/>
          </a:blip>
          <a:stretch>
            <a:fillRect/>
          </a:stretch>
        </p:blipFill>
        <p:spPr>
          <a:xfrm>
            <a:off x="0" y="0"/>
            <a:ext cx="9144000" cy="4670926"/>
          </a:xfrm>
          <a:prstGeom prst="rect">
            <a:avLst/>
          </a:prstGeom>
          <a:noFill/>
          <a:ln>
            <a:noFill/>
          </a:ln>
        </p:spPr>
      </p:pic>
      <p:sp>
        <p:nvSpPr>
          <p:cNvPr id="74" name="Google Shape;74;p16"/>
          <p:cNvSpPr txBox="1"/>
          <p:nvPr/>
        </p:nvSpPr>
        <p:spPr>
          <a:xfrm>
            <a:off x="2363790" y="4761300"/>
            <a:ext cx="2734800" cy="295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sz="1000">
                <a:solidFill>
                  <a:srgbClr val="757575"/>
                </a:solidFill>
                <a:latin typeface="Roboto"/>
                <a:ea typeface="Roboto"/>
                <a:cs typeface="Roboto"/>
                <a:sym typeface="Roboto"/>
              </a:rPr>
              <a:t>Android Development with Kotlin v1.0</a:t>
            </a:r>
            <a:endParaRPr sz="1000">
              <a:solidFill>
                <a:srgbClr val="757575"/>
              </a:solidFill>
              <a:latin typeface="Roboto"/>
              <a:ea typeface="Roboto"/>
              <a:cs typeface="Roboto"/>
              <a:sym typeface="Roboto"/>
            </a:endParaRPr>
          </a:p>
        </p:txBody>
      </p:sp>
    </p:spTree>
  </p:cSld>
  <p:clrMapOvr>
    <a:masterClrMapping/>
  </p:clrMapOvr>
  <p:extLst>
    <p:ext uri="{DCECCB84-F9BA-43D5-87BE-67443E8EF086}">
      <p15:sldGuideLst>
        <p15:guide id="1" orient="horz" pos="3132">
          <p15:clr>
            <a:srgbClr val="FA7B17"/>
          </p15:clr>
        </p15:guide>
      </p15:sldGuideLst>
    </p:ext>
  </p:extLs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16.png"/><Relationship Id="rId2" Type="http://schemas.openxmlformats.org/officeDocument/2006/relationships/hyperlink" Target="https://www.apache.org/licenses/LICENSE-2.0" TargetMode="External"/><Relationship Id="rId3" Type="http://schemas.openxmlformats.org/officeDocument/2006/relationships/slideLayout" Target="../slideLayouts/slideLayout12.xml"/><Relationship Id="rId4" Type="http://schemas.openxmlformats.org/officeDocument/2006/relationships/slideLayout" Target="../slideLayouts/slideLayout13.xml"/><Relationship Id="rId5" Type="http://schemas.openxmlformats.org/officeDocument/2006/relationships/slideLayout" Target="../slideLayouts/slideLayout14.xml"/><Relationship Id="rId6"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FFFFFF"/>
        </a:solidFill>
      </p:bgPr>
    </p:bg>
    <p:spTree>
      <p:nvGrpSpPr>
        <p:cNvPr id="50" name="Shape 50"/>
        <p:cNvGrpSpPr/>
        <p:nvPr/>
      </p:nvGrpSpPr>
      <p:grpSpPr>
        <a:xfrm>
          <a:off x="0" y="0"/>
          <a:ext cx="0" cy="0"/>
          <a:chOff x="0" y="0"/>
          <a:chExt cx="0" cy="0"/>
        </a:xfrm>
      </p:grpSpPr>
      <p:pic>
        <p:nvPicPr>
          <p:cNvPr descr="footer.png" id="51" name="Google Shape;51;p13"/>
          <p:cNvPicPr preferRelativeResize="0"/>
          <p:nvPr/>
        </p:nvPicPr>
        <p:blipFill rotWithShape="1">
          <a:blip r:embed="rId1">
            <a:alphaModFix/>
          </a:blip>
          <a:srcRect b="0" l="0" r="0" t="0"/>
          <a:stretch/>
        </p:blipFill>
        <p:spPr>
          <a:xfrm>
            <a:off x="0" y="0"/>
            <a:ext cx="9144000" cy="5143500"/>
          </a:xfrm>
          <a:prstGeom prst="rect">
            <a:avLst/>
          </a:prstGeom>
          <a:noFill/>
          <a:ln>
            <a:noFill/>
          </a:ln>
        </p:spPr>
      </p:pic>
      <p:sp>
        <p:nvSpPr>
          <p:cNvPr id="52" name="Google Shape;52;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rgbClr val="FFFFFF"/>
              </a:buClr>
              <a:buSzPts val="3600"/>
              <a:buFont typeface="Google Sans"/>
              <a:buNone/>
              <a:defRPr sz="3600">
                <a:solidFill>
                  <a:srgbClr val="FFFFFF"/>
                </a:solidFill>
                <a:latin typeface="Google Sans"/>
                <a:ea typeface="Google Sans"/>
                <a:cs typeface="Google Sans"/>
                <a:sym typeface="Google Sans"/>
              </a:defRPr>
            </a:lvl1pPr>
            <a:lvl2pPr lvl="1" rtl="0">
              <a:spcBef>
                <a:spcPts val="0"/>
              </a:spcBef>
              <a:spcAft>
                <a:spcPts val="0"/>
              </a:spcAft>
              <a:buClr>
                <a:srgbClr val="FFFFFF"/>
              </a:buClr>
              <a:buSzPts val="3600"/>
              <a:buFont typeface="Google Sans"/>
              <a:buNone/>
              <a:defRPr sz="3600">
                <a:solidFill>
                  <a:srgbClr val="FFFFFF"/>
                </a:solidFill>
                <a:latin typeface="Google Sans"/>
                <a:ea typeface="Google Sans"/>
                <a:cs typeface="Google Sans"/>
                <a:sym typeface="Google Sans"/>
              </a:defRPr>
            </a:lvl2pPr>
            <a:lvl3pPr lvl="2" rtl="0">
              <a:spcBef>
                <a:spcPts val="0"/>
              </a:spcBef>
              <a:spcAft>
                <a:spcPts val="0"/>
              </a:spcAft>
              <a:buClr>
                <a:srgbClr val="FFFFFF"/>
              </a:buClr>
              <a:buSzPts val="3600"/>
              <a:buFont typeface="Google Sans"/>
              <a:buNone/>
              <a:defRPr sz="3600">
                <a:solidFill>
                  <a:srgbClr val="FFFFFF"/>
                </a:solidFill>
                <a:latin typeface="Google Sans"/>
                <a:ea typeface="Google Sans"/>
                <a:cs typeface="Google Sans"/>
                <a:sym typeface="Google Sans"/>
              </a:defRPr>
            </a:lvl3pPr>
            <a:lvl4pPr lvl="3" rtl="0">
              <a:spcBef>
                <a:spcPts val="0"/>
              </a:spcBef>
              <a:spcAft>
                <a:spcPts val="0"/>
              </a:spcAft>
              <a:buClr>
                <a:srgbClr val="FFFFFF"/>
              </a:buClr>
              <a:buSzPts val="3600"/>
              <a:buFont typeface="Google Sans"/>
              <a:buNone/>
              <a:defRPr sz="3600">
                <a:solidFill>
                  <a:srgbClr val="FFFFFF"/>
                </a:solidFill>
                <a:latin typeface="Google Sans"/>
                <a:ea typeface="Google Sans"/>
                <a:cs typeface="Google Sans"/>
                <a:sym typeface="Google Sans"/>
              </a:defRPr>
            </a:lvl4pPr>
            <a:lvl5pPr lvl="4" rtl="0">
              <a:spcBef>
                <a:spcPts val="0"/>
              </a:spcBef>
              <a:spcAft>
                <a:spcPts val="0"/>
              </a:spcAft>
              <a:buClr>
                <a:srgbClr val="FFFFFF"/>
              </a:buClr>
              <a:buSzPts val="3600"/>
              <a:buFont typeface="Google Sans"/>
              <a:buNone/>
              <a:defRPr sz="3600">
                <a:solidFill>
                  <a:srgbClr val="FFFFFF"/>
                </a:solidFill>
                <a:latin typeface="Google Sans"/>
                <a:ea typeface="Google Sans"/>
                <a:cs typeface="Google Sans"/>
                <a:sym typeface="Google Sans"/>
              </a:defRPr>
            </a:lvl5pPr>
            <a:lvl6pPr lvl="5" rtl="0">
              <a:spcBef>
                <a:spcPts val="0"/>
              </a:spcBef>
              <a:spcAft>
                <a:spcPts val="0"/>
              </a:spcAft>
              <a:buClr>
                <a:srgbClr val="FFFFFF"/>
              </a:buClr>
              <a:buSzPts val="3600"/>
              <a:buFont typeface="Google Sans"/>
              <a:buNone/>
              <a:defRPr sz="3600">
                <a:solidFill>
                  <a:srgbClr val="FFFFFF"/>
                </a:solidFill>
                <a:latin typeface="Google Sans"/>
                <a:ea typeface="Google Sans"/>
                <a:cs typeface="Google Sans"/>
                <a:sym typeface="Google Sans"/>
              </a:defRPr>
            </a:lvl6pPr>
            <a:lvl7pPr lvl="6" rtl="0">
              <a:spcBef>
                <a:spcPts val="0"/>
              </a:spcBef>
              <a:spcAft>
                <a:spcPts val="0"/>
              </a:spcAft>
              <a:buClr>
                <a:srgbClr val="FFFFFF"/>
              </a:buClr>
              <a:buSzPts val="3600"/>
              <a:buFont typeface="Google Sans"/>
              <a:buNone/>
              <a:defRPr sz="3600">
                <a:solidFill>
                  <a:srgbClr val="FFFFFF"/>
                </a:solidFill>
                <a:latin typeface="Google Sans"/>
                <a:ea typeface="Google Sans"/>
                <a:cs typeface="Google Sans"/>
                <a:sym typeface="Google Sans"/>
              </a:defRPr>
            </a:lvl7pPr>
            <a:lvl8pPr lvl="7" rtl="0">
              <a:spcBef>
                <a:spcPts val="0"/>
              </a:spcBef>
              <a:spcAft>
                <a:spcPts val="0"/>
              </a:spcAft>
              <a:buClr>
                <a:srgbClr val="FFFFFF"/>
              </a:buClr>
              <a:buSzPts val="3600"/>
              <a:buFont typeface="Google Sans"/>
              <a:buNone/>
              <a:defRPr sz="3600">
                <a:solidFill>
                  <a:srgbClr val="FFFFFF"/>
                </a:solidFill>
                <a:latin typeface="Google Sans"/>
                <a:ea typeface="Google Sans"/>
                <a:cs typeface="Google Sans"/>
                <a:sym typeface="Google Sans"/>
              </a:defRPr>
            </a:lvl8pPr>
            <a:lvl9pPr lvl="8" rtl="0">
              <a:spcBef>
                <a:spcPts val="0"/>
              </a:spcBef>
              <a:spcAft>
                <a:spcPts val="0"/>
              </a:spcAft>
              <a:buClr>
                <a:srgbClr val="FFFFFF"/>
              </a:buClr>
              <a:buSzPts val="3600"/>
              <a:buFont typeface="Google Sans"/>
              <a:buNone/>
              <a:defRPr sz="3600">
                <a:solidFill>
                  <a:srgbClr val="FFFFFF"/>
                </a:solidFill>
                <a:latin typeface="Google Sans"/>
                <a:ea typeface="Google Sans"/>
                <a:cs typeface="Google Sans"/>
                <a:sym typeface="Google Sans"/>
              </a:defRPr>
            </a:lvl9pPr>
          </a:lstStyle>
          <a:p/>
        </p:txBody>
      </p:sp>
      <p:sp>
        <p:nvSpPr>
          <p:cNvPr id="53" name="Google Shape;53;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81000" lvl="0" marL="457200" rtl="0">
              <a:lnSpc>
                <a:spcPct val="150000"/>
              </a:lnSpc>
              <a:spcBef>
                <a:spcPts val="0"/>
              </a:spcBef>
              <a:spcAft>
                <a:spcPts val="0"/>
              </a:spcAft>
              <a:buSzPts val="2400"/>
              <a:buFont typeface="Roboto"/>
              <a:buChar char="●"/>
              <a:defRPr sz="2400">
                <a:latin typeface="Roboto"/>
                <a:ea typeface="Roboto"/>
                <a:cs typeface="Roboto"/>
                <a:sym typeface="Roboto"/>
              </a:defRPr>
            </a:lvl1pPr>
            <a:lvl2pPr indent="-342900" lvl="1" marL="914400" rtl="0">
              <a:lnSpc>
                <a:spcPct val="150000"/>
              </a:lnSpc>
              <a:spcBef>
                <a:spcPts val="0"/>
              </a:spcBef>
              <a:spcAft>
                <a:spcPts val="0"/>
              </a:spcAft>
              <a:buSzPts val="1800"/>
              <a:buFont typeface="Roboto"/>
              <a:buChar char="○"/>
              <a:defRPr sz="1800">
                <a:latin typeface="Roboto"/>
                <a:ea typeface="Roboto"/>
                <a:cs typeface="Roboto"/>
                <a:sym typeface="Roboto"/>
              </a:defRPr>
            </a:lvl2pPr>
            <a:lvl3pPr indent="-317500" lvl="2" marL="1371600" rtl="0">
              <a:lnSpc>
                <a:spcPct val="150000"/>
              </a:lnSpc>
              <a:spcBef>
                <a:spcPts val="0"/>
              </a:spcBef>
              <a:spcAft>
                <a:spcPts val="0"/>
              </a:spcAft>
              <a:buSzPts val="1400"/>
              <a:buFont typeface="Roboto"/>
              <a:buChar char="■"/>
              <a:defRPr>
                <a:latin typeface="Roboto"/>
                <a:ea typeface="Roboto"/>
                <a:cs typeface="Roboto"/>
                <a:sym typeface="Roboto"/>
              </a:defRPr>
            </a:lvl3pPr>
            <a:lvl4pPr indent="-317500" lvl="3" marL="1828800" rtl="0">
              <a:lnSpc>
                <a:spcPct val="115000"/>
              </a:lnSpc>
              <a:spcBef>
                <a:spcPts val="0"/>
              </a:spcBef>
              <a:spcAft>
                <a:spcPts val="0"/>
              </a:spcAft>
              <a:buSzPts val="1400"/>
              <a:buFont typeface="Roboto"/>
              <a:buChar char="●"/>
              <a:defRPr>
                <a:latin typeface="Roboto"/>
                <a:ea typeface="Roboto"/>
                <a:cs typeface="Roboto"/>
                <a:sym typeface="Roboto"/>
              </a:defRPr>
            </a:lvl4pPr>
            <a:lvl5pPr indent="-317500" lvl="4" marL="2286000" rtl="0">
              <a:lnSpc>
                <a:spcPct val="115000"/>
              </a:lnSpc>
              <a:spcBef>
                <a:spcPts val="1600"/>
              </a:spcBef>
              <a:spcAft>
                <a:spcPts val="0"/>
              </a:spcAft>
              <a:buSzPts val="1400"/>
              <a:buFont typeface="Roboto"/>
              <a:buChar char="○"/>
              <a:defRPr>
                <a:latin typeface="Roboto"/>
                <a:ea typeface="Roboto"/>
                <a:cs typeface="Roboto"/>
                <a:sym typeface="Roboto"/>
              </a:defRPr>
            </a:lvl5pPr>
            <a:lvl6pPr indent="-317500" lvl="5" marL="2743200" rtl="0">
              <a:lnSpc>
                <a:spcPct val="115000"/>
              </a:lnSpc>
              <a:spcBef>
                <a:spcPts val="1600"/>
              </a:spcBef>
              <a:spcAft>
                <a:spcPts val="0"/>
              </a:spcAft>
              <a:buSzPts val="1400"/>
              <a:buFont typeface="Roboto"/>
              <a:buChar char="■"/>
              <a:defRPr>
                <a:latin typeface="Roboto"/>
                <a:ea typeface="Roboto"/>
                <a:cs typeface="Roboto"/>
                <a:sym typeface="Roboto"/>
              </a:defRPr>
            </a:lvl6pPr>
            <a:lvl7pPr indent="-317500" lvl="6" marL="3200400" rtl="0">
              <a:lnSpc>
                <a:spcPct val="115000"/>
              </a:lnSpc>
              <a:spcBef>
                <a:spcPts val="1600"/>
              </a:spcBef>
              <a:spcAft>
                <a:spcPts val="0"/>
              </a:spcAft>
              <a:buSzPts val="1400"/>
              <a:buFont typeface="Roboto"/>
              <a:buChar char="●"/>
              <a:defRPr>
                <a:latin typeface="Roboto"/>
                <a:ea typeface="Roboto"/>
                <a:cs typeface="Roboto"/>
                <a:sym typeface="Roboto"/>
              </a:defRPr>
            </a:lvl7pPr>
            <a:lvl8pPr indent="-317500" lvl="7" marL="3657600" rtl="0">
              <a:lnSpc>
                <a:spcPct val="115000"/>
              </a:lnSpc>
              <a:spcBef>
                <a:spcPts val="1600"/>
              </a:spcBef>
              <a:spcAft>
                <a:spcPts val="0"/>
              </a:spcAft>
              <a:buSzPts val="1400"/>
              <a:buFont typeface="Roboto"/>
              <a:buChar char="○"/>
              <a:defRPr>
                <a:latin typeface="Roboto"/>
                <a:ea typeface="Roboto"/>
                <a:cs typeface="Roboto"/>
                <a:sym typeface="Roboto"/>
              </a:defRPr>
            </a:lvl8pPr>
            <a:lvl9pPr indent="-317500" lvl="8" marL="4114800" rtl="0">
              <a:lnSpc>
                <a:spcPct val="115000"/>
              </a:lnSpc>
              <a:spcBef>
                <a:spcPts val="1600"/>
              </a:spcBef>
              <a:spcAft>
                <a:spcPts val="1600"/>
              </a:spcAft>
              <a:buSzPts val="1400"/>
              <a:buFont typeface="Roboto"/>
              <a:buChar char="■"/>
              <a:defRPr>
                <a:latin typeface="Roboto"/>
                <a:ea typeface="Roboto"/>
                <a:cs typeface="Roboto"/>
                <a:sym typeface="Roboto"/>
              </a:defRPr>
            </a:lvl9pPr>
          </a:lstStyle>
          <a:p/>
        </p:txBody>
      </p:sp>
      <p:sp>
        <p:nvSpPr>
          <p:cNvPr id="54" name="Google Shape;54;p13"/>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
        <p:nvSpPr>
          <p:cNvPr id="55" name="Google Shape;55;p13"/>
          <p:cNvSpPr txBox="1"/>
          <p:nvPr/>
        </p:nvSpPr>
        <p:spPr>
          <a:xfrm>
            <a:off x="9303675" y="2108450"/>
            <a:ext cx="5446200" cy="63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13"/>
          <p:cNvSpPr txBox="1"/>
          <p:nvPr/>
        </p:nvSpPr>
        <p:spPr>
          <a:xfrm>
            <a:off x="5610875" y="4703625"/>
            <a:ext cx="2686500" cy="430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i="1" lang="en" sz="900">
                <a:solidFill>
                  <a:srgbClr val="666666"/>
                </a:solidFill>
                <a:latin typeface="Open Sans"/>
                <a:ea typeface="Open Sans"/>
                <a:cs typeface="Open Sans"/>
                <a:sym typeface="Open Sans"/>
              </a:rPr>
              <a:t>This work is licensed under the </a:t>
            </a:r>
            <a:r>
              <a:rPr i="1" lang="en" sz="900" u="sng">
                <a:solidFill>
                  <a:srgbClr val="666666"/>
                </a:solidFill>
                <a:latin typeface="Open Sans"/>
                <a:ea typeface="Open Sans"/>
                <a:cs typeface="Open Sans"/>
                <a:sym typeface="Open Sans"/>
                <a:hlinkClick r:id="rId2">
                  <a:extLst>
                    <a:ext uri="{A12FA001-AC4F-418D-AE19-62706E023703}">
                      <ahyp:hlinkClr val="tx"/>
                    </a:ext>
                  </a:extLst>
                </a:hlinkClick>
              </a:rPr>
              <a:t>Apache 2 license</a:t>
            </a:r>
            <a:r>
              <a:rPr i="1" lang="en" sz="900">
                <a:solidFill>
                  <a:srgbClr val="666666"/>
                </a:solidFill>
                <a:latin typeface="Roboto"/>
                <a:ea typeface="Roboto"/>
                <a:cs typeface="Roboto"/>
                <a:sym typeface="Roboto"/>
              </a:rPr>
              <a:t>.</a:t>
            </a:r>
            <a:endParaRPr i="1" sz="900">
              <a:solidFill>
                <a:srgbClr val="666666"/>
              </a:solidFill>
              <a:latin typeface="Roboto"/>
              <a:ea typeface="Roboto"/>
              <a:cs typeface="Roboto"/>
              <a:sym typeface="Roboto"/>
            </a:endParaRPr>
          </a:p>
        </p:txBody>
      </p:sp>
    </p:spTree>
  </p:cSld>
  <p:clrMap accent1="accent1" accent2="accent2" accent3="accent3" accent4="accent4" accent5="accent5" accent6="accent6" bg1="lt1" bg2="dk2" tx1="dk1" tx2="lt2" folHlink="folHlink" hlink="hlink"/>
  <p:sldLayoutIdLst>
    <p:sldLayoutId id="2147483659" r:id="rId3"/>
    <p:sldLayoutId id="2147483660" r:id="rId4"/>
    <p:sldLayoutId id="2147483661"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hyperlink" Target="https://kotlinlang.org/docs/reference/idioms.html"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 Id="rId3"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 Id="rId3" Type="http://schemas.openxmlformats.org/officeDocument/2006/relationships/image" Target="../media/image14.png"/><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 Id="rId3" Type="http://schemas.openxmlformats.org/officeDocument/2006/relationships/image" Target="../media/image12.png"/><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 Id="rId3" Type="http://schemas.openxmlformats.org/officeDocument/2006/relationships/image" Target="../media/image17.png"/><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 Id="rId3" Type="http://schemas.openxmlformats.org/officeDocument/2006/relationships/image" Target="../media/image6.png"/><Relationship Id="rId4" Type="http://schemas.openxmlformats.org/officeDocument/2006/relationships/image" Target="../media/image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 Id="rId3" Type="http://schemas.openxmlformats.org/officeDocument/2006/relationships/hyperlink" Target="https://kotlinlang.org/docs/reference/" TargetMode="External"/><Relationship Id="rId4" Type="http://schemas.openxmlformats.org/officeDocument/2006/relationships/hyperlink" Target="https://kotlinlang.org/docs/kotlin-docs.pdf" TargetMode="External"/><Relationship Id="rId5" Type="http://schemas.openxmlformats.org/officeDocument/2006/relationships/hyperlink" Target="https://kotlinlang.org/docs/tutorials/koans.html" TargetMode="External"/><Relationship Id="rId6" Type="http://schemas.openxmlformats.org/officeDocument/2006/relationships/hyperlink" Target="https://kotlinlang.org/docs/reference/coding-conventions.html" TargetMode="External"/><Relationship Id="rId7" Type="http://schemas.openxmlformats.org/officeDocument/2006/relationships/hyperlink" Target="https://play.kotlinlang.org/byExample/overview"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Relationship Id="rId3" Type="http://schemas.openxmlformats.org/officeDocument/2006/relationships/hyperlink" Target="https://developer.android.com/" TargetMode="External"/><Relationship Id="rId4" Type="http://schemas.openxmlformats.org/officeDocument/2006/relationships/hyperlink" Target="https://android-developers.googleblog.com/" TargetMode="External"/><Relationship Id="rId10" Type="http://schemas.openxmlformats.org/officeDocument/2006/relationships/hyperlink" Target="https://developer.android.com/studio/command-line/sdkmanager" TargetMode="External"/><Relationship Id="rId9" Type="http://schemas.openxmlformats.org/officeDocument/2006/relationships/hyperlink" Target="https://stackoverflow.com/questions/tagged/android" TargetMode="External"/><Relationship Id="rId5" Type="http://schemas.openxmlformats.org/officeDocument/2006/relationships/hyperlink" Target="https://medium.com/androiddevelopers" TargetMode="External"/><Relationship Id="rId6" Type="http://schemas.openxmlformats.org/officeDocument/2006/relationships/hyperlink" Target="https://www.youtube.com/user/androiddevelopers" TargetMode="External"/><Relationship Id="rId7" Type="http://schemas.openxmlformats.org/officeDocument/2006/relationships/hyperlink" Target="https://twitter.com/androiddev?lang=en" TargetMode="External"/><Relationship Id="rId8" Type="http://schemas.openxmlformats.org/officeDocument/2006/relationships/hyperlink" Target="http://d.android.com/subscribe"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1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image" Target="../media/image1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80" name="Google Shape;80;p17"/>
          <p:cNvSpPr txBox="1"/>
          <p:nvPr>
            <p:ph idx="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81" name="Google Shape;81;p17"/>
          <p:cNvSpPr txBox="1"/>
          <p:nvPr>
            <p:ph idx="4294967295" type="title"/>
          </p:nvPr>
        </p:nvSpPr>
        <p:spPr>
          <a:xfrm>
            <a:off x="811175" y="2182900"/>
            <a:ext cx="3332100" cy="1943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b="0" lang="en" sz="3600">
                <a:latin typeface="Google Sans"/>
                <a:ea typeface="Google Sans"/>
                <a:cs typeface="Google Sans"/>
                <a:sym typeface="Google Sans"/>
              </a:rPr>
              <a:t>Android Development with Kotlin</a:t>
            </a:r>
            <a:endParaRPr b="0" sz="3600">
              <a:latin typeface="Google Sans"/>
              <a:ea typeface="Google Sans"/>
              <a:cs typeface="Google Sans"/>
              <a:sym typeface="Google Sans"/>
            </a:endParaRPr>
          </a:p>
        </p:txBody>
      </p:sp>
      <p:sp>
        <p:nvSpPr>
          <p:cNvPr id="82" name="Google Shape;82;p17"/>
          <p:cNvSpPr txBox="1"/>
          <p:nvPr/>
        </p:nvSpPr>
        <p:spPr>
          <a:xfrm>
            <a:off x="265500" y="3497901"/>
            <a:ext cx="4045200" cy="107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100">
              <a:solidFill>
                <a:srgbClr val="FAFAFA"/>
              </a:solidFill>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6"/>
          <p:cNvSpPr txBox="1"/>
          <p:nvPr>
            <p:ph type="title"/>
          </p:nvPr>
        </p:nvSpPr>
        <p:spPr>
          <a:xfrm>
            <a:off x="311700" y="170825"/>
            <a:ext cx="8657700" cy="5727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lang="en">
                <a:solidFill>
                  <a:srgbClr val="FFFFFF"/>
                </a:solidFill>
              </a:rPr>
              <a:t>Benefits of Kotlin</a:t>
            </a:r>
            <a:endParaRPr>
              <a:solidFill>
                <a:srgbClr val="FFFFFF"/>
              </a:solidFill>
            </a:endParaRPr>
          </a:p>
        </p:txBody>
      </p:sp>
      <p:sp>
        <p:nvSpPr>
          <p:cNvPr id="147" name="Google Shape;147;p26"/>
          <p:cNvSpPr txBox="1"/>
          <p:nvPr>
            <p:ph idx="1" type="body"/>
          </p:nvPr>
        </p:nvSpPr>
        <p:spPr>
          <a:xfrm>
            <a:off x="311700" y="1483100"/>
            <a:ext cx="8398800" cy="2382900"/>
          </a:xfrm>
          <a:prstGeom prst="rect">
            <a:avLst/>
          </a:prstGeom>
        </p:spPr>
        <p:txBody>
          <a:bodyPr anchorCtr="0" anchor="t" bIns="91425" lIns="91425" spcFirstLastPara="1" rIns="91425" wrap="square" tIns="91425">
            <a:noAutofit/>
          </a:bodyPr>
          <a:lstStyle/>
          <a:p>
            <a:pPr indent="-381000" lvl="0" marL="457200" rtl="0" algn="l">
              <a:lnSpc>
                <a:spcPct val="150000"/>
              </a:lnSpc>
              <a:spcBef>
                <a:spcPts val="0"/>
              </a:spcBef>
              <a:spcAft>
                <a:spcPts val="0"/>
              </a:spcAft>
              <a:buClr>
                <a:srgbClr val="202124"/>
              </a:buClr>
              <a:buSzPts val="2400"/>
              <a:buChar char="●"/>
            </a:pPr>
            <a:r>
              <a:rPr lang="en">
                <a:solidFill>
                  <a:srgbClr val="202124"/>
                </a:solidFill>
                <a:highlight>
                  <a:srgbClr val="FFFFFF"/>
                </a:highlight>
              </a:rPr>
              <a:t>Expressive and concise</a:t>
            </a:r>
            <a:endParaRPr>
              <a:solidFill>
                <a:srgbClr val="202124"/>
              </a:solidFill>
              <a:highlight>
                <a:srgbClr val="FFFFFF"/>
              </a:highlight>
            </a:endParaRPr>
          </a:p>
          <a:p>
            <a:pPr indent="-381000" lvl="0" marL="457200" rtl="0" algn="l">
              <a:lnSpc>
                <a:spcPct val="150000"/>
              </a:lnSpc>
              <a:spcBef>
                <a:spcPts val="0"/>
              </a:spcBef>
              <a:spcAft>
                <a:spcPts val="0"/>
              </a:spcAft>
              <a:buClr>
                <a:srgbClr val="202124"/>
              </a:buClr>
              <a:buSzPts val="2400"/>
              <a:buChar char="●"/>
            </a:pPr>
            <a:r>
              <a:rPr lang="en">
                <a:solidFill>
                  <a:srgbClr val="202124"/>
                </a:solidFill>
                <a:highlight>
                  <a:srgbClr val="FFFFFF"/>
                </a:highlight>
              </a:rPr>
              <a:t>Safer code</a:t>
            </a:r>
            <a:endParaRPr>
              <a:solidFill>
                <a:srgbClr val="202124"/>
              </a:solidFill>
              <a:highlight>
                <a:srgbClr val="FFFFFF"/>
              </a:highlight>
            </a:endParaRPr>
          </a:p>
          <a:p>
            <a:pPr indent="-381000" lvl="0" marL="457200" rtl="0" algn="l">
              <a:lnSpc>
                <a:spcPct val="150000"/>
              </a:lnSpc>
              <a:spcBef>
                <a:spcPts val="0"/>
              </a:spcBef>
              <a:spcAft>
                <a:spcPts val="0"/>
              </a:spcAft>
              <a:buSzPts val="2400"/>
              <a:buChar char="●"/>
            </a:pPr>
            <a:r>
              <a:rPr lang="en"/>
              <a:t>I</a:t>
            </a:r>
            <a:r>
              <a:rPr lang="en"/>
              <a:t>nteroperable</a:t>
            </a:r>
            <a:endParaRPr/>
          </a:p>
          <a:p>
            <a:pPr indent="-381000" lvl="0" marL="457200" rtl="0" algn="l">
              <a:lnSpc>
                <a:spcPct val="150000"/>
              </a:lnSpc>
              <a:spcBef>
                <a:spcPts val="0"/>
              </a:spcBef>
              <a:spcAft>
                <a:spcPts val="0"/>
              </a:spcAft>
              <a:buSzPts val="2400"/>
              <a:buChar char="●"/>
            </a:pPr>
            <a:r>
              <a:rPr lang="en"/>
              <a:t>Structured Concurrency</a:t>
            </a:r>
            <a:endParaRPr/>
          </a:p>
        </p:txBody>
      </p:sp>
      <p:sp>
        <p:nvSpPr>
          <p:cNvPr id="148" name="Google Shape;148;p26"/>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7"/>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Idiomatic Kotlin</a:t>
            </a:r>
            <a:endParaRPr/>
          </a:p>
        </p:txBody>
      </p:sp>
      <p:sp>
        <p:nvSpPr>
          <p:cNvPr id="154" name="Google Shape;154;p27"/>
          <p:cNvSpPr txBox="1"/>
          <p:nvPr>
            <p:ph idx="1" type="body"/>
          </p:nvPr>
        </p:nvSpPr>
        <p:spPr>
          <a:xfrm>
            <a:off x="311700" y="1176650"/>
            <a:ext cx="8520600" cy="3089700"/>
          </a:xfrm>
          <a:prstGeom prst="rect">
            <a:avLst/>
          </a:prstGeom>
        </p:spPr>
        <p:txBody>
          <a:bodyPr anchorCtr="0" anchor="t" bIns="91425" lIns="91425" spcFirstLastPara="1" rIns="91425" wrap="square" tIns="91425">
            <a:noAutofit/>
          </a:bodyPr>
          <a:lstStyle/>
          <a:p>
            <a:pPr indent="-368300" lvl="0" marL="457200" rtl="0" algn="l">
              <a:lnSpc>
                <a:spcPct val="115000"/>
              </a:lnSpc>
              <a:spcBef>
                <a:spcPts val="1000"/>
              </a:spcBef>
              <a:spcAft>
                <a:spcPts val="0"/>
              </a:spcAft>
              <a:buSzPts val="2200"/>
              <a:buChar char="●"/>
            </a:pPr>
            <a:r>
              <a:rPr lang="en" sz="2200"/>
              <a:t>Kotlin is at its best when used idiomatically</a:t>
            </a:r>
            <a:endParaRPr sz="2200"/>
          </a:p>
          <a:p>
            <a:pPr indent="-368300" lvl="0" marL="457200" rtl="0" algn="l">
              <a:lnSpc>
                <a:spcPct val="115000"/>
              </a:lnSpc>
              <a:spcBef>
                <a:spcPts val="1000"/>
              </a:spcBef>
              <a:spcAft>
                <a:spcPts val="0"/>
              </a:spcAft>
              <a:buSzPts val="2200"/>
              <a:buChar char="●"/>
            </a:pPr>
            <a:r>
              <a:rPr lang="en" sz="2200">
                <a:solidFill>
                  <a:schemeClr val="dk1"/>
                </a:solidFill>
              </a:rPr>
              <a:t>Avoid just translating Java into Kotlin</a:t>
            </a:r>
            <a:endParaRPr sz="2200">
              <a:solidFill>
                <a:schemeClr val="dk1"/>
              </a:solidFill>
            </a:endParaRPr>
          </a:p>
          <a:p>
            <a:pPr indent="-368300" lvl="0" marL="457200" rtl="0" algn="l">
              <a:lnSpc>
                <a:spcPct val="115000"/>
              </a:lnSpc>
              <a:spcBef>
                <a:spcPts val="1000"/>
              </a:spcBef>
              <a:spcAft>
                <a:spcPts val="0"/>
              </a:spcAft>
              <a:buClr>
                <a:schemeClr val="dk1"/>
              </a:buClr>
              <a:buSzPts val="2200"/>
              <a:buChar char="●"/>
            </a:pPr>
            <a:r>
              <a:rPr lang="en" sz="2200">
                <a:solidFill>
                  <a:schemeClr val="dk1"/>
                </a:solidFill>
              </a:rPr>
              <a:t>As you learn more Kotlin, you'll find easier, more concise ways to do things</a:t>
            </a:r>
            <a:endParaRPr sz="2200">
              <a:solidFill>
                <a:schemeClr val="dk1"/>
              </a:solidFill>
            </a:endParaRPr>
          </a:p>
          <a:p>
            <a:pPr indent="-368300" lvl="0" marL="457200" rtl="0" algn="l">
              <a:lnSpc>
                <a:spcPct val="115000"/>
              </a:lnSpc>
              <a:spcBef>
                <a:spcPts val="1000"/>
              </a:spcBef>
              <a:spcAft>
                <a:spcPts val="1000"/>
              </a:spcAft>
              <a:buClr>
                <a:schemeClr val="dk1"/>
              </a:buClr>
              <a:buSzPts val="2200"/>
              <a:buChar char="●"/>
            </a:pPr>
            <a:r>
              <a:rPr lang="en" sz="2200">
                <a:solidFill>
                  <a:schemeClr val="dk1"/>
                </a:solidFill>
              </a:rPr>
              <a:t>For a list of common Kotlin idioms, refer to the Kotlin Language Guide on </a:t>
            </a:r>
            <a:r>
              <a:rPr lang="en" sz="2200" u="sng">
                <a:solidFill>
                  <a:schemeClr val="accent5"/>
                </a:solidFill>
                <a:hlinkClick r:id="rId3">
                  <a:extLst>
                    <a:ext uri="{A12FA001-AC4F-418D-AE19-62706E023703}">
                      <ahyp:hlinkClr val="tx"/>
                    </a:ext>
                  </a:extLst>
                </a:hlinkClick>
              </a:rPr>
              <a:t>Idioms</a:t>
            </a:r>
            <a:endParaRPr sz="2200">
              <a:solidFill>
                <a:schemeClr val="dk1"/>
              </a:solidFill>
            </a:endParaRPr>
          </a:p>
        </p:txBody>
      </p:sp>
      <p:sp>
        <p:nvSpPr>
          <p:cNvPr id="155" name="Google Shape;155;p27"/>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73042"/>
        </a:solidFill>
      </p:bgPr>
    </p:bg>
    <p:spTree>
      <p:nvGrpSpPr>
        <p:cNvPr id="159" name="Shape 159"/>
        <p:cNvGrpSpPr/>
        <p:nvPr/>
      </p:nvGrpSpPr>
      <p:grpSpPr>
        <a:xfrm>
          <a:off x="0" y="0"/>
          <a:ext cx="0" cy="0"/>
          <a:chOff x="0" y="0"/>
          <a:chExt cx="0" cy="0"/>
        </a:xfrm>
      </p:grpSpPr>
      <p:sp>
        <p:nvSpPr>
          <p:cNvPr id="160" name="Google Shape;160;p28"/>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61" name="Google Shape;161;p28"/>
          <p:cNvSpPr txBox="1"/>
          <p:nvPr/>
        </p:nvSpPr>
        <p:spPr>
          <a:xfrm>
            <a:off x="311700" y="1427100"/>
            <a:ext cx="8520600" cy="1832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5200">
                <a:solidFill>
                  <a:srgbClr val="FAFAFA"/>
                </a:solidFill>
                <a:latin typeface="Roboto"/>
                <a:ea typeface="Roboto"/>
                <a:cs typeface="Roboto"/>
                <a:sym typeface="Roboto"/>
              </a:rPr>
              <a:t>Learning experience</a:t>
            </a:r>
            <a:endParaRPr b="1" sz="5200">
              <a:solidFill>
                <a:srgbClr val="FAFAFA"/>
              </a:solidFill>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9"/>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Lectures</a:t>
            </a:r>
            <a:endParaRPr/>
          </a:p>
        </p:txBody>
      </p:sp>
      <p:sp>
        <p:nvSpPr>
          <p:cNvPr id="167" name="Google Shape;167;p29"/>
          <p:cNvSpPr txBox="1"/>
          <p:nvPr>
            <p:ph idx="1" type="body"/>
          </p:nvPr>
        </p:nvSpPr>
        <p:spPr>
          <a:xfrm>
            <a:off x="311700" y="1140770"/>
            <a:ext cx="8520600" cy="638100"/>
          </a:xfrm>
          <a:prstGeom prst="rect">
            <a:avLst/>
          </a:prstGeom>
        </p:spPr>
        <p:txBody>
          <a:bodyPr anchorCtr="0" anchor="t" bIns="91425" lIns="91425" spcFirstLastPara="1" rIns="91425" wrap="square" tIns="91425">
            <a:noAutofit/>
          </a:bodyPr>
          <a:lstStyle/>
          <a:p>
            <a:pPr indent="0" lvl="0" marL="0" rtl="0" algn="l">
              <a:spcBef>
                <a:spcPts val="0"/>
              </a:spcBef>
              <a:spcAft>
                <a:spcPts val="1000"/>
              </a:spcAft>
              <a:buNone/>
            </a:pPr>
            <a:r>
              <a:rPr lang="en">
                <a:solidFill>
                  <a:schemeClr val="dk1"/>
                </a:solidFill>
              </a:rPr>
              <a:t>We’ll cover important topics together as a class.</a:t>
            </a:r>
            <a:endParaRPr>
              <a:solidFill>
                <a:schemeClr val="dk1"/>
              </a:solidFill>
            </a:endParaRPr>
          </a:p>
        </p:txBody>
      </p:sp>
      <p:sp>
        <p:nvSpPr>
          <p:cNvPr id="168" name="Google Shape;168;p29"/>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69" name="Google Shape;169;p29"/>
          <p:cNvPicPr preferRelativeResize="0"/>
          <p:nvPr/>
        </p:nvPicPr>
        <p:blipFill>
          <a:blip r:embed="rId3">
            <a:alphaModFix/>
          </a:blip>
          <a:stretch>
            <a:fillRect/>
          </a:stretch>
        </p:blipFill>
        <p:spPr>
          <a:xfrm>
            <a:off x="412900" y="1906636"/>
            <a:ext cx="2687107" cy="1484018"/>
          </a:xfrm>
          <a:prstGeom prst="rect">
            <a:avLst/>
          </a:prstGeom>
          <a:noFill/>
          <a:ln>
            <a:noFill/>
          </a:ln>
        </p:spPr>
      </p:pic>
      <p:pic>
        <p:nvPicPr>
          <p:cNvPr id="170" name="Google Shape;170;p29"/>
          <p:cNvPicPr preferRelativeResize="0"/>
          <p:nvPr/>
        </p:nvPicPr>
        <p:blipFill>
          <a:blip r:embed="rId4">
            <a:alphaModFix/>
          </a:blip>
          <a:stretch>
            <a:fillRect/>
          </a:stretch>
        </p:blipFill>
        <p:spPr>
          <a:xfrm>
            <a:off x="3294831" y="1907516"/>
            <a:ext cx="2687107" cy="1482290"/>
          </a:xfrm>
          <a:prstGeom prst="rect">
            <a:avLst/>
          </a:prstGeom>
          <a:noFill/>
          <a:ln cap="flat" cmpd="sng" w="9525">
            <a:solidFill>
              <a:srgbClr val="D9D9D9"/>
            </a:solidFill>
            <a:prstDash val="solid"/>
            <a:round/>
            <a:headEnd len="sm" w="sm" type="none"/>
            <a:tailEnd len="sm" w="sm" type="none"/>
          </a:ln>
        </p:spPr>
      </p:pic>
      <p:pic>
        <p:nvPicPr>
          <p:cNvPr id="171" name="Google Shape;171;p29"/>
          <p:cNvPicPr preferRelativeResize="0"/>
          <p:nvPr/>
        </p:nvPicPr>
        <p:blipFill>
          <a:blip r:embed="rId5">
            <a:alphaModFix/>
          </a:blip>
          <a:stretch>
            <a:fillRect/>
          </a:stretch>
        </p:blipFill>
        <p:spPr>
          <a:xfrm>
            <a:off x="6145194" y="1862925"/>
            <a:ext cx="2687104" cy="157144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30"/>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Learning pathways</a:t>
            </a:r>
            <a:endParaRPr/>
          </a:p>
        </p:txBody>
      </p:sp>
      <p:sp>
        <p:nvSpPr>
          <p:cNvPr id="177" name="Google Shape;177;p30"/>
          <p:cNvSpPr txBox="1"/>
          <p:nvPr>
            <p:ph idx="1" type="body"/>
          </p:nvPr>
        </p:nvSpPr>
        <p:spPr>
          <a:xfrm>
            <a:off x="311700" y="1359175"/>
            <a:ext cx="3993300" cy="638100"/>
          </a:xfrm>
          <a:prstGeom prst="rect">
            <a:avLst/>
          </a:prstGeom>
        </p:spPr>
        <p:txBody>
          <a:bodyPr anchorCtr="0" anchor="t" bIns="91425" lIns="91425" spcFirstLastPara="1" rIns="91425" wrap="square" tIns="91425">
            <a:noAutofit/>
          </a:bodyPr>
          <a:lstStyle/>
          <a:p>
            <a:pPr indent="0" lvl="0" marL="0" rtl="0" algn="l">
              <a:spcBef>
                <a:spcPts val="0"/>
              </a:spcBef>
              <a:spcAft>
                <a:spcPts val="1000"/>
              </a:spcAft>
              <a:buNone/>
            </a:pPr>
            <a:r>
              <a:rPr lang="en">
                <a:solidFill>
                  <a:schemeClr val="dk1"/>
                </a:solidFill>
              </a:rPr>
              <a:t>After each class, complete the corresponding learning pathway with articles and codelabs to practice what you learned.</a:t>
            </a:r>
            <a:endParaRPr>
              <a:solidFill>
                <a:schemeClr val="dk1"/>
              </a:solidFill>
            </a:endParaRPr>
          </a:p>
        </p:txBody>
      </p:sp>
      <p:sp>
        <p:nvSpPr>
          <p:cNvPr id="178" name="Google Shape;178;p30"/>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79" name="Google Shape;179;p30"/>
          <p:cNvPicPr preferRelativeResize="0"/>
          <p:nvPr/>
        </p:nvPicPr>
        <p:blipFill>
          <a:blip r:embed="rId3">
            <a:alphaModFix/>
          </a:blip>
          <a:stretch>
            <a:fillRect/>
          </a:stretch>
        </p:blipFill>
        <p:spPr>
          <a:xfrm>
            <a:off x="4572000" y="1390475"/>
            <a:ext cx="4168776" cy="27075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pic>
        <p:nvPicPr>
          <p:cNvPr id="184" name="Google Shape;184;p31"/>
          <p:cNvPicPr preferRelativeResize="0"/>
          <p:nvPr/>
        </p:nvPicPr>
        <p:blipFill rotWithShape="1">
          <a:blip r:embed="rId3">
            <a:alphaModFix/>
          </a:blip>
          <a:srcRect b="8122" l="0" r="0" t="0"/>
          <a:stretch/>
        </p:blipFill>
        <p:spPr>
          <a:xfrm>
            <a:off x="2417950" y="1469000"/>
            <a:ext cx="4281103" cy="2707076"/>
          </a:xfrm>
          <a:prstGeom prst="rect">
            <a:avLst/>
          </a:prstGeom>
          <a:noFill/>
          <a:ln>
            <a:noFill/>
          </a:ln>
        </p:spPr>
      </p:pic>
      <p:sp>
        <p:nvSpPr>
          <p:cNvPr id="185" name="Google Shape;185;p31"/>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Accessing the pathways</a:t>
            </a:r>
            <a:endParaRPr/>
          </a:p>
        </p:txBody>
      </p:sp>
      <p:sp>
        <p:nvSpPr>
          <p:cNvPr id="186" name="Google Shape;186;p31"/>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87" name="Google Shape;187;p31"/>
          <p:cNvPicPr preferRelativeResize="0"/>
          <p:nvPr/>
        </p:nvPicPr>
        <p:blipFill>
          <a:blip r:embed="rId4">
            <a:alphaModFix/>
          </a:blip>
          <a:stretch>
            <a:fillRect/>
          </a:stretch>
        </p:blipFill>
        <p:spPr>
          <a:xfrm>
            <a:off x="1371614" y="974036"/>
            <a:ext cx="6400780" cy="3866244"/>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pic>
        <p:nvPicPr>
          <p:cNvPr id="192" name="Google Shape;192;p32"/>
          <p:cNvPicPr preferRelativeResize="0"/>
          <p:nvPr/>
        </p:nvPicPr>
        <p:blipFill rotWithShape="1">
          <a:blip r:embed="rId3">
            <a:alphaModFix/>
          </a:blip>
          <a:srcRect b="14111" l="0" r="0" t="0"/>
          <a:stretch/>
        </p:blipFill>
        <p:spPr>
          <a:xfrm>
            <a:off x="2383276" y="1456020"/>
            <a:ext cx="4324223" cy="2784549"/>
          </a:xfrm>
          <a:prstGeom prst="rect">
            <a:avLst/>
          </a:prstGeom>
          <a:noFill/>
          <a:ln>
            <a:noFill/>
          </a:ln>
        </p:spPr>
      </p:pic>
      <p:sp>
        <p:nvSpPr>
          <p:cNvPr id="193" name="Google Shape;193;p32"/>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Pathway</a:t>
            </a:r>
            <a:endParaRPr/>
          </a:p>
        </p:txBody>
      </p:sp>
      <p:sp>
        <p:nvSpPr>
          <p:cNvPr id="194" name="Google Shape;194;p32"/>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95" name="Google Shape;195;p32"/>
          <p:cNvPicPr preferRelativeResize="0"/>
          <p:nvPr/>
        </p:nvPicPr>
        <p:blipFill>
          <a:blip r:embed="rId4">
            <a:alphaModFix/>
          </a:blip>
          <a:stretch>
            <a:fillRect/>
          </a:stretch>
        </p:blipFill>
        <p:spPr>
          <a:xfrm>
            <a:off x="1371614" y="974036"/>
            <a:ext cx="6400780" cy="3866244"/>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pic>
        <p:nvPicPr>
          <p:cNvPr id="200" name="Google Shape;200;p33"/>
          <p:cNvPicPr preferRelativeResize="0"/>
          <p:nvPr/>
        </p:nvPicPr>
        <p:blipFill>
          <a:blip r:embed="rId3">
            <a:alphaModFix/>
          </a:blip>
          <a:stretch>
            <a:fillRect/>
          </a:stretch>
        </p:blipFill>
        <p:spPr>
          <a:xfrm>
            <a:off x="2427619" y="1453364"/>
            <a:ext cx="4321703" cy="2800851"/>
          </a:xfrm>
          <a:prstGeom prst="rect">
            <a:avLst/>
          </a:prstGeom>
          <a:noFill/>
          <a:ln>
            <a:noFill/>
          </a:ln>
        </p:spPr>
      </p:pic>
      <p:sp>
        <p:nvSpPr>
          <p:cNvPr id="201" name="Google Shape;201;p33"/>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Codelab</a:t>
            </a:r>
            <a:endParaRPr/>
          </a:p>
        </p:txBody>
      </p:sp>
      <p:sp>
        <p:nvSpPr>
          <p:cNvPr id="202" name="Google Shape;202;p33"/>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03" name="Google Shape;203;p33"/>
          <p:cNvPicPr preferRelativeResize="0"/>
          <p:nvPr/>
        </p:nvPicPr>
        <p:blipFill>
          <a:blip r:embed="rId4">
            <a:alphaModFix/>
          </a:blip>
          <a:stretch>
            <a:fillRect/>
          </a:stretch>
        </p:blipFill>
        <p:spPr>
          <a:xfrm>
            <a:off x="1371614" y="974036"/>
            <a:ext cx="6400780" cy="3866244"/>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4"/>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Earn badges for your developer profile</a:t>
            </a:r>
            <a:endParaRPr/>
          </a:p>
        </p:txBody>
      </p:sp>
      <p:sp>
        <p:nvSpPr>
          <p:cNvPr id="209" name="Google Shape;209;p34"/>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10" name="Google Shape;210;p34"/>
          <p:cNvPicPr preferRelativeResize="0"/>
          <p:nvPr/>
        </p:nvPicPr>
        <p:blipFill>
          <a:blip r:embed="rId3">
            <a:alphaModFix/>
          </a:blip>
          <a:stretch>
            <a:fillRect/>
          </a:stretch>
        </p:blipFill>
        <p:spPr>
          <a:xfrm>
            <a:off x="5183825" y="1396912"/>
            <a:ext cx="2893401" cy="2672426"/>
          </a:xfrm>
          <a:prstGeom prst="rect">
            <a:avLst/>
          </a:prstGeom>
          <a:noFill/>
          <a:ln cap="flat" cmpd="sng" w="9525">
            <a:solidFill>
              <a:srgbClr val="BBC2CF"/>
            </a:solidFill>
            <a:prstDash val="solid"/>
            <a:round/>
            <a:headEnd len="sm" w="sm" type="none"/>
            <a:tailEnd len="sm" w="sm" type="none"/>
          </a:ln>
        </p:spPr>
      </p:pic>
      <p:pic>
        <p:nvPicPr>
          <p:cNvPr id="211" name="Google Shape;211;p34"/>
          <p:cNvPicPr preferRelativeResize="0"/>
          <p:nvPr/>
        </p:nvPicPr>
        <p:blipFill>
          <a:blip r:embed="rId4">
            <a:alphaModFix/>
          </a:blip>
          <a:stretch>
            <a:fillRect/>
          </a:stretch>
        </p:blipFill>
        <p:spPr>
          <a:xfrm>
            <a:off x="833550" y="1605000"/>
            <a:ext cx="2365251" cy="2365251"/>
          </a:xfrm>
          <a:prstGeom prst="rect">
            <a:avLst/>
          </a:prstGeom>
          <a:noFill/>
          <a:ln>
            <a:noFill/>
          </a:ln>
        </p:spPr>
      </p:pic>
      <p:cxnSp>
        <p:nvCxnSpPr>
          <p:cNvPr id="212" name="Google Shape;212;p34"/>
          <p:cNvCxnSpPr/>
          <p:nvPr/>
        </p:nvCxnSpPr>
        <p:spPr>
          <a:xfrm>
            <a:off x="3641050" y="2671700"/>
            <a:ext cx="872100" cy="5100"/>
          </a:xfrm>
          <a:prstGeom prst="straightConnector1">
            <a:avLst/>
          </a:prstGeom>
          <a:noFill/>
          <a:ln cap="flat" cmpd="sng" w="28575">
            <a:solidFill>
              <a:srgbClr val="073042"/>
            </a:solidFill>
            <a:prstDash val="solid"/>
            <a:round/>
            <a:headEnd len="med" w="med" type="none"/>
            <a:tailEnd len="med" w="med" type="triangle"/>
          </a:ln>
        </p:spPr>
      </p:cxn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5"/>
          <p:cNvSpPr txBox="1"/>
          <p:nvPr>
            <p:ph type="title"/>
          </p:nvPr>
        </p:nvSpPr>
        <p:spPr>
          <a:xfrm>
            <a:off x="311700" y="170825"/>
            <a:ext cx="8657700" cy="5727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lang="en">
                <a:solidFill>
                  <a:srgbClr val="FFFFFF"/>
                </a:solidFill>
              </a:rPr>
              <a:t>What you need</a:t>
            </a:r>
            <a:endParaRPr>
              <a:solidFill>
                <a:srgbClr val="FFFFFF"/>
              </a:solidFill>
            </a:endParaRPr>
          </a:p>
        </p:txBody>
      </p:sp>
      <p:sp>
        <p:nvSpPr>
          <p:cNvPr id="218" name="Google Shape;218;p35"/>
          <p:cNvSpPr txBox="1"/>
          <p:nvPr>
            <p:ph idx="1" type="body"/>
          </p:nvPr>
        </p:nvSpPr>
        <p:spPr>
          <a:xfrm>
            <a:off x="311700" y="1074300"/>
            <a:ext cx="8398800" cy="2681400"/>
          </a:xfrm>
          <a:prstGeom prst="rect">
            <a:avLst/>
          </a:prstGeom>
        </p:spPr>
        <p:txBody>
          <a:bodyPr anchorCtr="0" anchor="t" bIns="91425" lIns="91425" spcFirstLastPara="1" rIns="91425" wrap="square" tIns="91425">
            <a:noAutofit/>
          </a:bodyPr>
          <a:lstStyle/>
          <a:p>
            <a:pPr indent="0" lvl="0" marL="0" rtl="0" algn="l">
              <a:lnSpc>
                <a:spcPct val="115000"/>
              </a:lnSpc>
              <a:spcBef>
                <a:spcPts val="300"/>
              </a:spcBef>
              <a:spcAft>
                <a:spcPts val="0"/>
              </a:spcAft>
              <a:buClr>
                <a:schemeClr val="dk1"/>
              </a:buClr>
              <a:buSzPts val="1100"/>
              <a:buFont typeface="Arial"/>
              <a:buNone/>
            </a:pPr>
            <a:r>
              <a:rPr lang="en" sz="2000"/>
              <a:t>To work through the Kotlin and Android examples in the </a:t>
            </a:r>
            <a:r>
              <a:rPr i="1" lang="en" sz="2000"/>
              <a:t>Android Development with Kotlin</a:t>
            </a:r>
            <a:r>
              <a:rPr lang="en" sz="2000"/>
              <a:t> labs you'll need to install the following software on your computer:</a:t>
            </a:r>
            <a:endParaRPr sz="2000"/>
          </a:p>
          <a:p>
            <a:pPr indent="-355600" lvl="0" marL="457200" rtl="0" algn="l">
              <a:spcBef>
                <a:spcPts val="1000"/>
              </a:spcBef>
              <a:spcAft>
                <a:spcPts val="0"/>
              </a:spcAft>
              <a:buClr>
                <a:schemeClr val="dk1"/>
              </a:buClr>
              <a:buSzPts val="2000"/>
              <a:buChar char="●"/>
            </a:pPr>
            <a:r>
              <a:rPr lang="en" sz="2000">
                <a:solidFill>
                  <a:schemeClr val="dk1"/>
                </a:solidFill>
              </a:rPr>
              <a:t>Java Development Kit</a:t>
            </a:r>
            <a:endParaRPr sz="2000">
              <a:solidFill>
                <a:schemeClr val="dk1"/>
              </a:solidFill>
            </a:endParaRPr>
          </a:p>
          <a:p>
            <a:pPr indent="-355600" lvl="0" marL="457200" rtl="0" algn="l">
              <a:spcBef>
                <a:spcPts val="1000"/>
              </a:spcBef>
              <a:spcAft>
                <a:spcPts val="0"/>
              </a:spcAft>
              <a:buClr>
                <a:schemeClr val="dk1"/>
              </a:buClr>
              <a:buSzPts val="2000"/>
              <a:buChar char="●"/>
            </a:pPr>
            <a:r>
              <a:rPr lang="en" sz="2000">
                <a:solidFill>
                  <a:schemeClr val="dk1"/>
                </a:solidFill>
              </a:rPr>
              <a:t>Java Runtime Engine (Windows only)</a:t>
            </a:r>
            <a:endParaRPr sz="2000"/>
          </a:p>
          <a:p>
            <a:pPr indent="-355600" lvl="0" marL="457200" rtl="0" algn="l">
              <a:lnSpc>
                <a:spcPct val="115000"/>
              </a:lnSpc>
              <a:spcBef>
                <a:spcPts val="1000"/>
              </a:spcBef>
              <a:spcAft>
                <a:spcPts val="0"/>
              </a:spcAft>
              <a:buSzPts val="2000"/>
              <a:buChar char="●"/>
            </a:pPr>
            <a:r>
              <a:rPr lang="en" sz="2000"/>
              <a:t>IntelliJ IDEA</a:t>
            </a:r>
            <a:endParaRPr sz="2000"/>
          </a:p>
          <a:p>
            <a:pPr indent="-355600" lvl="0" marL="457200" rtl="0" algn="l">
              <a:lnSpc>
                <a:spcPct val="115000"/>
              </a:lnSpc>
              <a:spcBef>
                <a:spcPts val="1000"/>
              </a:spcBef>
              <a:spcAft>
                <a:spcPts val="1000"/>
              </a:spcAft>
              <a:buSzPts val="2000"/>
              <a:buChar char="●"/>
            </a:pPr>
            <a:r>
              <a:rPr lang="en" sz="2000"/>
              <a:t>Android Studio </a:t>
            </a:r>
            <a:endParaRPr sz="2000"/>
          </a:p>
        </p:txBody>
      </p:sp>
      <p:sp>
        <p:nvSpPr>
          <p:cNvPr id="219" name="Google Shape;219;p35"/>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73042"/>
        </a:solidFill>
      </p:bgPr>
    </p:bg>
    <p:spTree>
      <p:nvGrpSpPr>
        <p:cNvPr id="86" name="Shape 86"/>
        <p:cNvGrpSpPr/>
        <p:nvPr/>
      </p:nvGrpSpPr>
      <p:grpSpPr>
        <a:xfrm>
          <a:off x="0" y="0"/>
          <a:ext cx="0" cy="0"/>
          <a:chOff x="0" y="0"/>
          <a:chExt cx="0" cy="0"/>
        </a:xfrm>
      </p:grpSpPr>
      <p:sp>
        <p:nvSpPr>
          <p:cNvPr id="87" name="Google Shape;87;p18"/>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88" name="Google Shape;88;p18"/>
          <p:cNvSpPr txBox="1"/>
          <p:nvPr/>
        </p:nvSpPr>
        <p:spPr>
          <a:xfrm>
            <a:off x="311700" y="1427100"/>
            <a:ext cx="8520600" cy="1832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5200">
                <a:solidFill>
                  <a:srgbClr val="FAFAFA"/>
                </a:solidFill>
                <a:latin typeface="Roboto"/>
                <a:ea typeface="Roboto"/>
                <a:cs typeface="Roboto"/>
                <a:sym typeface="Roboto"/>
              </a:rPr>
              <a:t>About this course</a:t>
            </a:r>
            <a:endParaRPr b="1" sz="5200">
              <a:solidFill>
                <a:srgbClr val="FAFAFA"/>
              </a:solidFill>
              <a:latin typeface="Roboto"/>
              <a:ea typeface="Roboto"/>
              <a:cs typeface="Roboto"/>
              <a:sym typeface="Robot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73042"/>
        </a:solidFill>
      </p:bgPr>
    </p:bg>
    <p:spTree>
      <p:nvGrpSpPr>
        <p:cNvPr id="223" name="Shape 223"/>
        <p:cNvGrpSpPr/>
        <p:nvPr/>
      </p:nvGrpSpPr>
      <p:grpSpPr>
        <a:xfrm>
          <a:off x="0" y="0"/>
          <a:ext cx="0" cy="0"/>
          <a:chOff x="0" y="0"/>
          <a:chExt cx="0" cy="0"/>
        </a:xfrm>
      </p:grpSpPr>
      <p:sp>
        <p:nvSpPr>
          <p:cNvPr id="224" name="Google Shape;224;p36"/>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25" name="Google Shape;225;p36"/>
          <p:cNvSpPr txBox="1"/>
          <p:nvPr/>
        </p:nvSpPr>
        <p:spPr>
          <a:xfrm>
            <a:off x="311700" y="1427100"/>
            <a:ext cx="8520600" cy="1832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5200">
                <a:solidFill>
                  <a:srgbClr val="FAFAFA"/>
                </a:solidFill>
                <a:latin typeface="Roboto"/>
                <a:ea typeface="Roboto"/>
                <a:cs typeface="Roboto"/>
                <a:sym typeface="Roboto"/>
              </a:rPr>
              <a:t>Resources</a:t>
            </a:r>
            <a:endParaRPr b="1" sz="5200">
              <a:solidFill>
                <a:srgbClr val="FAFAFA"/>
              </a:solidFill>
              <a:latin typeface="Roboto"/>
              <a:ea typeface="Roboto"/>
              <a:cs typeface="Roboto"/>
              <a:sym typeface="Robot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37"/>
          <p:cNvSpPr txBox="1"/>
          <p:nvPr>
            <p:ph type="title"/>
          </p:nvPr>
        </p:nvSpPr>
        <p:spPr>
          <a:xfrm>
            <a:off x="311700" y="170825"/>
            <a:ext cx="8657700" cy="5727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lang="en">
                <a:solidFill>
                  <a:srgbClr val="FFFFFF"/>
                </a:solidFill>
              </a:rPr>
              <a:t>Kotlin resources</a:t>
            </a:r>
            <a:endParaRPr>
              <a:solidFill>
                <a:srgbClr val="FFFFFF"/>
              </a:solidFill>
            </a:endParaRPr>
          </a:p>
        </p:txBody>
      </p:sp>
      <p:sp>
        <p:nvSpPr>
          <p:cNvPr id="231" name="Google Shape;231;p37"/>
          <p:cNvSpPr txBox="1"/>
          <p:nvPr>
            <p:ph idx="1" type="body"/>
          </p:nvPr>
        </p:nvSpPr>
        <p:spPr>
          <a:xfrm>
            <a:off x="311700" y="1493850"/>
            <a:ext cx="8398800" cy="26946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Clr>
                <a:schemeClr val="dk1"/>
              </a:buClr>
              <a:buSzPts val="2000"/>
              <a:buChar char="●"/>
            </a:pPr>
            <a:r>
              <a:rPr lang="en" sz="2000" u="sng">
                <a:solidFill>
                  <a:schemeClr val="hlink"/>
                </a:solidFill>
                <a:hlinkClick r:id="rId3"/>
              </a:rPr>
              <a:t>Learn Kotlin</a:t>
            </a:r>
            <a:r>
              <a:rPr lang="en" sz="2000">
                <a:solidFill>
                  <a:schemeClr val="dk1"/>
                </a:solidFill>
              </a:rPr>
              <a:t> for a list of official reference materials</a:t>
            </a:r>
            <a:endParaRPr sz="2000">
              <a:solidFill>
                <a:schemeClr val="dk1"/>
              </a:solidFill>
            </a:endParaRPr>
          </a:p>
          <a:p>
            <a:pPr indent="-355600" lvl="0" marL="457200" rtl="0" algn="l">
              <a:lnSpc>
                <a:spcPct val="115000"/>
              </a:lnSpc>
              <a:spcBef>
                <a:spcPts val="1000"/>
              </a:spcBef>
              <a:spcAft>
                <a:spcPts val="0"/>
              </a:spcAft>
              <a:buClr>
                <a:schemeClr val="dk1"/>
              </a:buClr>
              <a:buSzPts val="2000"/>
              <a:buChar char="●"/>
            </a:pPr>
            <a:r>
              <a:rPr lang="en" sz="2000" u="sng">
                <a:solidFill>
                  <a:schemeClr val="hlink"/>
                </a:solidFill>
                <a:hlinkClick r:id="rId4"/>
              </a:rPr>
              <a:t>Kotlin Language Documentation</a:t>
            </a:r>
            <a:r>
              <a:rPr lang="en" sz="2000">
                <a:solidFill>
                  <a:schemeClr val="dk1"/>
                </a:solidFill>
              </a:rPr>
              <a:t> (downloadable PDF)</a:t>
            </a:r>
            <a:endParaRPr sz="2000">
              <a:solidFill>
                <a:schemeClr val="dk1"/>
              </a:solidFill>
            </a:endParaRPr>
          </a:p>
          <a:p>
            <a:pPr indent="-355600" lvl="0" marL="457200" rtl="0" algn="l">
              <a:lnSpc>
                <a:spcPct val="115000"/>
              </a:lnSpc>
              <a:spcBef>
                <a:spcPts val="1000"/>
              </a:spcBef>
              <a:spcAft>
                <a:spcPts val="0"/>
              </a:spcAft>
              <a:buClr>
                <a:schemeClr val="dk1"/>
              </a:buClr>
              <a:buSzPts val="2000"/>
              <a:buChar char="●"/>
            </a:pPr>
            <a:r>
              <a:rPr lang="en" sz="2000" u="sng">
                <a:solidFill>
                  <a:schemeClr val="hlink"/>
                </a:solidFill>
                <a:hlinkClick r:id="rId5"/>
              </a:rPr>
              <a:t>Kotlin Koans</a:t>
            </a:r>
            <a:r>
              <a:rPr lang="en" sz="2000">
                <a:solidFill>
                  <a:schemeClr val="dk1"/>
                </a:solidFill>
              </a:rPr>
              <a:t> for more snippets to practice with</a:t>
            </a:r>
            <a:endParaRPr sz="2000">
              <a:solidFill>
                <a:schemeClr val="dk1"/>
              </a:solidFill>
            </a:endParaRPr>
          </a:p>
          <a:p>
            <a:pPr indent="-355600" lvl="0" marL="457200" rtl="0" algn="l">
              <a:lnSpc>
                <a:spcPct val="115000"/>
              </a:lnSpc>
              <a:spcBef>
                <a:spcPts val="1000"/>
              </a:spcBef>
              <a:spcAft>
                <a:spcPts val="0"/>
              </a:spcAft>
              <a:buClr>
                <a:schemeClr val="dk1"/>
              </a:buClr>
              <a:buSzPts val="2000"/>
              <a:buChar char="●"/>
            </a:pPr>
            <a:r>
              <a:rPr lang="en" sz="2000" u="sng">
                <a:solidFill>
                  <a:schemeClr val="hlink"/>
                </a:solidFill>
                <a:hlinkClick r:id="rId6"/>
              </a:rPr>
              <a:t>Coding Conventions</a:t>
            </a:r>
            <a:r>
              <a:rPr lang="en" sz="2000">
                <a:solidFill>
                  <a:schemeClr val="dk1"/>
                </a:solidFill>
              </a:rPr>
              <a:t> for a coding style guide for the Kotlin language</a:t>
            </a:r>
            <a:endParaRPr sz="2000">
              <a:solidFill>
                <a:schemeClr val="dk1"/>
              </a:solidFill>
            </a:endParaRPr>
          </a:p>
          <a:p>
            <a:pPr indent="-355600" lvl="0" marL="457200" rtl="0" algn="l">
              <a:lnSpc>
                <a:spcPct val="115000"/>
              </a:lnSpc>
              <a:spcBef>
                <a:spcPts val="1000"/>
              </a:spcBef>
              <a:spcAft>
                <a:spcPts val="1000"/>
              </a:spcAft>
              <a:buClr>
                <a:schemeClr val="dk1"/>
              </a:buClr>
              <a:buSzPts val="2000"/>
              <a:buChar char="●"/>
            </a:pPr>
            <a:r>
              <a:rPr lang="en" sz="2000" u="sng">
                <a:solidFill>
                  <a:schemeClr val="hlink"/>
                </a:solidFill>
                <a:hlinkClick r:id="rId7"/>
              </a:rPr>
              <a:t>Learn Kotlin by Example</a:t>
            </a:r>
            <a:r>
              <a:rPr lang="en" sz="2000">
                <a:solidFill>
                  <a:schemeClr val="dk1"/>
                </a:solidFill>
              </a:rPr>
              <a:t> for a set of small and simple annotated examples</a:t>
            </a:r>
            <a:endParaRPr sz="2000">
              <a:solidFill>
                <a:schemeClr val="dk1"/>
              </a:solidFill>
            </a:endParaRPr>
          </a:p>
        </p:txBody>
      </p:sp>
      <p:sp>
        <p:nvSpPr>
          <p:cNvPr id="232" name="Google Shape;232;p37"/>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38"/>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Android and other resources</a:t>
            </a:r>
            <a:endParaRPr/>
          </a:p>
        </p:txBody>
      </p:sp>
      <p:sp>
        <p:nvSpPr>
          <p:cNvPr id="238" name="Google Shape;238;p38"/>
          <p:cNvSpPr txBox="1"/>
          <p:nvPr>
            <p:ph idx="1" type="body"/>
          </p:nvPr>
        </p:nvSpPr>
        <p:spPr>
          <a:xfrm>
            <a:off x="311700" y="1168625"/>
            <a:ext cx="8520600" cy="31776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Clr>
                <a:schemeClr val="dk1"/>
              </a:buClr>
              <a:buSzPts val="1600"/>
              <a:buChar char="●"/>
            </a:pPr>
            <a:r>
              <a:rPr lang="en" sz="1600" u="sng">
                <a:solidFill>
                  <a:schemeClr val="accent5"/>
                </a:solidFill>
                <a:hlinkClick r:id="rId3">
                  <a:extLst>
                    <a:ext uri="{A12FA001-AC4F-418D-AE19-62706E023703}">
                      <ahyp:hlinkClr val="tx"/>
                    </a:ext>
                  </a:extLst>
                </a:hlinkClick>
              </a:rPr>
              <a:t>Official Android developer website</a:t>
            </a:r>
            <a:endParaRPr sz="1600"/>
          </a:p>
          <a:p>
            <a:pPr indent="-330200" lvl="0" marL="457200" rtl="0" algn="l">
              <a:spcBef>
                <a:spcPts val="1000"/>
              </a:spcBef>
              <a:spcAft>
                <a:spcPts val="0"/>
              </a:spcAft>
              <a:buClr>
                <a:schemeClr val="dk1"/>
              </a:buClr>
              <a:buSzPts val="1600"/>
              <a:buChar char="●"/>
            </a:pPr>
            <a:r>
              <a:rPr lang="en" sz="1600" u="sng">
                <a:solidFill>
                  <a:schemeClr val="accent5"/>
                </a:solidFill>
                <a:hlinkClick r:id="rId4">
                  <a:extLst>
                    <a:ext uri="{A12FA001-AC4F-418D-AE19-62706E023703}">
                      <ahyp:hlinkClr val="tx"/>
                    </a:ext>
                  </a:extLst>
                </a:hlinkClick>
              </a:rPr>
              <a:t>Android Developers Blog</a:t>
            </a:r>
            <a:endParaRPr sz="1600">
              <a:solidFill>
                <a:schemeClr val="dk1"/>
              </a:solidFill>
            </a:endParaRPr>
          </a:p>
          <a:p>
            <a:pPr indent="-330200" lvl="0" marL="457200" rtl="0" algn="l">
              <a:spcBef>
                <a:spcPts val="1000"/>
              </a:spcBef>
              <a:spcAft>
                <a:spcPts val="0"/>
              </a:spcAft>
              <a:buClr>
                <a:schemeClr val="dk1"/>
              </a:buClr>
              <a:buSzPts val="1600"/>
              <a:buChar char="●"/>
            </a:pPr>
            <a:r>
              <a:rPr lang="en" sz="1600" u="sng">
                <a:solidFill>
                  <a:schemeClr val="accent5"/>
                </a:solidFill>
                <a:hlinkClick r:id="rId5">
                  <a:extLst>
                    <a:ext uri="{A12FA001-AC4F-418D-AE19-62706E023703}">
                      <ahyp:hlinkClr val="tx"/>
                    </a:ext>
                  </a:extLst>
                </a:hlinkClick>
              </a:rPr>
              <a:t>Android Developers Medium blog</a:t>
            </a:r>
            <a:r>
              <a:rPr lang="en" sz="1600">
                <a:solidFill>
                  <a:schemeClr val="dk1"/>
                </a:solidFill>
              </a:rPr>
              <a:t> </a:t>
            </a:r>
            <a:endParaRPr sz="1600">
              <a:solidFill>
                <a:schemeClr val="dk1"/>
              </a:solidFill>
            </a:endParaRPr>
          </a:p>
          <a:p>
            <a:pPr indent="-330200" lvl="0" marL="457200" rtl="0" algn="l">
              <a:spcBef>
                <a:spcPts val="1000"/>
              </a:spcBef>
              <a:spcAft>
                <a:spcPts val="0"/>
              </a:spcAft>
              <a:buClr>
                <a:schemeClr val="dk1"/>
              </a:buClr>
              <a:buSzPts val="1600"/>
              <a:buChar char="●"/>
            </a:pPr>
            <a:r>
              <a:rPr lang="en" sz="1600" u="sng">
                <a:solidFill>
                  <a:schemeClr val="accent5"/>
                </a:solidFill>
                <a:hlinkClick r:id="rId6">
                  <a:extLst>
                    <a:ext uri="{A12FA001-AC4F-418D-AE19-62706E023703}">
                      <ahyp:hlinkClr val="tx"/>
                    </a:ext>
                  </a:extLst>
                </a:hlinkClick>
              </a:rPr>
              <a:t>Android Developers YouTube channel</a:t>
            </a:r>
            <a:endParaRPr sz="1600">
              <a:solidFill>
                <a:schemeClr val="dk1"/>
              </a:solidFill>
            </a:endParaRPr>
          </a:p>
          <a:p>
            <a:pPr indent="-330200" lvl="0" marL="457200" rtl="0" algn="l">
              <a:spcBef>
                <a:spcPts val="1000"/>
              </a:spcBef>
              <a:spcAft>
                <a:spcPts val="0"/>
              </a:spcAft>
              <a:buClr>
                <a:schemeClr val="dk1"/>
              </a:buClr>
              <a:buSzPts val="1600"/>
              <a:buChar char="●"/>
            </a:pPr>
            <a:r>
              <a:rPr lang="en" sz="1600" u="sng">
                <a:solidFill>
                  <a:schemeClr val="accent5"/>
                </a:solidFill>
                <a:hlinkClick r:id="rId7">
                  <a:extLst>
                    <a:ext uri="{A12FA001-AC4F-418D-AE19-62706E023703}">
                      <ahyp:hlinkClr val="tx"/>
                    </a:ext>
                  </a:extLst>
                </a:hlinkClick>
              </a:rPr>
              <a:t>@AndroidDev on Twitter</a:t>
            </a:r>
            <a:r>
              <a:rPr lang="en" sz="1600">
                <a:solidFill>
                  <a:schemeClr val="dk1"/>
                </a:solidFill>
              </a:rPr>
              <a:t> </a:t>
            </a:r>
            <a:endParaRPr sz="1600">
              <a:solidFill>
                <a:schemeClr val="dk1"/>
              </a:solidFill>
            </a:endParaRPr>
          </a:p>
          <a:p>
            <a:pPr indent="-330200" lvl="0" marL="457200" rtl="0" algn="l">
              <a:spcBef>
                <a:spcPts val="1000"/>
              </a:spcBef>
              <a:spcAft>
                <a:spcPts val="0"/>
              </a:spcAft>
              <a:buClr>
                <a:schemeClr val="dk1"/>
              </a:buClr>
              <a:buSzPts val="1600"/>
              <a:buChar char="●"/>
            </a:pPr>
            <a:r>
              <a:rPr lang="en" sz="1600" u="sng">
                <a:solidFill>
                  <a:schemeClr val="hlink"/>
                </a:solidFill>
                <a:hlinkClick r:id="rId8"/>
              </a:rPr>
              <a:t>Android Developer Newsletter</a:t>
            </a:r>
            <a:endParaRPr sz="1600">
              <a:solidFill>
                <a:schemeClr val="dk1"/>
              </a:solidFill>
            </a:endParaRPr>
          </a:p>
          <a:p>
            <a:pPr indent="-330200" lvl="0" marL="457200" rtl="0" algn="l">
              <a:spcBef>
                <a:spcPts val="1000"/>
              </a:spcBef>
              <a:spcAft>
                <a:spcPts val="0"/>
              </a:spcAft>
              <a:buClr>
                <a:schemeClr val="dk1"/>
              </a:buClr>
              <a:buSzPts val="1600"/>
              <a:buChar char="●"/>
            </a:pPr>
            <a:r>
              <a:rPr lang="en" sz="1600" u="sng">
                <a:solidFill>
                  <a:schemeClr val="accent5"/>
                </a:solidFill>
                <a:hlinkClick r:id="rId9">
                  <a:extLst>
                    <a:ext uri="{A12FA001-AC4F-418D-AE19-62706E023703}">
                      <ahyp:hlinkClr val="tx"/>
                    </a:ext>
                  </a:extLst>
                </a:hlinkClick>
              </a:rPr>
              <a:t>Stack Overflow</a:t>
            </a:r>
            <a:endParaRPr sz="1600">
              <a:solidFill>
                <a:schemeClr val="dk1"/>
              </a:solidFill>
            </a:endParaRPr>
          </a:p>
          <a:p>
            <a:pPr indent="-330200" lvl="0" marL="457200" rtl="0" algn="l">
              <a:spcBef>
                <a:spcPts val="1000"/>
              </a:spcBef>
              <a:spcAft>
                <a:spcPts val="1000"/>
              </a:spcAft>
              <a:buClr>
                <a:schemeClr val="dk1"/>
              </a:buClr>
              <a:buSzPts val="1600"/>
              <a:buChar char="●"/>
            </a:pPr>
            <a:r>
              <a:rPr lang="en" sz="1600">
                <a:solidFill>
                  <a:schemeClr val="dk1"/>
                </a:solidFill>
              </a:rPr>
              <a:t>Offline documentation through </a:t>
            </a:r>
            <a:r>
              <a:rPr lang="en" sz="1600" u="sng">
                <a:solidFill>
                  <a:schemeClr val="accent5"/>
                </a:solidFill>
                <a:hlinkClick r:id="rId10">
                  <a:extLst>
                    <a:ext uri="{A12FA001-AC4F-418D-AE19-62706E023703}">
                      <ahyp:hlinkClr val="tx"/>
                    </a:ext>
                  </a:extLst>
                </a:hlinkClick>
              </a:rPr>
              <a:t>SDK Manager</a:t>
            </a:r>
            <a:endParaRPr sz="1600">
              <a:solidFill>
                <a:schemeClr val="dk1"/>
              </a:solidFill>
            </a:endParaRPr>
          </a:p>
        </p:txBody>
      </p:sp>
      <p:sp>
        <p:nvSpPr>
          <p:cNvPr id="239" name="Google Shape;239;p38"/>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92" name="Shape 92"/>
        <p:cNvGrpSpPr/>
        <p:nvPr/>
      </p:nvGrpSpPr>
      <p:grpSpPr>
        <a:xfrm>
          <a:off x="0" y="0"/>
          <a:ext cx="0" cy="0"/>
          <a:chOff x="0" y="0"/>
          <a:chExt cx="0" cy="0"/>
        </a:xfrm>
      </p:grpSpPr>
      <p:sp>
        <p:nvSpPr>
          <p:cNvPr id="93" name="Google Shape;93;p19"/>
          <p:cNvSpPr txBox="1"/>
          <p:nvPr>
            <p:ph type="title"/>
          </p:nvPr>
        </p:nvSpPr>
        <p:spPr>
          <a:xfrm>
            <a:off x="311700" y="170825"/>
            <a:ext cx="8657700" cy="5727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lang="en">
                <a:solidFill>
                  <a:srgbClr val="FFFFFF"/>
                </a:solidFill>
              </a:rPr>
              <a:t>Prerequisites</a:t>
            </a:r>
            <a:endParaRPr>
              <a:solidFill>
                <a:srgbClr val="FFFFFF"/>
              </a:solidFill>
            </a:endParaRPr>
          </a:p>
        </p:txBody>
      </p:sp>
      <p:sp>
        <p:nvSpPr>
          <p:cNvPr id="94" name="Google Shape;94;p19"/>
          <p:cNvSpPr txBox="1"/>
          <p:nvPr>
            <p:ph idx="1" type="body"/>
          </p:nvPr>
        </p:nvSpPr>
        <p:spPr>
          <a:xfrm>
            <a:off x="311700" y="1392300"/>
            <a:ext cx="8531700" cy="3027000"/>
          </a:xfrm>
          <a:prstGeom prst="rect">
            <a:avLst/>
          </a:prstGeom>
        </p:spPr>
        <p:txBody>
          <a:bodyPr anchorCtr="0" anchor="t" bIns="91425" lIns="91425" spcFirstLastPara="1" rIns="91425" wrap="square" tIns="91425">
            <a:noAutofit/>
          </a:bodyPr>
          <a:lstStyle/>
          <a:p>
            <a:pPr indent="-381000" lvl="0" marL="457200" rtl="0" algn="l">
              <a:lnSpc>
                <a:spcPct val="115000"/>
              </a:lnSpc>
              <a:spcBef>
                <a:spcPts val="0"/>
              </a:spcBef>
              <a:spcAft>
                <a:spcPts val="0"/>
              </a:spcAft>
              <a:buClr>
                <a:schemeClr val="dk1"/>
              </a:buClr>
              <a:buSzPts val="2400"/>
              <a:buChar char="●"/>
            </a:pPr>
            <a:r>
              <a:rPr lang="en">
                <a:solidFill>
                  <a:schemeClr val="dk1"/>
                </a:solidFill>
              </a:rPr>
              <a:t>Experience in an object-oriented programming language</a:t>
            </a:r>
            <a:endParaRPr>
              <a:solidFill>
                <a:schemeClr val="dk1"/>
              </a:solidFill>
            </a:endParaRPr>
          </a:p>
          <a:p>
            <a:pPr indent="-381000" lvl="0" marL="457200" rtl="0" algn="l">
              <a:lnSpc>
                <a:spcPct val="115000"/>
              </a:lnSpc>
              <a:spcBef>
                <a:spcPts val="1000"/>
              </a:spcBef>
              <a:spcAft>
                <a:spcPts val="0"/>
              </a:spcAft>
              <a:buClr>
                <a:schemeClr val="dk1"/>
              </a:buClr>
              <a:buSzPts val="2400"/>
              <a:buChar char="●"/>
            </a:pPr>
            <a:r>
              <a:rPr lang="en">
                <a:solidFill>
                  <a:schemeClr val="dk1"/>
                </a:solidFill>
              </a:rPr>
              <a:t>Comfortable using an IDE</a:t>
            </a:r>
            <a:endParaRPr>
              <a:solidFill>
                <a:schemeClr val="dk1"/>
              </a:solidFill>
            </a:endParaRPr>
          </a:p>
          <a:p>
            <a:pPr indent="-381000" lvl="0" marL="457200" rtl="0" algn="l">
              <a:lnSpc>
                <a:spcPct val="115000"/>
              </a:lnSpc>
              <a:spcBef>
                <a:spcPts val="1000"/>
              </a:spcBef>
              <a:spcAft>
                <a:spcPts val="0"/>
              </a:spcAft>
              <a:buClr>
                <a:schemeClr val="dk1"/>
              </a:buClr>
              <a:buSzPts val="2400"/>
              <a:buChar char="●"/>
            </a:pPr>
            <a:r>
              <a:rPr lang="en">
                <a:solidFill>
                  <a:schemeClr val="dk1"/>
                </a:solidFill>
              </a:rPr>
              <a:t>Familiar with using GitHub</a:t>
            </a:r>
            <a:endParaRPr>
              <a:solidFill>
                <a:schemeClr val="dk1"/>
              </a:solidFill>
            </a:endParaRPr>
          </a:p>
          <a:p>
            <a:pPr indent="-381000" lvl="0" marL="457200" rtl="0" algn="l">
              <a:lnSpc>
                <a:spcPct val="115000"/>
              </a:lnSpc>
              <a:spcBef>
                <a:spcPts val="1000"/>
              </a:spcBef>
              <a:spcAft>
                <a:spcPts val="0"/>
              </a:spcAft>
              <a:buClr>
                <a:schemeClr val="dk1"/>
              </a:buClr>
              <a:buSzPts val="2400"/>
              <a:buChar char="●"/>
            </a:pPr>
            <a:r>
              <a:rPr lang="en">
                <a:solidFill>
                  <a:schemeClr val="dk1"/>
                </a:solidFill>
              </a:rPr>
              <a:t>Access to a computer and internet connection</a:t>
            </a:r>
            <a:endParaRPr>
              <a:solidFill>
                <a:schemeClr val="dk1"/>
              </a:solidFill>
            </a:endParaRPr>
          </a:p>
          <a:p>
            <a:pPr indent="-381000" lvl="0" marL="457200" rtl="0" algn="l">
              <a:lnSpc>
                <a:spcPct val="115000"/>
              </a:lnSpc>
              <a:spcBef>
                <a:spcPts val="1000"/>
              </a:spcBef>
              <a:spcAft>
                <a:spcPts val="0"/>
              </a:spcAft>
              <a:buClr>
                <a:schemeClr val="dk1"/>
              </a:buClr>
              <a:buSzPts val="2400"/>
              <a:buChar char="●"/>
            </a:pPr>
            <a:r>
              <a:rPr lang="en">
                <a:solidFill>
                  <a:schemeClr val="dk1"/>
                </a:solidFill>
              </a:rPr>
              <a:t>(Optional) Android device and USB cable</a:t>
            </a:r>
            <a:endParaRPr>
              <a:solidFill>
                <a:schemeClr val="dk1"/>
              </a:solidFill>
            </a:endParaRPr>
          </a:p>
          <a:p>
            <a:pPr indent="0" lvl="0" marL="0" rtl="0" algn="l">
              <a:lnSpc>
                <a:spcPct val="115000"/>
              </a:lnSpc>
              <a:spcBef>
                <a:spcPts val="1000"/>
              </a:spcBef>
              <a:spcAft>
                <a:spcPts val="0"/>
              </a:spcAft>
              <a:buClr>
                <a:schemeClr val="dk1"/>
              </a:buClr>
              <a:buSzPts val="1100"/>
              <a:buFont typeface="Arial"/>
              <a:buNone/>
            </a:pPr>
            <a:r>
              <a:t/>
            </a:r>
            <a:endParaRPr/>
          </a:p>
          <a:p>
            <a:pPr indent="0" lvl="0" marL="0" rtl="0" algn="l">
              <a:lnSpc>
                <a:spcPct val="115000"/>
              </a:lnSpc>
              <a:spcBef>
                <a:spcPts val="1000"/>
              </a:spcBef>
              <a:spcAft>
                <a:spcPts val="1000"/>
              </a:spcAft>
              <a:buClr>
                <a:schemeClr val="dk1"/>
              </a:buClr>
              <a:buSzPts val="1100"/>
              <a:buFont typeface="Arial"/>
              <a:buNone/>
            </a:pPr>
            <a:r>
              <a:t/>
            </a:r>
            <a:endParaRPr/>
          </a:p>
        </p:txBody>
      </p:sp>
      <p:sp>
        <p:nvSpPr>
          <p:cNvPr id="95" name="Google Shape;95;p19"/>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99" name="Shape 99"/>
        <p:cNvGrpSpPr/>
        <p:nvPr/>
      </p:nvGrpSpPr>
      <p:grpSpPr>
        <a:xfrm>
          <a:off x="0" y="0"/>
          <a:ext cx="0" cy="0"/>
          <a:chOff x="0" y="0"/>
          <a:chExt cx="0" cy="0"/>
        </a:xfrm>
      </p:grpSpPr>
      <p:sp>
        <p:nvSpPr>
          <p:cNvPr id="100" name="Google Shape;100;p20"/>
          <p:cNvSpPr txBox="1"/>
          <p:nvPr>
            <p:ph type="title"/>
          </p:nvPr>
        </p:nvSpPr>
        <p:spPr>
          <a:xfrm>
            <a:off x="311700" y="170825"/>
            <a:ext cx="8657700" cy="5727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lang="en">
                <a:solidFill>
                  <a:srgbClr val="FFFFFF"/>
                </a:solidFill>
              </a:rPr>
              <a:t>What you'll learn</a:t>
            </a:r>
            <a:endParaRPr>
              <a:solidFill>
                <a:srgbClr val="FFFFFF"/>
              </a:solidFill>
            </a:endParaRPr>
          </a:p>
        </p:txBody>
      </p:sp>
      <p:sp>
        <p:nvSpPr>
          <p:cNvPr id="101" name="Google Shape;101;p20"/>
          <p:cNvSpPr txBox="1"/>
          <p:nvPr>
            <p:ph idx="1" type="body"/>
          </p:nvPr>
        </p:nvSpPr>
        <p:spPr>
          <a:xfrm>
            <a:off x="311700" y="858900"/>
            <a:ext cx="5480400" cy="30270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a:solidFill>
                <a:schemeClr val="dk1"/>
              </a:solidFill>
            </a:endParaRPr>
          </a:p>
          <a:p>
            <a:pPr indent="-381000" lvl="0" marL="457200" rtl="0" algn="l">
              <a:lnSpc>
                <a:spcPct val="115000"/>
              </a:lnSpc>
              <a:spcBef>
                <a:spcPts val="1000"/>
              </a:spcBef>
              <a:spcAft>
                <a:spcPts val="0"/>
              </a:spcAft>
              <a:buSzPts val="2400"/>
              <a:buChar char="●"/>
            </a:pPr>
            <a:r>
              <a:rPr lang="en">
                <a:solidFill>
                  <a:schemeClr val="dk1"/>
                </a:solidFill>
              </a:rPr>
              <a:t>How to build a variety of Android apps in Kotlin</a:t>
            </a:r>
            <a:endParaRPr>
              <a:solidFill>
                <a:schemeClr val="dk1"/>
              </a:solidFill>
            </a:endParaRPr>
          </a:p>
          <a:p>
            <a:pPr indent="-381000" lvl="0" marL="457200" rtl="0" algn="l">
              <a:spcBef>
                <a:spcPts val="1000"/>
              </a:spcBef>
              <a:spcAft>
                <a:spcPts val="0"/>
              </a:spcAft>
              <a:buClr>
                <a:schemeClr val="dk1"/>
              </a:buClr>
              <a:buSzPts val="2400"/>
              <a:buChar char="●"/>
            </a:pPr>
            <a:r>
              <a:rPr lang="en">
                <a:solidFill>
                  <a:schemeClr val="dk1"/>
                </a:solidFill>
              </a:rPr>
              <a:t>Kotlin language essentials</a:t>
            </a:r>
            <a:endParaRPr>
              <a:solidFill>
                <a:schemeClr val="dk1"/>
              </a:solidFill>
            </a:endParaRPr>
          </a:p>
          <a:p>
            <a:pPr indent="-381000" lvl="0" marL="457200" rtl="0" algn="l">
              <a:lnSpc>
                <a:spcPct val="115000"/>
              </a:lnSpc>
              <a:spcBef>
                <a:spcPts val="1000"/>
              </a:spcBef>
              <a:spcAft>
                <a:spcPts val="0"/>
              </a:spcAft>
              <a:buClr>
                <a:schemeClr val="dk1"/>
              </a:buClr>
              <a:buSzPts val="2400"/>
              <a:buChar char="●"/>
            </a:pPr>
            <a:r>
              <a:rPr lang="en">
                <a:solidFill>
                  <a:schemeClr val="dk1"/>
                </a:solidFill>
              </a:rPr>
              <a:t>Best practices for app development</a:t>
            </a:r>
            <a:endParaRPr>
              <a:solidFill>
                <a:schemeClr val="dk1"/>
              </a:solidFill>
            </a:endParaRPr>
          </a:p>
          <a:p>
            <a:pPr indent="-381000" lvl="0" marL="457200" rtl="0" algn="l">
              <a:lnSpc>
                <a:spcPct val="115000"/>
              </a:lnSpc>
              <a:spcBef>
                <a:spcPts val="1000"/>
              </a:spcBef>
              <a:spcAft>
                <a:spcPts val="0"/>
              </a:spcAft>
              <a:buClr>
                <a:schemeClr val="dk1"/>
              </a:buClr>
              <a:buSzPts val="2400"/>
              <a:buChar char="●"/>
            </a:pPr>
            <a:r>
              <a:rPr lang="en">
                <a:solidFill>
                  <a:schemeClr val="dk1"/>
                </a:solidFill>
              </a:rPr>
              <a:t>Resources to keep learning</a:t>
            </a:r>
            <a:endParaRPr>
              <a:solidFill>
                <a:schemeClr val="dk1"/>
              </a:solidFill>
            </a:endParaRPr>
          </a:p>
          <a:p>
            <a:pPr indent="0" lvl="0" marL="0" rtl="0" algn="l">
              <a:lnSpc>
                <a:spcPct val="115000"/>
              </a:lnSpc>
              <a:spcBef>
                <a:spcPts val="1000"/>
              </a:spcBef>
              <a:spcAft>
                <a:spcPts val="1000"/>
              </a:spcAft>
              <a:buClr>
                <a:schemeClr val="dk1"/>
              </a:buClr>
              <a:buSzPts val="1100"/>
              <a:buFont typeface="Arial"/>
              <a:buNone/>
            </a:pPr>
            <a:r>
              <a:t/>
            </a:r>
            <a:endParaRPr/>
          </a:p>
        </p:txBody>
      </p:sp>
      <p:sp>
        <p:nvSpPr>
          <p:cNvPr id="102" name="Google Shape;102;p20"/>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03" name="Google Shape;103;p20"/>
          <p:cNvPicPr preferRelativeResize="0"/>
          <p:nvPr/>
        </p:nvPicPr>
        <p:blipFill rotWithShape="1">
          <a:blip r:embed="rId3">
            <a:alphaModFix/>
          </a:blip>
          <a:srcRect b="13226" l="12797" r="12273" t="12879"/>
          <a:stretch/>
        </p:blipFill>
        <p:spPr>
          <a:xfrm>
            <a:off x="6010275" y="1338125"/>
            <a:ext cx="2755850" cy="27179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1"/>
          <p:cNvSpPr txBox="1"/>
          <p:nvPr>
            <p:ph type="title"/>
          </p:nvPr>
        </p:nvSpPr>
        <p:spPr>
          <a:xfrm>
            <a:off x="311700" y="170825"/>
            <a:ext cx="8657700" cy="5727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lang="en">
                <a:solidFill>
                  <a:srgbClr val="FFFFFF"/>
                </a:solidFill>
              </a:rPr>
              <a:t>The opportunity</a:t>
            </a:r>
            <a:endParaRPr>
              <a:solidFill>
                <a:srgbClr val="FFFFFF"/>
              </a:solidFill>
            </a:endParaRPr>
          </a:p>
        </p:txBody>
      </p:sp>
      <p:sp>
        <p:nvSpPr>
          <p:cNvPr id="109" name="Google Shape;109;p21"/>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10" name="Google Shape;110;p21"/>
          <p:cNvSpPr txBox="1"/>
          <p:nvPr>
            <p:ph idx="1" type="body"/>
          </p:nvPr>
        </p:nvSpPr>
        <p:spPr>
          <a:xfrm>
            <a:off x="247450" y="1080050"/>
            <a:ext cx="6024300" cy="3153900"/>
          </a:xfrm>
          <a:prstGeom prst="rect">
            <a:avLst/>
          </a:prstGeom>
        </p:spPr>
        <p:txBody>
          <a:bodyPr anchorCtr="0" anchor="t" bIns="91425" lIns="91425" spcFirstLastPara="1" rIns="91425" wrap="square" tIns="91425">
            <a:noAutofit/>
          </a:bodyPr>
          <a:lstStyle/>
          <a:p>
            <a:pPr indent="-361950" lvl="0" marL="457200" rtl="0" algn="l">
              <a:lnSpc>
                <a:spcPct val="115000"/>
              </a:lnSpc>
              <a:spcBef>
                <a:spcPts val="0"/>
              </a:spcBef>
              <a:spcAft>
                <a:spcPts val="0"/>
              </a:spcAft>
              <a:buClr>
                <a:schemeClr val="dk1"/>
              </a:buClr>
              <a:buSzPts val="2100"/>
              <a:buChar char="●"/>
            </a:pPr>
            <a:r>
              <a:rPr lang="en" sz="2100">
                <a:solidFill>
                  <a:schemeClr val="dk1"/>
                </a:solidFill>
              </a:rPr>
              <a:t>Mobile devices are becoming increasingly commonplace</a:t>
            </a:r>
            <a:endParaRPr sz="2100">
              <a:solidFill>
                <a:schemeClr val="dk1"/>
              </a:solidFill>
            </a:endParaRPr>
          </a:p>
          <a:p>
            <a:pPr indent="-361950" lvl="0" marL="457200" rtl="0" algn="l">
              <a:spcBef>
                <a:spcPts val="1000"/>
              </a:spcBef>
              <a:spcAft>
                <a:spcPts val="0"/>
              </a:spcAft>
              <a:buClr>
                <a:schemeClr val="dk1"/>
              </a:buClr>
              <a:buSzPts val="2100"/>
              <a:buChar char="●"/>
            </a:pPr>
            <a:r>
              <a:rPr lang="en" sz="2100">
                <a:solidFill>
                  <a:schemeClr val="dk1"/>
                </a:solidFill>
              </a:rPr>
              <a:t>Mobile apps connect users to information and services that can improve their quality of life</a:t>
            </a:r>
            <a:endParaRPr sz="2100">
              <a:solidFill>
                <a:schemeClr val="dk1"/>
              </a:solidFill>
            </a:endParaRPr>
          </a:p>
          <a:p>
            <a:pPr indent="-361950" lvl="0" marL="457200" rtl="0" algn="l">
              <a:lnSpc>
                <a:spcPct val="115000"/>
              </a:lnSpc>
              <a:spcBef>
                <a:spcPts val="1000"/>
              </a:spcBef>
              <a:spcAft>
                <a:spcPts val="1000"/>
              </a:spcAft>
              <a:buClr>
                <a:schemeClr val="dk1"/>
              </a:buClr>
              <a:buSzPts val="2100"/>
              <a:buChar char="●"/>
            </a:pPr>
            <a:r>
              <a:rPr lang="en" sz="2100">
                <a:solidFill>
                  <a:schemeClr val="dk1"/>
                </a:solidFill>
              </a:rPr>
              <a:t>Many industries have yet to be revolutionized through mobile, and offer great opportunities for new businesses and solutions</a:t>
            </a:r>
            <a:endParaRPr sz="2100">
              <a:solidFill>
                <a:schemeClr val="dk1"/>
              </a:solidFill>
            </a:endParaRPr>
          </a:p>
        </p:txBody>
      </p:sp>
      <p:pic>
        <p:nvPicPr>
          <p:cNvPr id="111" name="Google Shape;111;p21"/>
          <p:cNvPicPr preferRelativeResize="0"/>
          <p:nvPr/>
        </p:nvPicPr>
        <p:blipFill>
          <a:blip r:embed="rId3">
            <a:alphaModFix/>
          </a:blip>
          <a:stretch>
            <a:fillRect/>
          </a:stretch>
        </p:blipFill>
        <p:spPr>
          <a:xfrm>
            <a:off x="5336575" y="853128"/>
            <a:ext cx="4036026" cy="403729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2"/>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Android</a:t>
            </a:r>
            <a:endParaRPr/>
          </a:p>
        </p:txBody>
      </p:sp>
      <p:sp>
        <p:nvSpPr>
          <p:cNvPr id="117" name="Google Shape;117;p22"/>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18" name="Google Shape;118;p22"/>
          <p:cNvPicPr preferRelativeResize="0"/>
          <p:nvPr/>
        </p:nvPicPr>
        <p:blipFill>
          <a:blip r:embed="rId3">
            <a:alphaModFix/>
          </a:blip>
          <a:stretch>
            <a:fillRect/>
          </a:stretch>
        </p:blipFill>
        <p:spPr>
          <a:xfrm>
            <a:off x="5680723" y="2804976"/>
            <a:ext cx="3463274" cy="1853801"/>
          </a:xfrm>
          <a:prstGeom prst="rect">
            <a:avLst/>
          </a:prstGeom>
          <a:noFill/>
          <a:ln>
            <a:noFill/>
          </a:ln>
        </p:spPr>
      </p:pic>
      <p:sp>
        <p:nvSpPr>
          <p:cNvPr id="119" name="Google Shape;119;p22"/>
          <p:cNvSpPr txBox="1"/>
          <p:nvPr>
            <p:ph idx="1" type="body"/>
          </p:nvPr>
        </p:nvSpPr>
        <p:spPr>
          <a:xfrm>
            <a:off x="311700" y="1468500"/>
            <a:ext cx="6986100" cy="2730600"/>
          </a:xfrm>
          <a:prstGeom prst="rect">
            <a:avLst/>
          </a:prstGeom>
        </p:spPr>
        <p:txBody>
          <a:bodyPr anchorCtr="0" anchor="t" bIns="91425" lIns="91425" spcFirstLastPara="1" rIns="91425" wrap="square" tIns="91425">
            <a:noAutofit/>
          </a:bodyPr>
          <a:lstStyle/>
          <a:p>
            <a:pPr indent="-381000" lvl="0" marL="457200" rtl="0" algn="l">
              <a:lnSpc>
                <a:spcPct val="115000"/>
              </a:lnSpc>
              <a:spcBef>
                <a:spcPts val="0"/>
              </a:spcBef>
              <a:spcAft>
                <a:spcPts val="0"/>
              </a:spcAft>
              <a:buClr>
                <a:schemeClr val="dk1"/>
              </a:buClr>
              <a:buSzPts val="2400"/>
              <a:buChar char="●"/>
            </a:pPr>
            <a:r>
              <a:rPr lang="en">
                <a:solidFill>
                  <a:schemeClr val="dk1"/>
                </a:solidFill>
              </a:rPr>
              <a:t>Open-source mobile platform</a:t>
            </a:r>
            <a:endParaRPr>
              <a:solidFill>
                <a:schemeClr val="dk1"/>
              </a:solidFill>
            </a:endParaRPr>
          </a:p>
          <a:p>
            <a:pPr indent="-381000" lvl="0" marL="457200" rtl="0" algn="l">
              <a:lnSpc>
                <a:spcPct val="115000"/>
              </a:lnSpc>
              <a:spcBef>
                <a:spcPts val="1000"/>
              </a:spcBef>
              <a:spcAft>
                <a:spcPts val="0"/>
              </a:spcAft>
              <a:buClr>
                <a:schemeClr val="dk1"/>
              </a:buClr>
              <a:buSzPts val="2400"/>
              <a:buChar char="●"/>
            </a:pPr>
            <a:r>
              <a:rPr lang="en">
                <a:solidFill>
                  <a:schemeClr val="dk1"/>
                </a:solidFill>
              </a:rPr>
              <a:t>11 major platform releases so far</a:t>
            </a:r>
            <a:endParaRPr>
              <a:solidFill>
                <a:schemeClr val="dk1"/>
              </a:solidFill>
            </a:endParaRPr>
          </a:p>
          <a:p>
            <a:pPr indent="-381000" lvl="0" marL="457200" rtl="0" algn="l">
              <a:lnSpc>
                <a:spcPct val="115000"/>
              </a:lnSpc>
              <a:spcBef>
                <a:spcPts val="1000"/>
              </a:spcBef>
              <a:spcAft>
                <a:spcPts val="0"/>
              </a:spcAft>
              <a:buClr>
                <a:schemeClr val="dk1"/>
              </a:buClr>
              <a:buSzPts val="2400"/>
              <a:buChar char="●"/>
            </a:pPr>
            <a:r>
              <a:rPr lang="en">
                <a:solidFill>
                  <a:schemeClr val="dk1"/>
                </a:solidFill>
              </a:rPr>
              <a:t>2.5 billion monthly active Android devices</a:t>
            </a:r>
            <a:endParaRPr>
              <a:solidFill>
                <a:schemeClr val="dk1"/>
              </a:solidFill>
            </a:endParaRPr>
          </a:p>
          <a:p>
            <a:pPr indent="-381000" lvl="0" marL="457200" rtl="0" algn="l">
              <a:lnSpc>
                <a:spcPct val="115000"/>
              </a:lnSpc>
              <a:spcBef>
                <a:spcPts val="1000"/>
              </a:spcBef>
              <a:spcAft>
                <a:spcPts val="0"/>
              </a:spcAft>
              <a:buClr>
                <a:schemeClr val="dk1"/>
              </a:buClr>
              <a:buSzPts val="2400"/>
              <a:buChar char="●"/>
            </a:pPr>
            <a:r>
              <a:rPr lang="en">
                <a:solidFill>
                  <a:schemeClr val="dk1"/>
                </a:solidFill>
              </a:rPr>
              <a:t>2+ billion monthly active Google Play users</a:t>
            </a:r>
            <a:endParaRPr>
              <a:solidFill>
                <a:schemeClr val="dk1"/>
              </a:solidFill>
            </a:endParaRPr>
          </a:p>
          <a:p>
            <a:pPr indent="0" lvl="0" marL="0" rtl="0" algn="l">
              <a:lnSpc>
                <a:spcPct val="115000"/>
              </a:lnSpc>
              <a:spcBef>
                <a:spcPts val="1000"/>
              </a:spcBef>
              <a:spcAft>
                <a:spcPts val="1000"/>
              </a:spcAft>
              <a:buNone/>
            </a:pPr>
            <a:r>
              <a:t/>
            </a:r>
            <a:endParaRPr>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3"/>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Available across different form factors</a:t>
            </a:r>
            <a:endParaRPr/>
          </a:p>
        </p:txBody>
      </p:sp>
      <p:sp>
        <p:nvSpPr>
          <p:cNvPr id="125" name="Google Shape;125;p23"/>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26" name="Google Shape;126;p23"/>
          <p:cNvPicPr preferRelativeResize="0"/>
          <p:nvPr/>
        </p:nvPicPr>
        <p:blipFill>
          <a:blip r:embed="rId3">
            <a:alphaModFix/>
          </a:blip>
          <a:stretch>
            <a:fillRect/>
          </a:stretch>
        </p:blipFill>
        <p:spPr>
          <a:xfrm>
            <a:off x="2285587" y="1136050"/>
            <a:ext cx="4572826" cy="33224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4"/>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Build Android apps in Kotlin</a:t>
            </a:r>
            <a:endParaRPr/>
          </a:p>
        </p:txBody>
      </p:sp>
      <p:sp>
        <p:nvSpPr>
          <p:cNvPr id="132" name="Google Shape;132;p24"/>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33" name="Google Shape;133;p24"/>
          <p:cNvPicPr preferRelativeResize="0"/>
          <p:nvPr/>
        </p:nvPicPr>
        <p:blipFill>
          <a:blip r:embed="rId3">
            <a:alphaModFix/>
          </a:blip>
          <a:stretch>
            <a:fillRect/>
          </a:stretch>
        </p:blipFill>
        <p:spPr>
          <a:xfrm>
            <a:off x="35325" y="1714495"/>
            <a:ext cx="8839197" cy="2338347"/>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5"/>
          <p:cNvSpPr txBox="1"/>
          <p:nvPr>
            <p:ph type="title"/>
          </p:nvPr>
        </p:nvSpPr>
        <p:spPr>
          <a:xfrm>
            <a:off x="311700" y="170825"/>
            <a:ext cx="8657700" cy="5727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lang="en">
                <a:solidFill>
                  <a:srgbClr val="FFFFFF"/>
                </a:solidFill>
              </a:rPr>
              <a:t>Kotlin</a:t>
            </a:r>
            <a:endParaRPr>
              <a:solidFill>
                <a:srgbClr val="FFFFFF"/>
              </a:solidFill>
            </a:endParaRPr>
          </a:p>
        </p:txBody>
      </p:sp>
      <p:sp>
        <p:nvSpPr>
          <p:cNvPr id="139" name="Google Shape;139;p25"/>
          <p:cNvSpPr txBox="1"/>
          <p:nvPr>
            <p:ph idx="1" type="body"/>
          </p:nvPr>
        </p:nvSpPr>
        <p:spPr>
          <a:xfrm>
            <a:off x="311700" y="1714500"/>
            <a:ext cx="4842600" cy="1757100"/>
          </a:xfrm>
          <a:prstGeom prst="rect">
            <a:avLst/>
          </a:prstGeom>
        </p:spPr>
        <p:txBody>
          <a:bodyPr anchorCtr="0" anchor="t" bIns="91425" lIns="91425" spcFirstLastPara="1" rIns="91425" wrap="square" tIns="91425">
            <a:noAutofit/>
          </a:bodyPr>
          <a:lstStyle/>
          <a:p>
            <a:pPr indent="0" lvl="0" marL="0" rtl="0" algn="l">
              <a:lnSpc>
                <a:spcPct val="115000"/>
              </a:lnSpc>
              <a:spcBef>
                <a:spcPts val="1000"/>
              </a:spcBef>
              <a:spcAft>
                <a:spcPts val="0"/>
              </a:spcAft>
              <a:buNone/>
            </a:pPr>
            <a:r>
              <a:rPr lang="en">
                <a:solidFill>
                  <a:schemeClr val="dk1"/>
                </a:solidFill>
              </a:rPr>
              <a:t>A modern programming language that helps developers be more productive.</a:t>
            </a:r>
            <a:endParaRPr>
              <a:solidFill>
                <a:schemeClr val="dk1"/>
              </a:solidFill>
            </a:endParaRPr>
          </a:p>
          <a:p>
            <a:pPr indent="0" lvl="0" marL="0" rtl="0" algn="l">
              <a:lnSpc>
                <a:spcPct val="115000"/>
              </a:lnSpc>
              <a:spcBef>
                <a:spcPts val="1000"/>
              </a:spcBef>
              <a:spcAft>
                <a:spcPts val="1000"/>
              </a:spcAft>
              <a:buClr>
                <a:schemeClr val="dk1"/>
              </a:buClr>
              <a:buSzPts val="1100"/>
              <a:buFont typeface="Arial"/>
              <a:buNone/>
            </a:pPr>
            <a:r>
              <a:t/>
            </a:r>
            <a:endParaRPr/>
          </a:p>
        </p:txBody>
      </p:sp>
      <p:sp>
        <p:nvSpPr>
          <p:cNvPr id="140" name="Google Shape;140;p25"/>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41" name="Google Shape;141;p25"/>
          <p:cNvPicPr preferRelativeResize="0"/>
          <p:nvPr/>
        </p:nvPicPr>
        <p:blipFill>
          <a:blip r:embed="rId3">
            <a:alphaModFix/>
          </a:blip>
          <a:stretch>
            <a:fillRect/>
          </a:stretch>
        </p:blipFill>
        <p:spPr>
          <a:xfrm>
            <a:off x="4638575" y="1527975"/>
            <a:ext cx="4426000" cy="24269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DT master">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