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5143500" cx="9144000"/>
  <p:notesSz cx="6858000" cy="9144000"/>
  <p:embeddedFontLst>
    <p:embeddedFont>
      <p:font typeface="Roboto"/>
      <p:regular r:id="rId64"/>
      <p:bold r:id="rId65"/>
      <p:italic r:id="rId66"/>
      <p:boldItalic r:id="rId67"/>
    </p:embeddedFont>
    <p:embeddedFont>
      <p:font typeface="Google Sans"/>
      <p:regular r:id="rId68"/>
      <p:bold r:id="rId69"/>
      <p:italic r:id="rId70"/>
      <p:boldItalic r:id="rId71"/>
    </p:embeddedFont>
    <p:embeddedFont>
      <p:font typeface="Roboto Condensed"/>
      <p:regular r:id="rId72"/>
      <p:bold r:id="rId73"/>
      <p:italic r:id="rId74"/>
      <p:boldItalic r:id="rId75"/>
    </p:embeddedFont>
    <p:embeddedFont>
      <p:font typeface="Roboto Mono"/>
      <p:regular r:id="rId76"/>
      <p:bold r:id="rId77"/>
      <p:italic r:id="rId78"/>
      <p:boldItalic r:id="rId79"/>
    </p:embeddedFont>
    <p:embeddedFont>
      <p:font typeface="Open Sans"/>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3" Type="http://schemas.openxmlformats.org/officeDocument/2006/relationships/font" Target="fonts/OpenSans-boldItalic.fntdata"/><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OpenSans-regular.fntdata"/><Relationship Id="rId82" Type="http://schemas.openxmlformats.org/officeDocument/2006/relationships/font" Target="fonts/OpenSans-italic.fntdata"/><Relationship Id="rId81"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Condensed-bold.fntdata"/><Relationship Id="rId72" Type="http://schemas.openxmlformats.org/officeDocument/2006/relationships/font" Target="fonts/RobotoCondensed-regular.fntdata"/><Relationship Id="rId31" Type="http://schemas.openxmlformats.org/officeDocument/2006/relationships/slide" Target="slides/slide25.xml"/><Relationship Id="rId75" Type="http://schemas.openxmlformats.org/officeDocument/2006/relationships/font" Target="fonts/RobotoCondensed-boldItalic.fntdata"/><Relationship Id="rId30" Type="http://schemas.openxmlformats.org/officeDocument/2006/relationships/slide" Target="slides/slide24.xml"/><Relationship Id="rId74" Type="http://schemas.openxmlformats.org/officeDocument/2006/relationships/font" Target="fonts/RobotoCondensed-italic.fntdata"/><Relationship Id="rId33" Type="http://schemas.openxmlformats.org/officeDocument/2006/relationships/slide" Target="slides/slide27.xml"/><Relationship Id="rId77" Type="http://schemas.openxmlformats.org/officeDocument/2006/relationships/font" Target="fonts/RobotoMono-bold.fntdata"/><Relationship Id="rId32" Type="http://schemas.openxmlformats.org/officeDocument/2006/relationships/slide" Target="slides/slide26.xml"/><Relationship Id="rId76" Type="http://schemas.openxmlformats.org/officeDocument/2006/relationships/font" Target="fonts/RobotoMono-regular.fntdata"/><Relationship Id="rId35" Type="http://schemas.openxmlformats.org/officeDocument/2006/relationships/slide" Target="slides/slide29.xml"/><Relationship Id="rId79" Type="http://schemas.openxmlformats.org/officeDocument/2006/relationships/font" Target="fonts/RobotoMono-boldItalic.fntdata"/><Relationship Id="rId34" Type="http://schemas.openxmlformats.org/officeDocument/2006/relationships/slide" Target="slides/slide28.xml"/><Relationship Id="rId78" Type="http://schemas.openxmlformats.org/officeDocument/2006/relationships/font" Target="fonts/RobotoMono-italic.fntdata"/><Relationship Id="rId71" Type="http://schemas.openxmlformats.org/officeDocument/2006/relationships/font" Target="fonts/GoogleSans-boldItalic.fntdata"/><Relationship Id="rId70" Type="http://schemas.openxmlformats.org/officeDocument/2006/relationships/font" Target="fonts/GoogleSans-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Roboto-regular.fntdata"/><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Roboto-italic.fntdata"/><Relationship Id="rId21" Type="http://schemas.openxmlformats.org/officeDocument/2006/relationships/slide" Target="slides/slide15.xml"/><Relationship Id="rId65" Type="http://schemas.openxmlformats.org/officeDocument/2006/relationships/font" Target="fonts/Roboto-bold.fntdata"/><Relationship Id="rId24" Type="http://schemas.openxmlformats.org/officeDocument/2006/relationships/slide" Target="slides/slide18.xml"/><Relationship Id="rId68" Type="http://schemas.openxmlformats.org/officeDocument/2006/relationships/font" Target="fonts/GoogleSans-regular.fntdata"/><Relationship Id="rId23" Type="http://schemas.openxmlformats.org/officeDocument/2006/relationships/slide" Target="slides/slide17.xml"/><Relationship Id="rId67" Type="http://schemas.openxmlformats.org/officeDocument/2006/relationships/font" Target="fonts/Roboto-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GoogleSans-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properties.htm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classes.html#member-functions"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inheritance.html"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inheritance"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abstract-classes" TargetMode="External"/><Relationship Id="rId3" Type="http://schemas.openxmlformats.org/officeDocument/2006/relationships/hyperlink" Target="https://kotlinlang.org/docs/reference/classes.html"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data-classes.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collections.html"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object-declarations.html#companion-objects"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object-declarations.html#companion-object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visibility-modifiers.html" TargetMode="Externa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9961b3fa0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9961b3fa0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9961b3fa0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9961b3fa0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t>Similar to how we learned about default parameters in functions in Lesson 2, we can have default parameters for constructors.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 means, parameters can have default values and don’t need to be specified when the object is initialized. If no default value is provided, then the parameter is required in the constructor. You can mix default and required parameters in a constructor.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this class declaration of </a:t>
            </a:r>
            <a:r>
              <a:rPr lang="en">
                <a:latin typeface="Courier New"/>
                <a:ea typeface="Courier New"/>
                <a:cs typeface="Courier New"/>
                <a:sym typeface="Courier New"/>
              </a:rPr>
              <a:t>Box</a:t>
            </a:r>
            <a:r>
              <a:rPr lang="en"/>
              <a:t>, </a:t>
            </a:r>
            <a:r>
              <a:rPr lang="en">
                <a:latin typeface="Courier New"/>
                <a:ea typeface="Courier New"/>
                <a:cs typeface="Courier New"/>
                <a:sym typeface="Courier New"/>
              </a:rPr>
              <a:t>width</a:t>
            </a:r>
            <a:r>
              <a:rPr lang="en"/>
              <a:t> and </a:t>
            </a:r>
            <a:r>
              <a:rPr lang="en">
                <a:latin typeface="Courier New"/>
                <a:ea typeface="Courier New"/>
                <a:cs typeface="Courier New"/>
                <a:sym typeface="Courier New"/>
              </a:rPr>
              <a:t>height</a:t>
            </a:r>
            <a:r>
              <a:rPr lang="en"/>
              <a:t> have default values. No default value is provided for </a:t>
            </a:r>
            <a:r>
              <a:rPr lang="en">
                <a:latin typeface="Courier New"/>
                <a:ea typeface="Courier New"/>
                <a:cs typeface="Courier New"/>
                <a:sym typeface="Courier New"/>
              </a:rPr>
              <a:t>length</a:t>
            </a:r>
            <a:r>
              <a:rPr lang="en"/>
              <a:t>, so specifying the </a:t>
            </a:r>
            <a:r>
              <a:rPr lang="en">
                <a:latin typeface="Courier New"/>
                <a:ea typeface="Courier New"/>
                <a:cs typeface="Courier New"/>
                <a:sym typeface="Courier New"/>
              </a:rPr>
              <a:t>length</a:t>
            </a:r>
            <a:r>
              <a:rPr lang="en"/>
              <a:t> is required when creating a new </a:t>
            </a:r>
            <a:r>
              <a:rPr lang="en">
                <a:latin typeface="Courier New"/>
                <a:ea typeface="Courier New"/>
                <a:cs typeface="Courier New"/>
                <a:sym typeface="Courier New"/>
              </a:rPr>
              <a:t>Box</a:t>
            </a:r>
            <a:r>
              <a:rPr lang="en"/>
              <a:t> object. Because these three parameters are marked with </a:t>
            </a:r>
            <a:r>
              <a:rPr lang="en">
                <a:latin typeface="Courier New"/>
                <a:ea typeface="Courier New"/>
                <a:cs typeface="Courier New"/>
                <a:sym typeface="Courier New"/>
              </a:rPr>
              <a:t>val</a:t>
            </a:r>
            <a:r>
              <a:rPr lang="en"/>
              <a:t>, we know these are member variables of the </a:t>
            </a:r>
            <a:r>
              <a:rPr lang="en">
                <a:solidFill>
                  <a:schemeClr val="dk1"/>
                </a:solidFill>
                <a:latin typeface="Courier New"/>
                <a:ea typeface="Courier New"/>
                <a:cs typeface="Courier New"/>
                <a:sym typeface="Courier New"/>
              </a:rPr>
              <a:t>Box</a:t>
            </a:r>
            <a:r>
              <a:rPr lang="en"/>
              <a:t>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Underneath the class declaration, we have three examples of how you would create new </a:t>
            </a:r>
            <a:r>
              <a:rPr lang="en">
                <a:solidFill>
                  <a:schemeClr val="dk1"/>
                </a:solidFill>
                <a:latin typeface="Courier New"/>
                <a:ea typeface="Courier New"/>
                <a:cs typeface="Courier New"/>
                <a:sym typeface="Courier New"/>
              </a:rPr>
              <a:t>Box</a:t>
            </a:r>
            <a:r>
              <a:rPr lang="en">
                <a:solidFill>
                  <a:schemeClr val="dk1"/>
                </a:solidFill>
              </a:rPr>
              <a:t> objects. Even though they specify the constructor arguments in different ways, the three </a:t>
            </a:r>
            <a:r>
              <a:rPr lang="en">
                <a:solidFill>
                  <a:schemeClr val="dk1"/>
                </a:solidFill>
                <a:latin typeface="Courier New"/>
                <a:ea typeface="Courier New"/>
                <a:cs typeface="Courier New"/>
                <a:sym typeface="Courier New"/>
              </a:rPr>
              <a:t>Box</a:t>
            </a:r>
            <a:r>
              <a:rPr lang="en">
                <a:solidFill>
                  <a:schemeClr val="dk1"/>
                </a:solidFill>
              </a:rPr>
              <a:t> objects are equivalent.</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9961b3fa0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9961b3fa0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all examples we’ve seen so far, the constructor is within the class header. This is called the primary constructor.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syntax makes Kotlin more concise when it comes to defining classes.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Technically, the first code snippet is equivalent to the second one (which is more verbose). The second code snippet looks more like how you would define a class in another language, where the constructor is explicitly defined by itself.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in Kotlin, write your code according to the first code snippet.</a:t>
            </a:r>
            <a:r>
              <a:rPr lang="en">
                <a:solidFill>
                  <a:schemeClr val="dk1"/>
                </a:solidFill>
              </a:rPr>
              <a:t> </a:t>
            </a:r>
            <a:r>
              <a:rPr lang="en" sz="1050">
                <a:solidFill>
                  <a:srgbClr val="3C4043"/>
                </a:solidFill>
                <a:highlight>
                  <a:srgbClr val="FFFFFF"/>
                </a:highlight>
                <a:latin typeface="Roboto"/>
                <a:ea typeface="Roboto"/>
                <a:cs typeface="Roboto"/>
                <a:sym typeface="Roboto"/>
              </a:rPr>
              <a:t>Notice the init block? Let's take a look at that.</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9961b3fa0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9961b3fa0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Kotlin, you can’t put any code inside a primary constructor, so put any initialization code in an </a:t>
            </a:r>
            <a:r>
              <a:rPr lang="en">
                <a:latin typeface="Courier New"/>
                <a:ea typeface="Courier New"/>
                <a:cs typeface="Courier New"/>
                <a:sym typeface="Courier New"/>
              </a:rPr>
              <a:t>init</a:t>
            </a:r>
            <a:r>
              <a:rPr lang="en"/>
              <a:t> block - also known as an </a:t>
            </a:r>
            <a:r>
              <a:rPr lang="en">
                <a:latin typeface="Courier New"/>
                <a:ea typeface="Courier New"/>
                <a:cs typeface="Courier New"/>
                <a:sym typeface="Courier New"/>
              </a:rPr>
              <a:t>initializer</a:t>
            </a:r>
            <a:r>
              <a:rPr lang="en"/>
              <a:t> block. You can have more than 1 </a:t>
            </a:r>
            <a:r>
              <a:rPr lang="en">
                <a:latin typeface="Courier New"/>
                <a:ea typeface="Courier New"/>
                <a:cs typeface="Courier New"/>
                <a:sym typeface="Courier New"/>
              </a:rPr>
              <a:t>init</a:t>
            </a:r>
            <a:r>
              <a:rPr lang="en"/>
              <a:t> block in your class definition. The blocks just get executed in the order that they appear in the code. These </a:t>
            </a:r>
            <a:r>
              <a:rPr lang="en">
                <a:solidFill>
                  <a:schemeClr val="dk1"/>
                </a:solidFill>
                <a:latin typeface="Courier New"/>
                <a:ea typeface="Courier New"/>
                <a:cs typeface="Courier New"/>
                <a:sym typeface="Courier New"/>
              </a:rPr>
              <a:t>init</a:t>
            </a:r>
            <a:r>
              <a:rPr lang="en"/>
              <a:t> blocks essentially become the body of the primary constructor.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9961b3fa0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9961b3fa0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we have a </a:t>
            </a:r>
            <a:r>
              <a:rPr lang="en">
                <a:latin typeface="Courier New"/>
                <a:ea typeface="Courier New"/>
                <a:cs typeface="Courier New"/>
                <a:sym typeface="Courier New"/>
              </a:rPr>
              <a:t>Square</a:t>
            </a:r>
            <a:r>
              <a:rPr lang="en"/>
              <a:t> class where the primary constructor has 1 input parameter: the side length as an Int. We want to do some work in the constructor of the Square class, so we setup an </a:t>
            </a:r>
            <a:r>
              <a:rPr lang="en">
                <a:latin typeface="Courier New"/>
                <a:ea typeface="Courier New"/>
                <a:cs typeface="Courier New"/>
                <a:sym typeface="Courier New"/>
              </a:rPr>
              <a:t>init</a:t>
            </a:r>
            <a:r>
              <a:rPr lang="en"/>
              <a:t> block. Within it, we have a println statement.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Outside of the class definition, we can create a new Square object instance with a side of 10. As soon as it is initialized, the </a:t>
            </a:r>
            <a:r>
              <a:rPr lang="en">
                <a:latin typeface="Courier New"/>
                <a:ea typeface="Courier New"/>
                <a:cs typeface="Courier New"/>
                <a:sym typeface="Courier New"/>
              </a:rPr>
              <a:t>init</a:t>
            </a:r>
            <a:r>
              <a:rPr lang="en"/>
              <a:t> block is executed and the print statement gets printed to the output.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9961b3fa0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9961b3fa0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if we need multiple constructors? In addition to the primary constructor, a class can have one or more secondary constructors. Use the </a:t>
            </a:r>
            <a:r>
              <a:rPr lang="en">
                <a:latin typeface="Courier New"/>
                <a:ea typeface="Courier New"/>
                <a:cs typeface="Courier New"/>
                <a:sym typeface="Courier New"/>
              </a:rPr>
              <a:t>constructor</a:t>
            </a:r>
            <a:r>
              <a:rPr lang="en"/>
              <a:t> keyword to declare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secondary constructor must call the primary constructor using the </a:t>
            </a:r>
            <a:r>
              <a:rPr lang="en">
                <a:latin typeface="Courier New"/>
                <a:ea typeface="Courier New"/>
                <a:cs typeface="Courier New"/>
                <a:sym typeface="Courier New"/>
              </a:rPr>
              <a:t>this</a:t>
            </a:r>
            <a:r>
              <a:rPr lang="en"/>
              <a:t> keyword. Or </a:t>
            </a:r>
            <a:r>
              <a:rPr lang="en">
                <a:latin typeface="Courier New"/>
                <a:ea typeface="Courier New"/>
                <a:cs typeface="Courier New"/>
                <a:sym typeface="Courier New"/>
              </a:rPr>
              <a:t>it</a:t>
            </a:r>
            <a:r>
              <a:rPr lang="en"/>
              <a:t> must call another secondary constructor that calls the primary constructor. </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b="1" lang="en">
                <a:highlight>
                  <a:srgbClr val="FCE5CD"/>
                </a:highlight>
              </a:rPr>
              <a:t>Warning:</a:t>
            </a:r>
            <a:r>
              <a:rPr lang="en">
                <a:highlight>
                  <a:srgbClr val="FCE5CD"/>
                </a:highlight>
              </a:rPr>
              <a:t> Using multiple constructors leads to more code paths and issues with testing. Before writing a secondary constructor, consider whether a factory function would work instead, to keep the class definition clean.</a:t>
            </a:r>
            <a:endParaRPr>
              <a:highlight>
                <a:srgbClr val="FCE5CD"/>
              </a:highlight>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a:p>
          <a:p>
            <a:pPr indent="-298450" lvl="0" marL="457200" rtl="0" algn="l">
              <a:spcBef>
                <a:spcPts val="0"/>
              </a:spcBef>
              <a:spcAft>
                <a:spcPts val="0"/>
              </a:spcAft>
              <a:buSzPts val="1100"/>
              <a:buChar char="●"/>
            </a:pPr>
            <a:r>
              <a:rPr lang="en" u="sng">
                <a:solidFill>
                  <a:schemeClr val="hlink"/>
                </a:solidFill>
                <a:hlinkClick r:id="rId2"/>
              </a:rPr>
              <a:t>Classes and Inheritance</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9961b3fa0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9961b3fa0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a:t>
            </a:r>
            <a:r>
              <a:rPr lang="en">
                <a:latin typeface="Courier New"/>
                <a:ea typeface="Courier New"/>
                <a:cs typeface="Courier New"/>
                <a:sym typeface="Courier New"/>
              </a:rPr>
              <a:t>Circle</a:t>
            </a:r>
            <a:r>
              <a:rPr lang="en"/>
              <a:t> class, we have a primary constructor (that takes a double radius value as input) and 2 secondary constructors.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define a secondary constructor, start with the </a:t>
            </a:r>
            <a:r>
              <a:rPr lang="en">
                <a:latin typeface="Courier New"/>
                <a:ea typeface="Courier New"/>
                <a:cs typeface="Courier New"/>
                <a:sym typeface="Courier New"/>
              </a:rPr>
              <a:t>constructor</a:t>
            </a:r>
            <a:r>
              <a:rPr lang="en"/>
              <a:t> keyword followed by </a:t>
            </a:r>
            <a:r>
              <a:rPr lang="en"/>
              <a:t>parameters</a:t>
            </a:r>
            <a:r>
              <a:rPr lang="en"/>
              <a:t>, a colon, and a call to the default </a:t>
            </a:r>
            <a:r>
              <a:rPr lang="en">
                <a:latin typeface="Courier New"/>
                <a:ea typeface="Courier New"/>
                <a:cs typeface="Courier New"/>
                <a:sym typeface="Courier New"/>
              </a:rPr>
              <a:t>constructor</a:t>
            </a:r>
            <a:r>
              <a:rPr lang="en"/>
              <a:t> with </a:t>
            </a:r>
            <a:r>
              <a:rPr lang="en">
                <a:latin typeface="Courier New"/>
                <a:ea typeface="Courier New"/>
                <a:cs typeface="Courier New"/>
                <a:sym typeface="Courier New"/>
              </a:rPr>
              <a:t>this</a:t>
            </a:r>
            <a:r>
              <a:rPr lang="en"/>
              <a:t> (which takes the radius as input). For classes with multiple constructors like this one, the </a:t>
            </a:r>
            <a:r>
              <a:rPr lang="en">
                <a:latin typeface="Courier New"/>
                <a:ea typeface="Courier New"/>
                <a:cs typeface="Courier New"/>
                <a:sym typeface="Courier New"/>
              </a:rPr>
              <a:t>init</a:t>
            </a:r>
            <a:r>
              <a:rPr lang="en"/>
              <a:t> block runs </a:t>
            </a:r>
            <a:r>
              <a:rPr b="1" lang="en"/>
              <a:t>before</a:t>
            </a:r>
            <a:r>
              <a:rPr lang="en"/>
              <a:t> any code in the secondary constructor. Hence, the println statement will be executed before any of the code within the secondary constructors.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9961b3fa0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9961b3fa0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properties in a class using </a:t>
            </a:r>
            <a:r>
              <a:rPr lang="en">
                <a:latin typeface="Courier New"/>
                <a:ea typeface="Courier New"/>
                <a:cs typeface="Courier New"/>
                <a:sym typeface="Courier New"/>
              </a:rPr>
              <a:t>val</a:t>
            </a:r>
            <a:r>
              <a:rPr lang="en"/>
              <a:t> or </a:t>
            </a:r>
            <a:r>
              <a:rPr lang="en">
                <a:latin typeface="Courier New"/>
                <a:ea typeface="Courier New"/>
                <a:cs typeface="Courier New"/>
                <a:sym typeface="Courier New"/>
              </a:rPr>
              <a:t>var</a:t>
            </a:r>
            <a:r>
              <a:rPr lang="en"/>
              <a:t>, as you learned earlier. Access these properties by using the object name followed by "." and the property name. If the property was declared a </a:t>
            </a:r>
            <a:r>
              <a:rPr lang="en">
                <a:latin typeface="Courier New"/>
                <a:ea typeface="Courier New"/>
                <a:cs typeface="Courier New"/>
                <a:sym typeface="Courier New"/>
              </a:rPr>
              <a:t>var</a:t>
            </a:r>
            <a:r>
              <a:rPr lang="en"/>
              <a:t>, then you can also set the property using dot notation. You can’t modify an object’s property if it was declared a </a:t>
            </a:r>
            <a:r>
              <a:rPr lang="en">
                <a:latin typeface="Courier New"/>
                <a:ea typeface="Courier New"/>
                <a:cs typeface="Courier New"/>
                <a:sym typeface="Courier New"/>
              </a:rPr>
              <a:t>val</a:t>
            </a:r>
            <a:r>
              <a:rPr lang="en"/>
              <a:t>. You will get an error that the </a:t>
            </a:r>
            <a:r>
              <a:rPr lang="en">
                <a:latin typeface="Courier New"/>
                <a:ea typeface="Courier New"/>
                <a:cs typeface="Courier New"/>
                <a:sym typeface="Courier New"/>
              </a:rPr>
              <a:t>val</a:t>
            </a:r>
            <a:r>
              <a:rPr lang="en"/>
              <a:t> cannot be reassigned.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9961b3fa0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9961b3fa0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we create a Person class with a name property. In the main function, create a </a:t>
            </a:r>
            <a:r>
              <a:rPr lang="en">
                <a:latin typeface="Courier New"/>
                <a:ea typeface="Courier New"/>
                <a:cs typeface="Courier New"/>
                <a:sym typeface="Courier New"/>
              </a:rPr>
              <a:t>Person</a:t>
            </a:r>
            <a:r>
              <a:rPr lang="en"/>
              <a:t> object instance. Then access and set its </a:t>
            </a:r>
            <a:r>
              <a:rPr lang="en">
                <a:latin typeface="Courier New"/>
                <a:ea typeface="Courier New"/>
                <a:cs typeface="Courier New"/>
                <a:sym typeface="Courier New"/>
              </a:rPr>
              <a:t>name</a:t>
            </a:r>
            <a:r>
              <a:rPr lang="en"/>
              <a:t> property with dot notation. Because </a:t>
            </a:r>
            <a:r>
              <a:rPr lang="en">
                <a:latin typeface="Consolas"/>
                <a:ea typeface="Consolas"/>
                <a:cs typeface="Consolas"/>
                <a:sym typeface="Consolas"/>
              </a:rPr>
              <a:t>name</a:t>
            </a:r>
            <a:r>
              <a:rPr lang="en"/>
              <a:t> is a </a:t>
            </a:r>
            <a:r>
              <a:rPr lang="en">
                <a:latin typeface="Courier New"/>
                <a:ea typeface="Courier New"/>
                <a:cs typeface="Courier New"/>
                <a:sym typeface="Courier New"/>
              </a:rPr>
              <a:t>var</a:t>
            </a:r>
            <a:r>
              <a:rPr lang="en"/>
              <a:t>, we can change the </a:t>
            </a:r>
            <a:r>
              <a:rPr lang="en">
                <a:latin typeface="Courier New"/>
                <a:ea typeface="Courier New"/>
                <a:cs typeface="Courier New"/>
                <a:sym typeface="Courier New"/>
              </a:rPr>
              <a:t>name</a:t>
            </a:r>
            <a:r>
              <a:rPr lang="en"/>
              <a:t> property with the setter. If it was declared with a </a:t>
            </a:r>
            <a:r>
              <a:rPr lang="en">
                <a:latin typeface="Courier New"/>
                <a:ea typeface="Courier New"/>
                <a:cs typeface="Courier New"/>
                <a:sym typeface="Courier New"/>
              </a:rPr>
              <a:t>val</a:t>
            </a:r>
            <a:r>
              <a:rPr lang="en"/>
              <a:t> in the constructor of the Person class, we would not be able to change it.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9961b3fa0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9961b3fa0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don’t want the default </a:t>
            </a:r>
            <a:r>
              <a:rPr lang="en">
                <a:latin typeface="Courier New"/>
                <a:ea typeface="Courier New"/>
                <a:cs typeface="Courier New"/>
                <a:sym typeface="Courier New"/>
              </a:rPr>
              <a:t>get/set</a:t>
            </a:r>
            <a:r>
              <a:rPr lang="en"/>
              <a:t> behavior for a property, then you can customize your own getter or setter for a property. Again, you can only override </a:t>
            </a:r>
            <a:r>
              <a:rPr lang="en">
                <a:latin typeface="Courier New"/>
                <a:ea typeface="Courier New"/>
                <a:cs typeface="Courier New"/>
                <a:sym typeface="Courier New"/>
              </a:rPr>
              <a:t>set()</a:t>
            </a:r>
            <a:r>
              <a:rPr lang="en"/>
              <a:t> if the property was defined as </a:t>
            </a:r>
            <a:r>
              <a:rPr lang="en">
                <a:latin typeface="Courier New"/>
                <a:ea typeface="Courier New"/>
                <a:cs typeface="Courier New"/>
                <a:sym typeface="Courier New"/>
              </a:rPr>
              <a:t>var</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what the general format would look like for declaring a mutable property in a class. Declare it with </a:t>
            </a:r>
            <a:r>
              <a:rPr lang="en">
                <a:latin typeface="Courier New"/>
                <a:ea typeface="Courier New"/>
                <a:cs typeface="Courier New"/>
                <a:sym typeface="Courier New"/>
              </a:rPr>
              <a:t>var</a:t>
            </a:r>
            <a:r>
              <a:rPr lang="en"/>
              <a:t> and then the property name. Use a colon followed by the data type. Then set it equal to an initial value (this can be an expression). Then you can optionally override the </a:t>
            </a:r>
            <a:r>
              <a:rPr lang="en">
                <a:latin typeface="Courier New"/>
                <a:ea typeface="Courier New"/>
                <a:cs typeface="Courier New"/>
                <a:sym typeface="Courier New"/>
              </a:rPr>
              <a:t>get()</a:t>
            </a:r>
            <a:r>
              <a:rPr lang="en"/>
              <a:t> or </a:t>
            </a:r>
            <a:r>
              <a:rPr lang="en">
                <a:latin typeface="Courier New"/>
                <a:ea typeface="Courier New"/>
                <a:cs typeface="Courier New"/>
                <a:sym typeface="Courier New"/>
              </a:rPr>
              <a:t>set()</a:t>
            </a:r>
            <a:r>
              <a:rPr lang="en"/>
              <a:t> function for the property.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Properties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9961b3fa0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9961b3fa0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an example in the </a:t>
            </a:r>
            <a:r>
              <a:rPr lang="en">
                <a:latin typeface="Courier New"/>
                <a:ea typeface="Courier New"/>
                <a:cs typeface="Courier New"/>
                <a:sym typeface="Courier New"/>
              </a:rPr>
              <a:t>Person</a:t>
            </a:r>
            <a:r>
              <a:rPr lang="en"/>
              <a:t> class. Define a variable called </a:t>
            </a:r>
            <a:r>
              <a:rPr lang="en">
                <a:latin typeface="Courier New"/>
                <a:ea typeface="Courier New"/>
                <a:cs typeface="Courier New"/>
                <a:sym typeface="Courier New"/>
              </a:rPr>
              <a:t>fullName</a:t>
            </a:r>
            <a:r>
              <a:rPr lang="en"/>
              <a:t>, with a custom </a:t>
            </a:r>
            <a:r>
              <a:rPr lang="en"/>
              <a:t>getter</a:t>
            </a:r>
            <a:r>
              <a:rPr lang="en"/>
              <a:t> function that combines the first and last name into a single String. You can access </a:t>
            </a:r>
            <a:r>
              <a:rPr lang="en">
                <a:latin typeface="Courier New"/>
                <a:ea typeface="Courier New"/>
                <a:cs typeface="Courier New"/>
                <a:sym typeface="Courier New"/>
              </a:rPr>
              <a:t>fullName</a:t>
            </a:r>
            <a:r>
              <a:rPr lang="en"/>
              <a:t> like a property (using </a:t>
            </a:r>
            <a:r>
              <a:rPr lang="en">
                <a:latin typeface="Courier New"/>
                <a:ea typeface="Courier New"/>
                <a:cs typeface="Courier New"/>
                <a:sym typeface="Courier New"/>
              </a:rPr>
              <a:t>person.fullName</a:t>
            </a:r>
            <a:r>
              <a:rPr lang="en"/>
              <a:t> in the example), and the </a:t>
            </a:r>
            <a:r>
              <a:rPr lang="en">
                <a:latin typeface="Courier New"/>
                <a:ea typeface="Courier New"/>
                <a:cs typeface="Courier New"/>
                <a:sym typeface="Courier New"/>
              </a:rPr>
              <a:t>get()</a:t>
            </a:r>
            <a:r>
              <a:rPr lang="en"/>
              <a:t> function gets executed on the fly.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9961b3fa0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9961b3fa0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lesson, we’re going to be talking about object oriented programming concepts in Kotlin including classes and inheritance. You may already know about object oriented programming from other languages, so some of these concepts may be familiar to you. We’ll also cover unique aspects of the Kotlin language like extension functions and special classes, which make it easier for you to write your code as a developer.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9961b3fa0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9961b3fa0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that same property, you can also define a custom </a:t>
            </a:r>
            <a:r>
              <a:rPr lang="en">
                <a:solidFill>
                  <a:schemeClr val="dk1"/>
                </a:solidFill>
                <a:latin typeface="Roboto"/>
                <a:ea typeface="Roboto"/>
                <a:cs typeface="Roboto"/>
                <a:sym typeface="Roboto"/>
              </a:rPr>
              <a:t>setter</a:t>
            </a:r>
            <a:r>
              <a:rPr lang="en">
                <a:solidFill>
                  <a:schemeClr val="dk1"/>
                </a:solidFill>
              </a:rPr>
              <a:t> function that takes in a single string and splits it into first name and last name components. You can set </a:t>
            </a:r>
            <a:r>
              <a:rPr lang="en">
                <a:solidFill>
                  <a:schemeClr val="dk1"/>
                </a:solidFill>
                <a:latin typeface="Courier New"/>
                <a:ea typeface="Courier New"/>
                <a:cs typeface="Courier New"/>
                <a:sym typeface="Courier New"/>
              </a:rPr>
              <a:t>fullName</a:t>
            </a:r>
            <a:r>
              <a:rPr lang="en">
                <a:solidFill>
                  <a:schemeClr val="dk1"/>
                </a:solidFill>
              </a:rPr>
              <a:t> like a property, using </a:t>
            </a:r>
            <a:r>
              <a:rPr lang="en">
                <a:solidFill>
                  <a:schemeClr val="dk1"/>
                </a:solidFill>
                <a:latin typeface="Courier New"/>
                <a:ea typeface="Courier New"/>
                <a:cs typeface="Courier New"/>
                <a:sym typeface="Courier New"/>
              </a:rPr>
              <a:t>person.fullName = &lt;the new name&gt;</a:t>
            </a:r>
            <a:r>
              <a:rPr lang="en">
                <a:solidFill>
                  <a:schemeClr val="dk1"/>
                </a:solidFill>
              </a:rPr>
              <a:t>, which is “Jane Smith” in the example. The underlying </a:t>
            </a:r>
            <a:r>
              <a:rPr lang="en">
                <a:solidFill>
                  <a:schemeClr val="dk1"/>
                </a:solidFill>
                <a:latin typeface="Courier New"/>
                <a:ea typeface="Courier New"/>
                <a:cs typeface="Courier New"/>
                <a:sym typeface="Courier New"/>
              </a:rPr>
              <a:t>set()</a:t>
            </a:r>
            <a:r>
              <a:rPr lang="en">
                <a:solidFill>
                  <a:schemeClr val="dk1"/>
                </a:solidFill>
              </a:rPr>
              <a:t> function would get called.</a:t>
            </a:r>
            <a:endParaRPr>
              <a:solidFill>
                <a:schemeClr val="dk1"/>
              </a:solidFill>
            </a:endParaRPr>
          </a:p>
          <a:p>
            <a:pPr indent="0" lvl="0" marL="0" rtl="0" algn="l">
              <a:lnSpc>
                <a:spcPct val="115000"/>
              </a:lnSpc>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9961b3fa0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9961b3fa0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constructors and properties, classes can also have member functions. Declare functions according to the rules we discussed in "Functions" in Lesson 2.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Member Functions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9961b3fa0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9961b3fa0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are very useful, and you can receive even more benefit from them by inheriting properties and behavior from other classes. Let’s talk about inheritance in Kotlin next.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9961b3fa0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9961b3fa0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Inheriting the properties and capabilities from parent class to child class is called Inheritance.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Kotlin has a single-parent class inheritance structure, should you need multiple class features to be inherited in your class, consider using Interfaces.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Inheritance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9961b3fa0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9961b3fa0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9961b3fa0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9961b3fa0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t>We defined an </a:t>
            </a:r>
            <a:r>
              <a:rPr lang="en">
                <a:latin typeface="Courier New"/>
                <a:ea typeface="Courier New"/>
                <a:cs typeface="Courier New"/>
                <a:sym typeface="Courier New"/>
              </a:rPr>
              <a:t>interface</a:t>
            </a:r>
            <a:r>
              <a:rPr lang="en"/>
              <a:t> called </a:t>
            </a:r>
            <a:r>
              <a:rPr lang="en">
                <a:latin typeface="Courier New"/>
                <a:ea typeface="Courier New"/>
                <a:cs typeface="Courier New"/>
                <a:sym typeface="Courier New"/>
              </a:rPr>
              <a:t>Shape</a:t>
            </a:r>
            <a:r>
              <a:rPr lang="en"/>
              <a:t> that has a single function </a:t>
            </a:r>
            <a:r>
              <a:rPr lang="en">
                <a:latin typeface="Courier New"/>
                <a:ea typeface="Courier New"/>
                <a:cs typeface="Courier New"/>
                <a:sym typeface="Courier New"/>
              </a:rPr>
              <a:t>computeArea()</a:t>
            </a:r>
            <a:r>
              <a:rPr lang="en"/>
              <a:t>. Any class that implements that interface must override the function as shown in the example with </a:t>
            </a:r>
            <a:r>
              <a:rPr lang="en">
                <a:latin typeface="Courier New"/>
                <a:ea typeface="Courier New"/>
                <a:cs typeface="Courier New"/>
                <a:sym typeface="Courier New"/>
              </a:rPr>
              <a:t>Circle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how you would create a new </a:t>
            </a:r>
            <a:r>
              <a:rPr lang="en">
                <a:latin typeface="Courier New"/>
                <a:ea typeface="Courier New"/>
                <a:cs typeface="Courier New"/>
                <a:sym typeface="Courier New"/>
              </a:rPr>
              <a:t>Circle</a:t>
            </a:r>
            <a:r>
              <a:rPr lang="en"/>
              <a:t> object instance, call its </a:t>
            </a:r>
            <a:r>
              <a:rPr lang="en">
                <a:solidFill>
                  <a:schemeClr val="dk1"/>
                </a:solidFill>
                <a:latin typeface="Courier New"/>
                <a:ea typeface="Courier New"/>
                <a:cs typeface="Courier New"/>
                <a:sym typeface="Courier New"/>
              </a:rPr>
              <a:t>computeArea()</a:t>
            </a:r>
            <a:r>
              <a:rPr lang="en"/>
              <a:t> method, and prints the result to the output.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9961b3fa0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b9961b3fa0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9961b3fa0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9961b3fa0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b9961b3fa0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b9961b3fa0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Kotlin, classes are final by default, meaning that they cannot </a:t>
            </a:r>
            <a:r>
              <a:rPr lang="en">
                <a:highlight>
                  <a:srgbClr val="FFFFFF"/>
                </a:highlight>
              </a:rPr>
              <a:t>be inherited. To make a class inheritable, you need to use the </a:t>
            </a:r>
            <a:r>
              <a:rPr lang="en">
                <a:latin typeface="Courier New"/>
                <a:ea typeface="Courier New"/>
                <a:cs typeface="Courier New"/>
                <a:sym typeface="Courier New"/>
              </a:rPr>
              <a:t>open</a:t>
            </a:r>
            <a:r>
              <a:rPr lang="en">
                <a:highlight>
                  <a:srgbClr val="FFFFFF"/>
                </a:highlight>
              </a:rPr>
              <a:t> keyword, as explained on the next slide.</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b="1" lang="en">
                <a:highlight>
                  <a:srgbClr val="FFFFFF"/>
                </a:highlight>
              </a:rPr>
              <a:t>Resource:</a:t>
            </a:r>
            <a:endParaRPr b="1">
              <a:highlight>
                <a:srgbClr val="FFFFFF"/>
              </a:highlight>
            </a:endParaRPr>
          </a:p>
          <a:p>
            <a:pPr indent="-298450" lvl="0" marL="457200" rtl="0" algn="l">
              <a:spcBef>
                <a:spcPts val="0"/>
              </a:spcBef>
              <a:spcAft>
                <a:spcPts val="0"/>
              </a:spcAft>
              <a:buSzPts val="1100"/>
              <a:buChar char="●"/>
            </a:pPr>
            <a:r>
              <a:rPr lang="en" u="sng">
                <a:solidFill>
                  <a:schemeClr val="hlink"/>
                </a:solidFill>
                <a:highlight>
                  <a:srgbClr val="FFFFFF"/>
                </a:highlight>
                <a:hlinkClick r:id="rId2"/>
              </a:rPr>
              <a:t>Inheritance</a:t>
            </a:r>
            <a:endParaRPr>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9961b3fa0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9961b3fa0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using the open keyword to declare class C, we can successfully define class D as a subclass of 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superclasses need to have one of their constructors used, even a no-arg one, you can easily determine which are classes and which are interfaces by </a:t>
            </a:r>
            <a:r>
              <a:rPr lang="en">
                <a:solidFill>
                  <a:schemeClr val="dk1"/>
                </a:solidFill>
              </a:rPr>
              <a:t>the lack of parentheses.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9961b3fa0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9961b3fa0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9961b3fa0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9961b3fa0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9961b3fa0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9961b3fa0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classes do not need to be marked with the </a:t>
            </a:r>
            <a:r>
              <a:rPr lang="en">
                <a:latin typeface="Courier New"/>
                <a:ea typeface="Courier New"/>
                <a:cs typeface="Courier New"/>
                <a:sym typeface="Courier New"/>
              </a:rPr>
              <a:t>open</a:t>
            </a:r>
            <a:r>
              <a:rPr lang="en"/>
              <a:t> keyword because it’s implied that they will be subclassed.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b9961b3fa0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b9961b3fa0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classes share some commonality with interfaces: that is, you can’t directly instantiate an abstract class, and there can be functions that you must override in your subclasses. They differ from interfaces in that abstract classes can provide implementations of functions and properties. For interfaces, all declared properties are by default abstract and must be provided by the subclasses. In our Pizza example, we inherited the </a:t>
            </a:r>
            <a:r>
              <a:rPr lang="en">
                <a:latin typeface="Courier New"/>
                <a:ea typeface="Courier New"/>
                <a:cs typeface="Courier New"/>
                <a:sym typeface="Courier New"/>
              </a:rPr>
              <a:t>consume()</a:t>
            </a:r>
            <a:r>
              <a:rPr lang="en"/>
              <a:t> function, but had to override the properties </a:t>
            </a:r>
            <a:r>
              <a:rPr lang="en">
                <a:latin typeface="Courier New"/>
                <a:ea typeface="Courier New"/>
                <a:cs typeface="Courier New"/>
                <a:sym typeface="Courier New"/>
              </a:rPr>
              <a:t>kcal</a:t>
            </a:r>
            <a:r>
              <a:rPr lang="en"/>
              <a:t> and </a:t>
            </a:r>
            <a:r>
              <a:rPr lang="en">
                <a:latin typeface="Courier New"/>
                <a:ea typeface="Courier New"/>
                <a:cs typeface="Courier New"/>
                <a:sym typeface="Courier New"/>
              </a:rPr>
              <a:t>name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u="sng">
                <a:solidFill>
                  <a:schemeClr val="hlink"/>
                </a:solidFill>
                <a:hlinkClick r:id="rId2"/>
              </a:rPr>
              <a:t>Abstract classes</a:t>
            </a:r>
            <a:endParaRPr/>
          </a:p>
          <a:p>
            <a:pPr indent="-298450" lvl="0" marL="457200" rtl="0" algn="l">
              <a:spcBef>
                <a:spcPts val="0"/>
              </a:spcBef>
              <a:spcAft>
                <a:spcPts val="0"/>
              </a:spcAft>
              <a:buSzPts val="1100"/>
              <a:buChar char="●"/>
            </a:pPr>
            <a:r>
              <a:rPr lang="en" u="sng">
                <a:solidFill>
                  <a:schemeClr val="hlink"/>
                </a:solidFill>
                <a:hlinkClick r:id="rId3"/>
              </a:rPr>
              <a:t>Classes and Inheritance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9961b3fa0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9961b3fa0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9961b3fa0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9961b3fa0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9961b3fa0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9961b3fa0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9961b3fa0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9961b3fa0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9961b3fa0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9961b3fa0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9961b3fa0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9961b3fa0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9961b3fa0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9961b3fa0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Data Classes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9961b3fa0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9961b3fa0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b9961b3fa0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b9961b3fa0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class version of </a:t>
            </a:r>
            <a:r>
              <a:rPr lang="en">
                <a:latin typeface="Courier New"/>
                <a:ea typeface="Courier New"/>
                <a:cs typeface="Courier New"/>
                <a:sym typeface="Courier New"/>
              </a:rPr>
              <a:t>Player</a:t>
            </a:r>
            <a:r>
              <a:rPr lang="en"/>
              <a:t> displays the member variables without needing to implement a </a:t>
            </a:r>
            <a:r>
              <a:rPr lang="en">
                <a:latin typeface="Courier New"/>
                <a:ea typeface="Courier New"/>
                <a:cs typeface="Courier New"/>
                <a:sym typeface="Courier New"/>
              </a:rPr>
              <a:t>toString()</a:t>
            </a:r>
            <a:r>
              <a:rPr lang="en"/>
              <a:t> method explicitly.</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b9961b3fa0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b9961b3fa0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Collections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9961b3fa0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9961b3fa0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Note that the first, second, and third values can be of different types, as shown in the example for </a:t>
            </a:r>
            <a:r>
              <a:rPr lang="en">
                <a:solidFill>
                  <a:schemeClr val="dk1"/>
                </a:solidFill>
                <a:latin typeface="Courier New"/>
                <a:ea typeface="Courier New"/>
                <a:cs typeface="Courier New"/>
                <a:sym typeface="Courier New"/>
              </a:rPr>
              <a:t>bookAuthorYear</a:t>
            </a:r>
            <a:r>
              <a:rPr lang="en">
                <a:solidFill>
                  <a:schemeClr val="dk1"/>
                </a:solidFill>
              </a:rPr>
              <a: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9961b3fa0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9961b3fa0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b9961b3fa0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b9961b3fa0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b9961b3fa0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b9961b3fa0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9961b3fa0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9961b3fa0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other languages, you’d use some for of </a:t>
            </a:r>
            <a:r>
              <a:rPr lang="en">
                <a:latin typeface="Courier New"/>
                <a:ea typeface="Courier New"/>
                <a:cs typeface="Courier New"/>
                <a:sym typeface="Courier New"/>
              </a:rPr>
              <a:t>getInstance</a:t>
            </a:r>
            <a:r>
              <a:rPr lang="en"/>
              <a:t> and making things </a:t>
            </a:r>
            <a:r>
              <a:rPr lang="en">
                <a:latin typeface="Courier New"/>
                <a:ea typeface="Courier New"/>
                <a:cs typeface="Courier New"/>
                <a:sym typeface="Courier New"/>
              </a:rPr>
              <a:t>private</a:t>
            </a:r>
            <a:r>
              <a:rPr lang="en"/>
              <a: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b9961b3fa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b9961b3fa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b9961b3fa0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b9961b3fa0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Members of companion objects may look like static members from other languages, but they are part of real object instances. For example, you can use companion objects when defining constants in a class, when you want it closely coupled to the class, and when you only need one instance of it.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Resource:</a:t>
            </a:r>
            <a:endParaRPr/>
          </a:p>
          <a:p>
            <a:pPr indent="-298450" lvl="0" marL="457200" rtl="0" algn="l">
              <a:spcBef>
                <a:spcPts val="0"/>
              </a:spcBef>
              <a:spcAft>
                <a:spcPts val="0"/>
              </a:spcAft>
              <a:buSzPts val="1100"/>
              <a:buChar char="●"/>
            </a:pPr>
            <a:r>
              <a:rPr lang="en" u="sng">
                <a:solidFill>
                  <a:schemeClr val="hlink"/>
                </a:solidFill>
                <a:hlinkClick r:id="rId2"/>
              </a:rPr>
              <a:t>Companion Objects</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9961b3fa0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b9961b3fa0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Note</a:t>
            </a:r>
            <a:r>
              <a:rPr lang="en">
                <a:solidFill>
                  <a:schemeClr val="dk1"/>
                </a:solidFill>
              </a:rPr>
              <a:t>: Companion objects can implement an interface and are real objects.</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Companion Objects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64f2e95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264f2e95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are blueprints for objects. Each class can contain properties and methods to operate on the object. </a:t>
            </a:r>
            <a:r>
              <a:rPr lang="en">
                <a:solidFill>
                  <a:schemeClr val="dk1"/>
                </a:solidFill>
              </a:rPr>
              <a:t>You can have different classes for different types of objects. In this example, we have a class (or blueprint) for a House. From the blueprint, we can create actual House object instances. Each House object instance has all the fields and methods listed in the definition of the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definition of a class is written in a Kotlin file. </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9961b3fa0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9961b3fa0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9961b3fa0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9961b3fa0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defining line of when you should split into a new file is somewhat a matter of personal preference.</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b9961b3fa0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b9961b3fa0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 program source code, packages are used to group related program elements such as classes, variables, and functions. In Kotlin, these elements are declared in files with a package declaration at the top of the file. To use elements that are part of a package in another package, you import the package. The package name customarily contains only lowercase letters (no underscores) and separating dots and has to be globally unique. For example: package org.example.game.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At time of writing, </a:t>
            </a:r>
            <a:r>
              <a:rPr lang="en">
                <a:latin typeface="Courier New"/>
                <a:ea typeface="Courier New"/>
                <a:cs typeface="Courier New"/>
                <a:sym typeface="Courier New"/>
              </a:rPr>
              <a:t>package</a:t>
            </a:r>
            <a:r>
              <a:rPr lang="en">
                <a:latin typeface="Consolas"/>
                <a:ea typeface="Consolas"/>
                <a:cs typeface="Consolas"/>
                <a:sym typeface="Consolas"/>
              </a:rPr>
              <a:t> </a:t>
            </a:r>
            <a:r>
              <a:rPr lang="en">
                <a:latin typeface="Courier New"/>
                <a:ea typeface="Courier New"/>
                <a:cs typeface="Courier New"/>
                <a:sym typeface="Courier New"/>
              </a:rPr>
              <a:t>private</a:t>
            </a:r>
            <a:r>
              <a:rPr lang="en"/>
              <a:t> has not been implemented in Kotlin, so the package doesn’t limit visibility as it would in other languages.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b9961b3fa0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b9961b3fa0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a:t>
            </a:r>
            <a:r>
              <a:rPr lang="en">
                <a:latin typeface="Courier New"/>
                <a:ea typeface="Courier New"/>
                <a:cs typeface="Courier New"/>
                <a:sym typeface="Courier New"/>
              </a:rPr>
              <a:t>Moped</a:t>
            </a:r>
            <a:r>
              <a:rPr lang="en"/>
              <a:t> class and its subclasses aren’t too long, it’s fine to put them in the same class. Same with the </a:t>
            </a:r>
            <a:r>
              <a:rPr lang="en">
                <a:latin typeface="Courier New"/>
                <a:ea typeface="Courier New"/>
                <a:cs typeface="Courier New"/>
                <a:sym typeface="Courier New"/>
              </a:rPr>
              <a:t>Car</a:t>
            </a:r>
            <a:r>
              <a:rPr lang="en"/>
              <a:t> and its descendants.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9961b3fa0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b9961b3fa0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chemeClr val="dk1"/>
                </a:solidFill>
              </a:rPr>
              <a:t>Classes, objects, interfaces, constructors, functions, properties, and their setters can have visibility modifiers</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Use visibility modifiers to limit the API you expose.</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In other languages, you have to explicitly specify “public”. But in Kotlin, if you don’t specify a visibility modifier, it is public by default.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Resource:</a:t>
            </a:r>
            <a:endParaRPr b="1">
              <a:solidFill>
                <a:schemeClr val="dk1"/>
              </a:solidFill>
              <a:highlight>
                <a:schemeClr val="lt1"/>
              </a:highlight>
            </a:endParaRPr>
          </a:p>
          <a:p>
            <a:pPr indent="-298450" lvl="0" marL="457200" rtl="0" algn="l">
              <a:spcBef>
                <a:spcPts val="0"/>
              </a:spcBef>
              <a:spcAft>
                <a:spcPts val="0"/>
              </a:spcAft>
              <a:buSzPts val="1100"/>
              <a:buChar char="●"/>
            </a:pPr>
            <a:r>
              <a:rPr lang="en" u="sng">
                <a:solidFill>
                  <a:srgbClr val="1A73E8"/>
                </a:solidFill>
                <a:highlight>
                  <a:schemeClr val="lt1"/>
                </a:highlight>
                <a:hlinkClick r:id="rId2">
                  <a:extLst>
                    <a:ext uri="{A12FA001-AC4F-418D-AE19-62706E023703}">
                      <ahyp:hlinkClr val="tx"/>
                    </a:ext>
                  </a:extLst>
                </a:hlinkClick>
              </a:rPr>
              <a:t>Visibility Modifiers</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b9961b3fa0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b9961b3fa0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b9961b3fa0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b9961b3fa0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b9961b3fa0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b9961b3fa0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9961b3fa0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9961b3fa0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House class contains a blueprint of what goes into a House. It has properties like color (which is a String), number of windows (an Int), and whether or not the house is for sale (a Boolean).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House class also contains methods like updating the house color or putting the house on sale.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use the class to create object instances of the class. On the right are 3 different House object instances that have different attributes. They have different colors and one is even for sale.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9961b3fa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9961b3fa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look at the code for how to define and use a class. To define a class, use the keyword </a:t>
            </a:r>
            <a:r>
              <a:rPr lang="en">
                <a:solidFill>
                  <a:schemeClr val="dk1"/>
                </a:solidFill>
                <a:latin typeface="Courier New"/>
                <a:ea typeface="Courier New"/>
                <a:cs typeface="Courier New"/>
                <a:sym typeface="Courier New"/>
              </a:rPr>
              <a:t>class</a:t>
            </a:r>
            <a:r>
              <a:rPr lang="en">
                <a:solidFill>
                  <a:schemeClr val="dk1"/>
                </a:solidFill>
              </a:rPr>
              <a:t> followed by the name of the class, which is </a:t>
            </a:r>
            <a:r>
              <a:rPr lang="en">
                <a:solidFill>
                  <a:schemeClr val="dk1"/>
                </a:solidFill>
                <a:latin typeface="Courier New"/>
                <a:ea typeface="Courier New"/>
                <a:cs typeface="Courier New"/>
                <a:sym typeface="Courier New"/>
              </a:rPr>
              <a:t>House</a:t>
            </a:r>
            <a:r>
              <a:rPr lang="en">
                <a:solidFill>
                  <a:schemeClr val="dk1"/>
                </a:solidFill>
              </a:rPr>
              <a:t> in this case. Then use curly braces around the class body. Inside this class definition, we see 3 properties and 1 function.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Use the syntax on the right to create a new object instance of the </a:t>
            </a:r>
            <a:r>
              <a:rPr lang="en">
                <a:latin typeface="Courier New"/>
                <a:ea typeface="Courier New"/>
                <a:cs typeface="Courier New"/>
                <a:sym typeface="Courier New"/>
              </a:rPr>
              <a:t>House</a:t>
            </a:r>
            <a:r>
              <a:rPr lang="en"/>
              <a:t> class. Use the class name followed by parentheses. In other languages, you might use the “new” keyword to create new object instances, but in Kotlin there is no “new” keyword. Another reason why Kotlin is a more concise language!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Classes and Inheritance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9961b3fa0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9961b3fa0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class declaration consists of the class name, the class header (specifying its type parameters, the primary constructor, etc.) and the class body, surrounded by curly braces. Both the header and the body are optional; if the class has no body, curly braces can be omitted, as shown in the example above..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class in Kotlin can have a primary constructor and one or more secondary constructors. The primary constructor is part of the class header: it appears after the class name (and optional type parameters).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9961b3fa0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9961b3fa0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different examples of how you can define constructors with or without parameters.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constructor for class </a:t>
            </a:r>
            <a:r>
              <a:rPr lang="en">
                <a:latin typeface="Courier New"/>
                <a:ea typeface="Courier New"/>
                <a:cs typeface="Courier New"/>
                <a:sym typeface="Courier New"/>
              </a:rPr>
              <a:t>A</a:t>
            </a:r>
            <a:r>
              <a:rPr lang="en"/>
              <a:t> has no parameters.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constructor for class </a:t>
            </a:r>
            <a:r>
              <a:rPr lang="en">
                <a:latin typeface="Courier New"/>
                <a:ea typeface="Courier New"/>
                <a:cs typeface="Courier New"/>
                <a:sym typeface="Courier New"/>
              </a:rPr>
              <a:t>B</a:t>
            </a:r>
            <a:r>
              <a:rPr lang="en"/>
              <a:t> has 1 input parameter: x which is an Int. Because the parameter is not marked as a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the variable x does not exist outside the scope of the constructor. Hence, if we create an object instance called bb, and we try to call the property x on it, we will get a compiler error. The property x does not exist on the object.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third case, we have a constructor for class </a:t>
            </a:r>
            <a:r>
              <a:rPr lang="en">
                <a:latin typeface="Courier New"/>
                <a:ea typeface="Courier New"/>
                <a:cs typeface="Courier New"/>
                <a:sym typeface="Courier New"/>
              </a:rPr>
              <a:t>C</a:t>
            </a:r>
            <a:r>
              <a:rPr lang="en"/>
              <a:t> with 1 input parameter: a </a:t>
            </a:r>
            <a:r>
              <a:rPr lang="en">
                <a:latin typeface="Courier New"/>
                <a:ea typeface="Courier New"/>
                <a:cs typeface="Courier New"/>
                <a:sym typeface="Courier New"/>
              </a:rPr>
              <a:t>val</a:t>
            </a:r>
            <a:r>
              <a:rPr lang="en"/>
              <a:t> called y. If you create an object instance called cc, you can access the property y which has the value of 42 in this case.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summarize, y</a:t>
            </a:r>
            <a:r>
              <a:rPr lang="en">
                <a:solidFill>
                  <a:schemeClr val="dk1"/>
                </a:solidFill>
              </a:rPr>
              <a:t>ou can define the properties directly within the constructor, using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(as seen in the third example).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ithub.com/JetBrains/kotlin-web-site/blob/master/LICENSE" TargetMode="External"/><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2" name="Google Shape;62;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Font typeface="Roboto"/>
              <a:buNone/>
              <a:defRPr sz="5200">
                <a:latin typeface="Roboto"/>
                <a:ea typeface="Roboto"/>
                <a:cs typeface="Roboto"/>
                <a:sym typeface="Roboto"/>
              </a:defRPr>
            </a:lvl2pPr>
            <a:lvl3pPr lvl="2" rtl="0" algn="ctr">
              <a:spcBef>
                <a:spcPts val="0"/>
              </a:spcBef>
              <a:spcAft>
                <a:spcPts val="0"/>
              </a:spcAft>
              <a:buSzPts val="5200"/>
              <a:buFont typeface="Roboto"/>
              <a:buNone/>
              <a:defRPr sz="5200">
                <a:latin typeface="Roboto"/>
                <a:ea typeface="Roboto"/>
                <a:cs typeface="Roboto"/>
                <a:sym typeface="Roboto"/>
              </a:defRPr>
            </a:lvl3pPr>
            <a:lvl4pPr lvl="3" rtl="0" algn="ctr">
              <a:spcBef>
                <a:spcPts val="0"/>
              </a:spcBef>
              <a:spcAft>
                <a:spcPts val="0"/>
              </a:spcAft>
              <a:buSzPts val="5200"/>
              <a:buFont typeface="Roboto"/>
              <a:buNone/>
              <a:defRPr sz="5200">
                <a:latin typeface="Roboto"/>
                <a:ea typeface="Roboto"/>
                <a:cs typeface="Roboto"/>
                <a:sym typeface="Roboto"/>
              </a:defRPr>
            </a:lvl4pPr>
            <a:lvl5pPr lvl="4" rtl="0" algn="ctr">
              <a:spcBef>
                <a:spcPts val="0"/>
              </a:spcBef>
              <a:spcAft>
                <a:spcPts val="0"/>
              </a:spcAft>
              <a:buSzPts val="5200"/>
              <a:buFont typeface="Roboto"/>
              <a:buNone/>
              <a:defRPr sz="5200">
                <a:latin typeface="Roboto"/>
                <a:ea typeface="Roboto"/>
                <a:cs typeface="Roboto"/>
                <a:sym typeface="Roboto"/>
              </a:defRPr>
            </a:lvl5pPr>
            <a:lvl6pPr lvl="5" rtl="0" algn="ctr">
              <a:spcBef>
                <a:spcPts val="0"/>
              </a:spcBef>
              <a:spcAft>
                <a:spcPts val="0"/>
              </a:spcAft>
              <a:buSzPts val="5200"/>
              <a:buFont typeface="Roboto"/>
              <a:buNone/>
              <a:defRPr sz="5200">
                <a:latin typeface="Roboto"/>
                <a:ea typeface="Roboto"/>
                <a:cs typeface="Roboto"/>
                <a:sym typeface="Roboto"/>
              </a:defRPr>
            </a:lvl6pPr>
            <a:lvl7pPr lvl="6" rtl="0" algn="ctr">
              <a:spcBef>
                <a:spcPts val="0"/>
              </a:spcBef>
              <a:spcAft>
                <a:spcPts val="0"/>
              </a:spcAft>
              <a:buSzPts val="5200"/>
              <a:buFont typeface="Roboto"/>
              <a:buNone/>
              <a:defRPr sz="5200">
                <a:latin typeface="Roboto"/>
                <a:ea typeface="Roboto"/>
                <a:cs typeface="Roboto"/>
                <a:sym typeface="Roboto"/>
              </a:defRPr>
            </a:lvl7pPr>
            <a:lvl8pPr lvl="7" rtl="0" algn="ctr">
              <a:spcBef>
                <a:spcPts val="0"/>
              </a:spcBef>
              <a:spcAft>
                <a:spcPts val="0"/>
              </a:spcAft>
              <a:buSzPts val="5200"/>
              <a:buFont typeface="Roboto"/>
              <a:buNone/>
              <a:defRPr sz="5200">
                <a:latin typeface="Roboto"/>
                <a:ea typeface="Roboto"/>
                <a:cs typeface="Roboto"/>
                <a:sym typeface="Roboto"/>
              </a:defRPr>
            </a:lvl8pPr>
            <a:lvl9pPr lvl="8" rtl="0" algn="ctr">
              <a:spcBef>
                <a:spcPts val="0"/>
              </a:spcBef>
              <a:spcAft>
                <a:spcPts val="0"/>
              </a:spcAft>
              <a:buSzPts val="5200"/>
              <a:buFont typeface="Roboto"/>
              <a:buNone/>
              <a:defRPr sz="5200">
                <a:latin typeface="Roboto"/>
                <a:ea typeface="Roboto"/>
                <a:cs typeface="Roboto"/>
                <a:sym typeface="Roboto"/>
              </a:defRPr>
            </a:lvl9pPr>
          </a:lstStyle>
          <a:p/>
        </p:txBody>
      </p:sp>
      <p:sp>
        <p:nvSpPr>
          <p:cNvPr id="67" name="Google Shape;67;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4.xml"/><Relationship Id="rId4" Type="http://schemas.openxmlformats.org/officeDocument/2006/relationships/slide" Target="/ppt/slides/slide22.xml"/><Relationship Id="rId5" Type="http://schemas.openxmlformats.org/officeDocument/2006/relationships/slide" Target="/ppt/slides/slide34.xml"/><Relationship Id="rId6" Type="http://schemas.openxmlformats.org/officeDocument/2006/relationships/slide" Target="/ppt/slides/slide38.xml"/><Relationship Id="rId7" Type="http://schemas.openxmlformats.org/officeDocument/2006/relationships/slide" Target="/ppt/slides/slide50.xml"/><Relationship Id="rId8" Type="http://schemas.openxmlformats.org/officeDocument/2006/relationships/slide" Target="/ppt/slides/slide5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slide" Target="/ppt/slides/slide4.xml"/><Relationship Id="rId4" Type="http://schemas.openxmlformats.org/officeDocument/2006/relationships/slide" Target="/ppt/slides/slide4.xml"/><Relationship Id="rId9" Type="http://schemas.openxmlformats.org/officeDocument/2006/relationships/slide" Target="/ppt/slides/slide54.xml"/><Relationship Id="rId5" Type="http://schemas.openxmlformats.org/officeDocument/2006/relationships/slide" Target="/ppt/slides/slide22.xml"/><Relationship Id="rId6" Type="http://schemas.openxmlformats.org/officeDocument/2006/relationships/slide" Target="/ppt/slides/slide34.xml"/><Relationship Id="rId7" Type="http://schemas.openxmlformats.org/officeDocument/2006/relationships/slide" Target="/ppt/slides/slide38.xml"/><Relationship Id="rId8" Type="http://schemas.openxmlformats.org/officeDocument/2006/relationships/slide" Target="/ppt/slides/slide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hyperlink" Target="https://developer.android.com/courses/pathways/android-development-with-kotlin-3"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7"/>
          <p:cNvPicPr preferRelativeResize="0"/>
          <p:nvPr/>
        </p:nvPicPr>
        <p:blipFill>
          <a:blip r:embed="rId3">
            <a:alphaModFix/>
          </a:blip>
          <a:stretch>
            <a:fillRect/>
          </a:stretch>
        </p:blipFill>
        <p:spPr>
          <a:xfrm>
            <a:off x="0" y="0"/>
            <a:ext cx="9144000" cy="4676399"/>
          </a:xfrm>
          <a:prstGeom prst="rect">
            <a:avLst/>
          </a:prstGeom>
          <a:noFill/>
          <a:ln>
            <a:noFill/>
          </a:ln>
        </p:spPr>
      </p:pic>
      <p:sp>
        <p:nvSpPr>
          <p:cNvPr id="81" name="Google Shape;81;p17"/>
          <p:cNvSpPr txBox="1"/>
          <p:nvPr/>
        </p:nvSpPr>
        <p:spPr>
          <a:xfrm>
            <a:off x="773275" y="2220050"/>
            <a:ext cx="4040400" cy="184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3:</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Classes and </a:t>
            </a:r>
            <a:r>
              <a:rPr lang="en" sz="3600">
                <a:solidFill>
                  <a:srgbClr val="FAFAFA"/>
                </a:solidFill>
                <a:latin typeface="Google Sans"/>
                <a:ea typeface="Google Sans"/>
                <a:cs typeface="Google Sans"/>
                <a:sym typeface="Google Sans"/>
              </a:rPr>
              <a:t>objects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parameters</a:t>
            </a:r>
            <a:endParaRPr/>
          </a:p>
        </p:txBody>
      </p:sp>
      <p:sp>
        <p:nvSpPr>
          <p:cNvPr id="162" name="Google Shape;162;p26"/>
          <p:cNvSpPr txBox="1"/>
          <p:nvPr>
            <p:ph idx="1" type="body"/>
          </p:nvPr>
        </p:nvSpPr>
        <p:spPr>
          <a:xfrm>
            <a:off x="342900" y="1152475"/>
            <a:ext cx="8489400" cy="12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Class instances</a:t>
            </a:r>
            <a:r>
              <a:rPr lang="en" sz="1800"/>
              <a:t> can have default values.</a:t>
            </a:r>
            <a:endParaRPr sz="1800"/>
          </a:p>
          <a:p>
            <a:pPr indent="-342900" lvl="0" marL="457200" rtl="0" algn="l">
              <a:spcBef>
                <a:spcPts val="600"/>
              </a:spcBef>
              <a:spcAft>
                <a:spcPts val="0"/>
              </a:spcAft>
              <a:buSzPts val="1800"/>
              <a:buChar char="●"/>
            </a:pPr>
            <a:r>
              <a:rPr lang="en" sz="1800"/>
              <a:t>Use default values to reduce the number of constructors needed</a:t>
            </a:r>
            <a:endParaRPr sz="1800"/>
          </a:p>
          <a:p>
            <a:pPr indent="-342900" lvl="0" marL="457200" rtl="0" algn="l">
              <a:spcBef>
                <a:spcPts val="600"/>
              </a:spcBef>
              <a:spcAft>
                <a:spcPts val="0"/>
              </a:spcAft>
              <a:buSzPts val="1800"/>
              <a:buChar char="●"/>
            </a:pPr>
            <a:r>
              <a:rPr lang="en" sz="1800"/>
              <a:t>Default parameters can be mixed with required parameters </a:t>
            </a:r>
            <a:endParaRPr sz="1800"/>
          </a:p>
          <a:p>
            <a:pPr indent="-342900" lvl="0" marL="457200" rtl="0" algn="l">
              <a:spcBef>
                <a:spcPts val="600"/>
              </a:spcBef>
              <a:spcAft>
                <a:spcPts val="0"/>
              </a:spcAft>
              <a:buSzPts val="1800"/>
              <a:buChar char="●"/>
            </a:pPr>
            <a:r>
              <a:rPr lang="en" sz="1800"/>
              <a:t>More concise (don’t need to have multiple constructor versions)</a:t>
            </a:r>
            <a:endParaRPr sz="1800"/>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600"/>
              </a:spcAft>
              <a:buNone/>
            </a:pPr>
            <a:r>
              <a:t/>
            </a:r>
            <a:endParaRPr sz="1800"/>
          </a:p>
        </p:txBody>
      </p:sp>
      <p:sp>
        <p:nvSpPr>
          <p:cNvPr id="163" name="Google Shape;163;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6"/>
          <p:cNvSpPr txBox="1"/>
          <p:nvPr/>
        </p:nvSpPr>
        <p:spPr>
          <a:xfrm>
            <a:off x="342900" y="2702425"/>
            <a:ext cx="8683800" cy="176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chemeClr val="dk1"/>
                </a:solidFill>
                <a:latin typeface="Consolas"/>
                <a:ea typeface="Consolas"/>
                <a:cs typeface="Consolas"/>
                <a:sym typeface="Consolas"/>
              </a:rPr>
              <a:t> Box(</a:t>
            </a: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length: Int, </a:t>
            </a:r>
            <a:r>
              <a:rPr b="1" lang="en" sz="1800">
                <a:solidFill>
                  <a:srgbClr val="3F51B5"/>
                </a:solidFill>
                <a:latin typeface="Consolas"/>
                <a:ea typeface="Consolas"/>
                <a:cs typeface="Consolas"/>
                <a:sym typeface="Consolas"/>
              </a:rPr>
              <a:t>val</a:t>
            </a:r>
            <a:r>
              <a:rPr b="1" lang="en" sz="1800">
                <a:solidFill>
                  <a:schemeClr val="dk1"/>
                </a:solidFill>
                <a:latin typeface="Consolas"/>
                <a:ea typeface="Consolas"/>
                <a:cs typeface="Consolas"/>
                <a:sym typeface="Consolas"/>
              </a:rPr>
              <a:t> width:Int = </a:t>
            </a:r>
            <a:r>
              <a:rPr b="1" lang="en" sz="1800">
                <a:solidFill>
                  <a:srgbClr val="C53929"/>
                </a:solidFill>
                <a:latin typeface="Consolas"/>
                <a:ea typeface="Consolas"/>
                <a:cs typeface="Consolas"/>
                <a:sym typeface="Consolas"/>
              </a:rPr>
              <a:t>20</a:t>
            </a:r>
            <a:r>
              <a:rPr lang="en" sz="1800">
                <a:solidFill>
                  <a:schemeClr val="dk1"/>
                </a:solidFill>
                <a:latin typeface="Consolas"/>
                <a:ea typeface="Consolas"/>
                <a:cs typeface="Consolas"/>
                <a:sym typeface="Consolas"/>
              </a:rPr>
              <a:t>, </a:t>
            </a:r>
            <a:r>
              <a:rPr b="1" lang="en" sz="1800">
                <a:solidFill>
                  <a:srgbClr val="3F51B5"/>
                </a:solidFill>
                <a:latin typeface="Consolas"/>
                <a:ea typeface="Consolas"/>
                <a:cs typeface="Consolas"/>
                <a:sym typeface="Consolas"/>
              </a:rPr>
              <a:t>val</a:t>
            </a:r>
            <a:r>
              <a:rPr b="1" lang="en" sz="1800">
                <a:solidFill>
                  <a:schemeClr val="dk1"/>
                </a:solidFill>
                <a:latin typeface="Consolas"/>
                <a:ea typeface="Consolas"/>
                <a:cs typeface="Consolas"/>
                <a:sym typeface="Consolas"/>
              </a:rPr>
              <a:t> height:Int = </a:t>
            </a:r>
            <a:r>
              <a:rPr b="1" lang="en" sz="1800">
                <a:solidFill>
                  <a:srgbClr val="C53929"/>
                </a:solidFill>
                <a:latin typeface="Consolas"/>
                <a:ea typeface="Consolas"/>
                <a:cs typeface="Consolas"/>
                <a:sym typeface="Consolas"/>
              </a:rPr>
              <a:t>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box1 = Box(</a:t>
            </a:r>
            <a:r>
              <a:rPr lang="en" sz="1800">
                <a:solidFill>
                  <a:srgbClr val="C53929"/>
                </a:solidFill>
                <a:latin typeface="Consolas"/>
                <a:ea typeface="Consolas"/>
                <a:cs typeface="Consolas"/>
                <a:sym typeface="Consolas"/>
              </a:rPr>
              <a:t>100</a:t>
            </a:r>
            <a:r>
              <a:rPr lang="en" sz="1800">
                <a:solidFill>
                  <a:schemeClr val="dk1"/>
                </a:solidFill>
                <a:latin typeface="Consolas"/>
                <a:ea typeface="Consolas"/>
                <a:cs typeface="Consolas"/>
                <a:sym typeface="Consolas"/>
              </a:rPr>
              <a:t>, </a:t>
            </a:r>
            <a:r>
              <a:rPr lang="en" sz="1800">
                <a:solidFill>
                  <a:srgbClr val="C53929"/>
                </a:solidFill>
                <a:latin typeface="Consolas"/>
                <a:ea typeface="Consolas"/>
                <a:cs typeface="Consolas"/>
                <a:sym typeface="Consolas"/>
              </a:rPr>
              <a:t>20</a:t>
            </a:r>
            <a:r>
              <a:rPr lang="en" sz="1800">
                <a:solidFill>
                  <a:schemeClr val="dk1"/>
                </a:solidFill>
                <a:latin typeface="Consolas"/>
                <a:ea typeface="Consolas"/>
                <a:cs typeface="Consolas"/>
                <a:sym typeface="Consolas"/>
              </a:rPr>
              <a:t>, </a:t>
            </a:r>
            <a:r>
              <a:rPr lang="en" sz="1800">
                <a:solidFill>
                  <a:srgbClr val="C53929"/>
                </a:solidFill>
                <a:latin typeface="Consolas"/>
                <a:ea typeface="Consolas"/>
                <a:cs typeface="Consolas"/>
                <a:sym typeface="Consolas"/>
              </a:rPr>
              <a:t>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box2 = Box(length = </a:t>
            </a:r>
            <a:r>
              <a:rPr lang="en" sz="1800">
                <a:solidFill>
                  <a:srgbClr val="C53929"/>
                </a:solidFill>
                <a:latin typeface="Consolas"/>
                <a:ea typeface="Consolas"/>
                <a:cs typeface="Consolas"/>
                <a:sym typeface="Consolas"/>
              </a:rPr>
              <a:t>100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box3 = Box(length = </a:t>
            </a:r>
            <a:r>
              <a:rPr lang="en" sz="1800">
                <a:solidFill>
                  <a:srgbClr val="C53929"/>
                </a:solidFill>
                <a:latin typeface="Consolas"/>
                <a:ea typeface="Consolas"/>
                <a:cs typeface="Consolas"/>
                <a:sym typeface="Consolas"/>
              </a:rPr>
              <a:t>100</a:t>
            </a:r>
            <a:r>
              <a:rPr lang="en" sz="1800">
                <a:solidFill>
                  <a:schemeClr val="dk1"/>
                </a:solidFill>
                <a:latin typeface="Consolas"/>
                <a:ea typeface="Consolas"/>
                <a:cs typeface="Consolas"/>
                <a:sym typeface="Consolas"/>
              </a:rPr>
              <a:t>, width = </a:t>
            </a:r>
            <a:r>
              <a:rPr lang="en" sz="1800">
                <a:solidFill>
                  <a:srgbClr val="C53929"/>
                </a:solidFill>
                <a:latin typeface="Consolas"/>
                <a:ea typeface="Consolas"/>
                <a:cs typeface="Consolas"/>
                <a:sym typeface="Consolas"/>
              </a:rPr>
              <a:t>20</a:t>
            </a:r>
            <a:r>
              <a:rPr lang="en" sz="1800">
                <a:solidFill>
                  <a:schemeClr val="dk1"/>
                </a:solidFill>
                <a:latin typeface="Consolas"/>
                <a:ea typeface="Consolas"/>
                <a:cs typeface="Consolas"/>
                <a:sym typeface="Consolas"/>
              </a:rPr>
              <a:t>, height = </a:t>
            </a:r>
            <a:r>
              <a:rPr lang="en" sz="1800">
                <a:solidFill>
                  <a:srgbClr val="C53929"/>
                </a:solidFill>
                <a:latin typeface="Consolas"/>
                <a:ea typeface="Consolas"/>
                <a:cs typeface="Consolas"/>
                <a:sym typeface="Consolas"/>
              </a:rPr>
              <a:t>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Primary constructor</a:t>
            </a:r>
            <a:endParaRPr/>
          </a:p>
        </p:txBody>
      </p:sp>
      <p:sp>
        <p:nvSpPr>
          <p:cNvPr id="170" name="Google Shape;170;p27"/>
          <p:cNvSpPr txBox="1"/>
          <p:nvPr>
            <p:ph idx="1" type="body"/>
          </p:nvPr>
        </p:nvSpPr>
        <p:spPr>
          <a:xfrm>
            <a:off x="342900" y="966175"/>
            <a:ext cx="6744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Declare the primary constructor within the class header.</a:t>
            </a:r>
            <a:endParaRPr sz="1800"/>
          </a:p>
        </p:txBody>
      </p:sp>
      <p:sp>
        <p:nvSpPr>
          <p:cNvPr id="171" name="Google Shape;171;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7"/>
          <p:cNvSpPr txBox="1"/>
          <p:nvPr/>
        </p:nvSpPr>
        <p:spPr>
          <a:xfrm>
            <a:off x="342900" y="1316221"/>
            <a:ext cx="8489400" cy="14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a:t>
            </a:r>
            <a:r>
              <a:rPr b="1" lang="en" sz="1800">
                <a:latin typeface="Consolas"/>
                <a:ea typeface="Consolas"/>
                <a:cs typeface="Consolas"/>
                <a:sym typeface="Consolas"/>
              </a:rPr>
              <a:t>(i: Int)</a:t>
            </a:r>
            <a:r>
              <a:rPr lang="en" sz="1800">
                <a:latin typeface="Consolas"/>
                <a:ea typeface="Consolas"/>
                <a:cs typeface="Consolas"/>
                <a:sym typeface="Consolas"/>
              </a:rPr>
              <a:t> {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latin typeface="Consolas"/>
                <a:ea typeface="Consolas"/>
                <a:cs typeface="Consolas"/>
                <a:sym typeface="Consolas"/>
              </a:rPr>
              <a:t> init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900">
              <a:latin typeface="Consolas"/>
              <a:ea typeface="Consolas"/>
              <a:cs typeface="Consolas"/>
              <a:sym typeface="Consolas"/>
            </a:endParaRPr>
          </a:p>
          <a:p>
            <a:pPr indent="0" lvl="0" marL="0" rtl="0" algn="l">
              <a:spcBef>
                <a:spcPts val="0"/>
              </a:spcBef>
              <a:spcAft>
                <a:spcPts val="0"/>
              </a:spcAft>
              <a:buNone/>
            </a:pPr>
            <a:r>
              <a:t/>
            </a:r>
            <a:endParaRPr sz="1900">
              <a:latin typeface="Consolas"/>
              <a:ea typeface="Consolas"/>
              <a:cs typeface="Consolas"/>
              <a:sym typeface="Consolas"/>
            </a:endParaRPr>
          </a:p>
        </p:txBody>
      </p:sp>
      <p:sp>
        <p:nvSpPr>
          <p:cNvPr id="173" name="Google Shape;173;p27"/>
          <p:cNvSpPr txBox="1"/>
          <p:nvPr/>
        </p:nvSpPr>
        <p:spPr>
          <a:xfrm>
            <a:off x="363750" y="3167231"/>
            <a:ext cx="8468400" cy="13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constructor(i: Int)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900">
              <a:latin typeface="Consolas"/>
              <a:ea typeface="Consolas"/>
              <a:cs typeface="Consolas"/>
              <a:sym typeface="Consolas"/>
            </a:endParaRPr>
          </a:p>
          <a:p>
            <a:pPr indent="0" lvl="0" marL="0" rtl="0" algn="l">
              <a:spcBef>
                <a:spcPts val="0"/>
              </a:spcBef>
              <a:spcAft>
                <a:spcPts val="0"/>
              </a:spcAft>
              <a:buNone/>
            </a:pPr>
            <a:r>
              <a:t/>
            </a:r>
            <a:endParaRPr sz="1900">
              <a:latin typeface="Consolas"/>
              <a:ea typeface="Consolas"/>
              <a:cs typeface="Consolas"/>
              <a:sym typeface="Consolas"/>
            </a:endParaRPr>
          </a:p>
        </p:txBody>
      </p:sp>
      <p:sp>
        <p:nvSpPr>
          <p:cNvPr id="174" name="Google Shape;174;p27"/>
          <p:cNvSpPr txBox="1"/>
          <p:nvPr/>
        </p:nvSpPr>
        <p:spPr>
          <a:xfrm>
            <a:off x="342628" y="2814023"/>
            <a:ext cx="5505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This is technically equivalent to:</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Initializer block</a:t>
            </a:r>
            <a:endParaRPr/>
          </a:p>
        </p:txBody>
      </p:sp>
      <p:sp>
        <p:nvSpPr>
          <p:cNvPr id="180" name="Google Shape;180;p28"/>
          <p:cNvSpPr txBox="1"/>
          <p:nvPr>
            <p:ph idx="1" type="body"/>
          </p:nvPr>
        </p:nvSpPr>
        <p:spPr>
          <a:xfrm>
            <a:off x="327300" y="1468600"/>
            <a:ext cx="8489400" cy="18216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Any required initialization code is run in a special </a:t>
            </a:r>
            <a:r>
              <a:rPr lang="en" sz="2200">
                <a:solidFill>
                  <a:schemeClr val="dk1"/>
                </a:solidFill>
                <a:latin typeface="Courier New"/>
                <a:ea typeface="Courier New"/>
                <a:cs typeface="Courier New"/>
                <a:sym typeface="Courier New"/>
              </a:rPr>
              <a:t>init</a:t>
            </a:r>
            <a:r>
              <a:rPr lang="en" sz="2200"/>
              <a:t> block </a:t>
            </a:r>
            <a:endParaRPr sz="2200"/>
          </a:p>
          <a:p>
            <a:pPr indent="-368300" lvl="0" marL="457200" rtl="0" algn="l">
              <a:spcBef>
                <a:spcPts val="1000"/>
              </a:spcBef>
              <a:spcAft>
                <a:spcPts val="0"/>
              </a:spcAft>
              <a:buSzPts val="2200"/>
              <a:buChar char="●"/>
            </a:pPr>
            <a:r>
              <a:rPr lang="en" sz="2200"/>
              <a:t>Multiple </a:t>
            </a:r>
            <a:r>
              <a:rPr lang="en" sz="2200">
                <a:latin typeface="Courier New"/>
                <a:ea typeface="Courier New"/>
                <a:cs typeface="Courier New"/>
                <a:sym typeface="Courier New"/>
              </a:rPr>
              <a:t>init</a:t>
            </a:r>
            <a:r>
              <a:rPr lang="en" sz="2200"/>
              <a:t> blocks are allowed</a:t>
            </a:r>
            <a:endParaRPr sz="2200"/>
          </a:p>
          <a:p>
            <a:pPr indent="-368300" lvl="0" marL="457200" rtl="0" algn="l">
              <a:spcBef>
                <a:spcPts val="1000"/>
              </a:spcBef>
              <a:spcAft>
                <a:spcPts val="0"/>
              </a:spcAft>
              <a:buSzPts val="2200"/>
              <a:buChar char="●"/>
            </a:pPr>
            <a:r>
              <a:rPr lang="en" sz="2200">
                <a:latin typeface="Courier New"/>
                <a:ea typeface="Courier New"/>
                <a:cs typeface="Courier New"/>
                <a:sym typeface="Courier New"/>
              </a:rPr>
              <a:t>init</a:t>
            </a:r>
            <a:r>
              <a:rPr lang="en" sz="2200"/>
              <a:t> blocks become the body of the primary constructor</a:t>
            </a:r>
            <a:endParaRPr sz="2200"/>
          </a:p>
        </p:txBody>
      </p:sp>
      <p:sp>
        <p:nvSpPr>
          <p:cNvPr id="181" name="Google Shape;181;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Initializer block example</a:t>
            </a:r>
            <a:endParaRPr/>
          </a:p>
        </p:txBody>
      </p:sp>
      <p:sp>
        <p:nvSpPr>
          <p:cNvPr id="187" name="Google Shape;187;p29"/>
          <p:cNvSpPr txBox="1"/>
          <p:nvPr>
            <p:ph idx="1" type="body"/>
          </p:nvPr>
        </p:nvSpPr>
        <p:spPr>
          <a:xfrm>
            <a:off x="342900" y="1076275"/>
            <a:ext cx="84894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Use the </a:t>
            </a:r>
            <a:r>
              <a:rPr lang="en" sz="1800">
                <a:latin typeface="Courier New"/>
                <a:ea typeface="Courier New"/>
                <a:cs typeface="Courier New"/>
                <a:sym typeface="Courier New"/>
              </a:rPr>
              <a:t>init</a:t>
            </a:r>
            <a:r>
              <a:rPr lang="en" sz="1800"/>
              <a:t> keyword:</a:t>
            </a:r>
            <a:endParaRPr sz="1800"/>
          </a:p>
          <a:p>
            <a:pPr indent="0" lvl="0" marL="0" rtl="0" algn="l">
              <a:spcBef>
                <a:spcPts val="14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Square(</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a:t>
            </a:r>
            <a:r>
              <a:rPr lang="en" sz="1800">
                <a:latin typeface="Consolas"/>
                <a:ea typeface="Consolas"/>
                <a:cs typeface="Consolas"/>
                <a:sym typeface="Consolas"/>
              </a:rPr>
              <a:t>side: Int)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2000">
                <a:solidFill>
                  <a:srgbClr val="3F51B5"/>
                </a:solidFill>
                <a:latin typeface="Consolas"/>
                <a:ea typeface="Consolas"/>
                <a:cs typeface="Consolas"/>
                <a:sym typeface="Consolas"/>
              </a:rPr>
              <a:t>init</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println(side *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 = Square(</a:t>
            </a:r>
            <a:r>
              <a:rPr lang="en" sz="1800">
                <a:solidFill>
                  <a:srgbClr val="C53929"/>
                </a:solidFill>
                <a:latin typeface="Consolas"/>
                <a:ea typeface="Consolas"/>
                <a:cs typeface="Consolas"/>
                <a:sym typeface="Consolas"/>
              </a:rPr>
              <a:t>10</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20</a:t>
            </a:r>
            <a:endParaRPr sz="1800">
              <a:solidFill>
                <a:srgbClr val="1155CC"/>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
        <p:nvSpPr>
          <p:cNvPr id="188" name="Google Shape;188;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constructors</a:t>
            </a:r>
            <a:endParaRPr/>
          </a:p>
        </p:txBody>
      </p:sp>
      <p:sp>
        <p:nvSpPr>
          <p:cNvPr id="194" name="Google Shape;194;p30"/>
          <p:cNvSpPr txBox="1"/>
          <p:nvPr>
            <p:ph idx="1" type="body"/>
          </p:nvPr>
        </p:nvSpPr>
        <p:spPr>
          <a:xfrm>
            <a:off x="342900" y="1228675"/>
            <a:ext cx="8489400" cy="31938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SzPts val="2000"/>
              <a:buChar char="●"/>
            </a:pPr>
            <a:r>
              <a:rPr lang="en" sz="2000"/>
              <a:t>Use the </a:t>
            </a:r>
            <a:r>
              <a:rPr lang="en" sz="2000">
                <a:latin typeface="Courier New"/>
                <a:ea typeface="Courier New"/>
                <a:cs typeface="Courier New"/>
                <a:sym typeface="Courier New"/>
              </a:rPr>
              <a:t>constructor</a:t>
            </a:r>
            <a:r>
              <a:rPr lang="en" sz="2000"/>
              <a:t> keyword to define secondary constructors</a:t>
            </a:r>
            <a:endParaRPr sz="2000"/>
          </a:p>
          <a:p>
            <a:pPr indent="-355600" lvl="0" marL="457200" rtl="0" algn="l">
              <a:spcBef>
                <a:spcPts val="1000"/>
              </a:spcBef>
              <a:spcAft>
                <a:spcPts val="0"/>
              </a:spcAft>
              <a:buSzPts val="2000"/>
              <a:buChar char="●"/>
            </a:pPr>
            <a:r>
              <a:rPr lang="en" sz="2000"/>
              <a:t>Secondary constructors must call:</a:t>
            </a:r>
            <a:endParaRPr sz="2000"/>
          </a:p>
          <a:p>
            <a:pPr indent="-355600" lvl="1" marL="914400" rtl="0" algn="l">
              <a:spcBef>
                <a:spcPts val="1000"/>
              </a:spcBef>
              <a:spcAft>
                <a:spcPts val="0"/>
              </a:spcAft>
              <a:buSzPts val="2000"/>
              <a:buChar char="○"/>
            </a:pPr>
            <a:r>
              <a:rPr lang="en"/>
              <a:t>The primary constructor using </a:t>
            </a:r>
            <a:r>
              <a:rPr lang="en">
                <a:latin typeface="Courier New"/>
                <a:ea typeface="Courier New"/>
                <a:cs typeface="Courier New"/>
                <a:sym typeface="Courier New"/>
              </a:rPr>
              <a:t>this</a:t>
            </a:r>
            <a:r>
              <a:rPr lang="en"/>
              <a:t> keyword </a:t>
            </a:r>
            <a:endParaRPr/>
          </a:p>
          <a:p>
            <a:pPr indent="0" lvl="0" marL="457200" rtl="0" algn="l">
              <a:spcBef>
                <a:spcPts val="1000"/>
              </a:spcBef>
              <a:spcAft>
                <a:spcPts val="0"/>
              </a:spcAft>
              <a:buNone/>
            </a:pPr>
            <a:r>
              <a:rPr lang="en" sz="2000"/>
              <a:t>  </a:t>
            </a:r>
            <a:endParaRPr sz="2000"/>
          </a:p>
          <a:p>
            <a:pPr indent="-355600" lvl="1" marL="914400" rtl="0" algn="l">
              <a:spcBef>
                <a:spcPts val="1000"/>
              </a:spcBef>
              <a:spcAft>
                <a:spcPts val="0"/>
              </a:spcAft>
              <a:buSzPts val="2000"/>
              <a:buChar char="○"/>
            </a:pPr>
            <a:r>
              <a:rPr lang="en"/>
              <a:t>Another secondary constructor that calls the primary constructor</a:t>
            </a:r>
            <a:endParaRPr/>
          </a:p>
          <a:p>
            <a:pPr indent="-355600" lvl="0" marL="457200" rtl="0" algn="l">
              <a:spcBef>
                <a:spcPts val="1000"/>
              </a:spcBef>
              <a:spcAft>
                <a:spcPts val="0"/>
              </a:spcAft>
              <a:buSzPts val="2000"/>
              <a:buChar char="●"/>
            </a:pPr>
            <a:r>
              <a:rPr lang="en" sz="2000"/>
              <a:t>Secondary constructor body is not required</a:t>
            </a:r>
            <a:endParaRPr sz="2000"/>
          </a:p>
        </p:txBody>
      </p:sp>
      <p:sp>
        <p:nvSpPr>
          <p:cNvPr id="195" name="Google Shape;195;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30"/>
          <p:cNvSpPr txBox="1"/>
          <p:nvPr/>
        </p:nvSpPr>
        <p:spPr>
          <a:xfrm>
            <a:off x="1258289" y="2782145"/>
            <a:ext cx="548700" cy="30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OR </a:t>
            </a:r>
            <a:endParaRPr sz="18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constructors example</a:t>
            </a:r>
            <a:endParaRPr/>
          </a:p>
        </p:txBody>
      </p:sp>
      <p:sp>
        <p:nvSpPr>
          <p:cNvPr id="202" name="Google Shape;202;p31"/>
          <p:cNvSpPr txBox="1"/>
          <p:nvPr>
            <p:ph idx="1" type="body"/>
          </p:nvPr>
        </p:nvSpPr>
        <p:spPr>
          <a:xfrm>
            <a:off x="342900" y="1084100"/>
            <a:ext cx="84894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Circle(</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radius:Double)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constructor</a:t>
            </a:r>
            <a:r>
              <a:rPr lang="en" sz="1800">
                <a:solidFill>
                  <a:srgbClr val="37474F"/>
                </a:solidFill>
                <a:latin typeface="Consolas"/>
                <a:ea typeface="Consolas"/>
                <a:cs typeface="Consolas"/>
                <a:sym typeface="Consolas"/>
              </a:rPr>
              <a:t>(name:String) :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1.0</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constructor</a:t>
            </a:r>
            <a:r>
              <a:rPr lang="en" sz="1800">
                <a:solidFill>
                  <a:srgbClr val="37474F"/>
                </a:solidFill>
                <a:latin typeface="Consolas"/>
                <a:ea typeface="Consolas"/>
                <a:cs typeface="Consolas"/>
                <a:sym typeface="Consolas"/>
              </a:rPr>
              <a:t>(diameter:Int) :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(diameter / </a:t>
            </a:r>
            <a:r>
              <a:rPr lang="en" sz="1800">
                <a:solidFill>
                  <a:srgbClr val="C53929"/>
                </a:solidFill>
                <a:latin typeface="Consolas"/>
                <a:ea typeface="Consolas"/>
                <a:cs typeface="Consolas"/>
                <a:sym typeface="Consolas"/>
              </a:rPr>
              <a:t>2.0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"in diameter constructor"</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init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"Area: </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Math</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PI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radius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radius</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c = Circle(</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03" name="Google Shape;203;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Properties</a:t>
            </a:r>
            <a:endParaRPr/>
          </a:p>
        </p:txBody>
      </p:sp>
      <p:sp>
        <p:nvSpPr>
          <p:cNvPr id="209" name="Google Shape;209;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32"/>
          <p:cNvSpPr txBox="1"/>
          <p:nvPr>
            <p:ph idx="1" type="body"/>
          </p:nvPr>
        </p:nvSpPr>
        <p:spPr>
          <a:xfrm>
            <a:off x="342900" y="1384050"/>
            <a:ext cx="8489400" cy="2345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Define properties in a class using </a:t>
            </a:r>
            <a:r>
              <a:rPr lang="en" sz="2200">
                <a:latin typeface="Courier New"/>
                <a:ea typeface="Courier New"/>
                <a:cs typeface="Courier New"/>
                <a:sym typeface="Courier New"/>
              </a:rPr>
              <a:t>val</a:t>
            </a:r>
            <a:r>
              <a:rPr lang="en" sz="2200"/>
              <a:t> or </a:t>
            </a:r>
            <a:r>
              <a:rPr lang="en" sz="2200">
                <a:latin typeface="Courier New"/>
                <a:ea typeface="Courier New"/>
                <a:cs typeface="Courier New"/>
                <a:sym typeface="Courier New"/>
              </a:rPr>
              <a:t>var</a:t>
            </a:r>
            <a:endParaRPr sz="2200">
              <a:latin typeface="Courier New"/>
              <a:ea typeface="Courier New"/>
              <a:cs typeface="Courier New"/>
              <a:sym typeface="Courier New"/>
            </a:endParaRPr>
          </a:p>
          <a:p>
            <a:pPr indent="-368300" lvl="0" marL="457200" rtl="0" algn="l">
              <a:spcBef>
                <a:spcPts val="1000"/>
              </a:spcBef>
              <a:spcAft>
                <a:spcPts val="0"/>
              </a:spcAft>
              <a:buSzPts val="2200"/>
              <a:buFont typeface="Courier New"/>
              <a:buChar char="●"/>
            </a:pPr>
            <a:r>
              <a:rPr lang="en" sz="2200">
                <a:solidFill>
                  <a:schemeClr val="dk1"/>
                </a:solidFill>
              </a:rPr>
              <a:t>Access these properties using</a:t>
            </a:r>
            <a:br>
              <a:rPr lang="en" sz="2200">
                <a:solidFill>
                  <a:schemeClr val="dk1"/>
                </a:solidFill>
              </a:rPr>
            </a:br>
            <a:r>
              <a:rPr lang="en" sz="2200">
                <a:solidFill>
                  <a:schemeClr val="dk1"/>
                </a:solidFill>
              </a:rPr>
              <a:t>dot </a:t>
            </a:r>
            <a:r>
              <a:rPr b="1" lang="en" sz="2200">
                <a:solidFill>
                  <a:schemeClr val="dk1"/>
                </a:solidFill>
              </a:rPr>
              <a:t>.</a:t>
            </a:r>
            <a:r>
              <a:rPr lang="en" sz="2200">
                <a:solidFill>
                  <a:schemeClr val="dk1"/>
                </a:solidFill>
              </a:rPr>
              <a:t> notation with property name</a:t>
            </a:r>
            <a:endParaRPr sz="2200">
              <a:solidFill>
                <a:schemeClr val="dk1"/>
              </a:solidFill>
            </a:endParaRPr>
          </a:p>
          <a:p>
            <a:pPr indent="-368300" lvl="0" marL="457200" rtl="0" algn="l">
              <a:spcBef>
                <a:spcPts val="1000"/>
              </a:spcBef>
              <a:spcAft>
                <a:spcPts val="0"/>
              </a:spcAft>
              <a:buClr>
                <a:schemeClr val="dk1"/>
              </a:buClr>
              <a:buSzPts val="2200"/>
              <a:buChar char="●"/>
            </a:pPr>
            <a:r>
              <a:rPr lang="en" sz="2200">
                <a:solidFill>
                  <a:schemeClr val="dk1"/>
                </a:solidFill>
              </a:rPr>
              <a:t>Set these properties using</a:t>
            </a:r>
            <a:br>
              <a:rPr lang="en" sz="2200">
                <a:solidFill>
                  <a:schemeClr val="dk1"/>
                </a:solidFill>
              </a:rPr>
            </a:br>
            <a:r>
              <a:rPr lang="en" sz="2200">
                <a:solidFill>
                  <a:schemeClr val="dk1"/>
                </a:solidFill>
              </a:rPr>
              <a:t>dot </a:t>
            </a:r>
            <a:r>
              <a:rPr b="1" lang="en" sz="2200">
                <a:solidFill>
                  <a:schemeClr val="dk1"/>
                </a:solidFill>
              </a:rPr>
              <a:t>.</a:t>
            </a:r>
            <a:r>
              <a:rPr lang="en" sz="2200">
                <a:solidFill>
                  <a:schemeClr val="dk1"/>
                </a:solidFill>
              </a:rPr>
              <a:t> notation with property name (only if declared a </a:t>
            </a:r>
            <a:r>
              <a:rPr lang="en" sz="2200">
                <a:solidFill>
                  <a:schemeClr val="dk1"/>
                </a:solidFill>
                <a:latin typeface="Courier New"/>
                <a:ea typeface="Courier New"/>
                <a:cs typeface="Courier New"/>
                <a:sym typeface="Courier New"/>
              </a:rPr>
              <a:t>var</a:t>
            </a:r>
            <a:r>
              <a:rPr lang="en" sz="2200">
                <a:solidFill>
                  <a:schemeClr val="dk1"/>
                </a:solidFill>
              </a:rPr>
              <a:t>)</a:t>
            </a:r>
            <a:endParaRPr sz="2200">
              <a:solidFill>
                <a:schemeClr val="dk1"/>
              </a:solidFill>
            </a:endParaRPr>
          </a:p>
          <a:p>
            <a:pPr indent="0" lvl="0" marL="0" rtl="0" algn="l">
              <a:spcBef>
                <a:spcPts val="1000"/>
              </a:spcBef>
              <a:spcAft>
                <a:spcPts val="0"/>
              </a:spcAft>
              <a:buNone/>
            </a:pPr>
            <a:r>
              <a:t/>
            </a:r>
            <a:endParaRPr sz="2200">
              <a:solidFill>
                <a:schemeClr val="dk1"/>
              </a:solidFill>
            </a:endParaRPr>
          </a:p>
          <a:p>
            <a:pPr indent="0" lvl="0" marL="457200" rtl="0" algn="l">
              <a:spcBef>
                <a:spcPts val="1000"/>
              </a:spcBef>
              <a:spcAft>
                <a:spcPts val="1000"/>
              </a:spcAft>
              <a:buNone/>
            </a:pPr>
            <a:r>
              <a:t/>
            </a:r>
            <a:endParaRPr sz="2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 class with name property</a:t>
            </a:r>
            <a:endParaRPr/>
          </a:p>
        </p:txBody>
      </p:sp>
      <p:sp>
        <p:nvSpPr>
          <p:cNvPr id="216" name="Google Shape;216;p33"/>
          <p:cNvSpPr txBox="1"/>
          <p:nvPr>
            <p:ph idx="1" type="body"/>
          </p:nvPr>
        </p:nvSpPr>
        <p:spPr>
          <a:xfrm>
            <a:off x="342900" y="1076275"/>
            <a:ext cx="8489400" cy="3193800"/>
          </a:xfrm>
          <a:prstGeom prst="rect">
            <a:avLst/>
          </a:prstGeom>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Person(</a:t>
            </a:r>
            <a:r>
              <a:rPr b="1" lang="en" sz="1800">
                <a:solidFill>
                  <a:srgbClr val="3F51B5"/>
                </a:solidFill>
                <a:latin typeface="Consolas"/>
                <a:ea typeface="Consolas"/>
                <a:cs typeface="Consolas"/>
                <a:sym typeface="Consolas"/>
              </a:rPr>
              <a:t>var</a:t>
            </a:r>
            <a:r>
              <a:rPr b="1" lang="en" sz="1800">
                <a:latin typeface="Consolas"/>
                <a:ea typeface="Consolas"/>
                <a:cs typeface="Consolas"/>
                <a:sym typeface="Consolas"/>
              </a:rPr>
              <a:t> name</a:t>
            </a:r>
            <a:r>
              <a:rPr lang="en" sz="1800">
                <a:latin typeface="Consolas"/>
                <a:ea typeface="Consolas"/>
                <a:cs typeface="Consolas"/>
                <a:sym typeface="Consolas"/>
              </a:rPr>
              <a:t>: String)</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main() {</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person = Person(</a:t>
            </a:r>
            <a:r>
              <a:rPr lang="en" sz="1800">
                <a:solidFill>
                  <a:srgbClr val="388E3C"/>
                </a:solidFill>
                <a:latin typeface="Consolas"/>
                <a:ea typeface="Consolas"/>
                <a:cs typeface="Consolas"/>
                <a:sym typeface="Consolas"/>
              </a:rPr>
              <a:t>"Alex"</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println(</a:t>
            </a:r>
            <a:r>
              <a:rPr b="1" lang="en" sz="1800">
                <a:latin typeface="Consolas"/>
                <a:ea typeface="Consolas"/>
                <a:cs typeface="Consolas"/>
                <a:sym typeface="Consolas"/>
              </a:rPr>
              <a:t>person.name</a:t>
            </a:r>
            <a:r>
              <a:rPr lang="en" sz="1800">
                <a:latin typeface="Consolas"/>
                <a:ea typeface="Consolas"/>
                <a:cs typeface="Consolas"/>
                <a:sym typeface="Consolas"/>
              </a:rPr>
              <a:t>)    </a:t>
            </a:r>
            <a:r>
              <a:rPr lang="en" sz="1800"/>
              <a:t>             Access with </a:t>
            </a:r>
            <a:r>
              <a:rPr lang="en" sz="1800">
                <a:latin typeface="Consolas"/>
                <a:ea typeface="Consolas"/>
                <a:cs typeface="Consolas"/>
                <a:sym typeface="Consolas"/>
              </a:rPr>
              <a:t>.</a:t>
            </a:r>
            <a:r>
              <a:rPr lang="en" sz="1800">
                <a:solidFill>
                  <a:schemeClr val="dk1"/>
                </a:solidFill>
              </a:rPr>
              <a:t>&lt;property name&gt;</a:t>
            </a:r>
            <a:endParaRPr sz="1800"/>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person.name</a:t>
            </a:r>
            <a:r>
              <a:rPr lang="en" sz="1800">
                <a:latin typeface="Consolas"/>
                <a:ea typeface="Consolas"/>
                <a:cs typeface="Consolas"/>
                <a:sym typeface="Consolas"/>
              </a:rPr>
              <a:t> = </a:t>
            </a:r>
            <a:r>
              <a:rPr lang="en" sz="1800">
                <a:solidFill>
                  <a:srgbClr val="388E3C"/>
                </a:solidFill>
                <a:latin typeface="Consolas"/>
                <a:ea typeface="Consolas"/>
                <a:cs typeface="Consolas"/>
                <a:sym typeface="Consolas"/>
              </a:rPr>
              <a:t>"Joey"</a:t>
            </a:r>
            <a:r>
              <a:rPr lang="en" sz="1800">
                <a:latin typeface="Consolas"/>
                <a:ea typeface="Consolas"/>
                <a:cs typeface="Consolas"/>
                <a:sym typeface="Consolas"/>
              </a:rPr>
              <a:t>    </a:t>
            </a:r>
            <a:r>
              <a:rPr lang="en" sz="1800"/>
              <a:t>             Set with </a:t>
            </a:r>
            <a:r>
              <a:rPr lang="en" sz="1800">
                <a:latin typeface="Consolas"/>
                <a:ea typeface="Consolas"/>
                <a:cs typeface="Consolas"/>
                <a:sym typeface="Consolas"/>
              </a:rPr>
              <a:t>.</a:t>
            </a:r>
            <a:r>
              <a:rPr lang="en" sz="1800"/>
              <a:t>&lt;property name&gt;</a:t>
            </a:r>
            <a:endParaRPr sz="1800"/>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println(person.name)	</a:t>
            </a:r>
            <a:endParaRPr sz="1800">
              <a:latin typeface="Consolas"/>
              <a:ea typeface="Consolas"/>
              <a:cs typeface="Consolas"/>
              <a:sym typeface="Consolas"/>
            </a:endParaRPr>
          </a:p>
          <a:p>
            <a:pPr indent="0" lvl="0" marL="0" rtl="0" algn="l">
              <a:spcBef>
                <a:spcPts val="10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17" name="Google Shape;217;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218" name="Google Shape;218;p33"/>
          <p:cNvCxnSpPr/>
          <p:nvPr/>
        </p:nvCxnSpPr>
        <p:spPr>
          <a:xfrm>
            <a:off x="3534800" y="2767850"/>
            <a:ext cx="975000" cy="11100"/>
          </a:xfrm>
          <a:prstGeom prst="straightConnector1">
            <a:avLst/>
          </a:prstGeom>
          <a:noFill/>
          <a:ln cap="flat" cmpd="sng" w="28575">
            <a:solidFill>
              <a:srgbClr val="4CAF50"/>
            </a:solidFill>
            <a:prstDash val="solid"/>
            <a:round/>
            <a:headEnd len="med" w="med" type="triangle"/>
            <a:tailEnd len="med" w="med" type="none"/>
          </a:ln>
        </p:spPr>
      </p:cxnSp>
      <p:cxnSp>
        <p:nvCxnSpPr>
          <p:cNvPr id="219" name="Google Shape;219;p33"/>
          <p:cNvCxnSpPr/>
          <p:nvPr/>
        </p:nvCxnSpPr>
        <p:spPr>
          <a:xfrm>
            <a:off x="3527600" y="3225050"/>
            <a:ext cx="969900" cy="4800"/>
          </a:xfrm>
          <a:prstGeom prst="straightConnector1">
            <a:avLst/>
          </a:prstGeom>
          <a:noFill/>
          <a:ln cap="flat" cmpd="sng" w="28575">
            <a:solidFill>
              <a:srgbClr val="4CAF50"/>
            </a:solidFill>
            <a:prstDash val="solid"/>
            <a:round/>
            <a:headEnd len="med" w="med" type="triangl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getters and setters</a:t>
            </a:r>
            <a:endParaRPr/>
          </a:p>
        </p:txBody>
      </p:sp>
      <p:sp>
        <p:nvSpPr>
          <p:cNvPr id="225" name="Google Shape;225;p34"/>
          <p:cNvSpPr txBox="1"/>
          <p:nvPr>
            <p:ph idx="1" type="body"/>
          </p:nvPr>
        </p:nvSpPr>
        <p:spPr>
          <a:xfrm>
            <a:off x="347375" y="1543275"/>
            <a:ext cx="8360100" cy="882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Override</a:t>
            </a:r>
            <a:r>
              <a:rPr lang="en" sz="1800"/>
              <a:t> </a:t>
            </a:r>
            <a:r>
              <a:rPr lang="en" sz="1800">
                <a:latin typeface="Courier New"/>
                <a:ea typeface="Courier New"/>
                <a:cs typeface="Courier New"/>
                <a:sym typeface="Courier New"/>
              </a:rPr>
              <a:t>get()</a:t>
            </a:r>
            <a:r>
              <a:rPr lang="en" sz="1800"/>
              <a:t> </a:t>
            </a:r>
            <a:r>
              <a:rPr lang="en" sz="1800"/>
              <a:t>for a property </a:t>
            </a:r>
            <a:endParaRPr sz="1800"/>
          </a:p>
          <a:p>
            <a:pPr indent="-342900" lvl="0" marL="457200" rtl="0" algn="l">
              <a:lnSpc>
                <a:spcPct val="115000"/>
              </a:lnSpc>
              <a:spcBef>
                <a:spcPts val="500"/>
              </a:spcBef>
              <a:spcAft>
                <a:spcPts val="500"/>
              </a:spcAft>
              <a:buSzPts val="1800"/>
              <a:buChar char="●"/>
            </a:pPr>
            <a:r>
              <a:rPr lang="en" sz="1800">
                <a:solidFill>
                  <a:schemeClr val="dk1"/>
                </a:solidFill>
              </a:rPr>
              <a:t>Override</a:t>
            </a:r>
            <a:r>
              <a:rPr lang="en" sz="1800">
                <a:solidFill>
                  <a:schemeClr val="dk1"/>
                </a:solidFill>
              </a:rPr>
              <a:t> </a:t>
            </a:r>
            <a:r>
              <a:rPr lang="en" sz="1800">
                <a:solidFill>
                  <a:schemeClr val="dk1"/>
                </a:solidFill>
                <a:latin typeface="Courier New"/>
                <a:ea typeface="Courier New"/>
                <a:cs typeface="Courier New"/>
                <a:sym typeface="Courier New"/>
              </a:rPr>
              <a:t>set()</a:t>
            </a:r>
            <a:r>
              <a:rPr lang="en" sz="1800">
                <a:solidFill>
                  <a:schemeClr val="dk1"/>
                </a:solidFill>
              </a:rPr>
              <a:t> </a:t>
            </a:r>
            <a:r>
              <a:rPr lang="en" sz="1800">
                <a:solidFill>
                  <a:schemeClr val="dk1"/>
                </a:solidFill>
              </a:rPr>
              <a:t>for a property (if defined as a </a:t>
            </a:r>
            <a:r>
              <a:rPr lang="en" sz="1800">
                <a:solidFill>
                  <a:schemeClr val="dk1"/>
                </a:solidFill>
                <a:latin typeface="Courier New"/>
                <a:ea typeface="Courier New"/>
                <a:cs typeface="Courier New"/>
                <a:sym typeface="Courier New"/>
              </a:rPr>
              <a:t>var</a:t>
            </a:r>
            <a:r>
              <a:rPr lang="en" sz="1800">
                <a:solidFill>
                  <a:schemeClr val="dk1"/>
                </a:solidFill>
              </a:rPr>
              <a:t>)</a:t>
            </a:r>
            <a:endParaRPr sz="1800"/>
          </a:p>
        </p:txBody>
      </p:sp>
      <p:sp>
        <p:nvSpPr>
          <p:cNvPr id="226" name="Google Shape;226;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34"/>
          <p:cNvSpPr txBox="1"/>
          <p:nvPr/>
        </p:nvSpPr>
        <p:spPr>
          <a:xfrm>
            <a:off x="347375" y="1044400"/>
            <a:ext cx="84849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If you don’t want the default </a:t>
            </a:r>
            <a:r>
              <a:rPr lang="en" sz="1800">
                <a:solidFill>
                  <a:schemeClr val="dk1"/>
                </a:solidFill>
                <a:latin typeface="Courier New"/>
                <a:ea typeface="Courier New"/>
                <a:cs typeface="Courier New"/>
                <a:sym typeface="Courier New"/>
              </a:rPr>
              <a:t>get</a:t>
            </a:r>
            <a:r>
              <a:rPr lang="en" sz="1800">
                <a:solidFill>
                  <a:schemeClr val="dk1"/>
                </a:solidFill>
                <a:latin typeface="Roboto"/>
                <a:ea typeface="Roboto"/>
                <a:cs typeface="Roboto"/>
                <a:sym typeface="Roboto"/>
              </a:rPr>
              <a:t>/</a:t>
            </a:r>
            <a:r>
              <a:rPr lang="en" sz="1800">
                <a:solidFill>
                  <a:schemeClr val="dk1"/>
                </a:solidFill>
                <a:latin typeface="Courier New"/>
                <a:ea typeface="Courier New"/>
                <a:cs typeface="Courier New"/>
                <a:sym typeface="Courier New"/>
              </a:rPr>
              <a:t>set</a:t>
            </a:r>
            <a:r>
              <a:rPr lang="en" sz="1800">
                <a:solidFill>
                  <a:schemeClr val="dk1"/>
                </a:solidFill>
                <a:latin typeface="Roboto"/>
                <a:ea typeface="Roboto"/>
                <a:cs typeface="Roboto"/>
                <a:sym typeface="Roboto"/>
              </a:rPr>
              <a:t> behavior:</a:t>
            </a:r>
            <a:endParaRPr sz="1800">
              <a:latin typeface="Roboto"/>
              <a:ea typeface="Roboto"/>
              <a:cs typeface="Roboto"/>
              <a:sym typeface="Roboto"/>
            </a:endParaRPr>
          </a:p>
        </p:txBody>
      </p:sp>
      <p:sp>
        <p:nvSpPr>
          <p:cNvPr id="228" name="Google Shape;228;p34"/>
          <p:cNvSpPr txBox="1"/>
          <p:nvPr/>
        </p:nvSpPr>
        <p:spPr>
          <a:xfrm>
            <a:off x="347375" y="2630750"/>
            <a:ext cx="8484900" cy="18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latin typeface="Roboto"/>
                <a:ea typeface="Roboto"/>
                <a:cs typeface="Roboto"/>
                <a:sym typeface="Roboto"/>
              </a:rPr>
              <a:t>Format:</a:t>
            </a: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chemeClr val="dk1"/>
                </a:solidFill>
                <a:latin typeface="Consolas"/>
                <a:ea typeface="Consolas"/>
                <a:cs typeface="Consolas"/>
                <a:sym typeface="Consolas"/>
              </a:rPr>
              <a:t> propertyName: DataType = initialValue</a:t>
            </a:r>
            <a:endParaRPr sz="18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get</a:t>
            </a:r>
            <a:r>
              <a:rPr lang="en" sz="1800">
                <a:solidFill>
                  <a:schemeClr val="dk1"/>
                </a:solidFill>
                <a:latin typeface="Consolas"/>
                <a:ea typeface="Consolas"/>
                <a:cs typeface="Consolas"/>
                <a:sym typeface="Consolas"/>
              </a:rPr>
              <a:t>() = ...</a:t>
            </a:r>
            <a:endParaRPr sz="18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set</a:t>
            </a:r>
            <a:r>
              <a:rPr lang="en" sz="1800">
                <a:solidFill>
                  <a:schemeClr val="dk1"/>
                </a:solidFill>
                <a:latin typeface="Consolas"/>
                <a:ea typeface="Consolas"/>
                <a:cs typeface="Consolas"/>
                <a:sym typeface="Consolas"/>
              </a:rPr>
              <a:t>(value) { </a:t>
            </a:r>
            <a:endParaRPr sz="18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457200" lvl="0" marL="914400" rtl="0" algn="l">
              <a:lnSpc>
                <a:spcPct val="100000"/>
              </a:lnSpc>
              <a:spcBef>
                <a:spcPts val="0"/>
              </a:spcBef>
              <a:spcAft>
                <a:spcPts val="0"/>
              </a:spcAft>
              <a:buNone/>
            </a:pPr>
            <a:r>
              <a:rPr lang="en" sz="1800">
                <a:solidFill>
                  <a:schemeClr val="dk1"/>
                </a:solidFill>
                <a:latin typeface="Consolas"/>
                <a:ea typeface="Consolas"/>
                <a:cs typeface="Consolas"/>
                <a:sym typeface="Consolas"/>
              </a:rPr>
              <a:t> } </a:t>
            </a:r>
            <a:endParaRPr sz="18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getter </a:t>
            </a:r>
            <a:endParaRPr/>
          </a:p>
        </p:txBody>
      </p:sp>
      <p:sp>
        <p:nvSpPr>
          <p:cNvPr id="234" name="Google Shape;234;p35"/>
          <p:cNvSpPr txBox="1"/>
          <p:nvPr>
            <p:ph idx="1" type="body"/>
          </p:nvPr>
        </p:nvSpPr>
        <p:spPr>
          <a:xfrm>
            <a:off x="342900" y="1068375"/>
            <a:ext cx="8489400" cy="332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Person(</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firstName: String,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lastName:String)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fullName:String</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2000">
                <a:solidFill>
                  <a:srgbClr val="3F51B5"/>
                </a:solidFill>
                <a:latin typeface="Consolas"/>
                <a:ea typeface="Consolas"/>
                <a:cs typeface="Consolas"/>
                <a:sym typeface="Consolas"/>
              </a:rPr>
              <a:t>get</a:t>
            </a:r>
            <a:r>
              <a:rPr b="1" lang="en" sz="2000">
                <a:latin typeface="Consolas"/>
                <a:ea typeface="Consolas"/>
                <a:cs typeface="Consolas"/>
                <a:sym typeface="Consolas"/>
              </a:rPr>
              <a:t>()</a:t>
            </a:r>
            <a:r>
              <a:rPr lang="en" sz="1800">
                <a:latin typeface="Consolas"/>
                <a:ea typeface="Consolas"/>
                <a:cs typeface="Consolas"/>
                <a:sym typeface="Consolas"/>
              </a:rPr>
              <a:t> </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r>
              <a:rPr b="1" lang="en" sz="1800">
                <a:solidFill>
                  <a:srgbClr val="3F51B5"/>
                </a:solidFill>
                <a:latin typeface="Consolas"/>
                <a:ea typeface="Consolas"/>
                <a:cs typeface="Consolas"/>
                <a:sym typeface="Consolas"/>
              </a:rPr>
              <a:t>return</a:t>
            </a:r>
            <a:r>
              <a:rPr b="1" lang="en" sz="1800">
                <a:latin typeface="Consolas"/>
                <a:ea typeface="Consolas"/>
                <a:cs typeface="Consolas"/>
                <a:sym typeface="Consolas"/>
              </a:rPr>
              <a:t> </a:t>
            </a:r>
            <a:r>
              <a:rPr b="1" lang="en" sz="1800">
                <a:solidFill>
                  <a:srgbClr val="388E3C"/>
                </a:solidFill>
                <a:latin typeface="Consolas"/>
                <a:ea typeface="Consolas"/>
                <a:cs typeface="Consolas"/>
                <a:sym typeface="Consolas"/>
              </a:rPr>
              <a:t>"$firstName $lastName"</a:t>
            </a:r>
            <a:endParaRPr b="1"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1155CC"/>
              </a:solidFill>
              <a:latin typeface="Consolas"/>
              <a:ea typeface="Consolas"/>
              <a:cs typeface="Consolas"/>
              <a:sym typeface="Consolas"/>
            </a:endParaRPr>
          </a:p>
        </p:txBody>
      </p:sp>
      <p:sp>
        <p:nvSpPr>
          <p:cNvPr id="235" name="Google Shape;235;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35"/>
          <p:cNvSpPr txBox="1"/>
          <p:nvPr/>
        </p:nvSpPr>
        <p:spPr>
          <a:xfrm>
            <a:off x="311700" y="3071125"/>
            <a:ext cx="5434500" cy="135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person = Person(</a:t>
            </a:r>
            <a:r>
              <a:rPr lang="en" sz="1800">
                <a:solidFill>
                  <a:srgbClr val="388E3C"/>
                </a:solidFill>
                <a:latin typeface="Consolas"/>
                <a:ea typeface="Consolas"/>
                <a:cs typeface="Consolas"/>
                <a:sym typeface="Consolas"/>
              </a:rPr>
              <a:t>"John"</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"Doe"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println(</a:t>
            </a:r>
            <a:r>
              <a:rPr b="1" lang="en" sz="1800">
                <a:solidFill>
                  <a:schemeClr val="dk1"/>
                </a:solidFill>
                <a:latin typeface="Consolas"/>
                <a:ea typeface="Consolas"/>
                <a:cs typeface="Consolas"/>
                <a:sym typeface="Consolas"/>
              </a:rPr>
              <a:t>person.fullName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John Doe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7" name="Google Shape;87;p18"/>
          <p:cNvSpPr txBox="1"/>
          <p:nvPr>
            <p:ph idx="1" type="body"/>
          </p:nvPr>
        </p:nvSpPr>
        <p:spPr>
          <a:xfrm>
            <a:off x="342900" y="1076275"/>
            <a:ext cx="592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3: Classes and objects</a:t>
            </a:r>
            <a:endParaRPr sz="2000"/>
          </a:p>
          <a:p>
            <a:pPr indent="-355600" lvl="1" marL="914400" rtl="0" algn="l">
              <a:spcBef>
                <a:spcPts val="1000"/>
              </a:spcBef>
              <a:spcAft>
                <a:spcPts val="0"/>
              </a:spcAft>
              <a:buSzPts val="2000"/>
              <a:buChar char="○"/>
            </a:pPr>
            <a:r>
              <a:rPr lang="en" u="sng">
                <a:solidFill>
                  <a:schemeClr val="hlink"/>
                </a:solidFill>
                <a:hlinkClick action="ppaction://hlinksldjump" r:id="rId3"/>
              </a:rPr>
              <a:t>Classes</a:t>
            </a:r>
            <a:endParaRPr/>
          </a:p>
          <a:p>
            <a:pPr indent="-355600" lvl="1" marL="914400" rtl="0" algn="l">
              <a:spcBef>
                <a:spcPts val="0"/>
              </a:spcBef>
              <a:spcAft>
                <a:spcPts val="0"/>
              </a:spcAft>
              <a:buSzPts val="2000"/>
              <a:buChar char="○"/>
            </a:pPr>
            <a:r>
              <a:rPr lang="en" u="sng">
                <a:solidFill>
                  <a:schemeClr val="hlink"/>
                </a:solidFill>
                <a:hlinkClick action="ppaction://hlinksldjump" r:id="rId4"/>
              </a:rPr>
              <a:t>Inheritance</a:t>
            </a:r>
            <a:endParaRPr/>
          </a:p>
          <a:p>
            <a:pPr indent="-355600" lvl="1" marL="914400" rtl="0" algn="l">
              <a:spcBef>
                <a:spcPts val="0"/>
              </a:spcBef>
              <a:spcAft>
                <a:spcPts val="0"/>
              </a:spcAft>
              <a:buSzPts val="2000"/>
              <a:buChar char="○"/>
            </a:pPr>
            <a:r>
              <a:rPr lang="en" u="sng">
                <a:solidFill>
                  <a:schemeClr val="hlink"/>
                </a:solidFill>
                <a:hlinkClick action="ppaction://hlinksldjump" r:id="rId5"/>
              </a:rPr>
              <a:t>Extension functions</a:t>
            </a:r>
            <a:endParaRPr/>
          </a:p>
          <a:p>
            <a:pPr indent="-355600" lvl="1" marL="914400" rtl="0" algn="l">
              <a:spcBef>
                <a:spcPts val="0"/>
              </a:spcBef>
              <a:spcAft>
                <a:spcPts val="0"/>
              </a:spcAft>
              <a:buSzPts val="2000"/>
              <a:buChar char="○"/>
            </a:pPr>
            <a:r>
              <a:rPr lang="en" u="sng">
                <a:solidFill>
                  <a:schemeClr val="hlink"/>
                </a:solidFill>
                <a:hlinkClick action="ppaction://hlinksldjump" r:id="rId6"/>
              </a:rPr>
              <a:t>Special classes</a:t>
            </a:r>
            <a:endParaRPr/>
          </a:p>
          <a:p>
            <a:pPr indent="-355600" lvl="1" marL="914400" rtl="0" algn="l">
              <a:spcBef>
                <a:spcPts val="0"/>
              </a:spcBef>
              <a:spcAft>
                <a:spcPts val="0"/>
              </a:spcAft>
              <a:buSzPts val="2000"/>
              <a:buChar char="○"/>
            </a:pPr>
            <a:r>
              <a:rPr lang="en" u="sng">
                <a:solidFill>
                  <a:schemeClr val="hlink"/>
                </a:solidFill>
                <a:hlinkClick action="ppaction://hlinksldjump" r:id="rId7"/>
              </a:rPr>
              <a:t>Organizing your code</a:t>
            </a:r>
            <a:endParaRPr/>
          </a:p>
          <a:p>
            <a:pPr indent="-355600" lvl="1" marL="914400" rtl="0" algn="l">
              <a:spcBef>
                <a:spcPts val="0"/>
              </a:spcBef>
              <a:spcAft>
                <a:spcPts val="0"/>
              </a:spcAft>
              <a:buSzPts val="2000"/>
              <a:buChar char="○"/>
            </a:pPr>
            <a:r>
              <a:rPr lang="en" u="sng">
                <a:solidFill>
                  <a:schemeClr val="hlink"/>
                </a:solidFill>
                <a:hlinkClick action="ppaction://hlinksldjump" r:id="rId8"/>
              </a:rPr>
              <a:t>Summary</a:t>
            </a:r>
            <a:endParaRPr/>
          </a:p>
        </p:txBody>
      </p:sp>
      <p:sp>
        <p:nvSpPr>
          <p:cNvPr id="88" name="Google Shape;88;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setter </a:t>
            </a:r>
            <a:endParaRPr/>
          </a:p>
        </p:txBody>
      </p:sp>
      <p:sp>
        <p:nvSpPr>
          <p:cNvPr id="242" name="Google Shape;242;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36"/>
          <p:cNvSpPr txBox="1"/>
          <p:nvPr/>
        </p:nvSpPr>
        <p:spPr>
          <a:xfrm>
            <a:off x="342900" y="1150950"/>
            <a:ext cx="7511100" cy="26895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fullName:String = ""</a:t>
            </a:r>
            <a:endParaRPr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get</a:t>
            </a:r>
            <a:r>
              <a:rPr lang="en" sz="1800">
                <a:latin typeface="Consolas"/>
                <a:ea typeface="Consolas"/>
                <a:cs typeface="Consolas"/>
                <a:sym typeface="Consolas"/>
              </a:rPr>
              <a:t>() = "</a:t>
            </a:r>
            <a:r>
              <a:rPr lang="en" sz="1800">
                <a:solidFill>
                  <a:srgbClr val="C53929"/>
                </a:solidFill>
                <a:latin typeface="Consolas"/>
                <a:ea typeface="Consolas"/>
                <a:cs typeface="Consolas"/>
                <a:sym typeface="Consolas"/>
              </a:rPr>
              <a:t>$firstName $lastName</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3F51B5"/>
                </a:solidFill>
                <a:latin typeface="Consolas"/>
                <a:ea typeface="Consolas"/>
                <a:cs typeface="Consolas"/>
                <a:sym typeface="Consolas"/>
              </a:rPr>
              <a:t>set</a:t>
            </a:r>
            <a:r>
              <a:rPr b="1" lang="en" sz="1800">
                <a:latin typeface="Consolas"/>
                <a:ea typeface="Consolas"/>
                <a:cs typeface="Consolas"/>
                <a:sym typeface="Consolas"/>
              </a:rPr>
              <a:t>(value) {</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r>
              <a:rPr b="1" lang="en" sz="1800">
                <a:solidFill>
                  <a:srgbClr val="3F51B5"/>
                </a:solidFill>
                <a:latin typeface="Consolas"/>
                <a:ea typeface="Consolas"/>
                <a:cs typeface="Consolas"/>
                <a:sym typeface="Consolas"/>
              </a:rPr>
              <a:t>val</a:t>
            </a:r>
            <a:r>
              <a:rPr b="1" lang="en" sz="1800">
                <a:latin typeface="Consolas"/>
                <a:ea typeface="Consolas"/>
                <a:cs typeface="Consolas"/>
                <a:sym typeface="Consolas"/>
              </a:rPr>
              <a:t> components = value.split(" ")</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firstName = components[</a:t>
            </a:r>
            <a:r>
              <a:rPr b="1" lang="en" sz="1800">
                <a:solidFill>
                  <a:srgbClr val="C53929"/>
                </a:solidFill>
                <a:latin typeface="Consolas"/>
                <a:ea typeface="Consolas"/>
                <a:cs typeface="Consolas"/>
                <a:sym typeface="Consolas"/>
              </a:rPr>
              <a:t>0</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lastName = components[</a:t>
            </a:r>
            <a:r>
              <a:rPr b="1" lang="en" sz="1800">
                <a:solidFill>
                  <a:srgbClr val="C53929"/>
                </a:solidFill>
                <a:latin typeface="Consolas"/>
                <a:ea typeface="Consolas"/>
                <a:cs typeface="Consolas"/>
                <a:sym typeface="Consolas"/>
              </a:rPr>
              <a:t>1</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field = value</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endParaRPr b="1" sz="1800">
              <a:latin typeface="Consolas"/>
              <a:ea typeface="Consolas"/>
              <a:cs typeface="Consolas"/>
              <a:sym typeface="Consolas"/>
            </a:endParaRPr>
          </a:p>
        </p:txBody>
      </p:sp>
      <p:sp>
        <p:nvSpPr>
          <p:cNvPr id="244" name="Google Shape;244;p36"/>
          <p:cNvSpPr txBox="1"/>
          <p:nvPr/>
        </p:nvSpPr>
        <p:spPr>
          <a:xfrm>
            <a:off x="342900" y="3840450"/>
            <a:ext cx="4703100" cy="48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1"/>
                </a:solidFill>
                <a:latin typeface="Consolas"/>
                <a:ea typeface="Consolas"/>
                <a:cs typeface="Consolas"/>
                <a:sym typeface="Consolas"/>
              </a:rPr>
              <a:t>person.fullName =</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"Jane Smith"</a:t>
            </a:r>
            <a:endParaRPr>
              <a:solidFill>
                <a:srgbClr val="388E3C"/>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 functions</a:t>
            </a:r>
            <a:endParaRPr/>
          </a:p>
        </p:txBody>
      </p:sp>
      <p:sp>
        <p:nvSpPr>
          <p:cNvPr id="250" name="Google Shape;250;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37"/>
          <p:cNvSpPr txBox="1"/>
          <p:nvPr>
            <p:ph idx="1" type="body"/>
          </p:nvPr>
        </p:nvSpPr>
        <p:spPr>
          <a:xfrm>
            <a:off x="342900" y="1384050"/>
            <a:ext cx="8489400" cy="26076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2200"/>
              <a:t>Classes can also contain functions</a:t>
            </a:r>
            <a:endParaRPr sz="2200"/>
          </a:p>
          <a:p>
            <a:pPr indent="-368300" lvl="0" marL="457200" rtl="0" algn="l">
              <a:lnSpc>
                <a:spcPct val="150000"/>
              </a:lnSpc>
              <a:spcBef>
                <a:spcPts val="0"/>
              </a:spcBef>
              <a:spcAft>
                <a:spcPts val="0"/>
              </a:spcAft>
              <a:buSzPts val="2200"/>
              <a:buChar char="●"/>
            </a:pPr>
            <a:r>
              <a:rPr lang="en" sz="2200"/>
              <a:t>Declare functions as shown in </a:t>
            </a:r>
            <a:r>
              <a:rPr i="1" lang="en" sz="2200"/>
              <a:t>Functions </a:t>
            </a:r>
            <a:r>
              <a:rPr lang="en" sz="2200"/>
              <a:t>in Lesson 2</a:t>
            </a:r>
            <a:endParaRPr sz="2200"/>
          </a:p>
          <a:p>
            <a:pPr indent="-368300" lvl="1" marL="914400" rtl="0" algn="l">
              <a:lnSpc>
                <a:spcPct val="150000"/>
              </a:lnSpc>
              <a:spcBef>
                <a:spcPts val="0"/>
              </a:spcBef>
              <a:spcAft>
                <a:spcPts val="0"/>
              </a:spcAft>
              <a:buSzPts val="2200"/>
              <a:buChar char="○"/>
            </a:pPr>
            <a:r>
              <a:rPr lang="en" sz="2200">
                <a:latin typeface="Courier New"/>
                <a:ea typeface="Courier New"/>
                <a:cs typeface="Courier New"/>
                <a:sym typeface="Courier New"/>
              </a:rPr>
              <a:t>fun</a:t>
            </a:r>
            <a:r>
              <a:rPr lang="en" sz="2200"/>
              <a:t> keyword</a:t>
            </a:r>
            <a:endParaRPr sz="2200"/>
          </a:p>
          <a:p>
            <a:pPr indent="-368300" lvl="1" marL="914400" rtl="0" algn="l">
              <a:lnSpc>
                <a:spcPct val="150000"/>
              </a:lnSpc>
              <a:spcBef>
                <a:spcPts val="0"/>
              </a:spcBef>
              <a:spcAft>
                <a:spcPts val="0"/>
              </a:spcAft>
              <a:buSzPts val="2200"/>
              <a:buChar char="○"/>
            </a:pPr>
            <a:r>
              <a:rPr lang="en" sz="2200"/>
              <a:t>Can have default or required parameters</a:t>
            </a:r>
            <a:endParaRPr sz="2200"/>
          </a:p>
          <a:p>
            <a:pPr indent="-368300" lvl="1" marL="914400" rtl="0" algn="l">
              <a:lnSpc>
                <a:spcPct val="150000"/>
              </a:lnSpc>
              <a:spcBef>
                <a:spcPts val="0"/>
              </a:spcBef>
              <a:spcAft>
                <a:spcPts val="0"/>
              </a:spcAft>
              <a:buSzPts val="2200"/>
              <a:buChar char="○"/>
            </a:pPr>
            <a:r>
              <a:rPr lang="en" sz="2200"/>
              <a:t>Specify return type (if not </a:t>
            </a:r>
            <a:r>
              <a:rPr lang="en" sz="2200">
                <a:latin typeface="Courier New"/>
                <a:ea typeface="Courier New"/>
                <a:cs typeface="Courier New"/>
                <a:sym typeface="Courier New"/>
              </a:rPr>
              <a:t>Unit</a:t>
            </a:r>
            <a:r>
              <a:rPr lang="en" sz="2200"/>
              <a:t>)</a:t>
            </a:r>
            <a:endParaRPr sz="2200">
              <a:solidFill>
                <a:schemeClr val="dk1"/>
              </a:solidFill>
            </a:endParaRPr>
          </a:p>
          <a:p>
            <a:pPr indent="0" lvl="0" marL="457200" rtl="0" algn="l">
              <a:spcBef>
                <a:spcPts val="1000"/>
              </a:spcBef>
              <a:spcAft>
                <a:spcPts val="1000"/>
              </a:spcAft>
              <a:buNone/>
            </a:pPr>
            <a:r>
              <a:t/>
            </a:r>
            <a:endParaRPr sz="22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Inheritance</a:t>
            </a:r>
            <a:endParaRPr sz="4200"/>
          </a:p>
        </p:txBody>
      </p:sp>
      <p:sp>
        <p:nvSpPr>
          <p:cNvPr id="257" name="Google Shape;257;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a:t>
            </a:r>
            <a:endParaRPr/>
          </a:p>
        </p:txBody>
      </p:sp>
      <p:sp>
        <p:nvSpPr>
          <p:cNvPr id="263" name="Google Shape;263;p39"/>
          <p:cNvSpPr txBox="1"/>
          <p:nvPr>
            <p:ph idx="1" type="body"/>
          </p:nvPr>
        </p:nvSpPr>
        <p:spPr>
          <a:xfrm>
            <a:off x="363300" y="1381075"/>
            <a:ext cx="8469000" cy="2122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Kotlin has single-parent class inheritance</a:t>
            </a:r>
            <a:endParaRPr sz="2200"/>
          </a:p>
          <a:p>
            <a:pPr indent="-368300" lvl="0" marL="457200" rtl="0" algn="l">
              <a:spcBef>
                <a:spcPts val="1000"/>
              </a:spcBef>
              <a:spcAft>
                <a:spcPts val="0"/>
              </a:spcAft>
              <a:buSzPts val="2200"/>
              <a:buChar char="●"/>
            </a:pPr>
            <a:r>
              <a:rPr lang="en" sz="2200"/>
              <a:t>Each class has exactly one parent class, called a superclass</a:t>
            </a:r>
            <a:endParaRPr sz="2200"/>
          </a:p>
          <a:p>
            <a:pPr indent="-368300" lvl="0" marL="457200" rtl="0" algn="l">
              <a:lnSpc>
                <a:spcPct val="115000"/>
              </a:lnSpc>
              <a:spcBef>
                <a:spcPts val="1000"/>
              </a:spcBef>
              <a:spcAft>
                <a:spcPts val="1600"/>
              </a:spcAft>
              <a:buSzPts val="2200"/>
              <a:buChar char="●"/>
            </a:pPr>
            <a:r>
              <a:rPr lang="en" sz="2200"/>
              <a:t>Each subclass inherits all members of its superclass including ones that the superclass itself has inherited</a:t>
            </a:r>
            <a:endParaRPr sz="2200"/>
          </a:p>
        </p:txBody>
      </p:sp>
      <p:sp>
        <p:nvSpPr>
          <p:cNvPr id="264" name="Google Shape;264;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5" name="Google Shape;265;p39"/>
          <p:cNvSpPr txBox="1"/>
          <p:nvPr/>
        </p:nvSpPr>
        <p:spPr>
          <a:xfrm>
            <a:off x="363300" y="3732775"/>
            <a:ext cx="8469000" cy="6558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If you don't want to be limited by only inheriting a single class, you can define an interface since you can implement as many of those as you want.</a:t>
            </a:r>
            <a:endParaRPr sz="1800">
              <a:solidFill>
                <a:srgbClr val="3C4043"/>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Interfaces</a:t>
            </a:r>
            <a:endParaRPr/>
          </a:p>
        </p:txBody>
      </p:sp>
      <p:sp>
        <p:nvSpPr>
          <p:cNvPr id="271" name="Google Shape;271;p40"/>
          <p:cNvSpPr txBox="1"/>
          <p:nvPr>
            <p:ph idx="1" type="body"/>
          </p:nvPr>
        </p:nvSpPr>
        <p:spPr>
          <a:xfrm>
            <a:off x="342900" y="1457275"/>
            <a:ext cx="8520600" cy="2716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Provide a contract all implementing classes must adhere to </a:t>
            </a:r>
            <a:endParaRPr sz="2200"/>
          </a:p>
          <a:p>
            <a:pPr indent="-368300" lvl="0" marL="457200" rtl="0" algn="l">
              <a:spcBef>
                <a:spcPts val="1400"/>
              </a:spcBef>
              <a:spcAft>
                <a:spcPts val="0"/>
              </a:spcAft>
              <a:buSzPts val="2200"/>
              <a:buChar char="●"/>
            </a:pPr>
            <a:r>
              <a:rPr lang="en" sz="2200"/>
              <a:t>Can contain method signatures and property names </a:t>
            </a:r>
            <a:endParaRPr sz="2200"/>
          </a:p>
          <a:p>
            <a:pPr indent="-368300" lvl="0" marL="457200" rtl="0" algn="l">
              <a:spcBef>
                <a:spcPts val="1400"/>
              </a:spcBef>
              <a:spcAft>
                <a:spcPts val="0"/>
              </a:spcAft>
              <a:buSzPts val="2200"/>
              <a:buChar char="●"/>
            </a:pPr>
            <a:r>
              <a:rPr lang="en" sz="2200"/>
              <a:t>Can derive from other interfaces </a:t>
            </a:r>
            <a:endParaRPr sz="2200"/>
          </a:p>
          <a:p>
            <a:pPr indent="0" lvl="0" marL="457200" rtl="0" algn="l">
              <a:spcBef>
                <a:spcPts val="2000"/>
              </a:spcBef>
              <a:spcAft>
                <a:spcPts val="0"/>
              </a:spcAft>
              <a:buNone/>
            </a:pPr>
            <a:r>
              <a:rPr b="1" lang="en" sz="2200"/>
              <a:t>Format:</a:t>
            </a:r>
            <a:r>
              <a:rPr lang="en" sz="2200"/>
              <a:t> </a:t>
            </a:r>
            <a:r>
              <a:rPr lang="en" sz="2200">
                <a:solidFill>
                  <a:srgbClr val="3F51B5"/>
                </a:solidFill>
                <a:latin typeface="Consolas"/>
                <a:ea typeface="Consolas"/>
                <a:cs typeface="Consolas"/>
                <a:sym typeface="Consolas"/>
              </a:rPr>
              <a:t>interface</a:t>
            </a:r>
            <a:r>
              <a:rPr lang="en" sz="2200">
                <a:latin typeface="Consolas"/>
                <a:ea typeface="Consolas"/>
                <a:cs typeface="Consolas"/>
                <a:sym typeface="Consolas"/>
              </a:rPr>
              <a:t> NameOfInterface { interfaceBody }</a:t>
            </a:r>
            <a:endParaRPr sz="2200">
              <a:latin typeface="Consolas"/>
              <a:ea typeface="Consolas"/>
              <a:cs typeface="Consolas"/>
              <a:sym typeface="Consolas"/>
            </a:endParaRPr>
          </a:p>
        </p:txBody>
      </p:sp>
      <p:sp>
        <p:nvSpPr>
          <p:cNvPr id="272" name="Google Shape;272;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 example</a:t>
            </a:r>
            <a:endParaRPr/>
          </a:p>
        </p:txBody>
      </p:sp>
      <p:sp>
        <p:nvSpPr>
          <p:cNvPr id="278" name="Google Shape;278;p41"/>
          <p:cNvSpPr txBox="1"/>
          <p:nvPr>
            <p:ph idx="1" type="body"/>
          </p:nvPr>
        </p:nvSpPr>
        <p:spPr>
          <a:xfrm>
            <a:off x="311700" y="1100250"/>
            <a:ext cx="8520600" cy="361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000">
                <a:solidFill>
                  <a:srgbClr val="3F51B5"/>
                </a:solidFill>
                <a:latin typeface="Consolas"/>
                <a:ea typeface="Consolas"/>
                <a:cs typeface="Consolas"/>
                <a:sym typeface="Consolas"/>
              </a:rPr>
              <a:t>interface</a:t>
            </a:r>
            <a:r>
              <a:rPr lang="en" sz="1800">
                <a:latin typeface="Consolas"/>
                <a:ea typeface="Consolas"/>
                <a:cs typeface="Consolas"/>
                <a:sym typeface="Consolas"/>
              </a:rPr>
              <a:t> Shape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computeArea() : Double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14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Circle(val radius:Double) </a:t>
            </a:r>
            <a:r>
              <a:rPr b="1" lang="en" sz="1800">
                <a:latin typeface="Consolas"/>
                <a:ea typeface="Consolas"/>
                <a:cs typeface="Consolas"/>
                <a:sym typeface="Consolas"/>
              </a:rPr>
              <a:t>: Shape </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computeArea() = Math.PI * radius * radius</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br>
              <a:rPr lang="en" sz="800">
                <a:latin typeface="Consolas"/>
                <a:ea typeface="Consolas"/>
                <a:cs typeface="Consolas"/>
                <a:sym typeface="Consolas"/>
              </a:rPr>
            </a:br>
            <a:endParaRPr sz="800">
              <a:latin typeface="Consolas"/>
              <a:ea typeface="Consolas"/>
              <a:cs typeface="Consolas"/>
              <a:sym typeface="Consolas"/>
            </a:endParaRPr>
          </a:p>
          <a:p>
            <a:pPr indent="0" lvl="0" marL="0" rtl="0" algn="l">
              <a:lnSpc>
                <a:spcPct val="100000"/>
              </a:lnSpc>
              <a:spcBef>
                <a:spcPts val="1400"/>
              </a:spcBef>
              <a:spcAft>
                <a:spcPts val="0"/>
              </a:spcAft>
              <a:buClr>
                <a:schemeClr val="dk1"/>
              </a:buClr>
              <a:buSzPts val="1100"/>
              <a:buFont typeface="Arial"/>
              <a:buNone/>
            </a:pPr>
            <a:r>
              <a:t/>
            </a:r>
            <a:endParaRPr sz="1800">
              <a:solidFill>
                <a:srgbClr val="1155C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p:txBody>
      </p:sp>
      <p:sp>
        <p:nvSpPr>
          <p:cNvPr id="279" name="Google Shape;279;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0" name="Google Shape;280;p41"/>
          <p:cNvSpPr txBox="1"/>
          <p:nvPr/>
        </p:nvSpPr>
        <p:spPr>
          <a:xfrm>
            <a:off x="292025" y="3333275"/>
            <a:ext cx="5132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val c = Circle(3.0)</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println(c.computeArea())</a:t>
            </a:r>
            <a:endParaRPr sz="1800">
              <a:solidFill>
                <a:schemeClr val="dk1"/>
              </a:solidFill>
              <a:latin typeface="Consolas"/>
              <a:ea typeface="Consolas"/>
              <a:cs typeface="Consolas"/>
              <a:sym typeface="Consolas"/>
            </a:endParaRPr>
          </a:p>
          <a:p>
            <a:pPr indent="0" lvl="0" marL="0" rtl="0" algn="l">
              <a:spcBef>
                <a:spcPts val="595"/>
              </a:spcBef>
              <a:spcAft>
                <a:spcPts val="0"/>
              </a:spcAft>
              <a:buNone/>
            </a:pPr>
            <a:r>
              <a:rPr lang="en" sz="1800">
                <a:solidFill>
                  <a:srgbClr val="1155CC"/>
                </a:solidFill>
                <a:latin typeface="Consolas"/>
                <a:ea typeface="Consolas"/>
                <a:cs typeface="Consolas"/>
                <a:sym typeface="Consolas"/>
              </a:rPr>
              <a:t>=&gt; 28.274333882308138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Extending classes</a:t>
            </a:r>
            <a:endParaRPr/>
          </a:p>
        </p:txBody>
      </p:sp>
      <p:sp>
        <p:nvSpPr>
          <p:cNvPr id="286" name="Google Shape;286;p42"/>
          <p:cNvSpPr txBox="1"/>
          <p:nvPr>
            <p:ph idx="1" type="body"/>
          </p:nvPr>
        </p:nvSpPr>
        <p:spPr>
          <a:xfrm>
            <a:off x="311700" y="1397100"/>
            <a:ext cx="8520600" cy="27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To extend a class: </a:t>
            </a:r>
            <a:endParaRPr sz="2200"/>
          </a:p>
          <a:p>
            <a:pPr indent="-368300" lvl="0" marL="457200" rtl="0" algn="l">
              <a:spcBef>
                <a:spcPts val="1000"/>
              </a:spcBef>
              <a:spcAft>
                <a:spcPts val="0"/>
              </a:spcAft>
              <a:buSzPts val="2200"/>
              <a:buChar char="●"/>
            </a:pPr>
            <a:r>
              <a:rPr lang="en" sz="2200"/>
              <a:t>Create a new class that uses an existing class as its core (subclass)</a:t>
            </a:r>
            <a:endParaRPr sz="2200"/>
          </a:p>
          <a:p>
            <a:pPr indent="-368300" lvl="0" marL="457200" rtl="0" algn="l">
              <a:spcBef>
                <a:spcPts val="1000"/>
              </a:spcBef>
              <a:spcAft>
                <a:spcPts val="1000"/>
              </a:spcAft>
              <a:buSzPts val="2200"/>
              <a:buChar char="●"/>
            </a:pPr>
            <a:r>
              <a:rPr lang="en" sz="2200"/>
              <a:t>Add functionality to a class without creating a new one (extension functions)</a:t>
            </a:r>
            <a:endParaRPr sz="2200"/>
          </a:p>
        </p:txBody>
      </p:sp>
      <p:sp>
        <p:nvSpPr>
          <p:cNvPr id="287" name="Google Shape;287;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new class</a:t>
            </a:r>
            <a:endParaRPr/>
          </a:p>
        </p:txBody>
      </p:sp>
      <p:sp>
        <p:nvSpPr>
          <p:cNvPr id="293" name="Google Shape;293;p43"/>
          <p:cNvSpPr txBox="1"/>
          <p:nvPr>
            <p:ph idx="1" type="body"/>
          </p:nvPr>
        </p:nvSpPr>
        <p:spPr>
          <a:xfrm>
            <a:off x="311700" y="1685875"/>
            <a:ext cx="8520600" cy="1970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Kotlin classes by default are not subclassable </a:t>
            </a:r>
            <a:endParaRPr sz="2200"/>
          </a:p>
          <a:p>
            <a:pPr indent="-368300" lvl="0" marL="457200" rtl="0" algn="l">
              <a:spcBef>
                <a:spcPts val="1400"/>
              </a:spcBef>
              <a:spcAft>
                <a:spcPts val="0"/>
              </a:spcAft>
              <a:buSzPts val="2200"/>
              <a:buChar char="●"/>
            </a:pPr>
            <a:r>
              <a:rPr lang="en" sz="2200"/>
              <a:t>Use </a:t>
            </a:r>
            <a:r>
              <a:rPr lang="en" sz="2200">
                <a:latin typeface="Courier New"/>
                <a:ea typeface="Courier New"/>
                <a:cs typeface="Courier New"/>
                <a:sym typeface="Courier New"/>
              </a:rPr>
              <a:t>open</a:t>
            </a:r>
            <a:r>
              <a:rPr lang="en" sz="2200"/>
              <a:t> keyword to allow subclassing </a:t>
            </a:r>
            <a:endParaRPr sz="2200"/>
          </a:p>
          <a:p>
            <a:pPr indent="-368300" lvl="0" marL="457200" rtl="0" algn="l">
              <a:spcBef>
                <a:spcPts val="1400"/>
              </a:spcBef>
              <a:spcAft>
                <a:spcPts val="1400"/>
              </a:spcAft>
              <a:buSzPts val="2200"/>
              <a:buChar char="●"/>
            </a:pPr>
            <a:r>
              <a:rPr lang="en" sz="2200"/>
              <a:t>Properties and functions are redefined with the </a:t>
            </a:r>
            <a:r>
              <a:rPr lang="en" sz="2200">
                <a:latin typeface="Courier New"/>
                <a:ea typeface="Courier New"/>
                <a:cs typeface="Courier New"/>
                <a:sym typeface="Courier New"/>
              </a:rPr>
              <a:t>override</a:t>
            </a:r>
            <a:r>
              <a:rPr lang="en" sz="2200"/>
              <a:t> keyword </a:t>
            </a:r>
            <a:endParaRPr sz="2200"/>
          </a:p>
        </p:txBody>
      </p:sp>
      <p:sp>
        <p:nvSpPr>
          <p:cNvPr id="294" name="Google Shape;294;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are f</a:t>
            </a:r>
            <a:r>
              <a:rPr lang="en"/>
              <a:t>inal</a:t>
            </a:r>
            <a:r>
              <a:rPr lang="en"/>
              <a:t> by default</a:t>
            </a:r>
            <a:endParaRPr/>
          </a:p>
        </p:txBody>
      </p:sp>
      <p:sp>
        <p:nvSpPr>
          <p:cNvPr id="300" name="Google Shape;300;p44"/>
          <p:cNvSpPr txBox="1"/>
          <p:nvPr>
            <p:ph idx="1" type="body"/>
          </p:nvPr>
        </p:nvSpPr>
        <p:spPr>
          <a:xfrm>
            <a:off x="342900" y="1076275"/>
            <a:ext cx="8489400" cy="111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t>Declare a class</a:t>
            </a:r>
            <a:endParaRPr sz="1800"/>
          </a:p>
          <a:p>
            <a:pPr indent="0" lvl="0" marL="0" rtl="0" algn="l">
              <a:spcBef>
                <a:spcPts val="1000"/>
              </a:spcBef>
              <a:spcAft>
                <a:spcPts val="0"/>
              </a:spcAft>
              <a:buNone/>
            </a:pPr>
            <a:r>
              <a:rPr lang="en" sz="1800"/>
              <a:t>   </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A</a:t>
            </a:r>
            <a:endParaRPr sz="1800">
              <a:latin typeface="Consolas"/>
              <a:ea typeface="Consolas"/>
              <a:cs typeface="Consolas"/>
              <a:sym typeface="Consolas"/>
            </a:endParaRPr>
          </a:p>
        </p:txBody>
      </p:sp>
      <p:sp>
        <p:nvSpPr>
          <p:cNvPr id="301" name="Google Shape;301;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2" name="Google Shape;302;p44"/>
          <p:cNvSpPr txBox="1"/>
          <p:nvPr>
            <p:ph idx="1" type="body"/>
          </p:nvPr>
        </p:nvSpPr>
        <p:spPr>
          <a:xfrm>
            <a:off x="342900" y="2066875"/>
            <a:ext cx="8413200" cy="111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Try to subclass </a:t>
            </a:r>
            <a:r>
              <a:rPr lang="en" sz="1800">
                <a:latin typeface="Consolas"/>
                <a:ea typeface="Consolas"/>
                <a:cs typeface="Consolas"/>
                <a:sym typeface="Consolas"/>
              </a:rPr>
              <a:t>A</a:t>
            </a:r>
            <a:endParaRPr sz="1800">
              <a:latin typeface="Consolas"/>
              <a:ea typeface="Consolas"/>
              <a:cs typeface="Consolas"/>
              <a:sym typeface="Consolas"/>
            </a:endParaRPr>
          </a:p>
          <a:p>
            <a:pPr indent="0" lvl="0" marL="0" rtl="0" algn="l">
              <a:spcBef>
                <a:spcPts val="1000"/>
              </a:spcBef>
              <a:spcAft>
                <a:spcPts val="0"/>
              </a:spcAft>
              <a:buNone/>
            </a:pPr>
            <a:r>
              <a:rPr lang="en" sz="1800"/>
              <a:t>   </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B : A</a:t>
            </a:r>
            <a:endParaRPr sz="1800">
              <a:latin typeface="Consolas"/>
              <a:ea typeface="Consolas"/>
              <a:cs typeface="Consolas"/>
              <a:sym typeface="Consolas"/>
            </a:endParaRPr>
          </a:p>
        </p:txBody>
      </p:sp>
      <p:sp>
        <p:nvSpPr>
          <p:cNvPr id="303" name="Google Shape;303;p44"/>
          <p:cNvSpPr txBox="1"/>
          <p:nvPr/>
        </p:nvSpPr>
        <p:spPr>
          <a:xfrm>
            <a:off x="342900" y="3300950"/>
            <a:ext cx="6446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=&gt;Error: A is final and cannot be inherited from</a:t>
            </a:r>
            <a:endParaRPr sz="1800">
              <a:solidFill>
                <a:srgbClr val="1155CC"/>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a:t>
            </a:r>
            <a:r>
              <a:rPr lang="en">
                <a:latin typeface="Consolas"/>
                <a:ea typeface="Consolas"/>
                <a:cs typeface="Consolas"/>
                <a:sym typeface="Consolas"/>
              </a:rPr>
              <a:t>open</a:t>
            </a:r>
            <a:r>
              <a:rPr lang="en"/>
              <a:t> keyword</a:t>
            </a:r>
            <a:endParaRPr/>
          </a:p>
        </p:txBody>
      </p:sp>
      <p:sp>
        <p:nvSpPr>
          <p:cNvPr id="309" name="Google Shape;309;p45"/>
          <p:cNvSpPr txBox="1"/>
          <p:nvPr>
            <p:ph idx="1" type="body"/>
          </p:nvPr>
        </p:nvSpPr>
        <p:spPr>
          <a:xfrm>
            <a:off x="342900" y="1685875"/>
            <a:ext cx="8489400" cy="22719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Declare a class</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b="1" lang="en" sz="2100">
                <a:solidFill>
                  <a:schemeClr val="dk1"/>
                </a:solidFill>
                <a:latin typeface="Consolas"/>
                <a:ea typeface="Consolas"/>
                <a:cs typeface="Consolas"/>
                <a:sym typeface="Consolas"/>
              </a:rPr>
              <a:t> </a:t>
            </a:r>
            <a:r>
              <a:rPr b="1" lang="en" sz="2100">
                <a:solidFill>
                  <a:srgbClr val="3F51B5"/>
                </a:solidFill>
                <a:latin typeface="Consolas"/>
                <a:ea typeface="Consolas"/>
                <a:cs typeface="Consolas"/>
                <a:sym typeface="Consolas"/>
              </a:rPr>
              <a:t>open</a:t>
            </a:r>
            <a:r>
              <a:rPr lang="en" sz="1800">
                <a:solidFill>
                  <a:srgbClr val="3F51B5"/>
                </a:solidFill>
                <a:latin typeface="Consolas"/>
                <a:ea typeface="Consolas"/>
                <a:cs typeface="Consolas"/>
                <a:sym typeface="Consolas"/>
              </a:rPr>
              <a:t> class</a:t>
            </a:r>
            <a:r>
              <a:rPr lang="en" sz="1800">
                <a:solidFill>
                  <a:schemeClr val="dk1"/>
                </a:solidFill>
                <a:latin typeface="Consolas"/>
                <a:ea typeface="Consolas"/>
                <a:cs typeface="Consolas"/>
                <a:sym typeface="Consolas"/>
              </a:rPr>
              <a:t> C</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ourier New"/>
              <a:ea typeface="Courier New"/>
              <a:cs typeface="Courier New"/>
              <a:sym typeface="Courier New"/>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Subclass from C</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a:t>
            </a:r>
            <a:r>
              <a:rPr lang="en" sz="1800">
                <a:solidFill>
                  <a:srgbClr val="3F51B5"/>
                </a:solidFill>
                <a:latin typeface="Consolas"/>
                <a:ea typeface="Consolas"/>
                <a:cs typeface="Consolas"/>
                <a:sym typeface="Consolas"/>
              </a:rPr>
              <a:t>class</a:t>
            </a:r>
            <a:r>
              <a:rPr lang="en" sz="1800">
                <a:solidFill>
                  <a:schemeClr val="dk1"/>
                </a:solidFill>
                <a:latin typeface="Consolas"/>
                <a:ea typeface="Consolas"/>
                <a:cs typeface="Consolas"/>
                <a:sym typeface="Consolas"/>
              </a:rPr>
              <a:t> D : C()</a:t>
            </a:r>
            <a:endParaRPr sz="1800"/>
          </a:p>
        </p:txBody>
      </p:sp>
      <p:sp>
        <p:nvSpPr>
          <p:cNvPr id="310" name="Google Shape;310;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1" name="Google Shape;311;p45"/>
          <p:cNvSpPr txBox="1"/>
          <p:nvPr/>
        </p:nvSpPr>
        <p:spPr>
          <a:xfrm>
            <a:off x="342900" y="1122750"/>
            <a:ext cx="72897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Use </a:t>
            </a:r>
            <a:r>
              <a:rPr lang="en" sz="1800">
                <a:latin typeface="Courier New"/>
                <a:ea typeface="Courier New"/>
                <a:cs typeface="Courier New"/>
                <a:sym typeface="Courier New"/>
              </a:rPr>
              <a:t>open</a:t>
            </a:r>
            <a:r>
              <a:rPr lang="en" sz="1800">
                <a:latin typeface="Roboto"/>
                <a:ea typeface="Roboto"/>
                <a:cs typeface="Roboto"/>
                <a:sym typeface="Roboto"/>
              </a:rPr>
              <a:t> to declare a class so that it can be subclassed.</a:t>
            </a:r>
            <a:endParaRPr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Terminology</a:t>
            </a:r>
            <a:endParaRPr/>
          </a:p>
        </p:txBody>
      </p:sp>
      <p:sp>
        <p:nvSpPr>
          <p:cNvPr id="94" name="Google Shape;94;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9"/>
          <p:cNvSpPr txBox="1"/>
          <p:nvPr/>
        </p:nvSpPr>
        <p:spPr>
          <a:xfrm>
            <a:off x="361500" y="1264950"/>
            <a:ext cx="8421000" cy="3351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b="1" i="1" lang="en">
                <a:solidFill>
                  <a:schemeClr val="dk1"/>
                </a:solidFill>
              </a:rPr>
              <a:t>Classes</a:t>
            </a:r>
            <a:r>
              <a:rPr lang="en">
                <a:solidFill>
                  <a:schemeClr val="dk1"/>
                </a:solidFill>
              </a:rPr>
              <a:t> are blueprints for objects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i="1" lang="en">
                <a:solidFill>
                  <a:schemeClr val="dk1"/>
                </a:solidFill>
              </a:rPr>
              <a:t>Objects</a:t>
            </a:r>
            <a:r>
              <a:rPr lang="en">
                <a:solidFill>
                  <a:schemeClr val="dk1"/>
                </a:solidFill>
              </a:rPr>
              <a:t> are instances of classes; an aquarium object is one actual </a:t>
            </a:r>
            <a:r>
              <a:rPr lang="en">
                <a:solidFill>
                  <a:srgbClr val="188038"/>
                </a:solidFill>
                <a:latin typeface="Roboto Mono"/>
                <a:ea typeface="Roboto Mono"/>
                <a:cs typeface="Roboto Mono"/>
                <a:sym typeface="Roboto Mono"/>
              </a:rPr>
              <a:t>Aquarium</a:t>
            </a:r>
            <a:r>
              <a:rPr lang="en">
                <a:solidFill>
                  <a:schemeClr val="dk1"/>
                </a:solidFill>
              </a:rPr>
              <a:t> that exists in memory.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i="1" lang="en">
                <a:solidFill>
                  <a:schemeClr val="dk1"/>
                </a:solidFill>
              </a:rPr>
              <a:t>Properties</a:t>
            </a:r>
            <a:r>
              <a:rPr lang="en">
                <a:solidFill>
                  <a:schemeClr val="dk1"/>
                </a:solidFill>
              </a:rPr>
              <a:t> are characteristics of classes, such as the length, width, and height of an </a:t>
            </a:r>
            <a:r>
              <a:rPr lang="en">
                <a:solidFill>
                  <a:srgbClr val="188038"/>
                </a:solidFill>
                <a:latin typeface="Roboto Mono"/>
                <a:ea typeface="Roboto Mono"/>
                <a:cs typeface="Roboto Mono"/>
                <a:sym typeface="Roboto Mono"/>
              </a:rPr>
              <a:t>Aquarium</a:t>
            </a:r>
            <a:r>
              <a:rPr lang="en">
                <a:solidFill>
                  <a:schemeClr val="dk1"/>
                </a:solidFill>
              </a:rPr>
              <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i="1" lang="en">
                <a:solidFill>
                  <a:schemeClr val="dk1"/>
                </a:solidFill>
              </a:rPr>
              <a:t>Methods</a:t>
            </a:r>
            <a:r>
              <a:rPr lang="en">
                <a:solidFill>
                  <a:schemeClr val="dk1"/>
                </a:solidFill>
              </a:rPr>
              <a:t>, also called </a:t>
            </a:r>
            <a:r>
              <a:rPr i="1" lang="en">
                <a:solidFill>
                  <a:schemeClr val="dk1"/>
                </a:solidFill>
              </a:rPr>
              <a:t>member functions</a:t>
            </a:r>
            <a:r>
              <a:rPr lang="en">
                <a:solidFill>
                  <a:schemeClr val="dk1"/>
                </a:solidFill>
              </a:rPr>
              <a:t>. Methods are what you can "do" with the object.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An </a:t>
            </a:r>
            <a:r>
              <a:rPr b="1" i="1" lang="en">
                <a:solidFill>
                  <a:schemeClr val="dk1"/>
                </a:solidFill>
              </a:rPr>
              <a:t>interface</a:t>
            </a:r>
            <a:r>
              <a:rPr lang="en">
                <a:solidFill>
                  <a:schemeClr val="dk1"/>
                </a:solidFill>
              </a:rPr>
              <a:t> is a specification that a class can implement. For example, cleaning is common to objects other than aquariums, and cleaning generally happens in similar ways for different objects. So you could have an interface called </a:t>
            </a:r>
            <a:r>
              <a:rPr lang="en">
                <a:solidFill>
                  <a:srgbClr val="188038"/>
                </a:solidFill>
                <a:latin typeface="Roboto Mono"/>
                <a:ea typeface="Roboto Mono"/>
                <a:cs typeface="Roboto Mono"/>
                <a:sym typeface="Roboto Mono"/>
              </a:rPr>
              <a:t>Clean</a:t>
            </a:r>
            <a:r>
              <a:rPr lang="en">
                <a:solidFill>
                  <a:schemeClr val="dk1"/>
                </a:solidFill>
              </a:rPr>
              <a:t> that defines a </a:t>
            </a:r>
            <a:r>
              <a:rPr lang="en">
                <a:solidFill>
                  <a:srgbClr val="188038"/>
                </a:solidFill>
                <a:latin typeface="Roboto Mono"/>
                <a:ea typeface="Roboto Mono"/>
                <a:cs typeface="Roboto Mono"/>
                <a:sym typeface="Roboto Mono"/>
              </a:rPr>
              <a:t>clean()</a:t>
            </a:r>
            <a:r>
              <a:rPr lang="en">
                <a:solidFill>
                  <a:schemeClr val="dk1"/>
                </a:solidFill>
              </a:rPr>
              <a:t> method. The </a:t>
            </a:r>
            <a:r>
              <a:rPr lang="en">
                <a:solidFill>
                  <a:srgbClr val="188038"/>
                </a:solidFill>
                <a:latin typeface="Roboto Mono"/>
                <a:ea typeface="Roboto Mono"/>
                <a:cs typeface="Roboto Mono"/>
                <a:sym typeface="Roboto Mono"/>
              </a:rPr>
              <a:t>Aquarium</a:t>
            </a:r>
            <a:r>
              <a:rPr lang="en">
                <a:solidFill>
                  <a:schemeClr val="dk1"/>
                </a:solidFill>
              </a:rPr>
              <a:t> class could implement the </a:t>
            </a:r>
            <a:r>
              <a:rPr lang="en">
                <a:solidFill>
                  <a:srgbClr val="188038"/>
                </a:solidFill>
                <a:latin typeface="Roboto Mono"/>
                <a:ea typeface="Roboto Mono"/>
                <a:cs typeface="Roboto Mono"/>
                <a:sym typeface="Roboto Mono"/>
              </a:rPr>
              <a:t>Clean</a:t>
            </a:r>
            <a:r>
              <a:rPr lang="en">
                <a:solidFill>
                  <a:schemeClr val="dk1"/>
                </a:solidFill>
              </a:rPr>
              <a:t> interface to clean the aquarium with a soft sponge.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i="1" lang="en">
                <a:solidFill>
                  <a:schemeClr val="dk1"/>
                </a:solidFill>
              </a:rPr>
              <a:t>Packages</a:t>
            </a:r>
            <a:r>
              <a:rPr lang="en">
                <a:solidFill>
                  <a:schemeClr val="dk1"/>
                </a:solidFill>
              </a:rPr>
              <a:t> are a way to group related code to keep it organized, or to make a library of code.</a:t>
            </a:r>
            <a:endParaRPr sz="2100">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Overriding</a:t>
            </a:r>
            <a:endParaRPr/>
          </a:p>
        </p:txBody>
      </p:sp>
      <p:sp>
        <p:nvSpPr>
          <p:cNvPr id="317" name="Google Shape;317;p46"/>
          <p:cNvSpPr txBox="1"/>
          <p:nvPr>
            <p:ph idx="1" type="body"/>
          </p:nvPr>
        </p:nvSpPr>
        <p:spPr>
          <a:xfrm>
            <a:off x="311700" y="1497573"/>
            <a:ext cx="8520600" cy="260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Must use </a:t>
            </a:r>
            <a:r>
              <a:rPr lang="en" sz="2000">
                <a:latin typeface="Courier New"/>
                <a:ea typeface="Courier New"/>
                <a:cs typeface="Courier New"/>
                <a:sym typeface="Courier New"/>
              </a:rPr>
              <a:t>open</a:t>
            </a:r>
            <a:r>
              <a:rPr lang="en" sz="2000"/>
              <a:t> for properties and methods that can be overridden (otherwise you get compiler error)</a:t>
            </a:r>
            <a:endParaRPr sz="2000"/>
          </a:p>
          <a:p>
            <a:pPr indent="-355600" lvl="0" marL="457200" rtl="0" algn="l">
              <a:spcBef>
                <a:spcPts val="1400"/>
              </a:spcBef>
              <a:spcAft>
                <a:spcPts val="0"/>
              </a:spcAft>
              <a:buSzPts val="2000"/>
              <a:buChar char="●"/>
            </a:pPr>
            <a:r>
              <a:rPr lang="en" sz="2000"/>
              <a:t>Must use </a:t>
            </a:r>
            <a:r>
              <a:rPr lang="en" sz="2000">
                <a:latin typeface="Courier New"/>
                <a:ea typeface="Courier New"/>
                <a:cs typeface="Courier New"/>
                <a:sym typeface="Courier New"/>
              </a:rPr>
              <a:t>override</a:t>
            </a:r>
            <a:r>
              <a:rPr lang="en" sz="2000"/>
              <a:t> when overriding properties and methods </a:t>
            </a:r>
            <a:endParaRPr sz="2000"/>
          </a:p>
          <a:p>
            <a:pPr indent="-355600" lvl="0" marL="457200" rtl="0" algn="l">
              <a:spcBef>
                <a:spcPts val="1400"/>
              </a:spcBef>
              <a:spcAft>
                <a:spcPts val="1400"/>
              </a:spcAft>
              <a:buSzPts val="2000"/>
              <a:buChar char="●"/>
            </a:pPr>
            <a:r>
              <a:rPr lang="en" sz="2000"/>
              <a:t>Something marked </a:t>
            </a:r>
            <a:r>
              <a:rPr lang="en" sz="2000">
                <a:latin typeface="Courier New"/>
                <a:ea typeface="Courier New"/>
                <a:cs typeface="Courier New"/>
                <a:sym typeface="Courier New"/>
              </a:rPr>
              <a:t>override</a:t>
            </a:r>
            <a:r>
              <a:rPr lang="en" sz="2000"/>
              <a:t> can be overridden in subclasses (unless marked </a:t>
            </a:r>
            <a:r>
              <a:rPr lang="en" sz="2000">
                <a:latin typeface="Courier New"/>
                <a:ea typeface="Courier New"/>
                <a:cs typeface="Courier New"/>
                <a:sym typeface="Courier New"/>
              </a:rPr>
              <a:t>final</a:t>
            </a:r>
            <a:r>
              <a:rPr lang="en" sz="2000"/>
              <a:t>)</a:t>
            </a:r>
            <a:endParaRPr sz="2000"/>
          </a:p>
        </p:txBody>
      </p:sp>
      <p:sp>
        <p:nvSpPr>
          <p:cNvPr id="318" name="Google Shape;318;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classes</a:t>
            </a:r>
            <a:endParaRPr/>
          </a:p>
        </p:txBody>
      </p:sp>
      <p:sp>
        <p:nvSpPr>
          <p:cNvPr id="324" name="Google Shape;324;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5" name="Google Shape;325;p47"/>
          <p:cNvSpPr txBox="1"/>
          <p:nvPr/>
        </p:nvSpPr>
        <p:spPr>
          <a:xfrm>
            <a:off x="311700" y="1228675"/>
            <a:ext cx="8520600" cy="3193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Roboto"/>
              <a:buChar char="●"/>
            </a:pPr>
            <a:r>
              <a:rPr lang="en" sz="2200">
                <a:latin typeface="Roboto"/>
                <a:ea typeface="Roboto"/>
                <a:cs typeface="Roboto"/>
                <a:sym typeface="Roboto"/>
              </a:rPr>
              <a:t>Class is marked as </a:t>
            </a:r>
            <a:r>
              <a:rPr lang="en" sz="2200">
                <a:latin typeface="Courier New"/>
                <a:ea typeface="Courier New"/>
                <a:cs typeface="Courier New"/>
                <a:sym typeface="Courier New"/>
              </a:rPr>
              <a:t>abstract</a:t>
            </a:r>
            <a:endParaRPr sz="2200">
              <a:latin typeface="Courier New"/>
              <a:ea typeface="Courier New"/>
              <a:cs typeface="Courier New"/>
              <a:sym typeface="Courier New"/>
            </a:endParaRPr>
          </a:p>
          <a:p>
            <a:pPr indent="-368300" lvl="0" marL="457200" rtl="0" algn="l">
              <a:lnSpc>
                <a:spcPct val="115000"/>
              </a:lnSpc>
              <a:spcBef>
                <a:spcPts val="1000"/>
              </a:spcBef>
              <a:spcAft>
                <a:spcPts val="0"/>
              </a:spcAft>
              <a:buSzPts val="2200"/>
              <a:buFont typeface="Roboto"/>
              <a:buChar char="●"/>
            </a:pPr>
            <a:r>
              <a:rPr lang="en" sz="2200">
                <a:latin typeface="Roboto"/>
                <a:ea typeface="Roboto"/>
                <a:cs typeface="Roboto"/>
                <a:sym typeface="Roboto"/>
              </a:rPr>
              <a:t>Cannot be instantiated, must be subclassed </a:t>
            </a:r>
            <a:endParaRPr sz="2200">
              <a:latin typeface="Roboto"/>
              <a:ea typeface="Roboto"/>
              <a:cs typeface="Roboto"/>
              <a:sym typeface="Roboto"/>
            </a:endParaRPr>
          </a:p>
          <a:p>
            <a:pPr indent="-368300" lvl="0" marL="457200" rtl="0" algn="l">
              <a:lnSpc>
                <a:spcPct val="115000"/>
              </a:lnSpc>
              <a:spcBef>
                <a:spcPts val="1000"/>
              </a:spcBef>
              <a:spcAft>
                <a:spcPts val="0"/>
              </a:spcAft>
              <a:buSzPts val="2200"/>
              <a:buFont typeface="Roboto"/>
              <a:buChar char="●"/>
            </a:pPr>
            <a:r>
              <a:rPr lang="en" sz="2200">
                <a:latin typeface="Roboto"/>
                <a:ea typeface="Roboto"/>
                <a:cs typeface="Roboto"/>
                <a:sym typeface="Roboto"/>
              </a:rPr>
              <a:t>Similar to an interface with the added the ability to store state </a:t>
            </a:r>
            <a:endParaRPr sz="2200">
              <a:latin typeface="Roboto"/>
              <a:ea typeface="Roboto"/>
              <a:cs typeface="Roboto"/>
              <a:sym typeface="Roboto"/>
            </a:endParaRPr>
          </a:p>
          <a:p>
            <a:pPr indent="-368300" lvl="0" marL="457200" rtl="0" algn="l">
              <a:lnSpc>
                <a:spcPct val="115000"/>
              </a:lnSpc>
              <a:spcBef>
                <a:spcPts val="1000"/>
              </a:spcBef>
              <a:spcAft>
                <a:spcPts val="0"/>
              </a:spcAft>
              <a:buSzPts val="2200"/>
              <a:buFont typeface="Roboto"/>
              <a:buChar char="●"/>
            </a:pPr>
            <a:r>
              <a:rPr lang="en" sz="2200">
                <a:latin typeface="Roboto"/>
                <a:ea typeface="Roboto"/>
                <a:cs typeface="Roboto"/>
                <a:sym typeface="Roboto"/>
              </a:rPr>
              <a:t>Properties and functions marked with </a:t>
            </a:r>
            <a:r>
              <a:rPr lang="en" sz="2200">
                <a:latin typeface="Courier New"/>
                <a:ea typeface="Courier New"/>
                <a:cs typeface="Courier New"/>
                <a:sym typeface="Courier New"/>
              </a:rPr>
              <a:t>abstract</a:t>
            </a:r>
            <a:r>
              <a:rPr lang="en" sz="2200">
                <a:latin typeface="Roboto"/>
                <a:ea typeface="Roboto"/>
                <a:cs typeface="Roboto"/>
                <a:sym typeface="Roboto"/>
              </a:rPr>
              <a:t> must be overridden </a:t>
            </a:r>
            <a:endParaRPr sz="2200">
              <a:latin typeface="Roboto"/>
              <a:ea typeface="Roboto"/>
              <a:cs typeface="Roboto"/>
              <a:sym typeface="Roboto"/>
            </a:endParaRPr>
          </a:p>
          <a:p>
            <a:pPr indent="-368300" lvl="0" marL="457200" rtl="0" algn="l">
              <a:lnSpc>
                <a:spcPct val="115000"/>
              </a:lnSpc>
              <a:spcBef>
                <a:spcPts val="1000"/>
              </a:spcBef>
              <a:spcAft>
                <a:spcPts val="1000"/>
              </a:spcAft>
              <a:buSzPts val="2200"/>
              <a:buFont typeface="Roboto"/>
              <a:buChar char="●"/>
            </a:pPr>
            <a:r>
              <a:rPr lang="en" sz="2200">
                <a:latin typeface="Roboto"/>
                <a:ea typeface="Roboto"/>
                <a:cs typeface="Roboto"/>
                <a:sym typeface="Roboto"/>
              </a:rPr>
              <a:t>Can include non-abstract properties and functions </a:t>
            </a:r>
            <a:endParaRPr sz="22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abstract classes</a:t>
            </a:r>
            <a:endParaRPr/>
          </a:p>
        </p:txBody>
      </p:sp>
      <p:sp>
        <p:nvSpPr>
          <p:cNvPr id="331" name="Google Shape;331;p48"/>
          <p:cNvSpPr txBox="1"/>
          <p:nvPr>
            <p:ph idx="1" type="body"/>
          </p:nvPr>
        </p:nvSpPr>
        <p:spPr>
          <a:xfrm>
            <a:off x="311700" y="1060525"/>
            <a:ext cx="8520600" cy="36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class</a:t>
            </a:r>
            <a:r>
              <a:rPr lang="en" sz="1800">
                <a:solidFill>
                  <a:srgbClr val="37474F"/>
                </a:solidFill>
                <a:latin typeface="Roboto Mono"/>
                <a:ea typeface="Roboto Mono"/>
                <a:cs typeface="Roboto Mono"/>
                <a:sym typeface="Roboto Mono"/>
              </a:rPr>
              <a:t> Food {</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kcal : Int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name : String</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consume() = println(</a:t>
            </a:r>
            <a:r>
              <a:rPr lang="en" sz="1800">
                <a:solidFill>
                  <a:srgbClr val="388E3C"/>
                </a:solidFill>
                <a:latin typeface="Roboto Mono"/>
                <a:ea typeface="Roboto Mono"/>
                <a:cs typeface="Roboto Mono"/>
                <a:sym typeface="Roboto Mono"/>
              </a:rPr>
              <a:t>"I'm eating </a:t>
            </a:r>
            <a:r>
              <a:rPr lang="en" sz="1800">
                <a:solidFill>
                  <a:srgbClr val="C53929"/>
                </a:solidFill>
                <a:latin typeface="Roboto Mono"/>
                <a:ea typeface="Roboto Mono"/>
                <a:cs typeface="Roboto Mono"/>
                <a:sym typeface="Roboto Mono"/>
              </a:rPr>
              <a:t>${</a:t>
            </a:r>
            <a:r>
              <a:rPr lang="en" sz="1800">
                <a:solidFill>
                  <a:srgbClr val="388E3C"/>
                </a:solidFill>
                <a:latin typeface="Roboto Mono"/>
                <a:ea typeface="Roboto Mono"/>
                <a:cs typeface="Roboto Mono"/>
                <a:sym typeface="Roboto Mono"/>
              </a:rPr>
              <a:t>name</a:t>
            </a:r>
            <a:r>
              <a:rPr lang="en" sz="1800">
                <a:solidFill>
                  <a:srgbClr val="C53929"/>
                </a:solidFill>
                <a:latin typeface="Roboto Mono"/>
                <a:ea typeface="Roboto Mono"/>
                <a:cs typeface="Roboto Mono"/>
                <a:sym typeface="Roboto Mono"/>
              </a:rPr>
              <a:t>}</a:t>
            </a:r>
            <a:r>
              <a:rPr lang="en" sz="1800">
                <a:solidFill>
                  <a:srgbClr val="388E3C"/>
                </a:solidFill>
                <a:latin typeface="Roboto Mono"/>
                <a:ea typeface="Roboto Mono"/>
                <a:cs typeface="Roboto Mono"/>
                <a:sym typeface="Roboto Mono"/>
              </a:rPr>
              <a:t>"</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F51B5"/>
                </a:solidFill>
                <a:latin typeface="Roboto Mono"/>
                <a:ea typeface="Roboto Mono"/>
                <a:cs typeface="Roboto Mono"/>
                <a:sym typeface="Roboto Mono"/>
              </a:rPr>
              <a:t>class</a:t>
            </a:r>
            <a:r>
              <a:rPr lang="en" sz="1800">
                <a:solidFill>
                  <a:srgbClr val="37474F"/>
                </a:solidFill>
                <a:latin typeface="Roboto Mono"/>
                <a:ea typeface="Roboto Mono"/>
                <a:cs typeface="Roboto Mono"/>
                <a:sym typeface="Roboto Mono"/>
              </a:rPr>
              <a:t> Pizza() : Food() {</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kcal = </a:t>
            </a:r>
            <a:r>
              <a:rPr lang="en" sz="1800">
                <a:solidFill>
                  <a:srgbClr val="C53929"/>
                </a:solidFill>
                <a:latin typeface="Roboto Mono"/>
                <a:ea typeface="Roboto Mono"/>
                <a:cs typeface="Roboto Mono"/>
                <a:sym typeface="Roboto Mono"/>
              </a:rPr>
              <a:t>600</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name = </a:t>
            </a:r>
            <a:r>
              <a:rPr lang="en" sz="1800">
                <a:solidFill>
                  <a:srgbClr val="388E3C"/>
                </a:solidFill>
                <a:latin typeface="Roboto Mono"/>
                <a:ea typeface="Roboto Mono"/>
                <a:cs typeface="Roboto Mono"/>
                <a:sym typeface="Roboto Mono"/>
              </a:rPr>
              <a:t>"Pizza"</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main() {</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Pizza().consume()    </a:t>
            </a:r>
            <a:r>
              <a:rPr lang="en" sz="1800">
                <a:solidFill>
                  <a:srgbClr val="D81B60"/>
                </a:solidFill>
                <a:latin typeface="Roboto Mono"/>
                <a:ea typeface="Roboto Mono"/>
                <a:cs typeface="Roboto Mono"/>
                <a:sym typeface="Roboto Mono"/>
              </a:rPr>
              <a:t>// "I'm eating Pizza"</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800">
                <a:solidFill>
                  <a:srgbClr val="37474F"/>
                </a:solidFill>
                <a:latin typeface="Roboto Mono"/>
                <a:ea typeface="Roboto Mono"/>
                <a:cs typeface="Roboto Mono"/>
                <a:sym typeface="Roboto Mono"/>
              </a:rPr>
              <a:t>}</a:t>
            </a:r>
            <a:endParaRPr sz="1800">
              <a:latin typeface="Consolas"/>
              <a:ea typeface="Consolas"/>
              <a:cs typeface="Consolas"/>
              <a:sym typeface="Consolas"/>
            </a:endParaRPr>
          </a:p>
        </p:txBody>
      </p:sp>
      <p:sp>
        <p:nvSpPr>
          <p:cNvPr id="332" name="Google Shape;332;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to use each</a:t>
            </a:r>
            <a:endParaRPr/>
          </a:p>
        </p:txBody>
      </p:sp>
      <p:sp>
        <p:nvSpPr>
          <p:cNvPr id="338" name="Google Shape;338;p49"/>
          <p:cNvSpPr txBox="1"/>
          <p:nvPr>
            <p:ph idx="1" type="body"/>
          </p:nvPr>
        </p:nvSpPr>
        <p:spPr>
          <a:xfrm>
            <a:off x="342900" y="1194625"/>
            <a:ext cx="8769900" cy="3392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Defining a broad spectrum of behavior or types? Consider an interface.</a:t>
            </a:r>
            <a:endParaRPr sz="2000"/>
          </a:p>
          <a:p>
            <a:pPr indent="-355600" lvl="0" marL="457200" rtl="0" algn="l">
              <a:spcBef>
                <a:spcPts val="1400"/>
              </a:spcBef>
              <a:spcAft>
                <a:spcPts val="0"/>
              </a:spcAft>
              <a:buSzPts val="2000"/>
              <a:buChar char="●"/>
            </a:pPr>
            <a:r>
              <a:rPr lang="en" sz="2000"/>
              <a:t>Will the behavior be specific to that type? Consider a class. </a:t>
            </a:r>
            <a:endParaRPr sz="2000"/>
          </a:p>
          <a:p>
            <a:pPr indent="-355600" lvl="0" marL="457200" rtl="0" algn="l">
              <a:spcBef>
                <a:spcPts val="1400"/>
              </a:spcBef>
              <a:spcAft>
                <a:spcPts val="0"/>
              </a:spcAft>
              <a:buSzPts val="2000"/>
              <a:buChar char="●"/>
            </a:pPr>
            <a:r>
              <a:rPr lang="en" sz="2000"/>
              <a:t>Need to inherit from multiple classes? Consider refactoring code to see if some behavior can be isolated into an interface.</a:t>
            </a:r>
            <a:endParaRPr sz="2000"/>
          </a:p>
          <a:p>
            <a:pPr indent="-355600" lvl="0" marL="457200" rtl="0" algn="l">
              <a:spcBef>
                <a:spcPts val="1400"/>
              </a:spcBef>
              <a:spcAft>
                <a:spcPts val="0"/>
              </a:spcAft>
              <a:buSzPts val="2000"/>
              <a:buChar char="●"/>
            </a:pPr>
            <a:r>
              <a:rPr lang="en" sz="2000"/>
              <a:t>Want to leave some properties / methods abstract to be defined by subclasses? Consider an abstract class.</a:t>
            </a:r>
            <a:endParaRPr sz="2000"/>
          </a:p>
          <a:p>
            <a:pPr indent="-355600" lvl="0" marL="457200" rtl="0" algn="l">
              <a:spcBef>
                <a:spcPts val="1400"/>
              </a:spcBef>
              <a:spcAft>
                <a:spcPts val="1400"/>
              </a:spcAft>
              <a:buSzPts val="2000"/>
              <a:buChar char="●"/>
            </a:pPr>
            <a:r>
              <a:rPr lang="en" sz="2000"/>
              <a:t>You can extend only one class, but implement one or more interfaces.</a:t>
            </a:r>
            <a:endParaRPr sz="2000"/>
          </a:p>
        </p:txBody>
      </p:sp>
      <p:sp>
        <p:nvSpPr>
          <p:cNvPr id="339" name="Google Shape;339;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0"/>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Extension functions</a:t>
            </a:r>
            <a:endParaRPr sz="4200"/>
          </a:p>
        </p:txBody>
      </p:sp>
      <p:sp>
        <p:nvSpPr>
          <p:cNvPr id="345" name="Google Shape;345;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 functions</a:t>
            </a:r>
            <a:endParaRPr/>
          </a:p>
        </p:txBody>
      </p:sp>
      <p:sp>
        <p:nvSpPr>
          <p:cNvPr id="351" name="Google Shape;351;p51"/>
          <p:cNvSpPr txBox="1"/>
          <p:nvPr>
            <p:ph idx="1" type="body"/>
          </p:nvPr>
        </p:nvSpPr>
        <p:spPr>
          <a:xfrm>
            <a:off x="356100" y="1076275"/>
            <a:ext cx="8476200" cy="676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200"/>
              <a:t>Add functions to an existing class that you cannot modify directly.</a:t>
            </a:r>
            <a:endParaRPr sz="2200"/>
          </a:p>
        </p:txBody>
      </p:sp>
      <p:sp>
        <p:nvSpPr>
          <p:cNvPr id="352" name="Google Shape;352;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3" name="Google Shape;353;p51"/>
          <p:cNvSpPr txBox="1"/>
          <p:nvPr/>
        </p:nvSpPr>
        <p:spPr>
          <a:xfrm>
            <a:off x="356100" y="1253250"/>
            <a:ext cx="8476200" cy="2179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200">
              <a:latin typeface="Roboto"/>
              <a:ea typeface="Roboto"/>
              <a:cs typeface="Roboto"/>
              <a:sym typeface="Roboto"/>
            </a:endParaRPr>
          </a:p>
          <a:p>
            <a:pPr indent="-368300" lvl="0" marL="457200" rtl="0" algn="l">
              <a:lnSpc>
                <a:spcPct val="115000"/>
              </a:lnSpc>
              <a:spcBef>
                <a:spcPts val="1400"/>
              </a:spcBef>
              <a:spcAft>
                <a:spcPts val="0"/>
              </a:spcAft>
              <a:buSzPts val="2200"/>
              <a:buFont typeface="Roboto"/>
              <a:buChar char="●"/>
            </a:pPr>
            <a:r>
              <a:rPr lang="en" sz="2200">
                <a:latin typeface="Roboto"/>
                <a:ea typeface="Roboto"/>
                <a:cs typeface="Roboto"/>
                <a:sym typeface="Roboto"/>
              </a:rPr>
              <a:t>Appears as if the implementer added it</a:t>
            </a:r>
            <a:endParaRPr sz="2200">
              <a:latin typeface="Roboto"/>
              <a:ea typeface="Roboto"/>
              <a:cs typeface="Roboto"/>
              <a:sym typeface="Roboto"/>
            </a:endParaRPr>
          </a:p>
          <a:p>
            <a:pPr indent="-368300" lvl="0" marL="457200" rtl="0" algn="l">
              <a:lnSpc>
                <a:spcPct val="115000"/>
              </a:lnSpc>
              <a:spcBef>
                <a:spcPts val="1400"/>
              </a:spcBef>
              <a:spcAft>
                <a:spcPts val="0"/>
              </a:spcAft>
              <a:buSzPts val="2200"/>
              <a:buFont typeface="Roboto"/>
              <a:buChar char="●"/>
            </a:pPr>
            <a:r>
              <a:rPr lang="en" sz="2200">
                <a:latin typeface="Roboto"/>
                <a:ea typeface="Roboto"/>
                <a:cs typeface="Roboto"/>
                <a:sym typeface="Roboto"/>
              </a:rPr>
              <a:t>Not actually modifying the existing class</a:t>
            </a:r>
            <a:endParaRPr sz="2200">
              <a:latin typeface="Roboto"/>
              <a:ea typeface="Roboto"/>
              <a:cs typeface="Roboto"/>
              <a:sym typeface="Roboto"/>
            </a:endParaRPr>
          </a:p>
          <a:p>
            <a:pPr indent="-368300" lvl="0" marL="457200" rtl="0" algn="l">
              <a:lnSpc>
                <a:spcPct val="115000"/>
              </a:lnSpc>
              <a:spcBef>
                <a:spcPts val="1400"/>
              </a:spcBef>
              <a:spcAft>
                <a:spcPts val="1400"/>
              </a:spcAft>
              <a:buSzPts val="2200"/>
              <a:buFont typeface="Roboto"/>
              <a:buChar char="●"/>
            </a:pPr>
            <a:r>
              <a:rPr lang="en" sz="2200">
                <a:latin typeface="Roboto"/>
                <a:ea typeface="Roboto"/>
                <a:cs typeface="Roboto"/>
                <a:sym typeface="Roboto"/>
              </a:rPr>
              <a:t>Cannot access private instance variables</a:t>
            </a:r>
            <a:endParaRPr sz="2200">
              <a:latin typeface="Roboto"/>
              <a:ea typeface="Roboto"/>
              <a:cs typeface="Roboto"/>
              <a:sym typeface="Roboto"/>
            </a:endParaRPr>
          </a:p>
        </p:txBody>
      </p:sp>
      <p:sp>
        <p:nvSpPr>
          <p:cNvPr id="354" name="Google Shape;354;p51"/>
          <p:cNvSpPr txBox="1"/>
          <p:nvPr>
            <p:ph idx="1" type="body"/>
          </p:nvPr>
        </p:nvSpPr>
        <p:spPr>
          <a:xfrm>
            <a:off x="372300" y="369962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Format:</a:t>
            </a:r>
            <a:r>
              <a:rPr lang="en" sz="2200"/>
              <a:t> </a:t>
            </a:r>
            <a:r>
              <a:rPr lang="en" sz="2200">
                <a:solidFill>
                  <a:srgbClr val="3F51B5"/>
                </a:solidFill>
                <a:latin typeface="Consolas"/>
                <a:ea typeface="Consolas"/>
                <a:cs typeface="Consolas"/>
                <a:sym typeface="Consolas"/>
              </a:rPr>
              <a:t>fun</a:t>
            </a:r>
            <a:r>
              <a:rPr lang="en" sz="2200">
                <a:latin typeface="Consolas"/>
                <a:ea typeface="Consolas"/>
                <a:cs typeface="Consolas"/>
                <a:sym typeface="Consolas"/>
              </a:rPr>
              <a:t> ClassName.functionName( params ) { body }</a:t>
            </a:r>
            <a:endParaRPr sz="2200">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extension functions?</a:t>
            </a:r>
            <a:endParaRPr/>
          </a:p>
        </p:txBody>
      </p:sp>
      <p:sp>
        <p:nvSpPr>
          <p:cNvPr id="360" name="Google Shape;360;p52"/>
          <p:cNvSpPr txBox="1"/>
          <p:nvPr>
            <p:ph idx="1" type="body"/>
          </p:nvPr>
        </p:nvSpPr>
        <p:spPr>
          <a:xfrm>
            <a:off x="342900" y="1271250"/>
            <a:ext cx="8489400" cy="214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Add functionality to classes that are not </a:t>
            </a:r>
            <a:r>
              <a:rPr lang="en" sz="2200">
                <a:latin typeface="Consolas"/>
                <a:ea typeface="Consolas"/>
                <a:cs typeface="Consolas"/>
                <a:sym typeface="Consolas"/>
              </a:rPr>
              <a:t>open</a:t>
            </a:r>
            <a:endParaRPr sz="2200">
              <a:latin typeface="Consolas"/>
              <a:ea typeface="Consolas"/>
              <a:cs typeface="Consolas"/>
              <a:sym typeface="Consolas"/>
            </a:endParaRPr>
          </a:p>
          <a:p>
            <a:pPr indent="-368300" lvl="0" marL="457200" rtl="0" algn="l">
              <a:spcBef>
                <a:spcPts val="1400"/>
              </a:spcBef>
              <a:spcAft>
                <a:spcPts val="0"/>
              </a:spcAft>
              <a:buSzPts val="2200"/>
              <a:buChar char="●"/>
            </a:pPr>
            <a:r>
              <a:rPr lang="en" sz="2200"/>
              <a:t>Add functionality to classes you don’t own </a:t>
            </a:r>
            <a:endParaRPr sz="2200"/>
          </a:p>
          <a:p>
            <a:pPr indent="-368300" lvl="0" marL="457200" rtl="0" algn="l">
              <a:spcBef>
                <a:spcPts val="1400"/>
              </a:spcBef>
              <a:spcAft>
                <a:spcPts val="1400"/>
              </a:spcAft>
              <a:buSzPts val="2200"/>
              <a:buChar char="●"/>
            </a:pPr>
            <a:r>
              <a:rPr lang="en" sz="2200"/>
              <a:t>Separate out core API from helper methods for classes you own</a:t>
            </a:r>
            <a:endParaRPr sz="2200"/>
          </a:p>
        </p:txBody>
      </p:sp>
      <p:sp>
        <p:nvSpPr>
          <p:cNvPr id="361" name="Google Shape;361;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2" name="Google Shape;362;p52"/>
          <p:cNvSpPr txBox="1"/>
          <p:nvPr/>
        </p:nvSpPr>
        <p:spPr>
          <a:xfrm>
            <a:off x="342900" y="3674525"/>
            <a:ext cx="8489400" cy="7068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Define extension functions in an easily discoverable place such as in the same file as the class, or a well-named function.</a:t>
            </a:r>
            <a:endParaRPr sz="1800">
              <a:solidFill>
                <a:srgbClr val="3C4043"/>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 function example</a:t>
            </a:r>
            <a:endParaRPr/>
          </a:p>
        </p:txBody>
      </p:sp>
      <p:sp>
        <p:nvSpPr>
          <p:cNvPr id="368" name="Google Shape;36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9" name="Google Shape;369;p53"/>
          <p:cNvSpPr txBox="1"/>
          <p:nvPr/>
        </p:nvSpPr>
        <p:spPr>
          <a:xfrm>
            <a:off x="327700" y="1847900"/>
            <a:ext cx="6596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70" name="Google Shape;370;p53"/>
          <p:cNvSpPr txBox="1"/>
          <p:nvPr/>
        </p:nvSpPr>
        <p:spPr>
          <a:xfrm>
            <a:off x="343000" y="1290975"/>
            <a:ext cx="8489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Add </a:t>
            </a:r>
            <a:r>
              <a:rPr lang="en" sz="1800">
                <a:latin typeface="Courier New"/>
                <a:ea typeface="Courier New"/>
                <a:cs typeface="Courier New"/>
                <a:sym typeface="Courier New"/>
              </a:rPr>
              <a:t>isOdd()</a:t>
            </a:r>
            <a:r>
              <a:rPr lang="en" sz="1800">
                <a:latin typeface="Roboto"/>
                <a:ea typeface="Roboto"/>
                <a:cs typeface="Roboto"/>
                <a:sym typeface="Roboto"/>
              </a:rPr>
              <a:t> to </a:t>
            </a:r>
            <a:r>
              <a:rPr lang="en" sz="1800">
                <a:latin typeface="Courier New"/>
                <a:ea typeface="Courier New"/>
                <a:cs typeface="Courier New"/>
                <a:sym typeface="Courier New"/>
              </a:rPr>
              <a:t>Int</a:t>
            </a:r>
            <a:r>
              <a:rPr lang="en" sz="1800">
                <a:latin typeface="Roboto"/>
                <a:ea typeface="Roboto"/>
                <a:cs typeface="Roboto"/>
                <a:sym typeface="Roboto"/>
              </a:rPr>
              <a:t> class:</a:t>
            </a:r>
            <a:endParaRPr sz="1800">
              <a:latin typeface="Roboto"/>
              <a:ea typeface="Roboto"/>
              <a:cs typeface="Roboto"/>
              <a:sym typeface="Roboto"/>
            </a:endParaRPr>
          </a:p>
        </p:txBody>
      </p:sp>
      <p:sp>
        <p:nvSpPr>
          <p:cNvPr id="371" name="Google Shape;371;p53"/>
          <p:cNvSpPr txBox="1"/>
          <p:nvPr/>
        </p:nvSpPr>
        <p:spPr>
          <a:xfrm>
            <a:off x="343000" y="1775400"/>
            <a:ext cx="8129400" cy="456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Int.isOdd(): Boolean {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a:t>
            </a:r>
            <a:endParaRPr sz="1800">
              <a:latin typeface="Consolas"/>
              <a:ea typeface="Consolas"/>
              <a:cs typeface="Consolas"/>
              <a:sym typeface="Consolas"/>
            </a:endParaRPr>
          </a:p>
        </p:txBody>
      </p:sp>
      <p:sp>
        <p:nvSpPr>
          <p:cNvPr id="372" name="Google Shape;372;p53"/>
          <p:cNvSpPr txBox="1"/>
          <p:nvPr/>
        </p:nvSpPr>
        <p:spPr>
          <a:xfrm>
            <a:off x="343000" y="2650125"/>
            <a:ext cx="80064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Call </a:t>
            </a:r>
            <a:r>
              <a:rPr lang="en" sz="1800">
                <a:latin typeface="Courier New"/>
                <a:ea typeface="Courier New"/>
                <a:cs typeface="Courier New"/>
                <a:sym typeface="Courier New"/>
              </a:rPr>
              <a:t>isOdd()</a:t>
            </a:r>
            <a:r>
              <a:rPr lang="en" sz="1800">
                <a:latin typeface="Roboto"/>
                <a:ea typeface="Roboto"/>
                <a:cs typeface="Roboto"/>
                <a:sym typeface="Roboto"/>
              </a:rPr>
              <a:t> on an </a:t>
            </a:r>
            <a:r>
              <a:rPr lang="en" sz="1800">
                <a:latin typeface="Courier New"/>
                <a:ea typeface="Courier New"/>
                <a:cs typeface="Courier New"/>
                <a:sym typeface="Courier New"/>
              </a:rPr>
              <a:t>Int:</a:t>
            </a:r>
            <a:endParaRPr sz="1800">
              <a:latin typeface="Courier New"/>
              <a:ea typeface="Courier New"/>
              <a:cs typeface="Courier New"/>
              <a:sym typeface="Courier New"/>
            </a:endParaRPr>
          </a:p>
        </p:txBody>
      </p:sp>
      <p:sp>
        <p:nvSpPr>
          <p:cNvPr id="373" name="Google Shape;373;p53"/>
          <p:cNvSpPr txBox="1"/>
          <p:nvPr/>
        </p:nvSpPr>
        <p:spPr>
          <a:xfrm>
            <a:off x="343000" y="3125250"/>
            <a:ext cx="52563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.isOdd()</a:t>
            </a:r>
            <a:endParaRPr sz="1800">
              <a:latin typeface="Consolas"/>
              <a:ea typeface="Consolas"/>
              <a:cs typeface="Consolas"/>
              <a:sym typeface="Consolas"/>
            </a:endParaRPr>
          </a:p>
        </p:txBody>
      </p:sp>
      <p:sp>
        <p:nvSpPr>
          <p:cNvPr id="374" name="Google Shape;374;p53"/>
          <p:cNvSpPr txBox="1"/>
          <p:nvPr/>
        </p:nvSpPr>
        <p:spPr>
          <a:xfrm>
            <a:off x="342900" y="3962250"/>
            <a:ext cx="7908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Extension functions are very powerful in Kotlin!</a:t>
            </a:r>
            <a:endParaRPr sz="18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4"/>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Special classes</a:t>
            </a:r>
            <a:endParaRPr sz="4200"/>
          </a:p>
        </p:txBody>
      </p:sp>
      <p:sp>
        <p:nvSpPr>
          <p:cNvPr id="380" name="Google Shape;380;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class</a:t>
            </a:r>
            <a:endParaRPr/>
          </a:p>
        </p:txBody>
      </p:sp>
      <p:sp>
        <p:nvSpPr>
          <p:cNvPr id="386" name="Google Shape;386;p55"/>
          <p:cNvSpPr txBox="1"/>
          <p:nvPr>
            <p:ph idx="1" type="body"/>
          </p:nvPr>
        </p:nvSpPr>
        <p:spPr>
          <a:xfrm>
            <a:off x="342900" y="1228675"/>
            <a:ext cx="8489400" cy="3454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Special class that exists just to store a set of data </a:t>
            </a:r>
            <a:endParaRPr sz="2200"/>
          </a:p>
          <a:p>
            <a:pPr indent="-368300" lvl="0" marL="457200" rtl="0" algn="l">
              <a:spcBef>
                <a:spcPts val="1400"/>
              </a:spcBef>
              <a:spcAft>
                <a:spcPts val="0"/>
              </a:spcAft>
              <a:buSzPts val="2200"/>
              <a:buChar char="●"/>
            </a:pPr>
            <a:r>
              <a:rPr lang="en" sz="2200"/>
              <a:t>Mark the class with the </a:t>
            </a:r>
            <a:r>
              <a:rPr lang="en" sz="2200">
                <a:latin typeface="Courier New"/>
                <a:ea typeface="Courier New"/>
                <a:cs typeface="Courier New"/>
                <a:sym typeface="Courier New"/>
              </a:rPr>
              <a:t>data</a:t>
            </a:r>
            <a:r>
              <a:rPr lang="en" sz="2200"/>
              <a:t> keyword</a:t>
            </a:r>
            <a:endParaRPr sz="2200"/>
          </a:p>
          <a:p>
            <a:pPr indent="-368300" lvl="0" marL="457200" rtl="0" algn="l">
              <a:spcBef>
                <a:spcPts val="1400"/>
              </a:spcBef>
              <a:spcAft>
                <a:spcPts val="0"/>
              </a:spcAft>
              <a:buSzPts val="2200"/>
              <a:buChar char="●"/>
            </a:pPr>
            <a:r>
              <a:rPr lang="en" sz="2200"/>
              <a:t>Generates getters for each property (and setters for vars too)</a:t>
            </a:r>
            <a:endParaRPr sz="2200"/>
          </a:p>
          <a:p>
            <a:pPr indent="-368300" lvl="0" marL="457200" rtl="0" algn="l">
              <a:spcBef>
                <a:spcPts val="1400"/>
              </a:spcBef>
              <a:spcAft>
                <a:spcPts val="0"/>
              </a:spcAft>
              <a:buSzPts val="2200"/>
              <a:buChar char="●"/>
            </a:pPr>
            <a:r>
              <a:rPr lang="en" sz="2200"/>
              <a:t>Generates </a:t>
            </a:r>
            <a:r>
              <a:rPr lang="en" sz="2200">
                <a:latin typeface="Courier New"/>
                <a:ea typeface="Courier New"/>
                <a:cs typeface="Courier New"/>
                <a:sym typeface="Courier New"/>
              </a:rPr>
              <a:t>toString()</a:t>
            </a:r>
            <a:r>
              <a:rPr lang="en" sz="2200"/>
              <a:t>, </a:t>
            </a:r>
            <a:r>
              <a:rPr lang="en" sz="2200">
                <a:latin typeface="Courier New"/>
                <a:ea typeface="Courier New"/>
                <a:cs typeface="Courier New"/>
                <a:sym typeface="Courier New"/>
              </a:rPr>
              <a:t>equals()</a:t>
            </a:r>
            <a:r>
              <a:rPr lang="en" sz="2200"/>
              <a:t>, </a:t>
            </a:r>
            <a:r>
              <a:rPr lang="en" sz="2200">
                <a:latin typeface="Courier New"/>
                <a:ea typeface="Courier New"/>
                <a:cs typeface="Courier New"/>
                <a:sym typeface="Courier New"/>
              </a:rPr>
              <a:t>hashCode()</a:t>
            </a:r>
            <a:r>
              <a:rPr lang="en" sz="2200"/>
              <a:t>, </a:t>
            </a:r>
            <a:r>
              <a:rPr lang="en" sz="2200">
                <a:latin typeface="Courier New"/>
                <a:ea typeface="Courier New"/>
                <a:cs typeface="Courier New"/>
                <a:sym typeface="Courier New"/>
              </a:rPr>
              <a:t>copy()</a:t>
            </a:r>
            <a:r>
              <a:rPr lang="en" sz="2200"/>
              <a:t> methods</a:t>
            </a:r>
            <a:r>
              <a:rPr lang="en" sz="2200"/>
              <a:t>, and destructuring operators</a:t>
            </a:r>
            <a:endParaRPr sz="2200"/>
          </a:p>
          <a:p>
            <a:pPr indent="0" lvl="0" marL="457200" rtl="0" algn="l">
              <a:spcBef>
                <a:spcPts val="1400"/>
              </a:spcBef>
              <a:spcAft>
                <a:spcPts val="1400"/>
              </a:spcAft>
              <a:buNone/>
            </a:pPr>
            <a:r>
              <a:rPr b="1" lang="en" sz="2200"/>
              <a:t>Format:</a:t>
            </a:r>
            <a:r>
              <a:rPr lang="en" sz="2200">
                <a:latin typeface="Consolas"/>
                <a:ea typeface="Consolas"/>
                <a:cs typeface="Consolas"/>
                <a:sym typeface="Consolas"/>
              </a:rPr>
              <a:t> </a:t>
            </a:r>
            <a:r>
              <a:rPr lang="en" sz="2200">
                <a:solidFill>
                  <a:srgbClr val="3F51B5"/>
                </a:solidFill>
                <a:latin typeface="Consolas"/>
                <a:ea typeface="Consolas"/>
                <a:cs typeface="Consolas"/>
                <a:sym typeface="Consolas"/>
              </a:rPr>
              <a:t>data class</a:t>
            </a:r>
            <a:r>
              <a:rPr lang="en" sz="2200">
                <a:latin typeface="Consolas"/>
                <a:ea typeface="Consolas"/>
                <a:cs typeface="Consolas"/>
                <a:sym typeface="Consolas"/>
              </a:rPr>
              <a:t> &lt;NameOfClass&gt;( parameterList )</a:t>
            </a:r>
            <a:endParaRPr sz="2200">
              <a:latin typeface="Consolas"/>
              <a:ea typeface="Consolas"/>
              <a:cs typeface="Consolas"/>
              <a:sym typeface="Consolas"/>
            </a:endParaRPr>
          </a:p>
        </p:txBody>
      </p:sp>
      <p:sp>
        <p:nvSpPr>
          <p:cNvPr id="387" name="Google Shape;387;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Classes</a:t>
            </a:r>
            <a:endParaRPr sz="4200"/>
          </a:p>
        </p:txBody>
      </p:sp>
      <p:sp>
        <p:nvSpPr>
          <p:cNvPr id="101" name="Google Shape;101;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class example</a:t>
            </a:r>
            <a:endParaRPr/>
          </a:p>
        </p:txBody>
      </p:sp>
      <p:sp>
        <p:nvSpPr>
          <p:cNvPr id="393" name="Google Shape;393;p56"/>
          <p:cNvSpPr txBox="1"/>
          <p:nvPr>
            <p:ph idx="1" type="body"/>
          </p:nvPr>
        </p:nvSpPr>
        <p:spPr>
          <a:xfrm>
            <a:off x="355775" y="4061975"/>
            <a:ext cx="8489400" cy="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Data classes make your code much more concise!</a:t>
            </a:r>
            <a:endParaRPr sz="1800"/>
          </a:p>
        </p:txBody>
      </p:sp>
      <p:sp>
        <p:nvSpPr>
          <p:cNvPr id="394" name="Google Shape;394;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5" name="Google Shape;395;p56"/>
          <p:cNvSpPr txBox="1"/>
          <p:nvPr/>
        </p:nvSpPr>
        <p:spPr>
          <a:xfrm>
            <a:off x="342900" y="1133600"/>
            <a:ext cx="7536300" cy="85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Define the data class:</a:t>
            </a:r>
            <a:endParaRPr sz="1800">
              <a:latin typeface="Roboto"/>
              <a:ea typeface="Roboto"/>
              <a:cs typeface="Roboto"/>
              <a:sym typeface="Roboto"/>
            </a:endParaRPr>
          </a:p>
          <a:p>
            <a:pPr indent="0" lvl="0" marL="0" rtl="0" algn="l">
              <a:lnSpc>
                <a:spcPct val="150000"/>
              </a:lnSpc>
              <a:spcBef>
                <a:spcPts val="1000"/>
              </a:spcBef>
              <a:spcAft>
                <a:spcPts val="0"/>
              </a:spcAft>
              <a:buClr>
                <a:schemeClr val="dk1"/>
              </a:buClr>
              <a:buSzPts val="1100"/>
              <a:buFont typeface="Arial"/>
              <a:buNone/>
            </a:pPr>
            <a:r>
              <a:rPr b="1" lang="en" sz="1800">
                <a:solidFill>
                  <a:srgbClr val="3F51B5"/>
                </a:solidFill>
                <a:latin typeface="Consolas"/>
                <a:ea typeface="Consolas"/>
                <a:cs typeface="Consolas"/>
                <a:sym typeface="Consolas"/>
              </a:rPr>
              <a:t>data</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Player(</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name: String,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score: Int)</a:t>
            </a:r>
            <a:endParaRPr b="1" sz="2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p:txBody>
      </p:sp>
      <p:sp>
        <p:nvSpPr>
          <p:cNvPr id="396" name="Google Shape;396;p56"/>
          <p:cNvSpPr txBox="1"/>
          <p:nvPr/>
        </p:nvSpPr>
        <p:spPr>
          <a:xfrm>
            <a:off x="342900" y="2244950"/>
            <a:ext cx="7620900" cy="166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Use the data class:</a:t>
            </a:r>
            <a:endParaRPr sz="1800">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firstPlayer = Player(</a:t>
            </a:r>
            <a:r>
              <a:rPr lang="en" sz="1800">
                <a:solidFill>
                  <a:srgbClr val="388E3C"/>
                </a:solidFill>
                <a:latin typeface="Consolas"/>
                <a:ea typeface="Consolas"/>
                <a:cs typeface="Consolas"/>
                <a:sym typeface="Consolas"/>
              </a:rPr>
              <a:t>"Lauren"</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10</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println(firstPlayer)</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Player(name=Lauren, score=10)</a:t>
            </a:r>
            <a:endParaRPr sz="1800">
              <a:solidFill>
                <a:srgbClr val="1155C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lnSpc>
                <a:spcPct val="115000"/>
              </a:lnSpc>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and Triple</a:t>
            </a:r>
            <a:endParaRPr/>
          </a:p>
        </p:txBody>
      </p:sp>
      <p:sp>
        <p:nvSpPr>
          <p:cNvPr id="402" name="Google Shape;402;p57"/>
          <p:cNvSpPr txBox="1"/>
          <p:nvPr>
            <p:ph idx="1" type="body"/>
          </p:nvPr>
        </p:nvSpPr>
        <p:spPr>
          <a:xfrm>
            <a:off x="342900" y="1457275"/>
            <a:ext cx="8489400" cy="2735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latin typeface="Courier New"/>
                <a:ea typeface="Courier New"/>
                <a:cs typeface="Courier New"/>
                <a:sym typeface="Courier New"/>
              </a:rPr>
              <a:t>Pair</a:t>
            </a:r>
            <a:r>
              <a:rPr lang="en" sz="2200"/>
              <a:t> and </a:t>
            </a:r>
            <a:r>
              <a:rPr lang="en" sz="2200">
                <a:latin typeface="Courier New"/>
                <a:ea typeface="Courier New"/>
                <a:cs typeface="Courier New"/>
                <a:sym typeface="Courier New"/>
              </a:rPr>
              <a:t>Triple</a:t>
            </a:r>
            <a:r>
              <a:rPr lang="en" sz="2200"/>
              <a:t> are predefined data classes that store</a:t>
            </a:r>
            <a:br>
              <a:rPr lang="en" sz="2200"/>
            </a:br>
            <a:r>
              <a:rPr lang="en" sz="2200"/>
              <a:t>2 or 3 pieces of data respectively</a:t>
            </a:r>
            <a:endParaRPr sz="2200"/>
          </a:p>
          <a:p>
            <a:pPr indent="-368300" lvl="0" marL="457200" rtl="0" algn="l">
              <a:spcBef>
                <a:spcPts val="1400"/>
              </a:spcBef>
              <a:spcAft>
                <a:spcPts val="0"/>
              </a:spcAft>
              <a:buSzPts val="2200"/>
              <a:buChar char="●"/>
            </a:pPr>
            <a:r>
              <a:rPr lang="en" sz="2200"/>
              <a:t>Access variables with </a:t>
            </a:r>
            <a:r>
              <a:rPr lang="en" sz="2200">
                <a:latin typeface="Courier New"/>
                <a:ea typeface="Courier New"/>
                <a:cs typeface="Courier New"/>
                <a:sym typeface="Courier New"/>
              </a:rPr>
              <a:t>.first</a:t>
            </a:r>
            <a:r>
              <a:rPr lang="en" sz="2200"/>
              <a:t>, </a:t>
            </a:r>
            <a:r>
              <a:rPr lang="en" sz="2200">
                <a:latin typeface="Courier New"/>
                <a:ea typeface="Courier New"/>
                <a:cs typeface="Courier New"/>
                <a:sym typeface="Courier New"/>
              </a:rPr>
              <a:t>.second</a:t>
            </a:r>
            <a:r>
              <a:rPr lang="en" sz="2200"/>
              <a:t>, </a:t>
            </a:r>
            <a:r>
              <a:rPr lang="en" sz="2200">
                <a:latin typeface="Courier New"/>
                <a:ea typeface="Courier New"/>
                <a:cs typeface="Courier New"/>
                <a:sym typeface="Courier New"/>
              </a:rPr>
              <a:t>.third</a:t>
            </a:r>
            <a:r>
              <a:rPr lang="en" sz="2200"/>
              <a:t> respectively </a:t>
            </a:r>
            <a:endParaRPr sz="2200"/>
          </a:p>
          <a:p>
            <a:pPr indent="-368300" lvl="0" marL="457200" rtl="0" algn="l">
              <a:spcBef>
                <a:spcPts val="1400"/>
              </a:spcBef>
              <a:spcAft>
                <a:spcPts val="1400"/>
              </a:spcAft>
              <a:buSzPts val="2200"/>
              <a:buChar char="●"/>
            </a:pPr>
            <a:r>
              <a:rPr lang="en" sz="2200"/>
              <a:t>Usually named </a:t>
            </a:r>
            <a:r>
              <a:rPr lang="en" sz="2200">
                <a:latin typeface="Courier New"/>
                <a:ea typeface="Courier New"/>
                <a:cs typeface="Courier New"/>
                <a:sym typeface="Courier New"/>
              </a:rPr>
              <a:t>data</a:t>
            </a:r>
            <a:r>
              <a:rPr lang="en" sz="2200"/>
              <a:t> classes are a better option</a:t>
            </a:r>
            <a:br>
              <a:rPr lang="en" sz="2200"/>
            </a:br>
            <a:r>
              <a:rPr lang="en" sz="2200"/>
              <a:t>(more meaningful names for your use case)</a:t>
            </a:r>
            <a:endParaRPr sz="2200"/>
          </a:p>
        </p:txBody>
      </p:sp>
      <p:sp>
        <p:nvSpPr>
          <p:cNvPr id="403" name="Google Shape;403;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and Triple examples</a:t>
            </a:r>
            <a:endParaRPr/>
          </a:p>
        </p:txBody>
      </p:sp>
      <p:sp>
        <p:nvSpPr>
          <p:cNvPr id="409" name="Google Shape;409;p58"/>
          <p:cNvSpPr txBox="1"/>
          <p:nvPr>
            <p:ph idx="1" type="body"/>
          </p:nvPr>
        </p:nvSpPr>
        <p:spPr>
          <a:xfrm>
            <a:off x="342900" y="1152475"/>
            <a:ext cx="8489400" cy="114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bookAuthor = </a:t>
            </a:r>
            <a:r>
              <a:rPr b="1" lang="en" sz="1800">
                <a:solidFill>
                  <a:srgbClr val="37474F"/>
                </a:solidFill>
                <a:latin typeface="Consolas"/>
                <a:ea typeface="Consolas"/>
                <a:cs typeface="Consolas"/>
                <a:sym typeface="Consolas"/>
              </a:rPr>
              <a:t>Pair</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"J.K. Rowling"</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4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println(bookAuthor)</a:t>
            </a:r>
            <a:endParaRPr sz="1800">
              <a:latin typeface="Consolas"/>
              <a:ea typeface="Consolas"/>
              <a:cs typeface="Consolas"/>
              <a:sym typeface="Consolas"/>
            </a:endParaRPr>
          </a:p>
          <a:p>
            <a:pPr indent="0" lvl="0" marL="0" rtl="0" algn="l">
              <a:lnSpc>
                <a:spcPct val="115000"/>
              </a:lnSpc>
              <a:spcBef>
                <a:spcPts val="0"/>
              </a:spcBef>
              <a:spcAft>
                <a:spcPts val="400"/>
              </a:spcAft>
              <a:buClr>
                <a:schemeClr val="dk1"/>
              </a:buClr>
              <a:buSzPts val="1100"/>
              <a:buFont typeface="Arial"/>
              <a:buNone/>
            </a:pPr>
            <a:r>
              <a:rPr lang="en" sz="1800">
                <a:solidFill>
                  <a:srgbClr val="1155CC"/>
                </a:solidFill>
                <a:latin typeface="Consolas"/>
                <a:ea typeface="Consolas"/>
                <a:cs typeface="Consolas"/>
                <a:sym typeface="Consolas"/>
              </a:rPr>
              <a:t>=&gt; (Harry Potter, J.K. Rowling)</a:t>
            </a:r>
            <a:endParaRPr sz="1800">
              <a:solidFill>
                <a:srgbClr val="1155CC"/>
              </a:solidFill>
              <a:latin typeface="Consolas"/>
              <a:ea typeface="Consolas"/>
              <a:cs typeface="Consolas"/>
              <a:sym typeface="Consolas"/>
            </a:endParaRPr>
          </a:p>
        </p:txBody>
      </p:sp>
      <p:sp>
        <p:nvSpPr>
          <p:cNvPr id="410" name="Google Shape;410;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1" name="Google Shape;411;p58"/>
          <p:cNvSpPr txBox="1"/>
          <p:nvPr>
            <p:ph idx="1" type="body"/>
          </p:nvPr>
        </p:nvSpPr>
        <p:spPr>
          <a:xfrm>
            <a:off x="342900" y="2524075"/>
            <a:ext cx="8641800" cy="1937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bookAuthorYear = </a:t>
            </a:r>
            <a:r>
              <a:rPr b="1" lang="en" sz="1800">
                <a:solidFill>
                  <a:srgbClr val="37474F"/>
                </a:solidFill>
                <a:latin typeface="Consolas"/>
                <a:ea typeface="Consolas"/>
                <a:cs typeface="Consolas"/>
                <a:sym typeface="Consolas"/>
              </a:rPr>
              <a:t>Triple</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"J.K. Rowling"</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1997</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400"/>
              </a:spcBef>
              <a:spcAft>
                <a:spcPts val="0"/>
              </a:spcAft>
              <a:buNone/>
            </a:pPr>
            <a:r>
              <a:rPr lang="en" sz="1800">
                <a:solidFill>
                  <a:srgbClr val="37474F"/>
                </a:solidFill>
                <a:latin typeface="Consolas"/>
                <a:ea typeface="Consolas"/>
                <a:cs typeface="Consolas"/>
                <a:sym typeface="Consolas"/>
              </a:rPr>
              <a:t>println(bookAuthorYear)</a:t>
            </a:r>
            <a:endParaRPr sz="1800">
              <a:solidFill>
                <a:srgbClr val="37474F"/>
              </a:solidFill>
              <a:latin typeface="Consolas"/>
              <a:ea typeface="Consolas"/>
              <a:cs typeface="Consolas"/>
              <a:sym typeface="Consolas"/>
            </a:endParaRPr>
          </a:p>
          <a:p>
            <a:pPr indent="0" lvl="0" marL="0" rtl="0" algn="l">
              <a:lnSpc>
                <a:spcPct val="150000"/>
              </a:lnSpc>
              <a:spcBef>
                <a:spcPts val="400"/>
              </a:spcBef>
              <a:spcAft>
                <a:spcPts val="0"/>
              </a:spcAft>
              <a:buNone/>
            </a:pPr>
            <a:r>
              <a:rPr lang="en" sz="1800">
                <a:solidFill>
                  <a:srgbClr val="37474F"/>
                </a:solidFill>
                <a:latin typeface="Consolas"/>
                <a:ea typeface="Consolas"/>
                <a:cs typeface="Consolas"/>
                <a:sym typeface="Consolas"/>
              </a:rPr>
              <a:t>println(bookAuthorYear.third)</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(Harry Potter, J.K. Rowling, 1997)</a:t>
            </a:r>
            <a:endParaRPr sz="1800">
              <a:solidFill>
                <a:srgbClr val="1155CC"/>
              </a:solidFill>
              <a:latin typeface="Consolas"/>
              <a:ea typeface="Consolas"/>
              <a:cs typeface="Consolas"/>
              <a:sym typeface="Consolas"/>
            </a:endParaRPr>
          </a:p>
          <a:p>
            <a:pPr indent="0" lvl="0" marL="0" rtl="0" algn="l">
              <a:lnSpc>
                <a:spcPct val="115000"/>
              </a:lnSpc>
              <a:spcBef>
                <a:spcPts val="400"/>
              </a:spcBef>
              <a:spcAft>
                <a:spcPts val="0"/>
              </a:spcAft>
              <a:buNone/>
            </a:pPr>
            <a:r>
              <a:rPr lang="en" sz="1800">
                <a:solidFill>
                  <a:srgbClr val="1155CC"/>
                </a:solidFill>
                <a:latin typeface="Consolas"/>
                <a:ea typeface="Consolas"/>
                <a:cs typeface="Consolas"/>
                <a:sym typeface="Consolas"/>
              </a:rPr>
              <a:t>    1997</a:t>
            </a:r>
            <a:endParaRPr sz="1800">
              <a:solidFill>
                <a:srgbClr val="1155CC"/>
              </a:solidFill>
              <a:latin typeface="Consolas"/>
              <a:ea typeface="Consolas"/>
              <a:cs typeface="Consolas"/>
              <a:sym typeface="Consolas"/>
            </a:endParaRPr>
          </a:p>
          <a:p>
            <a:pPr indent="0" lvl="0" marL="0" rtl="0" algn="l">
              <a:lnSpc>
                <a:spcPct val="115000"/>
              </a:lnSpc>
              <a:spcBef>
                <a:spcPts val="400"/>
              </a:spcBef>
              <a:spcAft>
                <a:spcPts val="0"/>
              </a:spcAft>
              <a:buNone/>
            </a:pPr>
            <a:r>
              <a:t/>
            </a:r>
            <a:endParaRPr sz="1800">
              <a:latin typeface="Consolas"/>
              <a:ea typeface="Consolas"/>
              <a:cs typeface="Consolas"/>
              <a:sym typeface="Consolas"/>
            </a:endParaRPr>
          </a:p>
          <a:p>
            <a:pPr indent="0" lvl="0" marL="0" rtl="0" algn="l">
              <a:lnSpc>
                <a:spcPct val="115000"/>
              </a:lnSpc>
              <a:spcBef>
                <a:spcPts val="600"/>
              </a:spcBef>
              <a:spcAft>
                <a:spcPts val="600"/>
              </a:spcAft>
              <a:buNone/>
            </a:pPr>
            <a:r>
              <a:t/>
            </a:r>
            <a:endParaRPr sz="1800">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a:t>
            </a:r>
            <a:r>
              <a:rPr lang="en">
                <a:latin typeface="Consolas"/>
                <a:ea typeface="Consolas"/>
                <a:cs typeface="Consolas"/>
                <a:sym typeface="Consolas"/>
              </a:rPr>
              <a:t>to</a:t>
            </a:r>
            <a:endParaRPr>
              <a:latin typeface="Consolas"/>
              <a:ea typeface="Consolas"/>
              <a:cs typeface="Consolas"/>
              <a:sym typeface="Consolas"/>
            </a:endParaRPr>
          </a:p>
        </p:txBody>
      </p:sp>
      <p:sp>
        <p:nvSpPr>
          <p:cNvPr id="417" name="Google Shape;417;p59"/>
          <p:cNvSpPr txBox="1"/>
          <p:nvPr>
            <p:ph idx="1" type="body"/>
          </p:nvPr>
        </p:nvSpPr>
        <p:spPr>
          <a:xfrm>
            <a:off x="342900" y="1032050"/>
            <a:ext cx="8489400" cy="4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urier New"/>
                <a:ea typeface="Courier New"/>
                <a:cs typeface="Courier New"/>
                <a:sym typeface="Courier New"/>
              </a:rPr>
              <a:t>Pair'</a:t>
            </a:r>
            <a:r>
              <a:rPr lang="en" sz="1800"/>
              <a:t>s special </a:t>
            </a:r>
            <a:r>
              <a:rPr lang="en" sz="1800">
                <a:latin typeface="Courier New"/>
                <a:ea typeface="Courier New"/>
                <a:cs typeface="Courier New"/>
                <a:sym typeface="Courier New"/>
              </a:rPr>
              <a:t>to</a:t>
            </a:r>
            <a:r>
              <a:rPr lang="en" sz="1800"/>
              <a:t> variant lets you omit parentheses and periods (infix function).</a:t>
            </a:r>
            <a:endParaRPr sz="1800"/>
          </a:p>
        </p:txBody>
      </p:sp>
      <p:sp>
        <p:nvSpPr>
          <p:cNvPr id="418" name="Google Shape;418;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9" name="Google Shape;419;p59"/>
          <p:cNvSpPr txBox="1"/>
          <p:nvPr/>
        </p:nvSpPr>
        <p:spPr>
          <a:xfrm>
            <a:off x="356200" y="1599450"/>
            <a:ext cx="84894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It allows for more readable code</a:t>
            </a:r>
            <a:endParaRPr sz="1800">
              <a:latin typeface="Roboto"/>
              <a:ea typeface="Roboto"/>
              <a:cs typeface="Roboto"/>
              <a:sym typeface="Roboto"/>
            </a:endParaRPr>
          </a:p>
        </p:txBody>
      </p:sp>
      <p:sp>
        <p:nvSpPr>
          <p:cNvPr id="420" name="Google Shape;420;p59"/>
          <p:cNvSpPr txBox="1"/>
          <p:nvPr/>
        </p:nvSpPr>
        <p:spPr>
          <a:xfrm>
            <a:off x="356200" y="3123450"/>
            <a:ext cx="84894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Also used in collections like Map and HashMap</a:t>
            </a:r>
            <a:endParaRPr sz="1800">
              <a:latin typeface="Roboto"/>
              <a:ea typeface="Roboto"/>
              <a:cs typeface="Roboto"/>
              <a:sym typeface="Roboto"/>
            </a:endParaRPr>
          </a:p>
        </p:txBody>
      </p:sp>
      <p:sp>
        <p:nvSpPr>
          <p:cNvPr id="421" name="Google Shape;421;p59"/>
          <p:cNvSpPr txBox="1"/>
          <p:nvPr/>
        </p:nvSpPr>
        <p:spPr>
          <a:xfrm>
            <a:off x="342825" y="1931500"/>
            <a:ext cx="8489400" cy="103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bookAuth1 = </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.to(</a:t>
            </a:r>
            <a:r>
              <a:rPr lang="en" sz="1800">
                <a:solidFill>
                  <a:srgbClr val="388E3C"/>
                </a:solidFill>
                <a:latin typeface="Consolas"/>
                <a:ea typeface="Consolas"/>
                <a:cs typeface="Consolas"/>
                <a:sym typeface="Consolas"/>
              </a:rPr>
              <a:t>"J. K. Rowling"</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bookAuth2 = </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 K. Rowling"</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bookAuth1 and bookAuth2 are Pair (Harry Potter, J. K. Rowling)</a:t>
            </a:r>
            <a:endParaRPr sz="1800">
              <a:latin typeface="Consolas"/>
              <a:ea typeface="Consolas"/>
              <a:cs typeface="Consolas"/>
              <a:sym typeface="Consolas"/>
            </a:endParaRPr>
          </a:p>
        </p:txBody>
      </p:sp>
      <p:sp>
        <p:nvSpPr>
          <p:cNvPr id="422" name="Google Shape;422;p59"/>
          <p:cNvSpPr txBox="1"/>
          <p:nvPr/>
        </p:nvSpPr>
        <p:spPr>
          <a:xfrm>
            <a:off x="342825" y="3503300"/>
            <a:ext cx="7864800" cy="741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map = mapOf(</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"x"</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"y"</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"zz"</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map of Int to String {1=x, 2=y, 3=zz}</a:t>
            </a:r>
            <a:endParaRPr sz="1800">
              <a:solidFill>
                <a:srgbClr val="1155C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Enum class</a:t>
            </a:r>
            <a:endParaRPr/>
          </a:p>
        </p:txBody>
      </p:sp>
      <p:sp>
        <p:nvSpPr>
          <p:cNvPr id="428" name="Google Shape;428;p60"/>
          <p:cNvSpPr txBox="1"/>
          <p:nvPr>
            <p:ph idx="1" type="body"/>
          </p:nvPr>
        </p:nvSpPr>
        <p:spPr>
          <a:xfrm>
            <a:off x="370500" y="1152475"/>
            <a:ext cx="84618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User-defined data type for a set of named values</a:t>
            </a:r>
            <a:endParaRPr sz="1900"/>
          </a:p>
        </p:txBody>
      </p:sp>
      <p:sp>
        <p:nvSpPr>
          <p:cNvPr id="429" name="Google Shape;429;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0" name="Google Shape;430;p60"/>
          <p:cNvSpPr txBox="1"/>
          <p:nvPr/>
        </p:nvSpPr>
        <p:spPr>
          <a:xfrm>
            <a:off x="370300" y="1676300"/>
            <a:ext cx="8461800" cy="1196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Roboto"/>
              <a:buChar char="●"/>
            </a:pPr>
            <a:r>
              <a:rPr lang="en" sz="1900">
                <a:latin typeface="Roboto"/>
                <a:ea typeface="Roboto"/>
                <a:cs typeface="Roboto"/>
                <a:sym typeface="Roboto"/>
              </a:rPr>
              <a:t>Use </a:t>
            </a:r>
            <a:r>
              <a:rPr lang="en" sz="1900">
                <a:latin typeface="Courier New"/>
                <a:ea typeface="Courier New"/>
                <a:cs typeface="Courier New"/>
                <a:sym typeface="Courier New"/>
              </a:rPr>
              <a:t>this</a:t>
            </a:r>
            <a:r>
              <a:rPr lang="en" sz="1900">
                <a:latin typeface="Roboto"/>
                <a:ea typeface="Roboto"/>
                <a:cs typeface="Roboto"/>
                <a:sym typeface="Roboto"/>
              </a:rPr>
              <a:t> to require instances be one of several constant values </a:t>
            </a:r>
            <a:endParaRPr sz="1900">
              <a:latin typeface="Roboto"/>
              <a:ea typeface="Roboto"/>
              <a:cs typeface="Roboto"/>
              <a:sym typeface="Roboto"/>
            </a:endParaRPr>
          </a:p>
          <a:p>
            <a:pPr indent="-349250" lvl="0" marL="457200" rtl="0" algn="l">
              <a:lnSpc>
                <a:spcPct val="115000"/>
              </a:lnSpc>
              <a:spcBef>
                <a:spcPts val="1000"/>
              </a:spcBef>
              <a:spcAft>
                <a:spcPts val="0"/>
              </a:spcAft>
              <a:buSzPts val="1900"/>
              <a:buFont typeface="Roboto"/>
              <a:buChar char="●"/>
            </a:pPr>
            <a:r>
              <a:rPr lang="en" sz="1900">
                <a:latin typeface="Roboto"/>
                <a:ea typeface="Roboto"/>
                <a:cs typeface="Roboto"/>
                <a:sym typeface="Roboto"/>
              </a:rPr>
              <a:t>The constant value is, by default, not visible to you </a:t>
            </a:r>
            <a:endParaRPr sz="1900">
              <a:latin typeface="Roboto"/>
              <a:ea typeface="Roboto"/>
              <a:cs typeface="Roboto"/>
              <a:sym typeface="Roboto"/>
            </a:endParaRPr>
          </a:p>
          <a:p>
            <a:pPr indent="-349250" lvl="0" marL="457200" rtl="0" algn="l">
              <a:lnSpc>
                <a:spcPct val="115000"/>
              </a:lnSpc>
              <a:spcBef>
                <a:spcPts val="1000"/>
              </a:spcBef>
              <a:spcAft>
                <a:spcPts val="1000"/>
              </a:spcAft>
              <a:buSzPts val="1900"/>
              <a:buFont typeface="Roboto"/>
              <a:buChar char="●"/>
            </a:pPr>
            <a:r>
              <a:rPr lang="en" sz="1900">
                <a:latin typeface="Roboto"/>
                <a:ea typeface="Roboto"/>
                <a:cs typeface="Roboto"/>
                <a:sym typeface="Roboto"/>
              </a:rPr>
              <a:t>Use </a:t>
            </a:r>
            <a:r>
              <a:rPr lang="en" sz="1900">
                <a:latin typeface="Courier New"/>
                <a:ea typeface="Courier New"/>
                <a:cs typeface="Courier New"/>
                <a:sym typeface="Courier New"/>
              </a:rPr>
              <a:t>enum</a:t>
            </a:r>
            <a:r>
              <a:rPr lang="en" sz="1900">
                <a:latin typeface="Roboto"/>
                <a:ea typeface="Roboto"/>
                <a:cs typeface="Roboto"/>
                <a:sym typeface="Roboto"/>
              </a:rPr>
              <a:t> before the </a:t>
            </a:r>
            <a:r>
              <a:rPr lang="en" sz="1900">
                <a:latin typeface="Courier New"/>
                <a:ea typeface="Courier New"/>
                <a:cs typeface="Courier New"/>
                <a:sym typeface="Courier New"/>
              </a:rPr>
              <a:t>class</a:t>
            </a:r>
            <a:r>
              <a:rPr lang="en" sz="1900">
                <a:latin typeface="Roboto"/>
                <a:ea typeface="Roboto"/>
                <a:cs typeface="Roboto"/>
                <a:sym typeface="Roboto"/>
              </a:rPr>
              <a:t> keyword</a:t>
            </a:r>
            <a:endParaRPr sz="1900">
              <a:latin typeface="Roboto"/>
              <a:ea typeface="Roboto"/>
              <a:cs typeface="Roboto"/>
              <a:sym typeface="Roboto"/>
            </a:endParaRPr>
          </a:p>
        </p:txBody>
      </p:sp>
      <p:sp>
        <p:nvSpPr>
          <p:cNvPr id="431" name="Google Shape;431;p60"/>
          <p:cNvSpPr txBox="1"/>
          <p:nvPr/>
        </p:nvSpPr>
        <p:spPr>
          <a:xfrm>
            <a:off x="370600" y="3329675"/>
            <a:ext cx="8461800" cy="112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900">
                <a:latin typeface="Roboto"/>
                <a:ea typeface="Roboto"/>
                <a:cs typeface="Roboto"/>
                <a:sym typeface="Roboto"/>
              </a:rPr>
              <a:t>Format:</a:t>
            </a:r>
            <a:r>
              <a:rPr lang="en" sz="1900">
                <a:latin typeface="Roboto"/>
                <a:ea typeface="Roboto"/>
                <a:cs typeface="Roboto"/>
                <a:sym typeface="Roboto"/>
              </a:rPr>
              <a:t> </a:t>
            </a:r>
            <a:r>
              <a:rPr lang="en" sz="1900">
                <a:solidFill>
                  <a:srgbClr val="3F51B5"/>
                </a:solidFill>
                <a:latin typeface="Consolas"/>
                <a:ea typeface="Consolas"/>
                <a:cs typeface="Consolas"/>
                <a:sym typeface="Consolas"/>
              </a:rPr>
              <a:t>enum</a:t>
            </a:r>
            <a:r>
              <a:rPr lang="en" sz="1900">
                <a:latin typeface="Consolas"/>
                <a:ea typeface="Consolas"/>
                <a:cs typeface="Consolas"/>
                <a:sym typeface="Consolas"/>
              </a:rPr>
              <a:t> </a:t>
            </a:r>
            <a:r>
              <a:rPr lang="en" sz="1900">
                <a:solidFill>
                  <a:srgbClr val="3F51B5"/>
                </a:solidFill>
                <a:latin typeface="Consolas"/>
                <a:ea typeface="Consolas"/>
                <a:cs typeface="Consolas"/>
                <a:sym typeface="Consolas"/>
              </a:rPr>
              <a:t>class</a:t>
            </a:r>
            <a:r>
              <a:rPr lang="en" sz="1900">
                <a:latin typeface="Consolas"/>
                <a:ea typeface="Consolas"/>
                <a:cs typeface="Consolas"/>
                <a:sym typeface="Consolas"/>
              </a:rPr>
              <a:t> EnumName { NAME1, NAME2, … NAMEn }</a:t>
            </a:r>
            <a:r>
              <a:rPr lang="en" sz="1900">
                <a:latin typeface="Roboto"/>
                <a:ea typeface="Roboto"/>
                <a:cs typeface="Roboto"/>
                <a:sym typeface="Roboto"/>
              </a:rPr>
              <a:t> </a:t>
            </a:r>
            <a:endParaRPr sz="1900">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sz="1900">
                <a:latin typeface="Roboto"/>
                <a:ea typeface="Roboto"/>
                <a:cs typeface="Roboto"/>
                <a:sym typeface="Roboto"/>
              </a:rPr>
              <a:t>Referenced via </a:t>
            </a:r>
            <a:r>
              <a:rPr lang="en" sz="1900">
                <a:latin typeface="Consolas"/>
                <a:ea typeface="Consolas"/>
                <a:cs typeface="Consolas"/>
                <a:sym typeface="Consolas"/>
              </a:rPr>
              <a:t>EnumName.&lt;ConstantName&gt;</a:t>
            </a:r>
            <a:r>
              <a:rPr lang="en" sz="1900">
                <a:latin typeface="Roboto"/>
                <a:ea typeface="Roboto"/>
                <a:cs typeface="Roboto"/>
                <a:sym typeface="Roboto"/>
              </a:rPr>
              <a:t> </a:t>
            </a:r>
            <a:endParaRPr sz="1900">
              <a:latin typeface="Roboto"/>
              <a:ea typeface="Roboto"/>
              <a:cs typeface="Roboto"/>
              <a:sym typeface="Roboto"/>
            </a:endParaRPr>
          </a:p>
          <a:p>
            <a:pPr indent="0" lvl="0" marL="0" rtl="0" algn="l">
              <a:lnSpc>
                <a:spcPct val="115000"/>
              </a:lnSpc>
              <a:spcBef>
                <a:spcPts val="1000"/>
              </a:spcBef>
              <a:spcAft>
                <a:spcPts val="1000"/>
              </a:spcAft>
              <a:buNone/>
            </a:pPr>
            <a:r>
              <a:t/>
            </a:r>
            <a:endParaRPr sz="1900">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Enum class example</a:t>
            </a:r>
            <a:endParaRPr/>
          </a:p>
        </p:txBody>
      </p:sp>
      <p:sp>
        <p:nvSpPr>
          <p:cNvPr id="437" name="Google Shape;437;p61"/>
          <p:cNvSpPr txBox="1"/>
          <p:nvPr>
            <p:ph idx="1" type="body"/>
          </p:nvPr>
        </p:nvSpPr>
        <p:spPr>
          <a:xfrm>
            <a:off x="356100" y="1076275"/>
            <a:ext cx="8476200" cy="6336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Define an </a:t>
            </a:r>
            <a:r>
              <a:rPr lang="en" sz="1800">
                <a:latin typeface="Courier New"/>
                <a:ea typeface="Courier New"/>
                <a:cs typeface="Courier New"/>
                <a:sym typeface="Courier New"/>
              </a:rPr>
              <a:t>enum</a:t>
            </a:r>
            <a:r>
              <a:rPr lang="en" sz="1800"/>
              <a:t> with red, green, and blue colors.</a:t>
            </a:r>
            <a:endParaRPr sz="1800"/>
          </a:p>
        </p:txBody>
      </p:sp>
      <p:sp>
        <p:nvSpPr>
          <p:cNvPr id="438" name="Google Shape;438;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9" name="Google Shape;439;p61"/>
          <p:cNvSpPr txBox="1"/>
          <p:nvPr/>
        </p:nvSpPr>
        <p:spPr>
          <a:xfrm>
            <a:off x="356200" y="1885050"/>
            <a:ext cx="8476200" cy="220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rgbClr val="3F51B5"/>
                </a:solidFill>
                <a:latin typeface="Consolas"/>
                <a:ea typeface="Consolas"/>
                <a:cs typeface="Consolas"/>
                <a:sym typeface="Consolas"/>
              </a:rPr>
              <a:t>enum</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Color(</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 Int,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g: Int,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 Int) {</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RED(</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GREEN(</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BLUE(</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 + Color.RED.r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 + Color.RED.g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 + Color.RED.b)</a:t>
            </a:r>
            <a:endParaRPr b="1"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255 0 0</a:t>
            </a:r>
            <a:endParaRPr sz="1800">
              <a:solidFill>
                <a:srgbClr val="1155CC"/>
              </a:solidFill>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Object/singleton</a:t>
            </a:r>
            <a:endParaRPr/>
          </a:p>
        </p:txBody>
      </p:sp>
      <p:sp>
        <p:nvSpPr>
          <p:cNvPr id="445" name="Google Shape;445;p62"/>
          <p:cNvSpPr txBox="1"/>
          <p:nvPr>
            <p:ph idx="1" type="body"/>
          </p:nvPr>
        </p:nvSpPr>
        <p:spPr>
          <a:xfrm>
            <a:off x="342900" y="1685875"/>
            <a:ext cx="8489400" cy="1730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Sometimes you </a:t>
            </a:r>
            <a:r>
              <a:rPr lang="en" sz="2200">
                <a:solidFill>
                  <a:schemeClr val="dk1"/>
                </a:solidFill>
              </a:rPr>
              <a:t>only </a:t>
            </a:r>
            <a:r>
              <a:rPr lang="en" sz="2200"/>
              <a:t>want one instance of a class to ever exist </a:t>
            </a:r>
            <a:endParaRPr sz="2200"/>
          </a:p>
          <a:p>
            <a:pPr indent="-368300" lvl="0" marL="457200" rtl="0" algn="l">
              <a:spcBef>
                <a:spcPts val="1400"/>
              </a:spcBef>
              <a:spcAft>
                <a:spcPts val="0"/>
              </a:spcAft>
              <a:buSzPts val="2200"/>
              <a:buChar char="●"/>
            </a:pPr>
            <a:r>
              <a:rPr lang="en" sz="2200"/>
              <a:t>Use the </a:t>
            </a:r>
            <a:r>
              <a:rPr lang="en" sz="2200">
                <a:latin typeface="Courier New"/>
                <a:ea typeface="Courier New"/>
                <a:cs typeface="Courier New"/>
                <a:sym typeface="Courier New"/>
              </a:rPr>
              <a:t>object</a:t>
            </a:r>
            <a:r>
              <a:rPr lang="en" sz="2200"/>
              <a:t> keyword instead of the </a:t>
            </a:r>
            <a:r>
              <a:rPr lang="en" sz="2200">
                <a:latin typeface="Courier New"/>
                <a:ea typeface="Courier New"/>
                <a:cs typeface="Courier New"/>
                <a:sym typeface="Courier New"/>
              </a:rPr>
              <a:t>class</a:t>
            </a:r>
            <a:r>
              <a:rPr lang="en" sz="2200"/>
              <a:t> keyword</a:t>
            </a:r>
            <a:endParaRPr sz="2200"/>
          </a:p>
          <a:p>
            <a:pPr indent="-368300" lvl="0" marL="457200" rtl="0" algn="l">
              <a:spcBef>
                <a:spcPts val="1400"/>
              </a:spcBef>
              <a:spcAft>
                <a:spcPts val="1400"/>
              </a:spcAft>
              <a:buSzPts val="2200"/>
              <a:buChar char="●"/>
            </a:pPr>
            <a:r>
              <a:rPr lang="en" sz="2200"/>
              <a:t>Accessed with </a:t>
            </a:r>
            <a:r>
              <a:rPr lang="en" sz="2200">
                <a:latin typeface="Courier New"/>
                <a:ea typeface="Courier New"/>
                <a:cs typeface="Courier New"/>
                <a:sym typeface="Courier New"/>
              </a:rPr>
              <a:t>NameOfObject.&lt;function or variable&gt;</a:t>
            </a:r>
            <a:r>
              <a:rPr lang="en" sz="2200"/>
              <a:t> </a:t>
            </a:r>
            <a:endParaRPr sz="2200"/>
          </a:p>
        </p:txBody>
      </p:sp>
      <p:sp>
        <p:nvSpPr>
          <p:cNvPr id="446" name="Google Shape;446;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Object/singleton example</a:t>
            </a:r>
            <a:endParaRPr/>
          </a:p>
        </p:txBody>
      </p:sp>
      <p:sp>
        <p:nvSpPr>
          <p:cNvPr id="452" name="Google Shape;452;p63"/>
          <p:cNvSpPr txBox="1"/>
          <p:nvPr>
            <p:ph idx="1" type="body"/>
          </p:nvPr>
        </p:nvSpPr>
        <p:spPr>
          <a:xfrm>
            <a:off x="342900" y="1228675"/>
            <a:ext cx="84894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Calculator {</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add(n1: Int, n2: Int): Int {</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n1 + n2</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50000"/>
              </a:lnSpc>
              <a:spcBef>
                <a:spcPts val="500"/>
              </a:spcBef>
              <a:spcAft>
                <a:spcPts val="0"/>
              </a:spcAft>
              <a:buNone/>
            </a:pPr>
            <a:r>
              <a:rPr lang="en" sz="1800">
                <a:solidFill>
                  <a:srgbClr val="37474F"/>
                </a:solidFill>
                <a:latin typeface="Consolas"/>
                <a:ea typeface="Consolas"/>
                <a:cs typeface="Consolas"/>
                <a:sym typeface="Consolas"/>
              </a:rPr>
              <a:t>println(Calculator.add(</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4</a:t>
            </a:r>
            <a:r>
              <a:rPr lang="en" sz="1800">
                <a:solidFill>
                  <a:srgbClr val="37474F"/>
                </a:solidFill>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6</a:t>
            </a:r>
            <a:endParaRPr sz="1800">
              <a:solidFill>
                <a:srgbClr val="1155CC"/>
              </a:solidFill>
              <a:latin typeface="Consolas"/>
              <a:ea typeface="Consolas"/>
              <a:cs typeface="Consolas"/>
              <a:sym typeface="Consolas"/>
            </a:endParaRPr>
          </a:p>
          <a:p>
            <a:pPr indent="0" lvl="0" marL="0" rtl="0" algn="l">
              <a:spcBef>
                <a:spcPts val="500"/>
              </a:spcBef>
              <a:spcAft>
                <a:spcPts val="1000"/>
              </a:spcAft>
              <a:buNone/>
            </a:pPr>
            <a:r>
              <a:t/>
            </a:r>
            <a:endParaRPr sz="1800">
              <a:latin typeface="Consolas"/>
              <a:ea typeface="Consolas"/>
              <a:cs typeface="Consolas"/>
              <a:sym typeface="Consolas"/>
            </a:endParaRPr>
          </a:p>
        </p:txBody>
      </p:sp>
      <p:sp>
        <p:nvSpPr>
          <p:cNvPr id="453" name="Google Shape;453;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Companion objects</a:t>
            </a:r>
            <a:endParaRPr/>
          </a:p>
        </p:txBody>
      </p:sp>
      <p:sp>
        <p:nvSpPr>
          <p:cNvPr id="459" name="Google Shape;459;p64"/>
          <p:cNvSpPr txBox="1"/>
          <p:nvPr>
            <p:ph idx="1" type="body"/>
          </p:nvPr>
        </p:nvSpPr>
        <p:spPr>
          <a:xfrm>
            <a:off x="342900" y="1457275"/>
            <a:ext cx="8489400" cy="2042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Lets all instances of a class share a single instance of a set of variables or functions </a:t>
            </a:r>
            <a:endParaRPr sz="2200"/>
          </a:p>
          <a:p>
            <a:pPr indent="-368300" lvl="0" marL="457200" rtl="0" algn="l">
              <a:spcBef>
                <a:spcPts val="1400"/>
              </a:spcBef>
              <a:spcAft>
                <a:spcPts val="0"/>
              </a:spcAft>
              <a:buSzPts val="2200"/>
              <a:buChar char="●"/>
            </a:pPr>
            <a:r>
              <a:rPr lang="en" sz="2200"/>
              <a:t>Use </a:t>
            </a:r>
            <a:r>
              <a:rPr lang="en" sz="2200">
                <a:latin typeface="Courier New"/>
                <a:ea typeface="Courier New"/>
                <a:cs typeface="Courier New"/>
                <a:sym typeface="Courier New"/>
              </a:rPr>
              <a:t>companion</a:t>
            </a:r>
            <a:r>
              <a:rPr lang="en" sz="2200"/>
              <a:t> keyword</a:t>
            </a:r>
            <a:endParaRPr sz="2200"/>
          </a:p>
          <a:p>
            <a:pPr indent="-368300" lvl="0" marL="457200" rtl="0" algn="l">
              <a:spcBef>
                <a:spcPts val="1400"/>
              </a:spcBef>
              <a:spcAft>
                <a:spcPts val="1400"/>
              </a:spcAft>
              <a:buSzPts val="2200"/>
              <a:buChar char="●"/>
            </a:pPr>
            <a:r>
              <a:rPr lang="en" sz="2200"/>
              <a:t>Referenced via </a:t>
            </a:r>
            <a:r>
              <a:rPr lang="en" sz="2200">
                <a:latin typeface="Courier New"/>
                <a:ea typeface="Courier New"/>
                <a:cs typeface="Courier New"/>
                <a:sym typeface="Courier New"/>
              </a:rPr>
              <a:t>ClassName.PropertyOrFunction</a:t>
            </a:r>
            <a:r>
              <a:rPr lang="en" sz="2200"/>
              <a:t> </a:t>
            </a:r>
            <a:endParaRPr sz="2200"/>
          </a:p>
        </p:txBody>
      </p:sp>
      <p:sp>
        <p:nvSpPr>
          <p:cNvPr id="460" name="Google Shape;460;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Companion object example</a:t>
            </a:r>
            <a:endParaRPr/>
          </a:p>
        </p:txBody>
      </p:sp>
      <p:sp>
        <p:nvSpPr>
          <p:cNvPr id="466" name="Google Shape;466;p65"/>
          <p:cNvSpPr txBox="1"/>
          <p:nvPr>
            <p:ph idx="1" type="body"/>
          </p:nvPr>
        </p:nvSpPr>
        <p:spPr>
          <a:xfrm>
            <a:off x="342900" y="1000075"/>
            <a:ext cx="8489400" cy="360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PhysicsSystem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companion</a:t>
            </a:r>
            <a:r>
              <a:rPr b="1"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WorldConstants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gravity = </a:t>
            </a:r>
            <a:r>
              <a:rPr lang="en" sz="1800">
                <a:solidFill>
                  <a:srgbClr val="C53929"/>
                </a:solidFill>
                <a:latin typeface="Consolas"/>
                <a:ea typeface="Consolas"/>
                <a:cs typeface="Consolas"/>
                <a:sym typeface="Consolas"/>
              </a:rPr>
              <a:t>9.8</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unit = </a:t>
            </a:r>
            <a:r>
              <a:rPr lang="en" sz="1800">
                <a:solidFill>
                  <a:srgbClr val="388E3C"/>
                </a:solidFill>
                <a:latin typeface="Consolas"/>
                <a:ea typeface="Consolas"/>
                <a:cs typeface="Consolas"/>
                <a:sym typeface="Consolas"/>
              </a:rPr>
              <a:t>"metric"</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computeForce(mass: Double, accel: Double): Double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mass * accel</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println(PhysicsSystem.WorldConstants.gravity)</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println(PhysicsSystem.WorldConstants.computeForce(</a:t>
            </a:r>
            <a:r>
              <a:rPr lang="en" sz="1800">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0000"/>
              </a:lnSpc>
              <a:spcBef>
                <a:spcPts val="4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9.8100.0</a:t>
            </a:r>
            <a:endParaRPr sz="1800">
              <a:solidFill>
                <a:srgbClr val="1155CC"/>
              </a:solidFill>
              <a:latin typeface="Consolas"/>
              <a:ea typeface="Consolas"/>
              <a:cs typeface="Consolas"/>
              <a:sym typeface="Consolas"/>
            </a:endParaRPr>
          </a:p>
          <a:p>
            <a:pPr indent="0" lvl="0" marL="0" rtl="0" algn="l">
              <a:lnSpc>
                <a:spcPct val="110000"/>
              </a:lnSpc>
              <a:spcBef>
                <a:spcPts val="0"/>
              </a:spcBef>
              <a:spcAft>
                <a:spcPts val="0"/>
              </a:spcAft>
              <a:buNone/>
            </a:pPr>
            <a:r>
              <a:t/>
            </a:r>
            <a:endParaRPr sz="1800">
              <a:latin typeface="Consolas"/>
              <a:ea typeface="Consolas"/>
              <a:cs typeface="Consolas"/>
              <a:sym typeface="Consolas"/>
            </a:endParaRPr>
          </a:p>
        </p:txBody>
      </p:sp>
      <p:sp>
        <p:nvSpPr>
          <p:cNvPr id="467" name="Google Shape;467;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a:t>
            </a:r>
            <a:endParaRPr/>
          </a:p>
        </p:txBody>
      </p:sp>
      <p:sp>
        <p:nvSpPr>
          <p:cNvPr id="107" name="Google Shape;107;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8" name="Google Shape;108;p21"/>
          <p:cNvPicPr preferRelativeResize="0"/>
          <p:nvPr/>
        </p:nvPicPr>
        <p:blipFill rotWithShape="1">
          <a:blip r:embed="rId3">
            <a:alphaModFix/>
          </a:blip>
          <a:srcRect b="11649" l="28318" r="32317" t="11657"/>
          <a:stretch/>
        </p:blipFill>
        <p:spPr>
          <a:xfrm>
            <a:off x="7447850" y="1184950"/>
            <a:ext cx="1329399" cy="3213849"/>
          </a:xfrm>
          <a:prstGeom prst="rect">
            <a:avLst/>
          </a:prstGeom>
          <a:noFill/>
          <a:ln>
            <a:noFill/>
          </a:ln>
        </p:spPr>
      </p:pic>
      <p:cxnSp>
        <p:nvCxnSpPr>
          <p:cNvPr id="109" name="Google Shape;109;p21"/>
          <p:cNvCxnSpPr/>
          <p:nvPr/>
        </p:nvCxnSpPr>
        <p:spPr>
          <a:xfrm flipH="1" rot="10800000">
            <a:off x="6408050" y="1567325"/>
            <a:ext cx="791400" cy="232500"/>
          </a:xfrm>
          <a:prstGeom prst="straightConnector1">
            <a:avLst/>
          </a:prstGeom>
          <a:noFill/>
          <a:ln cap="flat" cmpd="sng" w="28575">
            <a:solidFill>
              <a:srgbClr val="4CAF50"/>
            </a:solidFill>
            <a:prstDash val="solid"/>
            <a:round/>
            <a:headEnd len="med" w="med" type="none"/>
            <a:tailEnd len="med" w="med" type="triangle"/>
          </a:ln>
        </p:spPr>
      </p:cxnSp>
      <p:cxnSp>
        <p:nvCxnSpPr>
          <p:cNvPr id="110" name="Google Shape;110;p21"/>
          <p:cNvCxnSpPr/>
          <p:nvPr/>
        </p:nvCxnSpPr>
        <p:spPr>
          <a:xfrm>
            <a:off x="6443150" y="2311850"/>
            <a:ext cx="744600" cy="15600"/>
          </a:xfrm>
          <a:prstGeom prst="straightConnector1">
            <a:avLst/>
          </a:prstGeom>
          <a:noFill/>
          <a:ln cap="flat" cmpd="sng" w="28575">
            <a:solidFill>
              <a:srgbClr val="4CAF50"/>
            </a:solidFill>
            <a:prstDash val="solid"/>
            <a:round/>
            <a:headEnd len="med" w="med" type="none"/>
            <a:tailEnd len="med" w="med" type="triangle"/>
          </a:ln>
        </p:spPr>
      </p:cxnSp>
      <p:cxnSp>
        <p:nvCxnSpPr>
          <p:cNvPr id="111" name="Google Shape;111;p21"/>
          <p:cNvCxnSpPr/>
          <p:nvPr/>
        </p:nvCxnSpPr>
        <p:spPr>
          <a:xfrm>
            <a:off x="6435200" y="2750013"/>
            <a:ext cx="737100" cy="426600"/>
          </a:xfrm>
          <a:prstGeom prst="straightConnector1">
            <a:avLst/>
          </a:prstGeom>
          <a:noFill/>
          <a:ln cap="flat" cmpd="sng" w="28575">
            <a:solidFill>
              <a:srgbClr val="4CAF50"/>
            </a:solidFill>
            <a:prstDash val="solid"/>
            <a:round/>
            <a:headEnd len="med" w="med" type="none"/>
            <a:tailEnd len="med" w="med" type="triangle"/>
          </a:ln>
        </p:spPr>
      </p:cxnSp>
      <p:sp>
        <p:nvSpPr>
          <p:cNvPr id="112" name="Google Shape;112;p21"/>
          <p:cNvSpPr txBox="1"/>
          <p:nvPr/>
        </p:nvSpPr>
        <p:spPr>
          <a:xfrm>
            <a:off x="4882554" y="1805883"/>
            <a:ext cx="15561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Object instances</a:t>
            </a:r>
            <a:endParaRPr b="1" sz="1800">
              <a:latin typeface="Roboto"/>
              <a:ea typeface="Roboto"/>
              <a:cs typeface="Roboto"/>
              <a:sym typeface="Roboto"/>
            </a:endParaRPr>
          </a:p>
        </p:txBody>
      </p:sp>
      <p:cxnSp>
        <p:nvCxnSpPr>
          <p:cNvPr id="113" name="Google Shape;113;p21"/>
          <p:cNvCxnSpPr/>
          <p:nvPr/>
        </p:nvCxnSpPr>
        <p:spPr>
          <a:xfrm>
            <a:off x="6367875" y="4010850"/>
            <a:ext cx="753900" cy="0"/>
          </a:xfrm>
          <a:prstGeom prst="straightConnector1">
            <a:avLst/>
          </a:prstGeom>
          <a:noFill/>
          <a:ln cap="flat" cmpd="sng" w="28575">
            <a:solidFill>
              <a:srgbClr val="4CAF50"/>
            </a:solidFill>
            <a:prstDash val="solid"/>
            <a:round/>
            <a:headEnd len="med" w="med" type="none"/>
            <a:tailEnd len="med" w="med" type="triangle"/>
          </a:ln>
        </p:spPr>
      </p:cxnSp>
      <p:sp>
        <p:nvSpPr>
          <p:cNvPr id="114" name="Google Shape;114;p21"/>
          <p:cNvSpPr txBox="1"/>
          <p:nvPr/>
        </p:nvSpPr>
        <p:spPr>
          <a:xfrm>
            <a:off x="5489471" y="3760475"/>
            <a:ext cx="1556100" cy="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Class</a:t>
            </a:r>
            <a:endParaRPr b="1" sz="1800">
              <a:latin typeface="Roboto"/>
              <a:ea typeface="Roboto"/>
              <a:cs typeface="Roboto"/>
              <a:sym typeface="Roboto"/>
            </a:endParaRPr>
          </a:p>
        </p:txBody>
      </p:sp>
      <p:sp>
        <p:nvSpPr>
          <p:cNvPr id="115" name="Google Shape;115;p21"/>
          <p:cNvSpPr txBox="1"/>
          <p:nvPr/>
        </p:nvSpPr>
        <p:spPr>
          <a:xfrm>
            <a:off x="342900" y="1932800"/>
            <a:ext cx="4591200" cy="1493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Classes are blueprints for objects</a:t>
            </a:r>
            <a:endParaRPr sz="1800">
              <a:latin typeface="Roboto"/>
              <a:ea typeface="Roboto"/>
              <a:cs typeface="Roboto"/>
              <a:sym typeface="Roboto"/>
            </a:endParaRPr>
          </a:p>
          <a:p>
            <a:pPr indent="-342900" lvl="0" marL="457200" rtl="0" algn="l">
              <a:lnSpc>
                <a:spcPct val="115000"/>
              </a:lnSpc>
              <a:spcBef>
                <a:spcPts val="1000"/>
              </a:spcBef>
              <a:spcAft>
                <a:spcPts val="0"/>
              </a:spcAft>
              <a:buSzPts val="1800"/>
              <a:buFont typeface="Roboto"/>
              <a:buChar char="●"/>
            </a:pPr>
            <a:r>
              <a:rPr lang="en" sz="1800">
                <a:latin typeface="Roboto"/>
                <a:ea typeface="Roboto"/>
                <a:cs typeface="Roboto"/>
                <a:sym typeface="Roboto"/>
              </a:rPr>
              <a:t>Classes define methods that operate on their object instances</a:t>
            </a:r>
            <a:endParaRPr sz="1800">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6"/>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Organizing your code</a:t>
            </a:r>
            <a:endParaRPr sz="4200"/>
          </a:p>
        </p:txBody>
      </p:sp>
      <p:sp>
        <p:nvSpPr>
          <p:cNvPr id="473" name="Google Shape;473;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file, multiple entities</a:t>
            </a:r>
            <a:endParaRPr/>
          </a:p>
        </p:txBody>
      </p:sp>
      <p:sp>
        <p:nvSpPr>
          <p:cNvPr id="479" name="Google Shape;479;p67"/>
          <p:cNvSpPr txBox="1"/>
          <p:nvPr>
            <p:ph idx="1" type="body"/>
          </p:nvPr>
        </p:nvSpPr>
        <p:spPr>
          <a:xfrm>
            <a:off x="342900" y="1609675"/>
            <a:ext cx="8489400" cy="2115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Kotlin DOES NOT enforce a single entity (class/interface)       per file convention</a:t>
            </a:r>
            <a:endParaRPr sz="2200"/>
          </a:p>
          <a:p>
            <a:pPr indent="-368300" lvl="0" marL="457200" rtl="0" algn="l">
              <a:spcBef>
                <a:spcPts val="1400"/>
              </a:spcBef>
              <a:spcAft>
                <a:spcPts val="0"/>
              </a:spcAft>
              <a:buSzPts val="2200"/>
              <a:buChar char="●"/>
            </a:pPr>
            <a:r>
              <a:rPr lang="en" sz="2200"/>
              <a:t>You can and should group related structures in the same file</a:t>
            </a:r>
            <a:endParaRPr sz="2200"/>
          </a:p>
          <a:p>
            <a:pPr indent="-368300" lvl="0" marL="457200" rtl="0" algn="l">
              <a:spcBef>
                <a:spcPts val="1400"/>
              </a:spcBef>
              <a:spcAft>
                <a:spcPts val="1400"/>
              </a:spcAft>
              <a:buSzPts val="2200"/>
              <a:buChar char="●"/>
            </a:pPr>
            <a:r>
              <a:rPr lang="en" sz="2200"/>
              <a:t>Be mindful of file length and clutter </a:t>
            </a:r>
            <a:endParaRPr sz="2200"/>
          </a:p>
        </p:txBody>
      </p:sp>
      <p:sp>
        <p:nvSpPr>
          <p:cNvPr id="480" name="Google Shape;480;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Packages</a:t>
            </a:r>
            <a:endParaRPr/>
          </a:p>
        </p:txBody>
      </p:sp>
      <p:sp>
        <p:nvSpPr>
          <p:cNvPr id="486" name="Google Shape;486;p68"/>
          <p:cNvSpPr txBox="1"/>
          <p:nvPr>
            <p:ph idx="1" type="body"/>
          </p:nvPr>
        </p:nvSpPr>
        <p:spPr>
          <a:xfrm>
            <a:off x="342900" y="1457275"/>
            <a:ext cx="8489400" cy="2613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Provide</a:t>
            </a:r>
            <a:r>
              <a:rPr lang="en" sz="2200"/>
              <a:t> means for organization</a:t>
            </a:r>
            <a:endParaRPr sz="2200"/>
          </a:p>
          <a:p>
            <a:pPr indent="-368300" lvl="0" marL="457200" rtl="0" algn="l">
              <a:spcBef>
                <a:spcPts val="1400"/>
              </a:spcBef>
              <a:spcAft>
                <a:spcPts val="0"/>
              </a:spcAft>
              <a:buSzPts val="2200"/>
              <a:buChar char="●"/>
            </a:pPr>
            <a:r>
              <a:rPr lang="en" sz="2200"/>
              <a:t>Identifiers are generally lower case words separated by periods</a:t>
            </a:r>
            <a:endParaRPr sz="2200"/>
          </a:p>
          <a:p>
            <a:pPr indent="-368300" lvl="0" marL="457200" rtl="0" algn="l">
              <a:spcBef>
                <a:spcPts val="1400"/>
              </a:spcBef>
              <a:spcAft>
                <a:spcPts val="0"/>
              </a:spcAft>
              <a:buSzPts val="2200"/>
              <a:buChar char="●"/>
            </a:pPr>
            <a:r>
              <a:rPr lang="en" sz="2200"/>
              <a:t>Declared in the first non-comment line of code in a file following the </a:t>
            </a:r>
            <a:r>
              <a:rPr lang="en" sz="2200">
                <a:latin typeface="Courier New"/>
                <a:ea typeface="Courier New"/>
                <a:cs typeface="Courier New"/>
                <a:sym typeface="Courier New"/>
              </a:rPr>
              <a:t>package</a:t>
            </a:r>
            <a:r>
              <a:rPr lang="en" sz="2200"/>
              <a:t> keyword</a:t>
            </a:r>
            <a:endParaRPr sz="2200"/>
          </a:p>
          <a:p>
            <a:pPr indent="0" lvl="0" marL="457200" rtl="0" algn="l">
              <a:spcBef>
                <a:spcPts val="1400"/>
              </a:spcBef>
              <a:spcAft>
                <a:spcPts val="1400"/>
              </a:spcAft>
              <a:buNone/>
            </a:pPr>
            <a:r>
              <a:rPr lang="en" sz="2200">
                <a:latin typeface="Courier New"/>
                <a:ea typeface="Courier New"/>
                <a:cs typeface="Courier New"/>
                <a:sym typeface="Courier New"/>
              </a:rPr>
              <a:t>package org.example.game</a:t>
            </a:r>
            <a:endParaRPr sz="2200">
              <a:latin typeface="Courier New"/>
              <a:ea typeface="Courier New"/>
              <a:cs typeface="Courier New"/>
              <a:sym typeface="Courier New"/>
            </a:endParaRPr>
          </a:p>
        </p:txBody>
      </p:sp>
      <p:sp>
        <p:nvSpPr>
          <p:cNvPr id="487" name="Google Shape;487;p6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class hierarchy</a:t>
            </a:r>
            <a:endParaRPr/>
          </a:p>
        </p:txBody>
      </p:sp>
      <p:sp>
        <p:nvSpPr>
          <p:cNvPr id="493" name="Google Shape;493;p6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494" name="Google Shape;494;p69"/>
          <p:cNvCxnSpPr/>
          <p:nvPr/>
        </p:nvCxnSpPr>
        <p:spPr>
          <a:xfrm>
            <a:off x="4853625" y="2088413"/>
            <a:ext cx="1515600" cy="770700"/>
          </a:xfrm>
          <a:prstGeom prst="straightConnector1">
            <a:avLst/>
          </a:prstGeom>
          <a:noFill/>
          <a:ln cap="flat" cmpd="sng" w="28575">
            <a:solidFill>
              <a:srgbClr val="3C4043"/>
            </a:solidFill>
            <a:prstDash val="solid"/>
            <a:round/>
            <a:headEnd len="med" w="med" type="none"/>
            <a:tailEnd len="med" w="med" type="triangle"/>
          </a:ln>
        </p:spPr>
      </p:cxnSp>
      <p:grpSp>
        <p:nvGrpSpPr>
          <p:cNvPr id="495" name="Google Shape;495;p69"/>
          <p:cNvGrpSpPr/>
          <p:nvPr/>
        </p:nvGrpSpPr>
        <p:grpSpPr>
          <a:xfrm>
            <a:off x="1260025" y="3004263"/>
            <a:ext cx="2884069" cy="1429349"/>
            <a:chOff x="1036775" y="2886650"/>
            <a:chExt cx="2814000" cy="1217400"/>
          </a:xfrm>
        </p:grpSpPr>
        <p:sp>
          <p:nvSpPr>
            <p:cNvPr id="496" name="Google Shape;496;p69"/>
            <p:cNvSpPr/>
            <p:nvPr/>
          </p:nvSpPr>
          <p:spPr>
            <a:xfrm>
              <a:off x="1036775" y="38010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rgbClr val="083042"/>
                  </a:solidFill>
                  <a:latin typeface="Roboto Condensed"/>
                  <a:ea typeface="Roboto Condensed"/>
                  <a:cs typeface="Roboto Condensed"/>
                  <a:sym typeface="Roboto Condensed"/>
                </a:rPr>
                <a:t>Moped100cc</a:t>
              </a:r>
              <a:endParaRPr>
                <a:solidFill>
                  <a:srgbClr val="083042"/>
                </a:solidFill>
              </a:endParaRPr>
            </a:p>
          </p:txBody>
        </p:sp>
        <p:sp>
          <p:nvSpPr>
            <p:cNvPr id="497" name="Google Shape;497;p69"/>
            <p:cNvSpPr/>
            <p:nvPr/>
          </p:nvSpPr>
          <p:spPr>
            <a:xfrm>
              <a:off x="1036775" y="31914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Moped</a:t>
              </a:r>
              <a:endParaRPr>
                <a:solidFill>
                  <a:srgbClr val="083042"/>
                </a:solidFill>
              </a:endParaRPr>
            </a:p>
          </p:txBody>
        </p:sp>
        <p:sp>
          <p:nvSpPr>
            <p:cNvPr id="498" name="Google Shape;498;p69"/>
            <p:cNvSpPr/>
            <p:nvPr/>
          </p:nvSpPr>
          <p:spPr>
            <a:xfrm>
              <a:off x="1036775" y="34962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Moped50cc</a:t>
              </a:r>
              <a:endParaRPr>
                <a:solidFill>
                  <a:srgbClr val="083042"/>
                </a:solidFill>
              </a:endParaRPr>
            </a:p>
          </p:txBody>
        </p:sp>
        <p:sp>
          <p:nvSpPr>
            <p:cNvPr id="499" name="Google Shape;499;p69"/>
            <p:cNvSpPr/>
            <p:nvPr/>
          </p:nvSpPr>
          <p:spPr>
            <a:xfrm>
              <a:off x="1036775" y="2886650"/>
              <a:ext cx="2814000" cy="303000"/>
            </a:xfrm>
            <a:prstGeom prst="rect">
              <a:avLst/>
            </a:prstGeom>
            <a:solidFill>
              <a:srgbClr val="4282F2"/>
            </a:solid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org.example.vehicle.moped</a:t>
              </a:r>
              <a:endParaRPr>
                <a:solidFill>
                  <a:srgbClr val="FFFFFF"/>
                </a:solidFill>
              </a:endParaRPr>
            </a:p>
          </p:txBody>
        </p:sp>
      </p:grpSp>
      <p:grpSp>
        <p:nvGrpSpPr>
          <p:cNvPr id="500" name="Google Shape;500;p69"/>
          <p:cNvGrpSpPr/>
          <p:nvPr/>
        </p:nvGrpSpPr>
        <p:grpSpPr>
          <a:xfrm>
            <a:off x="4941934" y="2997365"/>
            <a:ext cx="2884069" cy="1436247"/>
            <a:chOff x="4846775" y="2880775"/>
            <a:chExt cx="2814000" cy="1223275"/>
          </a:xfrm>
        </p:grpSpPr>
        <p:sp>
          <p:nvSpPr>
            <p:cNvPr id="501" name="Google Shape;501;p69"/>
            <p:cNvSpPr/>
            <p:nvPr/>
          </p:nvSpPr>
          <p:spPr>
            <a:xfrm>
              <a:off x="4846775" y="38010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Hatchback</a:t>
              </a:r>
              <a:endParaRPr>
                <a:solidFill>
                  <a:srgbClr val="083042"/>
                </a:solidFill>
              </a:endParaRPr>
            </a:p>
          </p:txBody>
        </p:sp>
        <p:sp>
          <p:nvSpPr>
            <p:cNvPr id="502" name="Google Shape;502;p69"/>
            <p:cNvSpPr/>
            <p:nvPr/>
          </p:nvSpPr>
          <p:spPr>
            <a:xfrm>
              <a:off x="4846775" y="31914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Car</a:t>
              </a:r>
              <a:endParaRPr>
                <a:solidFill>
                  <a:srgbClr val="083042"/>
                </a:solidFill>
              </a:endParaRPr>
            </a:p>
          </p:txBody>
        </p:sp>
        <p:sp>
          <p:nvSpPr>
            <p:cNvPr id="503" name="Google Shape;503;p69"/>
            <p:cNvSpPr/>
            <p:nvPr/>
          </p:nvSpPr>
          <p:spPr>
            <a:xfrm>
              <a:off x="4846775" y="34962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Sedan</a:t>
              </a:r>
              <a:endParaRPr>
                <a:solidFill>
                  <a:srgbClr val="083042"/>
                </a:solidFill>
              </a:endParaRPr>
            </a:p>
          </p:txBody>
        </p:sp>
        <p:sp>
          <p:nvSpPr>
            <p:cNvPr id="504" name="Google Shape;504;p69"/>
            <p:cNvSpPr/>
            <p:nvPr/>
          </p:nvSpPr>
          <p:spPr>
            <a:xfrm>
              <a:off x="4846775" y="2880775"/>
              <a:ext cx="2814000" cy="303000"/>
            </a:xfrm>
            <a:prstGeom prst="rect">
              <a:avLst/>
            </a:prstGeom>
            <a:solidFill>
              <a:srgbClr val="4282F2"/>
            </a:solidFill>
            <a:ln cap="flat" cmpd="sng" w="9525">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org.example.vehicle.car</a:t>
              </a:r>
              <a:endParaRPr>
                <a:solidFill>
                  <a:srgbClr val="FFFFFF"/>
                </a:solidFill>
              </a:endParaRPr>
            </a:p>
          </p:txBody>
        </p:sp>
      </p:grpSp>
      <p:grpSp>
        <p:nvGrpSpPr>
          <p:cNvPr id="505" name="Google Shape;505;p69"/>
          <p:cNvGrpSpPr/>
          <p:nvPr/>
        </p:nvGrpSpPr>
        <p:grpSpPr>
          <a:xfrm>
            <a:off x="3468037" y="1183237"/>
            <a:ext cx="2131997" cy="713618"/>
            <a:chOff x="3427825" y="1355850"/>
            <a:chExt cx="2080200" cy="607800"/>
          </a:xfrm>
        </p:grpSpPr>
        <p:sp>
          <p:nvSpPr>
            <p:cNvPr id="506" name="Google Shape;506;p69"/>
            <p:cNvSpPr/>
            <p:nvPr/>
          </p:nvSpPr>
          <p:spPr>
            <a:xfrm>
              <a:off x="3427825" y="1660650"/>
              <a:ext cx="20802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Condensed"/>
                  <a:ea typeface="Roboto Condensed"/>
                  <a:cs typeface="Roboto Condensed"/>
                  <a:sym typeface="Roboto Condensed"/>
                </a:rPr>
                <a:t>Vehicle</a:t>
              </a:r>
              <a:endParaRPr/>
            </a:p>
          </p:txBody>
        </p:sp>
        <p:sp>
          <p:nvSpPr>
            <p:cNvPr id="507" name="Google Shape;507;p69"/>
            <p:cNvSpPr/>
            <p:nvPr/>
          </p:nvSpPr>
          <p:spPr>
            <a:xfrm>
              <a:off x="3427825" y="1355850"/>
              <a:ext cx="2080200" cy="303000"/>
            </a:xfrm>
            <a:prstGeom prst="rect">
              <a:avLst/>
            </a:prstGeom>
            <a:solidFill>
              <a:srgbClr val="4282F2"/>
            </a:solidFill>
            <a:ln cap="flat" cmpd="sng" w="9525">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org.example.vehicle</a:t>
              </a:r>
              <a:endParaRPr>
                <a:solidFill>
                  <a:srgbClr val="FFFFFF"/>
                </a:solidFill>
              </a:endParaRPr>
            </a:p>
          </p:txBody>
        </p:sp>
      </p:grpSp>
      <p:cxnSp>
        <p:nvCxnSpPr>
          <p:cNvPr id="508" name="Google Shape;508;p69"/>
          <p:cNvCxnSpPr/>
          <p:nvPr/>
        </p:nvCxnSpPr>
        <p:spPr>
          <a:xfrm flipH="1">
            <a:off x="2643825" y="2088413"/>
            <a:ext cx="1515600" cy="770700"/>
          </a:xfrm>
          <a:prstGeom prst="straightConnector1">
            <a:avLst/>
          </a:prstGeom>
          <a:noFill/>
          <a:ln cap="flat" cmpd="sng" w="28575">
            <a:solidFill>
              <a:srgbClr val="3C4043"/>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Visibility modifiers</a:t>
            </a:r>
            <a:endParaRPr/>
          </a:p>
        </p:txBody>
      </p:sp>
      <p:sp>
        <p:nvSpPr>
          <p:cNvPr id="514" name="Google Shape;514;p70"/>
          <p:cNvSpPr txBox="1"/>
          <p:nvPr>
            <p:ph idx="1" type="body"/>
          </p:nvPr>
        </p:nvSpPr>
        <p:spPr>
          <a:xfrm>
            <a:off x="327300" y="1206650"/>
            <a:ext cx="8489400" cy="36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chemeClr val="dk1"/>
                </a:solidFill>
                <a:highlight>
                  <a:schemeClr val="lt1"/>
                </a:highlight>
              </a:rPr>
              <a:t>Use visibility modifiers to limit what information you expose.</a:t>
            </a:r>
            <a:endParaRPr sz="900">
              <a:solidFill>
                <a:schemeClr val="dk1"/>
              </a:solidFill>
              <a:highlight>
                <a:schemeClr val="lt1"/>
              </a:highlight>
            </a:endParaRPr>
          </a:p>
          <a:p>
            <a:pPr indent="0" lvl="0" marL="0" rtl="0" algn="l">
              <a:lnSpc>
                <a:spcPct val="100000"/>
              </a:lnSpc>
              <a:spcBef>
                <a:spcPts val="0"/>
              </a:spcBef>
              <a:spcAft>
                <a:spcPts val="0"/>
              </a:spcAft>
              <a:buNone/>
            </a:pPr>
            <a:r>
              <a:t/>
            </a:r>
            <a:endParaRPr sz="1000">
              <a:solidFill>
                <a:schemeClr val="dk1"/>
              </a:solidFill>
              <a:highlight>
                <a:schemeClr val="lt1"/>
              </a:highlight>
            </a:endParaRPr>
          </a:p>
          <a:p>
            <a:pPr indent="-342900" lvl="0" marL="457200" rtl="0" algn="l">
              <a:spcBef>
                <a:spcPts val="1000"/>
              </a:spcBef>
              <a:spcAft>
                <a:spcPts val="0"/>
              </a:spcAft>
              <a:buSzPts val="1800"/>
              <a:buChar char="●"/>
            </a:pPr>
            <a:r>
              <a:rPr lang="en" sz="1800">
                <a:latin typeface="Courier New"/>
                <a:ea typeface="Courier New"/>
                <a:cs typeface="Courier New"/>
                <a:sym typeface="Courier New"/>
              </a:rPr>
              <a:t>public</a:t>
            </a:r>
            <a:r>
              <a:rPr lang="en" sz="1800"/>
              <a:t> means visible outside the class. Everything is public by default, including variables and methods of the class.</a:t>
            </a:r>
            <a:br>
              <a:rPr lang="en" sz="800"/>
            </a:br>
            <a:endParaRPr sz="800"/>
          </a:p>
          <a:p>
            <a:pPr indent="-342900" lvl="0" marL="457200" rtl="0" algn="l">
              <a:spcBef>
                <a:spcPts val="0"/>
              </a:spcBef>
              <a:spcAft>
                <a:spcPts val="0"/>
              </a:spcAft>
              <a:buSzPts val="1800"/>
              <a:buChar char="●"/>
            </a:pPr>
            <a:r>
              <a:rPr lang="en" sz="1800">
                <a:latin typeface="Courier New"/>
                <a:ea typeface="Courier New"/>
                <a:cs typeface="Courier New"/>
                <a:sym typeface="Courier New"/>
              </a:rPr>
              <a:t>private</a:t>
            </a:r>
            <a:r>
              <a:rPr lang="en" sz="1800"/>
              <a:t> means it will only be visible in that class (or source file if you are working with functions).</a:t>
            </a:r>
            <a:br>
              <a:rPr lang="en" sz="800"/>
            </a:br>
            <a:endParaRPr sz="800"/>
          </a:p>
          <a:p>
            <a:pPr indent="-342900" lvl="0" marL="457200" rtl="0" algn="l">
              <a:spcBef>
                <a:spcPts val="0"/>
              </a:spcBef>
              <a:spcAft>
                <a:spcPts val="0"/>
              </a:spcAft>
              <a:buSzPts val="1800"/>
              <a:buChar char="●"/>
            </a:pPr>
            <a:r>
              <a:rPr lang="en" sz="1800">
                <a:latin typeface="Courier New"/>
                <a:ea typeface="Courier New"/>
                <a:cs typeface="Courier New"/>
                <a:sym typeface="Courier New"/>
              </a:rPr>
              <a:t>protected</a:t>
            </a:r>
            <a:r>
              <a:rPr lang="en" sz="1800"/>
              <a:t> is the same as </a:t>
            </a:r>
            <a:r>
              <a:rPr lang="en" sz="1800">
                <a:latin typeface="Courier New"/>
                <a:ea typeface="Courier New"/>
                <a:cs typeface="Courier New"/>
                <a:sym typeface="Courier New"/>
              </a:rPr>
              <a:t>private</a:t>
            </a:r>
            <a:r>
              <a:rPr lang="en" sz="1800"/>
              <a:t>, but it will also be visible to any subclasses.</a:t>
            </a:r>
            <a:endParaRPr sz="1800"/>
          </a:p>
          <a:p>
            <a:pPr indent="0" lvl="0" marL="0" rtl="0" algn="l">
              <a:spcBef>
                <a:spcPts val="0"/>
              </a:spcBef>
              <a:spcAft>
                <a:spcPts val="0"/>
              </a:spcAft>
              <a:buNone/>
            </a:pPr>
            <a:r>
              <a:t/>
            </a:r>
            <a:endParaRPr sz="1800"/>
          </a:p>
        </p:txBody>
      </p:sp>
      <p:sp>
        <p:nvSpPr>
          <p:cNvPr id="515" name="Google Shape;515;p7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71"/>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Summary</a:t>
            </a:r>
            <a:endParaRPr sz="4200"/>
          </a:p>
        </p:txBody>
      </p:sp>
      <p:sp>
        <p:nvSpPr>
          <p:cNvPr id="521" name="Google Shape;521;p7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27" name="Google Shape;527;p72"/>
          <p:cNvSpPr txBox="1"/>
          <p:nvPr>
            <p:ph idx="1" type="body"/>
          </p:nvPr>
        </p:nvSpPr>
        <p:spPr>
          <a:xfrm>
            <a:off x="311700" y="1520600"/>
            <a:ext cx="8520600" cy="27495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Classes</a:t>
            </a:r>
            <a:r>
              <a:rPr lang="en" sz="2000">
                <a:solidFill>
                  <a:srgbClr val="1C4587"/>
                </a:solidFill>
                <a:uFill>
                  <a:noFill/>
                </a:uFill>
                <a:hlinkClick action="ppaction://hlinksldjump" r:id="rId4">
                  <a:extLst>
                    <a:ext uri="{A12FA001-AC4F-418D-AE19-62706E023703}">
                      <ahyp:hlinkClr val="tx"/>
                    </a:ext>
                  </a:extLst>
                </a:hlinkClick>
              </a:rPr>
              <a:t>, constructors, and getters and setters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5">
                  <a:extLst>
                    <a:ext uri="{A12FA001-AC4F-418D-AE19-62706E023703}">
                      <ahyp:hlinkClr val="tx"/>
                    </a:ext>
                  </a:extLst>
                </a:hlinkClick>
              </a:rPr>
              <a:t>Inheritance, interfaces, and how to extend classes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6">
                  <a:extLst>
                    <a:ext uri="{A12FA001-AC4F-418D-AE19-62706E023703}">
                      <ahyp:hlinkClr val="tx"/>
                    </a:ext>
                  </a:extLst>
                </a:hlinkClick>
              </a:rPr>
              <a:t>Extension functions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7">
                  <a:extLst>
                    <a:ext uri="{A12FA001-AC4F-418D-AE19-62706E023703}">
                      <ahyp:hlinkClr val="tx"/>
                    </a:ext>
                  </a:extLst>
                </a:hlinkClick>
              </a:rPr>
              <a:t>Special classes: data classes, enums, object/singletons, companion objects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8">
                  <a:extLst>
                    <a:ext uri="{A12FA001-AC4F-418D-AE19-62706E023703}">
                      <ahyp:hlinkClr val="tx"/>
                    </a:ext>
                  </a:extLst>
                </a:hlinkClick>
              </a:rPr>
              <a:t>Packages</a:t>
            </a:r>
            <a:endParaRPr sz="2000">
              <a:solidFill>
                <a:srgbClr val="1C4587"/>
              </a:solidFill>
            </a:endParaRPr>
          </a:p>
          <a:p>
            <a:pPr indent="-355600" lvl="0" marL="457200" rtl="0" algn="l">
              <a:lnSpc>
                <a:spcPct val="115000"/>
              </a:lnSpc>
              <a:spcBef>
                <a:spcPts val="600"/>
              </a:spcBef>
              <a:spcAft>
                <a:spcPts val="600"/>
              </a:spcAft>
              <a:buClr>
                <a:srgbClr val="1C4587"/>
              </a:buClr>
              <a:buSzPts val="2000"/>
              <a:buChar char="●"/>
            </a:pPr>
            <a:r>
              <a:rPr lang="en" sz="2000">
                <a:solidFill>
                  <a:srgbClr val="1C4587"/>
                </a:solidFill>
                <a:uFill>
                  <a:noFill/>
                </a:uFill>
                <a:hlinkClick action="ppaction://hlinksldjump" r:id="rId9">
                  <a:extLst>
                    <a:ext uri="{A12FA001-AC4F-418D-AE19-62706E023703}">
                      <ahyp:hlinkClr val="tx"/>
                    </a:ext>
                  </a:extLst>
                </a:hlinkClick>
              </a:rPr>
              <a:t>Visibility modifiers</a:t>
            </a:r>
            <a:endParaRPr sz="2000">
              <a:solidFill>
                <a:srgbClr val="1C4587"/>
              </a:solidFill>
            </a:endParaRPr>
          </a:p>
        </p:txBody>
      </p:sp>
      <p:sp>
        <p:nvSpPr>
          <p:cNvPr id="528" name="Google Shape;528;p7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9" name="Google Shape;529;p72"/>
          <p:cNvSpPr txBox="1"/>
          <p:nvPr/>
        </p:nvSpPr>
        <p:spPr>
          <a:xfrm>
            <a:off x="250900" y="1019300"/>
            <a:ext cx="42183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In Lesson 3, you learned about:</a:t>
            </a:r>
            <a:endParaRPr sz="2000">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35" name="Google Shape;535;p7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6" name="Google Shape;536;p73"/>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3: Classes and objects</a:t>
            </a:r>
            <a:endParaRPr sz="2500">
              <a:solidFill>
                <a:schemeClr val="dk1"/>
              </a:solidFill>
            </a:endParaRPr>
          </a:p>
        </p:txBody>
      </p:sp>
      <p:pic>
        <p:nvPicPr>
          <p:cNvPr id="537" name="Google Shape;537;p73"/>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versus o</a:t>
            </a:r>
            <a:r>
              <a:rPr lang="en"/>
              <a:t>bject instance</a:t>
            </a:r>
            <a:endParaRPr/>
          </a:p>
        </p:txBody>
      </p:sp>
      <p:sp>
        <p:nvSpPr>
          <p:cNvPr id="121" name="Google Shape;121;p22"/>
          <p:cNvSpPr txBox="1"/>
          <p:nvPr>
            <p:ph idx="1" type="body"/>
          </p:nvPr>
        </p:nvSpPr>
        <p:spPr>
          <a:xfrm>
            <a:off x="311700" y="993750"/>
            <a:ext cx="3407100" cy="3449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House Class</a:t>
            </a:r>
            <a:endParaRPr sz="1800"/>
          </a:p>
          <a:p>
            <a:pPr indent="0" lvl="0" marL="0" rtl="0" algn="l">
              <a:spcBef>
                <a:spcPts val="1000"/>
              </a:spcBef>
              <a:spcAft>
                <a:spcPts val="0"/>
              </a:spcAft>
              <a:buClr>
                <a:schemeClr val="dk1"/>
              </a:buClr>
              <a:buSzPts val="1100"/>
              <a:buFont typeface="Arial"/>
              <a:buNone/>
            </a:pPr>
            <a:r>
              <a:rPr lang="en" sz="1800"/>
              <a:t>Data</a:t>
            </a:r>
            <a:endParaRPr sz="1800"/>
          </a:p>
          <a:p>
            <a:pPr indent="-342900" lvl="0" marL="457200" rtl="0" algn="l">
              <a:spcBef>
                <a:spcPts val="600"/>
              </a:spcBef>
              <a:spcAft>
                <a:spcPts val="0"/>
              </a:spcAft>
              <a:buSzPts val="1800"/>
              <a:buChar char="●"/>
            </a:pPr>
            <a:r>
              <a:rPr lang="en" sz="1800"/>
              <a:t>H</a:t>
            </a:r>
            <a:r>
              <a:rPr lang="en" sz="1800"/>
              <a:t>ouse color (String)</a:t>
            </a:r>
            <a:endParaRPr sz="1800"/>
          </a:p>
          <a:p>
            <a:pPr indent="-342900" lvl="0" marL="457200" rtl="0" algn="l">
              <a:spcBef>
                <a:spcPts val="0"/>
              </a:spcBef>
              <a:spcAft>
                <a:spcPts val="0"/>
              </a:spcAft>
              <a:buSzPts val="1800"/>
              <a:buChar char="●"/>
            </a:pPr>
            <a:r>
              <a:rPr lang="en" sz="1800"/>
              <a:t>Number of windows (Int)</a:t>
            </a:r>
            <a:endParaRPr sz="1800"/>
          </a:p>
          <a:p>
            <a:pPr indent="-342900" lvl="0" marL="457200" rtl="0" algn="l">
              <a:spcBef>
                <a:spcPts val="0"/>
              </a:spcBef>
              <a:spcAft>
                <a:spcPts val="0"/>
              </a:spcAft>
              <a:buSzPts val="1800"/>
              <a:buChar char="●"/>
            </a:pPr>
            <a:r>
              <a:rPr lang="en" sz="1800"/>
              <a:t>Is for sale (Boolean)</a:t>
            </a:r>
            <a:endParaRPr sz="1800"/>
          </a:p>
          <a:p>
            <a:pPr indent="0" lvl="0" marL="0" rtl="0" algn="l">
              <a:spcBef>
                <a:spcPts val="1000"/>
              </a:spcBef>
              <a:spcAft>
                <a:spcPts val="0"/>
              </a:spcAft>
              <a:buClr>
                <a:schemeClr val="dk1"/>
              </a:buClr>
              <a:buSzPts val="1100"/>
              <a:buFont typeface="Arial"/>
              <a:buNone/>
            </a:pPr>
            <a:r>
              <a:rPr lang="en" sz="1800"/>
              <a:t>Behavior</a:t>
            </a:r>
            <a:endParaRPr sz="1800"/>
          </a:p>
          <a:p>
            <a:pPr indent="-342900" lvl="0" marL="457200" rtl="0" algn="l">
              <a:spcBef>
                <a:spcPts val="600"/>
              </a:spcBef>
              <a:spcAft>
                <a:spcPts val="0"/>
              </a:spcAft>
              <a:buSzPts val="1800"/>
              <a:buFont typeface="Courier New"/>
              <a:buChar char="●"/>
            </a:pPr>
            <a:r>
              <a:rPr lang="en" sz="1800">
                <a:latin typeface="Courier New"/>
                <a:ea typeface="Courier New"/>
                <a:cs typeface="Courier New"/>
                <a:sym typeface="Courier New"/>
              </a:rPr>
              <a:t>updateColor()</a:t>
            </a:r>
            <a:endParaRPr sz="1800">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sz="1800">
                <a:latin typeface="Courier New"/>
                <a:ea typeface="Courier New"/>
                <a:cs typeface="Courier New"/>
                <a:sym typeface="Courier New"/>
              </a:rPr>
              <a:t>putOnSale()</a:t>
            </a:r>
            <a:endParaRPr sz="1800"/>
          </a:p>
        </p:txBody>
      </p:sp>
      <p:sp>
        <p:nvSpPr>
          <p:cNvPr id="122" name="Google Shape;122;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3" name="Google Shape;123;p22"/>
          <p:cNvPicPr preferRelativeResize="0"/>
          <p:nvPr/>
        </p:nvPicPr>
        <p:blipFill>
          <a:blip r:embed="rId3">
            <a:alphaModFix/>
          </a:blip>
          <a:stretch>
            <a:fillRect/>
          </a:stretch>
        </p:blipFill>
        <p:spPr>
          <a:xfrm>
            <a:off x="4583025" y="1933175"/>
            <a:ext cx="1340168" cy="949285"/>
          </a:xfrm>
          <a:prstGeom prst="rect">
            <a:avLst/>
          </a:prstGeom>
          <a:noFill/>
          <a:ln>
            <a:noFill/>
          </a:ln>
        </p:spPr>
      </p:pic>
      <p:pic>
        <p:nvPicPr>
          <p:cNvPr id="124" name="Google Shape;124;p22"/>
          <p:cNvPicPr preferRelativeResize="0"/>
          <p:nvPr/>
        </p:nvPicPr>
        <p:blipFill rotWithShape="1">
          <a:blip r:embed="rId4">
            <a:alphaModFix/>
          </a:blip>
          <a:srcRect b="0" l="0" r="9869" t="0"/>
          <a:stretch/>
        </p:blipFill>
        <p:spPr>
          <a:xfrm>
            <a:off x="7273386" y="1933300"/>
            <a:ext cx="1340168" cy="949018"/>
          </a:xfrm>
          <a:prstGeom prst="rect">
            <a:avLst/>
          </a:prstGeom>
          <a:noFill/>
          <a:ln>
            <a:noFill/>
          </a:ln>
        </p:spPr>
      </p:pic>
      <p:pic>
        <p:nvPicPr>
          <p:cNvPr id="125" name="Google Shape;125;p22"/>
          <p:cNvPicPr preferRelativeResize="0"/>
          <p:nvPr/>
        </p:nvPicPr>
        <p:blipFill>
          <a:blip r:embed="rId5">
            <a:alphaModFix/>
          </a:blip>
          <a:stretch>
            <a:fillRect/>
          </a:stretch>
        </p:blipFill>
        <p:spPr>
          <a:xfrm>
            <a:off x="5840488" y="3262850"/>
            <a:ext cx="1313498" cy="962632"/>
          </a:xfrm>
          <a:prstGeom prst="rect">
            <a:avLst/>
          </a:prstGeom>
          <a:noFill/>
          <a:ln>
            <a:noFill/>
          </a:ln>
        </p:spPr>
      </p:pic>
      <p:sp>
        <p:nvSpPr>
          <p:cNvPr id="126" name="Google Shape;126;p22"/>
          <p:cNvSpPr txBox="1"/>
          <p:nvPr/>
        </p:nvSpPr>
        <p:spPr>
          <a:xfrm>
            <a:off x="5580875" y="1107847"/>
            <a:ext cx="3633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Object Instances</a:t>
            </a:r>
            <a:endParaRPr sz="1800">
              <a:latin typeface="Roboto"/>
              <a:ea typeface="Roboto"/>
              <a:cs typeface="Roboto"/>
              <a:sym typeface="Roboto"/>
            </a:endParaRPr>
          </a:p>
        </p:txBody>
      </p:sp>
      <p:grpSp>
        <p:nvGrpSpPr>
          <p:cNvPr id="127" name="Google Shape;127;p22"/>
          <p:cNvGrpSpPr/>
          <p:nvPr/>
        </p:nvGrpSpPr>
        <p:grpSpPr>
          <a:xfrm>
            <a:off x="7055500" y="3810000"/>
            <a:ext cx="719700" cy="415475"/>
            <a:chOff x="7284100" y="3810000"/>
            <a:chExt cx="719700" cy="415475"/>
          </a:xfrm>
        </p:grpSpPr>
        <p:sp>
          <p:nvSpPr>
            <p:cNvPr id="128" name="Google Shape;128;p22"/>
            <p:cNvSpPr/>
            <p:nvPr/>
          </p:nvSpPr>
          <p:spPr>
            <a:xfrm>
              <a:off x="7601200" y="3988775"/>
              <a:ext cx="85500" cy="236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txBox="1"/>
            <p:nvPr/>
          </p:nvSpPr>
          <p:spPr>
            <a:xfrm>
              <a:off x="7284100" y="3810000"/>
              <a:ext cx="719700" cy="295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Roboto"/>
                  <a:ea typeface="Roboto"/>
                  <a:cs typeface="Roboto"/>
                  <a:sym typeface="Roboto"/>
                </a:rPr>
                <a:t>FOR SALE</a:t>
              </a:r>
              <a:endParaRPr sz="900">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idx="1" type="body"/>
          </p:nvPr>
        </p:nvSpPr>
        <p:spPr>
          <a:xfrm>
            <a:off x="5621050" y="1653850"/>
            <a:ext cx="3211200" cy="26541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myHouse = House()</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println(myHouse)</a:t>
            </a:r>
            <a:endParaRPr sz="1800">
              <a:latin typeface="Consolas"/>
              <a:ea typeface="Consolas"/>
              <a:cs typeface="Consolas"/>
              <a:sym typeface="Consolas"/>
            </a:endParaRPr>
          </a:p>
        </p:txBody>
      </p:sp>
      <p:sp>
        <p:nvSpPr>
          <p:cNvPr id="135" name="Google Shape;135;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6" name="Google Shape;136;p23"/>
          <p:cNvSpPr txBox="1"/>
          <p:nvPr/>
        </p:nvSpPr>
        <p:spPr>
          <a:xfrm>
            <a:off x="5580875" y="1107847"/>
            <a:ext cx="3633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Create </a:t>
            </a:r>
            <a:r>
              <a:rPr lang="en" sz="1800">
                <a:latin typeface="Roboto"/>
                <a:ea typeface="Roboto"/>
                <a:cs typeface="Roboto"/>
                <a:sym typeface="Roboto"/>
              </a:rPr>
              <a:t>New</a:t>
            </a:r>
            <a:r>
              <a:rPr lang="en" sz="1800">
                <a:latin typeface="Roboto"/>
                <a:ea typeface="Roboto"/>
                <a:cs typeface="Roboto"/>
                <a:sym typeface="Roboto"/>
              </a:rPr>
              <a:t> Object Instance</a:t>
            </a:r>
            <a:endParaRPr sz="1800">
              <a:latin typeface="Roboto"/>
              <a:ea typeface="Roboto"/>
              <a:cs typeface="Roboto"/>
              <a:sym typeface="Roboto"/>
            </a:endParaRPr>
          </a:p>
        </p:txBody>
      </p:sp>
      <p:sp>
        <p:nvSpPr>
          <p:cNvPr id="137" name="Google Shape;137;p23"/>
          <p:cNvSpPr txBox="1"/>
          <p:nvPr>
            <p:ph idx="1" type="body"/>
          </p:nvPr>
        </p:nvSpPr>
        <p:spPr>
          <a:xfrm>
            <a:off x="342900" y="1653850"/>
            <a:ext cx="5238000" cy="26541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House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color: String = </a:t>
            </a:r>
            <a:r>
              <a:rPr lang="en" sz="1800">
                <a:solidFill>
                  <a:srgbClr val="388E3C"/>
                </a:solidFill>
                <a:latin typeface="Consolas"/>
                <a:ea typeface="Consolas"/>
                <a:cs typeface="Consolas"/>
                <a:sym typeface="Consolas"/>
              </a:rPr>
              <a:t>"white"</a:t>
            </a:r>
            <a:endParaRPr sz="18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numberOfWindows: Int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isForSale: Boolean = </a:t>
            </a:r>
            <a:r>
              <a:rPr lang="en" sz="1800">
                <a:solidFill>
                  <a:srgbClr val="3F51B5"/>
                </a:solidFill>
                <a:latin typeface="Consolas"/>
                <a:ea typeface="Consolas"/>
                <a:cs typeface="Consolas"/>
                <a:sym typeface="Consolas"/>
              </a:rPr>
              <a:t>false</a:t>
            </a:r>
            <a:endParaRPr sz="1800">
              <a:solidFill>
                <a:srgbClr val="3F51B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updateColor</a:t>
            </a:r>
            <a:r>
              <a:rPr lang="en" sz="1800">
                <a:latin typeface="Consolas"/>
                <a:ea typeface="Consolas"/>
                <a:cs typeface="Consolas"/>
                <a:sym typeface="Consolas"/>
              </a:rPr>
              <a:t>(newColor: String)</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9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138" name="Google Shape;138;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and use a class</a:t>
            </a:r>
            <a:endParaRPr/>
          </a:p>
        </p:txBody>
      </p:sp>
      <p:sp>
        <p:nvSpPr>
          <p:cNvPr id="139" name="Google Shape;139;p23"/>
          <p:cNvSpPr txBox="1"/>
          <p:nvPr/>
        </p:nvSpPr>
        <p:spPr>
          <a:xfrm>
            <a:off x="342900" y="1107850"/>
            <a:ext cx="3535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Class Definition</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Constructors</a:t>
            </a:r>
            <a:endParaRPr/>
          </a:p>
        </p:txBody>
      </p:sp>
      <p:sp>
        <p:nvSpPr>
          <p:cNvPr id="145" name="Google Shape;145;p24"/>
          <p:cNvSpPr txBox="1"/>
          <p:nvPr>
            <p:ph idx="1" type="body"/>
          </p:nvPr>
        </p:nvSpPr>
        <p:spPr>
          <a:xfrm>
            <a:off x="342900" y="1076275"/>
            <a:ext cx="8489400" cy="84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When a constructor is defined in the </a:t>
            </a:r>
            <a:r>
              <a:rPr lang="en" sz="1800">
                <a:solidFill>
                  <a:schemeClr val="dk1"/>
                </a:solidFill>
              </a:rPr>
              <a:t>class header, </a:t>
            </a:r>
            <a:r>
              <a:rPr lang="en" sz="1800">
                <a:solidFill>
                  <a:schemeClr val="dk1"/>
                </a:solidFill>
              </a:rPr>
              <a:t>it can contain:</a:t>
            </a:r>
            <a:endParaRPr sz="1800">
              <a:solidFill>
                <a:schemeClr val="dk1"/>
              </a:solidFill>
            </a:endParaRPr>
          </a:p>
          <a:p>
            <a:pPr indent="-342900" lvl="0" marL="457200" rtl="0" algn="l">
              <a:lnSpc>
                <a:spcPct val="115000"/>
              </a:lnSpc>
              <a:spcBef>
                <a:spcPts val="600"/>
              </a:spcBef>
              <a:spcAft>
                <a:spcPts val="0"/>
              </a:spcAft>
              <a:buClr>
                <a:schemeClr val="dk1"/>
              </a:buClr>
              <a:buSzPts val="1800"/>
              <a:buChar char="●"/>
            </a:pPr>
            <a:r>
              <a:rPr lang="en" sz="1800">
                <a:solidFill>
                  <a:schemeClr val="dk1"/>
                </a:solidFill>
              </a:rPr>
              <a:t>No parameters</a:t>
            </a:r>
            <a:endParaRPr sz="1800">
              <a:solidFill>
                <a:schemeClr val="dk1"/>
              </a:solidFill>
            </a:endParaRPr>
          </a:p>
          <a:p>
            <a:pPr indent="0" lvl="0" marL="0" rtl="0" algn="l">
              <a:lnSpc>
                <a:spcPct val="115000"/>
              </a:lnSpc>
              <a:spcBef>
                <a:spcPts val="1000"/>
              </a:spcBef>
              <a:spcAft>
                <a:spcPts val="0"/>
              </a:spcAft>
              <a:buNone/>
            </a:pPr>
            <a:r>
              <a:t/>
            </a:r>
            <a:endParaRPr sz="1800"/>
          </a:p>
        </p:txBody>
      </p:sp>
      <p:sp>
        <p:nvSpPr>
          <p:cNvPr id="146" name="Google Shape;146;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4"/>
          <p:cNvSpPr txBox="1"/>
          <p:nvPr/>
        </p:nvSpPr>
        <p:spPr>
          <a:xfrm>
            <a:off x="319550" y="2373575"/>
            <a:ext cx="8520600" cy="186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Parameters</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Not marked with </a:t>
            </a:r>
            <a:r>
              <a:rPr lang="en" sz="1800">
                <a:solidFill>
                  <a:schemeClr val="dk1"/>
                </a:solidFill>
                <a:latin typeface="Courier New"/>
                <a:ea typeface="Courier New"/>
                <a:cs typeface="Courier New"/>
                <a:sym typeface="Courier New"/>
              </a:rPr>
              <a:t>var</a:t>
            </a:r>
            <a:r>
              <a:rPr lang="en" sz="1800">
                <a:solidFill>
                  <a:schemeClr val="dk1"/>
                </a:solidFill>
                <a:latin typeface="Roboto"/>
                <a:ea typeface="Roboto"/>
                <a:cs typeface="Roboto"/>
                <a:sym typeface="Roboto"/>
              </a:rPr>
              <a:t> or </a:t>
            </a:r>
            <a:r>
              <a:rPr lang="en" sz="1800">
                <a:solidFill>
                  <a:schemeClr val="dk1"/>
                </a:solidFill>
                <a:latin typeface="Courier New"/>
                <a:ea typeface="Courier New"/>
                <a:cs typeface="Courier New"/>
                <a:sym typeface="Courier New"/>
              </a:rPr>
              <a:t>val</a:t>
            </a:r>
            <a:r>
              <a:rPr lang="en" sz="1800">
                <a:solidFill>
                  <a:schemeClr val="dk1"/>
                </a:solidFill>
                <a:latin typeface="Roboto"/>
                <a:ea typeface="Roboto"/>
                <a:cs typeface="Roboto"/>
                <a:sym typeface="Roboto"/>
              </a:rPr>
              <a:t> → copy exists only within scope of the constructor</a:t>
            </a:r>
            <a:endParaRPr sz="1800">
              <a:solidFill>
                <a:schemeClr val="dk1"/>
              </a:solidFill>
              <a:latin typeface="Roboto"/>
              <a:ea typeface="Roboto"/>
              <a:cs typeface="Roboto"/>
              <a:sym typeface="Roboto"/>
            </a:endParaRPr>
          </a:p>
          <a:p>
            <a:pPr indent="0" lvl="0" marL="914400" rtl="0" algn="l">
              <a:lnSpc>
                <a:spcPct val="115000"/>
              </a:lnSpc>
              <a:spcBef>
                <a:spcPts val="6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class B(x: Int)</a:t>
            </a: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342900" lvl="1" marL="914400" rtl="0" algn="l">
              <a:lnSpc>
                <a:spcPct val="115000"/>
              </a:lnSpc>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Marked </a:t>
            </a:r>
            <a:r>
              <a:rPr lang="en" sz="1800">
                <a:solidFill>
                  <a:schemeClr val="dk1"/>
                </a:solidFill>
                <a:latin typeface="Courier New"/>
                <a:ea typeface="Courier New"/>
                <a:cs typeface="Courier New"/>
                <a:sym typeface="Courier New"/>
              </a:rPr>
              <a:t>var</a:t>
            </a:r>
            <a:r>
              <a:rPr lang="en" sz="1800">
                <a:solidFill>
                  <a:schemeClr val="dk1"/>
                </a:solidFill>
                <a:latin typeface="Roboto"/>
                <a:ea typeface="Roboto"/>
                <a:cs typeface="Roboto"/>
                <a:sym typeface="Roboto"/>
              </a:rPr>
              <a:t> or </a:t>
            </a:r>
            <a:r>
              <a:rPr lang="en" sz="1800">
                <a:solidFill>
                  <a:schemeClr val="dk1"/>
                </a:solidFill>
                <a:latin typeface="Courier New"/>
                <a:ea typeface="Courier New"/>
                <a:cs typeface="Courier New"/>
                <a:sym typeface="Courier New"/>
              </a:rPr>
              <a:t>val</a:t>
            </a:r>
            <a:r>
              <a:rPr lang="en" sz="1800">
                <a:solidFill>
                  <a:schemeClr val="dk1"/>
                </a:solidFill>
                <a:latin typeface="Roboto"/>
                <a:ea typeface="Roboto"/>
                <a:cs typeface="Roboto"/>
                <a:sym typeface="Roboto"/>
              </a:rPr>
              <a:t> → copy </a:t>
            </a:r>
            <a:r>
              <a:rPr lang="en" sz="1800">
                <a:solidFill>
                  <a:schemeClr val="dk1"/>
                </a:solidFill>
                <a:latin typeface="Roboto"/>
                <a:ea typeface="Roboto"/>
                <a:cs typeface="Roboto"/>
                <a:sym typeface="Roboto"/>
              </a:rPr>
              <a:t>exists in all instances of the class</a:t>
            </a:r>
            <a:endParaRPr sz="1800">
              <a:solidFill>
                <a:schemeClr val="dk1"/>
              </a:solidFill>
              <a:latin typeface="Roboto"/>
              <a:ea typeface="Roboto"/>
              <a:cs typeface="Roboto"/>
              <a:sym typeface="Roboto"/>
            </a:endParaRPr>
          </a:p>
          <a:p>
            <a:pPr indent="0" lvl="0" marL="914400" rtl="0" algn="l">
              <a:lnSpc>
                <a:spcPct val="115000"/>
              </a:lnSpc>
              <a:spcBef>
                <a:spcPts val="600"/>
              </a:spcBef>
              <a:spcAft>
                <a:spcPts val="600"/>
              </a:spcAft>
              <a:buClr>
                <a:schemeClr val="dk1"/>
              </a:buClr>
              <a:buSzPts val="1100"/>
              <a:buFont typeface="Arial"/>
              <a:buNone/>
            </a:pPr>
            <a:r>
              <a:rPr lang="en" sz="1800">
                <a:solidFill>
                  <a:schemeClr val="dk1"/>
                </a:solidFill>
                <a:latin typeface="Courier New"/>
                <a:ea typeface="Courier New"/>
                <a:cs typeface="Courier New"/>
                <a:sym typeface="Courier New"/>
              </a:rPr>
              <a:t>class C(val y: Int)</a:t>
            </a:r>
            <a:endParaRPr>
              <a:latin typeface="Courier New"/>
              <a:ea typeface="Courier New"/>
              <a:cs typeface="Courier New"/>
              <a:sym typeface="Courier New"/>
            </a:endParaRPr>
          </a:p>
        </p:txBody>
      </p:sp>
      <p:sp>
        <p:nvSpPr>
          <p:cNvPr id="148" name="Google Shape;148;p24"/>
          <p:cNvSpPr txBox="1"/>
          <p:nvPr/>
        </p:nvSpPr>
        <p:spPr>
          <a:xfrm>
            <a:off x="779225" y="1856775"/>
            <a:ext cx="1313100" cy="34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lang="en" sz="1800">
                <a:solidFill>
                  <a:schemeClr val="dk1"/>
                </a:solidFill>
                <a:latin typeface="Courier New"/>
                <a:ea typeface="Courier New"/>
                <a:cs typeface="Courier New"/>
                <a:sym typeface="Courier New"/>
              </a:rPr>
              <a:t>class A</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 examples</a:t>
            </a:r>
            <a:endParaRPr/>
          </a:p>
        </p:txBody>
      </p:sp>
      <p:sp>
        <p:nvSpPr>
          <p:cNvPr id="154" name="Google Shape;154;p25"/>
          <p:cNvSpPr txBox="1"/>
          <p:nvPr>
            <p:ph idx="1" type="body"/>
          </p:nvPr>
        </p:nvSpPr>
        <p:spPr>
          <a:xfrm>
            <a:off x="342900" y="1076275"/>
            <a:ext cx="37773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latin typeface="Consolas"/>
                <a:ea typeface="Consolas"/>
                <a:cs typeface="Consolas"/>
                <a:sym typeface="Consolas"/>
              </a:rPr>
              <a:t>class A</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class B(x: Int)</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1800"/>
              </a:spcBef>
              <a:spcAft>
                <a:spcPts val="0"/>
              </a:spcAft>
              <a:buNone/>
            </a:pPr>
            <a:r>
              <a:rPr lang="en" sz="1800">
                <a:latin typeface="Consolas"/>
                <a:ea typeface="Consolas"/>
                <a:cs typeface="Consolas"/>
                <a:sym typeface="Consolas"/>
              </a:rPr>
              <a:t>class C(val y: Int)</a:t>
            </a:r>
            <a:endParaRPr sz="1800">
              <a:latin typeface="Consolas"/>
              <a:ea typeface="Consolas"/>
              <a:cs typeface="Consolas"/>
              <a:sym typeface="Consolas"/>
            </a:endParaRPr>
          </a:p>
        </p:txBody>
      </p:sp>
      <p:sp>
        <p:nvSpPr>
          <p:cNvPr id="155" name="Google Shape;155;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5"/>
          <p:cNvSpPr txBox="1"/>
          <p:nvPr>
            <p:ph idx="1" type="body"/>
          </p:nvPr>
        </p:nvSpPr>
        <p:spPr>
          <a:xfrm>
            <a:off x="4419075" y="1076275"/>
            <a:ext cx="4502700" cy="35559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aa = A()</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bb = B(</a:t>
            </a:r>
            <a:r>
              <a:rPr lang="en" sz="1800">
                <a:solidFill>
                  <a:srgbClr val="C53929"/>
                </a:solidFill>
                <a:latin typeface="Consolas"/>
                <a:ea typeface="Consolas"/>
                <a:cs typeface="Consolas"/>
                <a:sym typeface="Consolas"/>
              </a:rPr>
              <a:t>12</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println(bb.x)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compiler error unresolved reference</a:t>
            </a:r>
            <a:endParaRPr sz="1800">
              <a:solidFill>
                <a:srgbClr val="1155CC"/>
              </a:solidFill>
              <a:latin typeface="Consolas"/>
              <a:ea typeface="Consolas"/>
              <a:cs typeface="Consolas"/>
              <a:sym typeface="Consolas"/>
            </a:endParaRPr>
          </a:p>
          <a:p>
            <a:pPr indent="0" lvl="0" marL="0" rtl="0" algn="l">
              <a:spcBef>
                <a:spcPts val="18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cc = C(</a:t>
            </a:r>
            <a:r>
              <a:rPr lang="en" sz="1800">
                <a:solidFill>
                  <a:srgbClr val="C53929"/>
                </a:solidFill>
                <a:latin typeface="Consolas"/>
                <a:ea typeface="Consolas"/>
                <a:cs typeface="Consolas"/>
                <a:sym typeface="Consolas"/>
              </a:rPr>
              <a:t>42</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println(cc.y)   </a:t>
            </a:r>
            <a:endParaRPr sz="1800">
              <a:latin typeface="Consolas"/>
              <a:ea typeface="Consolas"/>
              <a:cs typeface="Consolas"/>
              <a:sym typeface="Consolas"/>
            </a:endParaRPr>
          </a:p>
          <a:p>
            <a:pPr indent="0" lvl="0" marL="0" rtl="0" algn="l">
              <a:spcBef>
                <a:spcPts val="0"/>
              </a:spcBef>
              <a:spcAft>
                <a:spcPts val="0"/>
              </a:spcAft>
              <a:buNone/>
            </a:pPr>
            <a:r>
              <a:rPr lang="en" sz="1800">
                <a:solidFill>
                  <a:srgbClr val="1155CC"/>
                </a:solidFill>
                <a:latin typeface="Consolas"/>
                <a:ea typeface="Consolas"/>
                <a:cs typeface="Consolas"/>
                <a:sym typeface="Consolas"/>
              </a:rPr>
              <a:t>=&gt; 42</a:t>
            </a:r>
            <a:endParaRPr sz="1800">
              <a:solidFill>
                <a:srgbClr val="1155CC"/>
              </a:solidFill>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