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y="5143500" cx="9144000"/>
  <p:notesSz cx="6858000" cy="9144000"/>
  <p:embeddedFontLst>
    <p:embeddedFont>
      <p:font typeface="Roboto"/>
      <p:regular r:id="rId62"/>
      <p:bold r:id="rId63"/>
      <p:italic r:id="rId64"/>
      <p:boldItalic r:id="rId65"/>
    </p:embeddedFont>
    <p:embeddedFont>
      <p:font typeface="Google Sans"/>
      <p:regular r:id="rId66"/>
      <p:bold r:id="rId67"/>
      <p:italic r:id="rId68"/>
      <p:boldItalic r:id="rId69"/>
    </p:embeddedFont>
    <p:embeddedFont>
      <p:font typeface="Roboto Condensed"/>
      <p:regular r:id="rId70"/>
      <p:bold r:id="rId71"/>
      <p:italic r:id="rId72"/>
      <p:boldItalic r:id="rId73"/>
    </p:embeddedFont>
    <p:embeddedFont>
      <p:font typeface="Roboto Mono"/>
      <p:regular r:id="rId74"/>
      <p:bold r:id="rId75"/>
      <p:italic r:id="rId76"/>
      <p:boldItalic r:id="rId77"/>
    </p:embeddedFont>
    <p:embeddedFont>
      <p:font typeface="Open Sans"/>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C9BA50-2AA1-4D10-A71B-C200B65F82F5}">
  <a:tblStyle styleId="{30C9BA50-2AA1-4D10-A71B-C200B65F82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OpenSans-italic.fntdata"/><Relationship Id="rId81" Type="http://schemas.openxmlformats.org/officeDocument/2006/relationships/font" Target="fonts/OpenSans-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Condensed-boldItalic.fntdata"/><Relationship Id="rId72" Type="http://schemas.openxmlformats.org/officeDocument/2006/relationships/font" Target="fonts/RobotoCondensed-italic.fntdata"/><Relationship Id="rId31" Type="http://schemas.openxmlformats.org/officeDocument/2006/relationships/slide" Target="slides/slide24.xml"/><Relationship Id="rId75" Type="http://schemas.openxmlformats.org/officeDocument/2006/relationships/font" Target="fonts/RobotoMono-bold.fntdata"/><Relationship Id="rId30" Type="http://schemas.openxmlformats.org/officeDocument/2006/relationships/slide" Target="slides/slide23.xml"/><Relationship Id="rId74" Type="http://schemas.openxmlformats.org/officeDocument/2006/relationships/font" Target="fonts/RobotoMono-regular.fntdata"/><Relationship Id="rId33" Type="http://schemas.openxmlformats.org/officeDocument/2006/relationships/slide" Target="slides/slide26.xml"/><Relationship Id="rId77" Type="http://schemas.openxmlformats.org/officeDocument/2006/relationships/font" Target="fonts/RobotoMono-boldItalic.fntdata"/><Relationship Id="rId32" Type="http://schemas.openxmlformats.org/officeDocument/2006/relationships/slide" Target="slides/slide25.xml"/><Relationship Id="rId76" Type="http://schemas.openxmlformats.org/officeDocument/2006/relationships/font" Target="fonts/RobotoMono-italic.fntdata"/><Relationship Id="rId35" Type="http://schemas.openxmlformats.org/officeDocument/2006/relationships/slide" Target="slides/slide28.xml"/><Relationship Id="rId79" Type="http://schemas.openxmlformats.org/officeDocument/2006/relationships/font" Target="fonts/OpenSans-bold.fntdata"/><Relationship Id="rId34" Type="http://schemas.openxmlformats.org/officeDocument/2006/relationships/slide" Target="slides/slide27.xml"/><Relationship Id="rId78" Type="http://schemas.openxmlformats.org/officeDocument/2006/relationships/font" Target="fonts/OpenSans-regular.fntdata"/><Relationship Id="rId71" Type="http://schemas.openxmlformats.org/officeDocument/2006/relationships/font" Target="fonts/RobotoCondensed-bold.fntdata"/><Relationship Id="rId70" Type="http://schemas.openxmlformats.org/officeDocument/2006/relationships/font" Target="fonts/RobotoCondensed-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regular.fntdata"/><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5.xml"/><Relationship Id="rId66" Type="http://schemas.openxmlformats.org/officeDocument/2006/relationships/font" Target="fonts/GoogleSans-regular.fntdata"/><Relationship Id="rId21" Type="http://schemas.openxmlformats.org/officeDocument/2006/relationships/slide" Target="slides/slide14.xml"/><Relationship Id="rId65" Type="http://schemas.openxmlformats.org/officeDocument/2006/relationships/font" Target="fonts/Roboto-boldItalic.fntdata"/><Relationship Id="rId24" Type="http://schemas.openxmlformats.org/officeDocument/2006/relationships/slide" Target="slides/slide17.xml"/><Relationship Id="rId68" Type="http://schemas.openxmlformats.org/officeDocument/2006/relationships/font" Target="fonts/GoogleSans-italic.fntdata"/><Relationship Id="rId23" Type="http://schemas.openxmlformats.org/officeDocument/2006/relationships/slide" Target="slides/slide16.xml"/><Relationship Id="rId67" Type="http://schemas.openxmlformats.org/officeDocument/2006/relationships/font" Target="fonts/GoogleSans-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GoogleSans-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MirroringUpdateResourc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adjust-the-view-siz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adjust-the-constraint-bia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constrain-chain"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constrain-chain"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nstraintlayout/widget/Guidelin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nstraintlayout/widget/Group"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expressions"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expression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recyclerview/widget/RecyclerView.Adapter" TargetMode="External"/><Relationship Id="rId3" Type="http://schemas.openxmlformats.org/officeDocument/2006/relationships/hyperlink" Target="https://developer.android.com/reference/androidx/recyclerview/widget/RecyclerView.ViewHolder"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layout/pixel-density.html#pixel-density-on-android"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multiscreen/screendensities" TargetMode="External"/><Relationship Id="rId3" Type="http://schemas.openxmlformats.org/officeDocument/2006/relationships/hyperlink" Target="https://material.io/resources/devices/" TargetMode="External"/><Relationship Id="rId4" Type="http://schemas.openxmlformats.org/officeDocument/2006/relationships/hyperlink" Target="https://material.io/resources/device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87eded92d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87eded92d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7eded92d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7eded92d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87eded92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87eded92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Placing views in </a:t>
            </a:r>
            <a:r>
              <a:rPr lang="en">
                <a:latin typeface="Courier New"/>
                <a:ea typeface="Courier New"/>
                <a:cs typeface="Courier New"/>
                <a:sym typeface="Courier New"/>
              </a:rPr>
              <a:t>ViewGroups</a:t>
            </a:r>
            <a:r>
              <a:rPr lang="en"/>
              <a:t>, like </a:t>
            </a:r>
            <a:r>
              <a:rPr lang="en">
                <a:latin typeface="Courier New"/>
                <a:ea typeface="Courier New"/>
                <a:cs typeface="Courier New"/>
                <a:sym typeface="Courier New"/>
              </a:rPr>
              <a:t>LinearLayout</a:t>
            </a:r>
            <a:r>
              <a:rPr lang="en"/>
              <a:t>, can help you organize your layout. If you nest too many layouts within each other, however, you can make your UI unresponsive to user input. That’s because every element on the screen has to be measured precisely before it can be drawn. If drawing an element depends on other elements, a particular </a:t>
            </a:r>
            <a:r>
              <a:rPr lang="en">
                <a:latin typeface="Courier New"/>
                <a:ea typeface="Courier New"/>
                <a:cs typeface="Courier New"/>
                <a:sym typeface="Courier New"/>
              </a:rPr>
              <a:t>View</a:t>
            </a:r>
            <a:r>
              <a:rPr lang="en"/>
              <a:t> may have to be measured several times. To avoid this, one solution is to use </a:t>
            </a:r>
            <a:r>
              <a:rPr lang="en" sz="1050">
                <a:solidFill>
                  <a:srgbClr val="3C4043"/>
                </a:solidFill>
                <a:highlight>
                  <a:srgbClr val="FFFFFF"/>
                </a:highlight>
                <a:latin typeface="Courier New"/>
                <a:ea typeface="Courier New"/>
                <a:cs typeface="Courier New"/>
                <a:sym typeface="Courier New"/>
              </a:rPr>
              <a:t>ConstraintLayout</a:t>
            </a:r>
            <a:r>
              <a:rPr lang="en" sz="1050">
                <a:solidFill>
                  <a:srgbClr val="3C4043"/>
                </a:solidFill>
                <a:highlight>
                  <a:srgbClr val="FFFFFF"/>
                </a:highlight>
                <a:latin typeface="Roboto"/>
                <a:ea typeface="Roboto"/>
                <a:cs typeface="Roboto"/>
                <a:sym typeface="Roboto"/>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7eded92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87eded92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ConstraintLayout</a:t>
            </a:r>
            <a:r>
              <a:rPr lang="en"/>
              <a:t> mitigates many of the previous issues we’ve talked about. It duplicates all the functionality of </a:t>
            </a:r>
            <a:r>
              <a:rPr lang="en">
                <a:latin typeface="Courier New"/>
                <a:ea typeface="Courier New"/>
                <a:cs typeface="Courier New"/>
                <a:sym typeface="Courier New"/>
              </a:rPr>
              <a:t>LinearLayout</a:t>
            </a:r>
            <a:r>
              <a:rPr lang="en"/>
              <a:t> and </a:t>
            </a:r>
            <a:r>
              <a:rPr lang="en">
                <a:latin typeface="Courier New"/>
                <a:ea typeface="Courier New"/>
                <a:cs typeface="Courier New"/>
                <a:sym typeface="Courier New"/>
              </a:rPr>
              <a:t>RelativeLayout</a:t>
            </a:r>
            <a:r>
              <a:rPr lang="en"/>
              <a:t>, while allowing the developer to make the layout flatter with less hierarchy and nesting. Less nesting means being able to measure, layout, and draw views in less passes, thus increasing the speed of displaying the UI. </a:t>
            </a:r>
            <a:r>
              <a:rPr lang="en">
                <a:latin typeface="Courier New"/>
                <a:ea typeface="Courier New"/>
                <a:cs typeface="Courier New"/>
                <a:sym typeface="Courier New"/>
              </a:rPr>
              <a:t>ConstraintLayout</a:t>
            </a:r>
            <a:r>
              <a:rPr lang="en"/>
              <a:t>’s most important way of doing this is through constraints.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Build a Responsive UI with ConstraintLayout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87eded92d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87eded92d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Behind the scenes, the solver is taking all the constraints into account, deciding how to break ties if constraints conflict, and determining the final position and dimensions of elements.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in the diagram, B is constrained to always be to the right of A, and C is constrained below 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7eded92d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7eded92d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You’ll see many constraints in this general form. Parent refers to the enclosing container, which is the ConstraintLayout. If you set these example attributes in a TextView within a ConstraintLayout, it would appear in the Design view like the preview on the right. In this case, the source is the current TextView, while target is the Parent container. This first constraint says "I want to align the top of this TextView to the top of the parent layout." The second constraint says "I want to align the left of this TextView to the left of the parent layout." Note that there’s also a top and left margin of 16dp on this TextView.</a:t>
            </a:r>
            <a:endParaRPr/>
          </a:p>
          <a:p>
            <a:pPr indent="0" lvl="0" marL="0" rtl="0" algn="l">
              <a:spcBef>
                <a:spcPts val="0"/>
              </a:spcBef>
              <a:spcAft>
                <a:spcPts val="0"/>
              </a:spcAft>
              <a:buNone/>
            </a:pPr>
            <a:r>
              <a:t/>
            </a:r>
            <a:endParaRPr/>
          </a:p>
          <a:p>
            <a:pPr indent="0" lvl="0" marL="0" rtl="0" algn="l">
              <a:lnSpc>
                <a:spcPct val="115000"/>
              </a:lnSpc>
              <a:spcBef>
                <a:spcPts val="0"/>
              </a:spcBef>
              <a:spcAft>
                <a:spcPts val="100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7eded92d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7eded92d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in the vertical direction, we can add a constraint to the top or bottom of an element, or to the text’s baseline if the View contains text.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87eded92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87eded92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Horizontally, we can constrain the start and end edges of a </a:t>
            </a:r>
            <a:r>
              <a:rPr lang="en">
                <a:latin typeface="Courier New"/>
                <a:ea typeface="Courier New"/>
                <a:cs typeface="Courier New"/>
                <a:sym typeface="Courier New"/>
              </a:rPr>
              <a:t>View</a:t>
            </a:r>
            <a:r>
              <a:rPr lang="en"/>
              <a:t>. Left and right are included for completion, but as a best practice, you should default to start and end. This is so that the layout still works well if your app is translated to other languages, such as those with right-to-left (RTL) scripts. Thus, if you want to specify a left constraint, use start constraint instead. If you want to specify a right constraint, use end constraint instead.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chemeClr val="hlink"/>
                </a:solidFill>
                <a:hlinkClick r:id="rId2"/>
              </a:rPr>
              <a:t>Update existing resources</a:t>
            </a:r>
            <a:endParaRPr/>
          </a:p>
          <a:p>
            <a:pPr indent="-360045" lvl="0" marL="360045" marR="360045" rtl="0" algn="l">
              <a:spcBef>
                <a:spcPts val="1415"/>
              </a:spcBef>
              <a:spcAft>
                <a:spcPts val="1415"/>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7eded92d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7eded92d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constraints you might see in an app. In this example, we have a </a:t>
            </a:r>
            <a:r>
              <a:rPr lang="en">
                <a:latin typeface="Courier New"/>
                <a:ea typeface="Courier New"/>
                <a:cs typeface="Courier New"/>
                <a:sym typeface="Courier New"/>
              </a:rPr>
              <a:t>ConstraintLayout</a:t>
            </a:r>
            <a:r>
              <a:rPr lang="en"/>
              <a:t> containing one child </a:t>
            </a:r>
            <a:r>
              <a:rPr lang="en">
                <a:latin typeface="Courier New"/>
                <a:ea typeface="Courier New"/>
                <a:cs typeface="Courier New"/>
                <a:sym typeface="Courier New"/>
              </a:rPr>
              <a:t>TextView</a:t>
            </a:r>
            <a:r>
              <a:rPr lang="en"/>
              <a:t>, which has top, bottom, start, and end constraints.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87eded92d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87eded92d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create a constraint by editing the XML of a layout (as shown in previous slides), or by using </a:t>
            </a:r>
            <a:r>
              <a:rPr lang="en">
                <a:solidFill>
                  <a:schemeClr val="dk1"/>
                </a:solidFill>
              </a:rPr>
              <a:t>Android Studio’s</a:t>
            </a:r>
            <a:r>
              <a:rPr lang="en"/>
              <a:t> Layout Editor. In the Layout Editor, every </a:t>
            </a:r>
            <a:r>
              <a:rPr lang="en">
                <a:latin typeface="Courier New"/>
                <a:ea typeface="Courier New"/>
                <a:cs typeface="Courier New"/>
                <a:sym typeface="Courier New"/>
              </a:rPr>
              <a:t>View</a:t>
            </a:r>
            <a:r>
              <a:rPr lang="en"/>
              <a:t> in a </a:t>
            </a:r>
            <a:r>
              <a:rPr lang="en">
                <a:latin typeface="Courier New"/>
                <a:ea typeface="Courier New"/>
                <a:cs typeface="Courier New"/>
                <a:sym typeface="Courier New"/>
              </a:rPr>
              <a:t>ConstraintLayout</a:t>
            </a:r>
            <a:r>
              <a:rPr lang="en"/>
              <a:t> is shown with four circular handles to quickly constrain this </a:t>
            </a:r>
            <a:r>
              <a:rPr lang="en">
                <a:latin typeface="Courier New"/>
                <a:ea typeface="Courier New"/>
                <a:cs typeface="Courier New"/>
                <a:sym typeface="Courier New"/>
              </a:rPr>
              <a:t>View</a:t>
            </a:r>
            <a:r>
              <a:rPr lang="en"/>
              <a:t> to the start, end, top, and bottom of other views. In this case, we’ve created a </a:t>
            </a:r>
            <a:r>
              <a:rPr lang="en">
                <a:latin typeface="Courier New"/>
                <a:ea typeface="Courier New"/>
                <a:cs typeface="Courier New"/>
                <a:sym typeface="Courier New"/>
              </a:rPr>
              <a:t>layout_constraint</a:t>
            </a:r>
            <a:r>
              <a:rPr lang="en"/>
              <a:t> Start to the Start of the parent, and End to the End of the parent. By default, these two constraints act equally on the object. That is, they have an equal constraint bias (50% on each side by default), so the object ends up centered. You can adjust the bias by dragging the bias slider in the Attributes window to pull the </a:t>
            </a:r>
            <a:r>
              <a:rPr lang="en">
                <a:latin typeface="Courier New"/>
                <a:ea typeface="Courier New"/>
                <a:cs typeface="Courier New"/>
                <a:sym typeface="Courier New"/>
              </a:rPr>
              <a:t>View</a:t>
            </a:r>
            <a:r>
              <a:rPr lang="en"/>
              <a:t> to either side.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7eded92d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87eded92d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Layout Editor, you’ll see the Constraint Widget in the Attributes Window at the right of the screen. You’ll see three types of symbols (shown above), indicating which type of constraint has been placed on the start, end, top, and bottom of the currently selected </a:t>
            </a:r>
            <a:r>
              <a:rPr lang="en">
                <a:latin typeface="Courier New"/>
                <a:ea typeface="Courier New"/>
                <a:cs typeface="Courier New"/>
                <a:sym typeface="Courier New"/>
              </a:rPr>
              <a:t>View</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Let’s zoom in with a stylized and simplified Constraints Widget to understand constraints.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Font typeface="Roboto"/>
              <a:buChar char="●"/>
            </a:pPr>
            <a:r>
              <a:rPr lang="en" u="sng">
                <a:solidFill>
                  <a:schemeClr val="hlink"/>
                </a:solidFill>
                <a:latin typeface="Roboto"/>
                <a:ea typeface="Roboto"/>
                <a:cs typeface="Roboto"/>
                <a:sym typeface="Roboto"/>
                <a:hlinkClick r:id="rId2"/>
              </a:rPr>
              <a:t>Adjust the view size</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7eded92d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7eded92d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87eded92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87eded92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square to the right represents a view with </a:t>
            </a:r>
            <a:r>
              <a:rPr lang="en">
                <a:latin typeface="Courier New"/>
                <a:ea typeface="Courier New"/>
                <a:cs typeface="Courier New"/>
                <a:sym typeface="Courier New"/>
              </a:rPr>
              <a:t>wrap_content</a:t>
            </a:r>
            <a:r>
              <a:rPr lang="en"/>
              <a:t> on its height and width.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87eded92d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87eded92d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also a different symbol resembling a pipe that indicates that dimension has a fixed size in dp (48dp) for the height of the View. The width of the </a:t>
            </a:r>
            <a:r>
              <a:rPr lang="en">
                <a:latin typeface="Courier New"/>
                <a:ea typeface="Courier New"/>
                <a:cs typeface="Courier New"/>
                <a:sym typeface="Courier New"/>
              </a:rPr>
              <a:t>View</a:t>
            </a:r>
            <a:r>
              <a:rPr lang="en"/>
              <a:t> is </a:t>
            </a:r>
            <a:r>
              <a:rPr lang="en">
                <a:latin typeface="Courier New"/>
                <a:ea typeface="Courier New"/>
                <a:cs typeface="Courier New"/>
                <a:sym typeface="Courier New"/>
              </a:rPr>
              <a:t>wrap_content</a:t>
            </a:r>
            <a:r>
              <a:rPr lang="en"/>
              <a:t> as in the previous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87eded92d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87eded92d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have multiple constraints on a </a:t>
            </a:r>
            <a:r>
              <a:rPr lang="en">
                <a:latin typeface="Courier New"/>
                <a:ea typeface="Courier New"/>
                <a:cs typeface="Courier New"/>
                <a:sym typeface="Courier New"/>
              </a:rPr>
              <a:t>View</a:t>
            </a:r>
            <a:r>
              <a:rPr lang="en"/>
              <a:t> that determine how much they will affect the final position. In this case, there are start and end constraints on the </a:t>
            </a:r>
            <a:r>
              <a:rPr lang="en">
                <a:latin typeface="Courier New"/>
                <a:ea typeface="Courier New"/>
                <a:cs typeface="Courier New"/>
                <a:sym typeface="Courier New"/>
              </a:rPr>
              <a:t>View</a:t>
            </a:r>
            <a:r>
              <a:rPr lang="en"/>
              <a:t> in the horizontal direction. There’s also a bias of 50 (notice the gray slider in the callout), so the constraints are equally applied. The end result is that the </a:t>
            </a:r>
            <a:r>
              <a:rPr lang="en">
                <a:latin typeface="Courier New"/>
                <a:ea typeface="Courier New"/>
                <a:cs typeface="Courier New"/>
                <a:sym typeface="Courier New"/>
              </a:rPr>
              <a:t>View</a:t>
            </a:r>
            <a:r>
              <a:rPr lang="en"/>
              <a:t> is centered </a:t>
            </a:r>
            <a:r>
              <a:rPr lang="en">
                <a:solidFill>
                  <a:schemeClr val="dk1"/>
                </a:solidFill>
              </a:rPr>
              <a:t>horizontally</a:t>
            </a:r>
            <a:r>
              <a:rPr lang="en"/>
              <a:t> within the parent.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lnSpc>
                <a:spcPct val="115000"/>
              </a:lnSpc>
              <a:spcBef>
                <a:spcPts val="0"/>
              </a:spcBef>
              <a:spcAft>
                <a:spcPts val="0"/>
              </a:spcAft>
              <a:buClr>
                <a:srgbClr val="202124"/>
              </a:buClr>
              <a:buSzPts val="1100"/>
              <a:buChar char="●"/>
            </a:pPr>
            <a:r>
              <a:rPr lang="en" u="sng">
                <a:solidFill>
                  <a:schemeClr val="hlink"/>
                </a:solidFill>
                <a:highlight>
                  <a:srgbClr val="FFFFFF"/>
                </a:highlight>
                <a:hlinkClick r:id="rId2"/>
              </a:rPr>
              <a:t>Adjust the constraint bias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87eded92d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87eded92d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LinearLayout</a:t>
            </a:r>
            <a:r>
              <a:rPr lang="en"/>
              <a:t>, we used </a:t>
            </a:r>
            <a:r>
              <a:rPr lang="en">
                <a:latin typeface="Courier New"/>
                <a:ea typeface="Courier New"/>
                <a:cs typeface="Courier New"/>
                <a:sym typeface="Courier New"/>
              </a:rPr>
              <a:t>match_parent</a:t>
            </a:r>
            <a:r>
              <a:rPr lang="en"/>
              <a:t> to indicate that we wanted a view to take up as much space as was available to it. In </a:t>
            </a:r>
            <a:r>
              <a:rPr lang="en">
                <a:latin typeface="Courier New"/>
                <a:ea typeface="Courier New"/>
                <a:cs typeface="Courier New"/>
                <a:sym typeface="Courier New"/>
              </a:rPr>
              <a:t>ConstraintLayout</a:t>
            </a:r>
            <a:r>
              <a:rPr lang="en"/>
              <a:t>, we can't use </a:t>
            </a:r>
            <a:r>
              <a:rPr lang="en">
                <a:latin typeface="Courier New"/>
                <a:ea typeface="Courier New"/>
                <a:cs typeface="Courier New"/>
                <a:sym typeface="Courier New"/>
              </a:rPr>
              <a:t>match_parent</a:t>
            </a:r>
            <a:r>
              <a:rPr lang="en"/>
              <a:t> on a child view, so instead we use </a:t>
            </a:r>
            <a:r>
              <a:rPr lang="en">
                <a:latin typeface="Courier New"/>
                <a:ea typeface="Courier New"/>
                <a:cs typeface="Courier New"/>
                <a:sym typeface="Courier New"/>
              </a:rPr>
              <a:t>match_constraint</a:t>
            </a:r>
            <a:r>
              <a:rPr lang="en"/>
              <a:t>. Depending on your version of Android Studio, you may see this as </a:t>
            </a:r>
            <a:r>
              <a:rPr lang="en">
                <a:latin typeface="Courier New"/>
                <a:ea typeface="Courier New"/>
                <a:cs typeface="Courier New"/>
                <a:sym typeface="Courier New"/>
              </a:rPr>
              <a:t>0dp (match_constraint</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87eded92d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87eded92d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create chains within a </a:t>
            </a:r>
            <a:r>
              <a:rPr lang="en">
                <a:latin typeface="Courier New"/>
                <a:ea typeface="Courier New"/>
                <a:cs typeface="Courier New"/>
                <a:sym typeface="Courier New"/>
              </a:rPr>
              <a:t>ConstraintLayout</a:t>
            </a:r>
            <a:r>
              <a:rPr lang="en"/>
              <a:t>. A chain is a group of views that are linked to each other with bi-directional position constraints.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Clr>
                <a:srgbClr val="1155CC"/>
              </a:buClr>
              <a:buSzPts val="1100"/>
              <a:buChar char="●"/>
            </a:pPr>
            <a:r>
              <a:rPr lang="en" u="sng">
                <a:solidFill>
                  <a:srgbClr val="1155CC"/>
                </a:solidFill>
                <a:highlight>
                  <a:schemeClr val="lt1"/>
                </a:highlight>
                <a:hlinkClick r:id="rId2">
                  <a:extLst>
                    <a:ext uri="{A12FA001-AC4F-418D-AE19-62706E023703}">
                      <ahyp:hlinkClr val="tx"/>
                    </a:ext>
                  </a:extLst>
                </a:hlinkClick>
              </a:rPr>
              <a:t>Chains in ConstraintLayout</a:t>
            </a:r>
            <a:endParaRPr>
              <a:solidFill>
                <a:srgbClr val="1155CC"/>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87eded92d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87eded92d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Layout Editor, follow these three steps to create a chain.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87eded92d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87eded92d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Chains can be styled in a number of ways, as shown above. More details on each style can be found in the resource linked below.</a:t>
            </a:r>
            <a:endParaRPr/>
          </a:p>
          <a:p>
            <a:pPr indent="0" lvl="0" marL="0" rtl="0" algn="l">
              <a:spcBef>
                <a:spcPts val="150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Clr>
                <a:srgbClr val="1155CC"/>
              </a:buClr>
              <a:buSzPts val="1100"/>
              <a:buChar char="●"/>
            </a:pPr>
            <a:r>
              <a:rPr lang="en" u="sng">
                <a:solidFill>
                  <a:srgbClr val="1155CC"/>
                </a:solidFill>
                <a:highlight>
                  <a:schemeClr val="lt1"/>
                </a:highlight>
                <a:hlinkClick r:id="rId2">
                  <a:extLst>
                    <a:ext uri="{A12FA001-AC4F-418D-AE19-62706E023703}">
                      <ahyp:hlinkClr val="tx"/>
                    </a:ext>
                  </a:extLst>
                </a:hlinkClick>
              </a:rPr>
              <a:t>Chains in ConstraintLayout</a:t>
            </a:r>
            <a:endParaRPr>
              <a:solidFill>
                <a:srgbClr val="1155CC"/>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87eded92d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87eded92d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are some additional topics that you may find useful when using the ConstraintLayout.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87eded92d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87eded92d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position multiple views relative to a guideline within a ConstraintLayout. Guidelines are not displayed on the device, and are only used for layout purposes.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Guideline</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87eded92d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87eded92d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guidelines appear in Android Studio. You can adjust them in code, or by clicking and dragging. Views that are constrained to a guideline will adjust themselves when you adjust the guideline.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87eded92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87eded92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87eded92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87eded92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where this </a:t>
            </a:r>
            <a:r>
              <a:rPr lang="en">
                <a:latin typeface="Courier New"/>
                <a:ea typeface="Courier New"/>
                <a:cs typeface="Courier New"/>
                <a:sym typeface="Courier New"/>
              </a:rPr>
              <a:t>TextView</a:t>
            </a:r>
            <a:r>
              <a:rPr lang="en"/>
              <a:t> is constrained to a vertical Guideline.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87eded92d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87eded92d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set guidelines by a specific number of dp from the "begin" or "end" of a layout, or by a numeric percent between 0 and 1 (e.g., 0.05).</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87eded92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87eded92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87eded92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87eded92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Group</a:t>
            </a:r>
            <a:endParaRPr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87eded92d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87eded92d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87eded92d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87eded92d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is an important concept that we’ll be revisiting several times as this course goes on. It can simplify your code and make your code more robust. Let’s look at a couple of use cases.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87eded92d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87eded92d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latin typeface="Roboto"/>
                <a:ea typeface="Roboto"/>
                <a:cs typeface="Roboto"/>
                <a:sym typeface="Roboto"/>
              </a:rPr>
              <a:t>Within your Activity code, you could use </a:t>
            </a:r>
            <a:r>
              <a:rPr lang="en" sz="1200">
                <a:solidFill>
                  <a:srgbClr val="202124"/>
                </a:solidFill>
                <a:highlight>
                  <a:schemeClr val="lt1"/>
                </a:highlight>
                <a:latin typeface="Courier New"/>
                <a:ea typeface="Courier New"/>
                <a:cs typeface="Courier New"/>
                <a:sym typeface="Courier New"/>
              </a:rPr>
              <a:t>findViewById()</a:t>
            </a:r>
            <a:r>
              <a:rPr lang="en" sz="1200">
                <a:solidFill>
                  <a:srgbClr val="202124"/>
                </a:solidFill>
                <a:highlight>
                  <a:schemeClr val="lt1"/>
                </a:highlight>
                <a:latin typeface="Roboto"/>
                <a:ea typeface="Roboto"/>
                <a:cs typeface="Roboto"/>
                <a:sym typeface="Roboto"/>
              </a:rPr>
              <a:t> to find </a:t>
            </a:r>
            <a:r>
              <a:rPr lang="en" sz="1200">
                <a:solidFill>
                  <a:srgbClr val="202124"/>
                </a:solidFill>
                <a:highlight>
                  <a:schemeClr val="lt1"/>
                </a:highlight>
                <a:latin typeface="Courier New"/>
                <a:ea typeface="Courier New"/>
                <a:cs typeface="Courier New"/>
                <a:sym typeface="Courier New"/>
              </a:rPr>
              <a:t>View</a:t>
            </a:r>
            <a:r>
              <a:rPr lang="en" sz="1200">
                <a:solidFill>
                  <a:srgbClr val="202124"/>
                </a:solidFill>
                <a:highlight>
                  <a:schemeClr val="lt1"/>
                </a:highlight>
                <a:latin typeface="Roboto"/>
                <a:ea typeface="Roboto"/>
                <a:cs typeface="Roboto"/>
                <a:sym typeface="Roboto"/>
              </a:rPr>
              <a:t> instances.</a:t>
            </a:r>
            <a:r>
              <a:rPr lang="en" sz="1200">
                <a:solidFill>
                  <a:srgbClr val="202124"/>
                </a:solidFill>
                <a:highlight>
                  <a:srgbClr val="FFFFFF"/>
                </a:highlight>
                <a:latin typeface="Roboto"/>
                <a:ea typeface="Roboto"/>
                <a:cs typeface="Roboto"/>
                <a:sym typeface="Roboto"/>
              </a:rPr>
              <a:t> However, IDs are global to all layouts, so you can end up with runtime crashes if you reference an ID that isn't actually in the current layout.</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87eded92d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87eded92d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Instead, use data binding to simplify your code and catch bugs at compile time by having type safety with the views you’re accessing. In this example, we initialize a binding object specifically for the main activity layout and can access the views immediately, rather than having to call </a:t>
            </a:r>
            <a:r>
              <a:rPr lang="en">
                <a:solidFill>
                  <a:srgbClr val="202124"/>
                </a:solidFill>
                <a:highlight>
                  <a:srgbClr val="FFFFFF"/>
                </a:highlight>
                <a:latin typeface="Courier New"/>
                <a:ea typeface="Courier New"/>
                <a:cs typeface="Courier New"/>
                <a:sym typeface="Courier New"/>
              </a:rPr>
              <a:t>findViewById</a:t>
            </a:r>
            <a:r>
              <a:rPr lang="en">
                <a:solidFill>
                  <a:srgbClr val="202124"/>
                </a:solidFill>
                <a:highlight>
                  <a:srgbClr val="FFFFFF"/>
                </a:highlight>
                <a:latin typeface="Roboto"/>
                <a:ea typeface="Roboto"/>
                <a:cs typeface="Roboto"/>
                <a:sym typeface="Roboto"/>
              </a:rPr>
              <a:t> individually.</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On the binding object instance, you can access the name, age, and location TextViews (e.g., </a:t>
            </a:r>
            <a:r>
              <a:rPr lang="en">
                <a:solidFill>
                  <a:srgbClr val="202124"/>
                </a:solidFill>
                <a:highlight>
                  <a:srgbClr val="FFFFFF"/>
                </a:highlight>
                <a:latin typeface="Courier New"/>
                <a:ea typeface="Courier New"/>
                <a:cs typeface="Courier New"/>
                <a:sym typeface="Courier New"/>
              </a:rPr>
              <a:t>binding.name</a:t>
            </a:r>
            <a:r>
              <a:rPr lang="en">
                <a:solidFill>
                  <a:srgbClr val="202124"/>
                </a:solidFill>
                <a:highlight>
                  <a:srgbClr val="FFFFFF"/>
                </a:highlight>
                <a:latin typeface="Roboto"/>
                <a:ea typeface="Roboto"/>
                <a:cs typeface="Roboto"/>
                <a:sym typeface="Roboto"/>
              </a:rPr>
              <a:t>) and change the text within them (e.g., </a:t>
            </a:r>
            <a:r>
              <a:rPr lang="en">
                <a:solidFill>
                  <a:srgbClr val="202124"/>
                </a:solidFill>
                <a:highlight>
                  <a:srgbClr val="FFFFFF"/>
                </a:highlight>
                <a:latin typeface="Courier New"/>
                <a:ea typeface="Courier New"/>
                <a:cs typeface="Courier New"/>
                <a:sym typeface="Courier New"/>
              </a:rPr>
              <a:t>binding.name.text</a:t>
            </a:r>
            <a:r>
              <a:rPr lang="en">
                <a:solidFill>
                  <a:srgbClr val="202124"/>
                </a:solidFill>
                <a:highlight>
                  <a:srgbClr val="FFFFFF"/>
                </a:highlight>
                <a:latin typeface="Roboto"/>
                <a:ea typeface="Roboto"/>
                <a:cs typeface="Roboto"/>
                <a:sym typeface="Roboto"/>
              </a:rPr>
              <a:t>). This is possible because </a:t>
            </a:r>
            <a:r>
              <a:rPr lang="en">
                <a:solidFill>
                  <a:srgbClr val="202124"/>
                </a:solidFill>
                <a:highlight>
                  <a:srgbClr val="FFFFFF"/>
                </a:highlight>
                <a:latin typeface="Courier New"/>
                <a:ea typeface="Courier New"/>
                <a:cs typeface="Courier New"/>
                <a:sym typeface="Courier New"/>
              </a:rPr>
              <a:t>name</a:t>
            </a:r>
            <a:r>
              <a:rPr lang="en">
                <a:solidFill>
                  <a:srgbClr val="202124"/>
                </a:solidFill>
                <a:highlight>
                  <a:srgbClr val="FFFFFF"/>
                </a:highlight>
                <a:latin typeface="Roboto"/>
                <a:ea typeface="Roboto"/>
                <a:cs typeface="Roboto"/>
                <a:sym typeface="Roboto"/>
              </a:rPr>
              <a:t>, </a:t>
            </a:r>
            <a:r>
              <a:rPr lang="en">
                <a:solidFill>
                  <a:srgbClr val="202124"/>
                </a:solidFill>
                <a:highlight>
                  <a:srgbClr val="FFFFFF"/>
                </a:highlight>
                <a:latin typeface="Courier New"/>
                <a:ea typeface="Courier New"/>
                <a:cs typeface="Courier New"/>
                <a:sym typeface="Courier New"/>
              </a:rPr>
              <a:t>age</a:t>
            </a:r>
            <a:r>
              <a:rPr lang="en">
                <a:solidFill>
                  <a:srgbClr val="202124"/>
                </a:solidFill>
                <a:highlight>
                  <a:srgbClr val="FFFFFF"/>
                </a:highlight>
                <a:latin typeface="Roboto"/>
                <a:ea typeface="Roboto"/>
                <a:cs typeface="Roboto"/>
                <a:sym typeface="Roboto"/>
              </a:rPr>
              <a:t>, and </a:t>
            </a:r>
            <a:r>
              <a:rPr lang="en">
                <a:solidFill>
                  <a:srgbClr val="202124"/>
                </a:solidFill>
                <a:highlight>
                  <a:srgbClr val="FFFFFF"/>
                </a:highlight>
                <a:latin typeface="Courier New"/>
                <a:ea typeface="Courier New"/>
                <a:cs typeface="Courier New"/>
                <a:sym typeface="Courier New"/>
              </a:rPr>
              <a:t>loc</a:t>
            </a:r>
            <a:r>
              <a:rPr lang="en">
                <a:solidFill>
                  <a:srgbClr val="202124"/>
                </a:solidFill>
                <a:highlight>
                  <a:srgbClr val="FFFFFF"/>
                </a:highlight>
                <a:latin typeface="Roboto"/>
                <a:ea typeface="Roboto"/>
                <a:cs typeface="Roboto"/>
                <a:sym typeface="Roboto"/>
              </a:rPr>
              <a:t> are the resource ID names that were declared on the TextViews in the XML layout.</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Let’s look at how to modify our app to use data binding.</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87eded92d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87eded92d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begin, we add the displayed code to the </a:t>
            </a:r>
            <a:r>
              <a:rPr lang="en">
                <a:latin typeface="Courier New"/>
                <a:ea typeface="Courier New"/>
                <a:cs typeface="Courier New"/>
                <a:sym typeface="Courier New"/>
              </a:rPr>
              <a:t>android</a:t>
            </a:r>
            <a:r>
              <a:rPr lang="en"/>
              <a:t> section in our </a:t>
            </a:r>
            <a:r>
              <a:rPr lang="en">
                <a:latin typeface="Courier New"/>
                <a:ea typeface="Courier New"/>
                <a:cs typeface="Courier New"/>
                <a:sym typeface="Courier New"/>
              </a:rPr>
              <a:t>build.gradle</a:t>
            </a:r>
            <a:r>
              <a:rPr lang="en"/>
              <a:t> file. This indicates to Gradle that it should generate some classes for us when we mark a layout in XML.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87eded92d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87eded92d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add a </a:t>
            </a:r>
            <a:r>
              <a:rPr lang="en">
                <a:latin typeface="Courier New"/>
                <a:ea typeface="Courier New"/>
                <a:cs typeface="Courier New"/>
                <a:sym typeface="Courier New"/>
              </a:rPr>
              <a:t>layout</a:t>
            </a:r>
            <a:r>
              <a:rPr lang="en"/>
              <a:t> tag. When we enclose a layout in a </a:t>
            </a:r>
            <a:r>
              <a:rPr lang="en">
                <a:latin typeface="Courier New"/>
                <a:ea typeface="Courier New"/>
                <a:cs typeface="Courier New"/>
                <a:sym typeface="Courier New"/>
              </a:rPr>
              <a:t>layout</a:t>
            </a:r>
            <a:r>
              <a:rPr lang="en"/>
              <a:t> tag, we are indicating that we want a binding class created for us. The binding class will contain references to any views that have a resource ID.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7eded92d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87eded92d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latin typeface="Roboto"/>
                <a:ea typeface="Roboto"/>
                <a:cs typeface="Roboto"/>
                <a:sym typeface="Roboto"/>
              </a:rPr>
              <a:t>Android devices come in a number of different sizes and form factors spanning mobile phones, tablets, watches, and more. Without an adaptable system to refer to sizes, it would be hard to know what to expect across different devices.</a:t>
            </a:r>
            <a:endParaRPr>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87eded92d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87eded92d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Activity, instead of calling </a:t>
            </a:r>
            <a:r>
              <a:rPr lang="en">
                <a:latin typeface="Courier New"/>
                <a:ea typeface="Courier New"/>
                <a:cs typeface="Courier New"/>
                <a:sym typeface="Courier New"/>
              </a:rPr>
              <a:t>setContentView()</a:t>
            </a:r>
            <a:r>
              <a:rPr lang="en"/>
              <a:t> from the Activity, we call </a:t>
            </a:r>
            <a:r>
              <a:rPr lang="en">
                <a:latin typeface="Courier New"/>
                <a:ea typeface="Courier New"/>
                <a:cs typeface="Courier New"/>
                <a:sym typeface="Courier New"/>
              </a:rPr>
              <a:t>DataBindingUtil.setContentView()</a:t>
            </a:r>
            <a:r>
              <a:rPr lang="en"/>
              <a:t> and pass the Activity(</a:t>
            </a:r>
            <a:r>
              <a:rPr lang="en">
                <a:latin typeface="Courier New"/>
                <a:ea typeface="Courier New"/>
                <a:cs typeface="Courier New"/>
                <a:sym typeface="Courier New"/>
              </a:rPr>
              <a:t>this</a:t>
            </a:r>
            <a:r>
              <a:rPr lang="en"/>
              <a:t>) and resource ID of the desired layout. The resulting binding variable will have access to the previously named views. Notice that we didn’t have to call </a:t>
            </a:r>
            <a:r>
              <a:rPr lang="en">
                <a:latin typeface="Courier New"/>
                <a:ea typeface="Courier New"/>
                <a:cs typeface="Courier New"/>
                <a:sym typeface="Courier New"/>
              </a:rPr>
              <a:t>findViewById</a:t>
            </a:r>
            <a:r>
              <a:rPr lang="en"/>
              <a:t> before accessing our views (such as the username </a:t>
            </a:r>
            <a:r>
              <a:rPr lang="en">
                <a:latin typeface="Courier New"/>
                <a:ea typeface="Courier New"/>
                <a:cs typeface="Courier New"/>
                <a:sym typeface="Courier New"/>
              </a:rPr>
              <a:t>TextView</a:t>
            </a:r>
            <a:r>
              <a:rPr lang="en"/>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87eded92d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87eded92d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Transition: 1 click</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Instead of modifying the binding values in code, we can set them in the layout. At the top of this layout XML, we insert the </a:t>
            </a:r>
            <a:r>
              <a:rPr lang="en">
                <a:latin typeface="Courier New"/>
                <a:ea typeface="Courier New"/>
                <a:cs typeface="Courier New"/>
                <a:sym typeface="Courier New"/>
              </a:rPr>
              <a:t>data</a:t>
            </a:r>
            <a:r>
              <a:rPr lang="en"/>
              <a:t> tag to declare that the layout will have access to a String variable called </a:t>
            </a:r>
            <a:r>
              <a:rPr lang="en">
                <a:latin typeface="Courier New"/>
                <a:ea typeface="Courier New"/>
                <a:cs typeface="Courier New"/>
                <a:sym typeface="Courier New"/>
              </a:rPr>
              <a:t>name</a:t>
            </a:r>
            <a:r>
              <a:rPr lang="en"/>
              <a:t>. Then we use that </a:t>
            </a:r>
            <a:r>
              <a:rPr lang="en">
                <a:latin typeface="Courier New"/>
                <a:ea typeface="Courier New"/>
                <a:cs typeface="Courier New"/>
                <a:sym typeface="Courier New"/>
              </a:rPr>
              <a:t>name</a:t>
            </a:r>
            <a:r>
              <a:rPr lang="en"/>
              <a:t> variable as the text to display in the TextView.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 the activity code, we set the text of the </a:t>
            </a:r>
            <a:r>
              <a:rPr lang="en">
                <a:latin typeface="Courier New"/>
                <a:ea typeface="Courier New"/>
                <a:cs typeface="Courier New"/>
                <a:sym typeface="Courier New"/>
              </a:rPr>
              <a:t>TextView</a:t>
            </a:r>
            <a:r>
              <a:rPr lang="en"/>
              <a:t> by setting the </a:t>
            </a:r>
            <a:r>
              <a:rPr lang="en">
                <a:latin typeface="Courier New"/>
                <a:ea typeface="Courier New"/>
                <a:cs typeface="Courier New"/>
                <a:sym typeface="Courier New"/>
              </a:rPr>
              <a:t>name</a:t>
            </a:r>
            <a:r>
              <a:rPr lang="en"/>
              <a:t> value on the </a:t>
            </a:r>
            <a:r>
              <a:rPr lang="en">
                <a:latin typeface="Courier New"/>
                <a:ea typeface="Courier New"/>
                <a:cs typeface="Courier New"/>
                <a:sym typeface="Courier New"/>
              </a:rPr>
              <a:t>binding</a:t>
            </a:r>
            <a:r>
              <a:rPr lang="en"/>
              <a:t> object.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Layouts and binding expressions</a:t>
            </a:r>
            <a:endParaRPr sz="10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87eded92d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87eded92d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Expression language lets you do many things in a single line of code, such as simple transformations, displaying content based on a comparison, or accessing the content of other views. In this case, we call </a:t>
            </a:r>
            <a:r>
              <a:rPr lang="en">
                <a:latin typeface="Courier New"/>
                <a:ea typeface="Courier New"/>
                <a:cs typeface="Courier New"/>
                <a:sym typeface="Courier New"/>
              </a:rPr>
              <a:t>toUpperCase()</a:t>
            </a:r>
            <a:r>
              <a:rPr lang="en"/>
              <a:t> on the </a:t>
            </a:r>
            <a:r>
              <a:rPr lang="en">
                <a:latin typeface="Courier New"/>
                <a:ea typeface="Courier New"/>
                <a:cs typeface="Courier New"/>
                <a:sym typeface="Courier New"/>
              </a:rPr>
              <a:t>name</a:t>
            </a:r>
            <a:r>
              <a:rPr lang="en"/>
              <a:t> variable String. </a:t>
            </a:r>
            <a:endParaRPr/>
          </a:p>
          <a:p>
            <a:pPr indent="0" lvl="0" marL="0" rtl="0" algn="l">
              <a:spcBef>
                <a:spcPts val="0"/>
              </a:spcBef>
              <a:spcAft>
                <a:spcPts val="0"/>
              </a:spcAft>
              <a:buClr>
                <a:schemeClr val="dk1"/>
              </a:buClr>
              <a:buSzPts val="1100"/>
              <a:buFont typeface="Arial"/>
              <a:buNone/>
            </a:pPr>
            <a:r>
              <a:rPr lang="en"/>
              <a:t>We’ll explore options for more complex transformations and binding to events later in the course. Check the resource below for more examples on the expressions you can create.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311150" lvl="0" marL="457200" marR="360045" rtl="0" algn="l">
              <a:spcBef>
                <a:spcPts val="0"/>
              </a:spcBef>
              <a:spcAft>
                <a:spcPts val="0"/>
              </a:spcAft>
              <a:buSzPts val="1300"/>
              <a:buChar char="●"/>
            </a:pPr>
            <a:r>
              <a:rPr lang="en" u="sng">
                <a:solidFill>
                  <a:srgbClr val="1155CC"/>
                </a:solidFill>
                <a:hlinkClick r:id="rId2">
                  <a:extLst>
                    <a:ext uri="{A12FA001-AC4F-418D-AE19-62706E023703}">
                      <ahyp:hlinkClr val="tx"/>
                    </a:ext>
                  </a:extLst>
                </a:hlinkClick>
              </a:rPr>
              <a:t>Layouts and binding expressions</a:t>
            </a:r>
            <a:endParaRPr sz="1000"/>
          </a:p>
          <a:p>
            <a:pPr indent="0" lvl="0" marL="0" rtl="0" algn="l">
              <a:spcBef>
                <a:spcPts val="1415"/>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87eded92d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87eded92d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87eded92d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87eded92d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87eded92d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87eded92d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basic </a:t>
            </a:r>
            <a:r>
              <a:rPr lang="en">
                <a:latin typeface="Courier New"/>
                <a:ea typeface="Courier New"/>
                <a:cs typeface="Courier New"/>
                <a:sym typeface="Courier New"/>
              </a:rPr>
              <a:t>RecyclerView</a:t>
            </a:r>
            <a:r>
              <a:rPr lang="en"/>
              <a:t> adapter will need to override the following three functions: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getItemCount</a:t>
            </a:r>
            <a:r>
              <a:rPr lang="en"/>
              <a:t> returns the total number of items available in your list of data</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onCreateViewHolder</a:t>
            </a:r>
            <a:r>
              <a:rPr lang="en"/>
              <a:t> is called to create a new list item layout</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onBindViewHolder</a:t>
            </a:r>
            <a:r>
              <a:rPr lang="en"/>
              <a:t> is called when reusing a list item layout by updating the data that’s displayed within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a:t>
            </a:r>
            <a:r>
              <a:rPr lang="en">
                <a:latin typeface="Courier New"/>
                <a:ea typeface="Courier New"/>
                <a:cs typeface="Courier New"/>
                <a:sym typeface="Courier New"/>
              </a:rPr>
              <a:t>ViewHolder</a:t>
            </a:r>
            <a:r>
              <a:rPr lang="en"/>
              <a:t> represents a list item layout and has references to all the views within the list item layout.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Resources:</a:t>
            </a:r>
            <a:endParaRPr/>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RecyclerView.Adapter</a:t>
            </a:r>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RecyclerView.ViewHolder</a:t>
            </a:r>
            <a:r>
              <a:rPr lang="en">
                <a:solidFill>
                  <a:schemeClr val="dk1"/>
                </a:solidFill>
              </a:rPr>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87eded92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87eded92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you have a large number of items in your list (greater than the amount of space on screen to display them all), don’t create a View for items that have not been scrolled to yet.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adapter’s </a:t>
            </a:r>
            <a:r>
              <a:rPr lang="en">
                <a:solidFill>
                  <a:schemeClr val="dk1"/>
                </a:solidFill>
                <a:latin typeface="Courier New"/>
                <a:ea typeface="Courier New"/>
                <a:cs typeface="Courier New"/>
                <a:sym typeface="Courier New"/>
              </a:rPr>
              <a:t>onCreateViewHolder()</a:t>
            </a:r>
            <a:r>
              <a:rPr lang="en">
                <a:solidFill>
                  <a:schemeClr val="dk1"/>
                </a:solidFill>
              </a:rPr>
              <a:t> method is called to create view holders for the number of items that can be displayed on the screen at one time. After that initial creation, when you scroll, the system removes offscreen list item views from the hierarchy, and calls </a:t>
            </a:r>
            <a:r>
              <a:rPr lang="en">
                <a:solidFill>
                  <a:schemeClr val="dk1"/>
                </a:solidFill>
                <a:latin typeface="Courier New"/>
                <a:ea typeface="Courier New"/>
                <a:cs typeface="Courier New"/>
                <a:sym typeface="Courier New"/>
              </a:rPr>
              <a:t>onBindViewHolder()</a:t>
            </a:r>
            <a:r>
              <a:rPr lang="en">
                <a:solidFill>
                  <a:schemeClr val="dk1"/>
                </a:solidFill>
              </a:rPr>
              <a:t> on the adapter to “recycle” the list item views and use them again. The values within the list item view are updated to reflect the data in the new list item (that’s about to appear on screen), and the list item view is added back to the view hierarchy. </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r>
              <a:rPr lang="en">
                <a:solidFill>
                  <a:schemeClr val="dk1"/>
                </a:solidFill>
              </a:rPr>
              <a:t>Let’s look at the code for how to add a RecyclerView to your app.</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b87eded92d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b87eded92d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add the </a:t>
            </a:r>
            <a:r>
              <a:rPr lang="en">
                <a:latin typeface="Courier New"/>
                <a:ea typeface="Courier New"/>
                <a:cs typeface="Courier New"/>
                <a:sym typeface="Courier New"/>
              </a:rPr>
              <a:t>RecyclerView</a:t>
            </a:r>
            <a:r>
              <a:rPr lang="en"/>
              <a:t> element to your layout. For example, if your app only has one Activity, include the </a:t>
            </a:r>
            <a:r>
              <a:rPr lang="en">
                <a:latin typeface="Courier New"/>
                <a:ea typeface="Courier New"/>
                <a:cs typeface="Courier New"/>
                <a:sym typeface="Courier New"/>
              </a:rPr>
              <a:t>RecyclerView</a:t>
            </a:r>
            <a:r>
              <a:rPr lang="en"/>
              <a:t> in the layout XML file for that Activity. Be sure to include the </a:t>
            </a:r>
            <a:r>
              <a:rPr lang="en">
                <a:latin typeface="Courier New"/>
                <a:ea typeface="Courier New"/>
                <a:cs typeface="Courier New"/>
                <a:sym typeface="Courier New"/>
              </a:rPr>
              <a:t>RecyclerView</a:t>
            </a:r>
            <a:r>
              <a:rPr lang="en"/>
              <a:t> library as a dependency in your </a:t>
            </a:r>
            <a:r>
              <a:rPr lang="en">
                <a:latin typeface="Courier New"/>
                <a:ea typeface="Courier New"/>
                <a:cs typeface="Courier New"/>
                <a:sym typeface="Courier New"/>
              </a:rPr>
              <a:t>build.gradle</a:t>
            </a:r>
            <a:r>
              <a:rPr lang="en"/>
              <a:t> </a:t>
            </a:r>
            <a:r>
              <a:rPr lang="en"/>
              <a:t>file</a:t>
            </a:r>
            <a:r>
              <a:rPr lang="en"/>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87eded92d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87eded92d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layout file that represents a list item layout (in this case a </a:t>
            </a:r>
            <a:r>
              <a:rPr lang="en">
                <a:latin typeface="Courier New"/>
                <a:ea typeface="Courier New"/>
                <a:cs typeface="Courier New"/>
                <a:sym typeface="Courier New"/>
              </a:rPr>
              <a:t>FrameLayout</a:t>
            </a:r>
            <a:r>
              <a:rPr lang="en"/>
              <a:t> that contains a single </a:t>
            </a:r>
            <a:r>
              <a:rPr lang="en">
                <a:latin typeface="Courier New"/>
                <a:ea typeface="Courier New"/>
                <a:cs typeface="Courier New"/>
                <a:sym typeface="Courier New"/>
              </a:rPr>
              <a:t>TextView</a:t>
            </a:r>
            <a:r>
              <a:rPr lang="en"/>
              <a:t>). This list item layout is used for each entry in the list.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87eded92d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b87eded92d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3 clicks</a:t>
            </a:r>
            <a:endParaRPr b="1"/>
          </a:p>
          <a:p>
            <a:pPr indent="0" lvl="0" marL="0" rtl="0" algn="l">
              <a:spcBef>
                <a:spcPts val="1000"/>
              </a:spcBef>
              <a:spcAft>
                <a:spcPts val="0"/>
              </a:spcAft>
              <a:buNone/>
            </a:pPr>
            <a:r>
              <a:rPr lang="en"/>
              <a:t>Next, create a list adapter to create </a:t>
            </a:r>
            <a:r>
              <a:rPr lang="en">
                <a:solidFill>
                  <a:schemeClr val="dk1"/>
                </a:solidFill>
              </a:rPr>
              <a:t>list items for the </a:t>
            </a:r>
            <a:r>
              <a:rPr lang="en">
                <a:solidFill>
                  <a:schemeClr val="dk1"/>
                </a:solidFill>
                <a:latin typeface="Courier New"/>
                <a:ea typeface="Courier New"/>
                <a:cs typeface="Courier New"/>
                <a:sym typeface="Courier New"/>
              </a:rPr>
              <a:t>RecyclerView</a:t>
            </a:r>
            <a:r>
              <a:rPr lang="en"/>
              <a:t>. </a:t>
            </a:r>
            <a:endParaRPr/>
          </a:p>
          <a:p>
            <a:pPr indent="-298450" lvl="0" marL="457200" rtl="0" algn="l">
              <a:lnSpc>
                <a:spcPct val="115000"/>
              </a:lnSpc>
              <a:spcBef>
                <a:spcPts val="1000"/>
              </a:spcBef>
              <a:spcAft>
                <a:spcPts val="0"/>
              </a:spcAft>
              <a:buSzPts val="1100"/>
              <a:buAutoNum type="arabicPeriod"/>
            </a:pPr>
            <a:r>
              <a:rPr lang="en"/>
              <a:t>Create a new Adapter </a:t>
            </a:r>
            <a:r>
              <a:rPr lang="en">
                <a:solidFill>
                  <a:schemeClr val="dk1"/>
                </a:solidFill>
              </a:rPr>
              <a:t>class (</a:t>
            </a:r>
            <a:r>
              <a:rPr lang="en">
                <a:latin typeface="Courier New"/>
                <a:ea typeface="Courier New"/>
                <a:cs typeface="Courier New"/>
                <a:sym typeface="Courier New"/>
              </a:rPr>
              <a:t>MyAdapter</a:t>
            </a:r>
            <a:r>
              <a:rPr lang="en"/>
              <a:t>) that extends from </a:t>
            </a:r>
            <a:r>
              <a:rPr lang="en">
                <a:latin typeface="Courier New"/>
                <a:ea typeface="Courier New"/>
                <a:cs typeface="Courier New"/>
                <a:sym typeface="Courier New"/>
              </a:rPr>
              <a:t>RecyclerView.Adapter</a:t>
            </a:r>
            <a:r>
              <a:rPr lang="en"/>
              <a:t>. </a:t>
            </a:r>
            <a:endParaRPr/>
          </a:p>
          <a:p>
            <a:pPr indent="-298450" lvl="0" marL="457200" rtl="0" algn="l">
              <a:lnSpc>
                <a:spcPct val="115000"/>
              </a:lnSpc>
              <a:spcBef>
                <a:spcPts val="0"/>
              </a:spcBef>
              <a:spcAft>
                <a:spcPts val="0"/>
              </a:spcAft>
              <a:buSzPts val="1100"/>
              <a:buAutoNum type="arabicPeriod"/>
            </a:pPr>
            <a:r>
              <a:rPr lang="en">
                <a:solidFill>
                  <a:schemeClr val="dk1"/>
                </a:solidFill>
              </a:rPr>
              <a:t>Define a custom </a:t>
            </a:r>
            <a:r>
              <a:rPr lang="en">
                <a:solidFill>
                  <a:schemeClr val="dk1"/>
                </a:solidFill>
                <a:latin typeface="Courier New"/>
                <a:ea typeface="Courier New"/>
                <a:cs typeface="Courier New"/>
                <a:sym typeface="Courier New"/>
              </a:rPr>
              <a:t>ViewHolder</a:t>
            </a:r>
            <a:r>
              <a:rPr lang="en">
                <a:solidFill>
                  <a:schemeClr val="dk1"/>
                </a:solidFill>
              </a:rPr>
              <a:t> class that will hold the views in the layout for a single list item.</a:t>
            </a:r>
            <a:endParaRPr/>
          </a:p>
          <a:p>
            <a:pPr indent="-298450" lvl="0" marL="457200" rtl="0" algn="l">
              <a:lnSpc>
                <a:spcPct val="115000"/>
              </a:lnSpc>
              <a:spcBef>
                <a:spcPts val="0"/>
              </a:spcBef>
              <a:spcAft>
                <a:spcPts val="0"/>
              </a:spcAft>
              <a:buSzPts val="1100"/>
              <a:buAutoNum type="arabicPeriod"/>
            </a:pPr>
            <a:r>
              <a:rPr lang="en"/>
              <a:t>Override the 3 methods from </a:t>
            </a:r>
            <a:r>
              <a:rPr lang="en">
                <a:latin typeface="Courier New"/>
                <a:ea typeface="Courier New"/>
                <a:cs typeface="Courier New"/>
                <a:sym typeface="Courier New"/>
              </a:rPr>
              <a:t>RecyclerView.Adapter</a:t>
            </a:r>
            <a:r>
              <a:rPr lang="en"/>
              <a:t> class: </a:t>
            </a:r>
            <a:endParaRPr/>
          </a:p>
          <a:p>
            <a:pPr indent="-298450" lvl="1" marL="914400" rtl="0" algn="l">
              <a:lnSpc>
                <a:spcPct val="100000"/>
              </a:lnSpc>
              <a:spcBef>
                <a:spcPts val="0"/>
              </a:spcBef>
              <a:spcAft>
                <a:spcPts val="0"/>
              </a:spcAft>
              <a:buSzPts val="1100"/>
              <a:buFont typeface="Courier New"/>
              <a:buChar char="○"/>
            </a:pPr>
            <a:r>
              <a:rPr lang="en">
                <a:latin typeface="Courier New"/>
                <a:ea typeface="Courier New"/>
                <a:cs typeface="Courier New"/>
                <a:sym typeface="Courier New"/>
              </a:rPr>
              <a:t>onCreateViewHolder</a:t>
            </a:r>
            <a:endParaRPr>
              <a:latin typeface="Courier New"/>
              <a:ea typeface="Courier New"/>
              <a:cs typeface="Courier New"/>
              <a:sym typeface="Courier New"/>
            </a:endParaRPr>
          </a:p>
          <a:p>
            <a:pPr indent="-298450" lvl="1" marL="914400" rtl="0" algn="l">
              <a:lnSpc>
                <a:spcPct val="100000"/>
              </a:lnSpc>
              <a:spcBef>
                <a:spcPts val="0"/>
              </a:spcBef>
              <a:spcAft>
                <a:spcPts val="0"/>
              </a:spcAft>
              <a:buSzPts val="1100"/>
              <a:buFont typeface="Courier New"/>
              <a:buChar char="○"/>
            </a:pPr>
            <a:r>
              <a:rPr lang="en">
                <a:latin typeface="Courier New"/>
                <a:ea typeface="Courier New"/>
                <a:cs typeface="Courier New"/>
                <a:sym typeface="Courier New"/>
              </a:rPr>
              <a:t>onBindViewHolder</a:t>
            </a:r>
            <a:endParaRPr>
              <a:latin typeface="Courier New"/>
              <a:ea typeface="Courier New"/>
              <a:cs typeface="Courier New"/>
              <a:sym typeface="Courier New"/>
            </a:endParaRPr>
          </a:p>
          <a:p>
            <a:pPr indent="-298450" lvl="1" marL="914400" rtl="0" algn="l">
              <a:lnSpc>
                <a:spcPct val="115000"/>
              </a:lnSpc>
              <a:spcBef>
                <a:spcPts val="0"/>
              </a:spcBef>
              <a:spcAft>
                <a:spcPts val="0"/>
              </a:spcAft>
              <a:buSzPts val="1100"/>
              <a:buFont typeface="Courier New"/>
              <a:buChar char="○"/>
            </a:pPr>
            <a:r>
              <a:rPr lang="en">
                <a:latin typeface="Courier New"/>
                <a:ea typeface="Courier New"/>
                <a:cs typeface="Courier New"/>
                <a:sym typeface="Courier New"/>
              </a:rPr>
              <a:t>getItemCount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7eded92d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7eded92d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Unlike physical pixels (px), density-independent pixels take screen density (pixels per inch) into account. Using dp and adaptive layouts like ConstraintLayout, which we’ll cover shortly, you ensure that your design and layout will work well across different devices. </a:t>
            </a:r>
            <a:endParaRPr>
              <a:solidFill>
                <a:schemeClr val="dk1"/>
              </a:solidFill>
            </a:endParaRPr>
          </a:p>
          <a:p>
            <a:pPr indent="0" lvl="0" marL="0" rtl="0" algn="l">
              <a:lnSpc>
                <a:spcPct val="115000"/>
              </a:lnSpc>
              <a:spcBef>
                <a:spcPts val="1000"/>
              </a:spcBef>
              <a:spcAft>
                <a:spcPts val="0"/>
              </a:spcAft>
              <a:buNone/>
            </a:pPr>
            <a:r>
              <a:rPr lang="en">
                <a:solidFill>
                  <a:schemeClr val="dk1"/>
                </a:solidFill>
              </a:rPr>
              <a:t>A dp is computed by the formula shown above.</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SzPts val="1100"/>
              <a:buChar char="●"/>
            </a:pPr>
            <a:r>
              <a:rPr lang="en" u="sng">
                <a:solidFill>
                  <a:schemeClr val="hlink"/>
                </a:solidFill>
                <a:hlinkClick r:id="rId2"/>
              </a:rPr>
              <a:t>Pixel density on Android</a:t>
            </a:r>
            <a:endParaRPr>
              <a:solidFill>
                <a:schemeClr val="dk1"/>
              </a:solidFill>
            </a:endParaRPr>
          </a:p>
          <a:p>
            <a:pPr indent="0" lvl="0" marL="0" rtl="0" algn="l">
              <a:lnSpc>
                <a:spcPct val="115000"/>
              </a:lnSpc>
              <a:spcBef>
                <a:spcPts val="100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b87eded92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b87eded92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make these changes in the </a:t>
            </a:r>
            <a:r>
              <a:rPr lang="en">
                <a:latin typeface="Courier New"/>
                <a:ea typeface="Courier New"/>
                <a:cs typeface="Courier New"/>
                <a:sym typeface="Courier New"/>
              </a:rPr>
              <a:t>MainActivity</a:t>
            </a:r>
            <a:r>
              <a:rPr lang="en"/>
              <a:t> file.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Find a reference to the </a:t>
            </a:r>
            <a:r>
              <a:rPr lang="en">
                <a:latin typeface="Courier New"/>
                <a:ea typeface="Courier New"/>
                <a:cs typeface="Courier New"/>
                <a:sym typeface="Courier New"/>
              </a:rPr>
              <a:t>RecyclerView</a:t>
            </a:r>
            <a:r>
              <a:rPr lang="en"/>
              <a:t> in the layout. </a:t>
            </a:r>
            <a:endParaRPr/>
          </a:p>
          <a:p>
            <a:pPr indent="-298450" lvl="0" marL="457200" rtl="0" algn="l">
              <a:spcBef>
                <a:spcPts val="0"/>
              </a:spcBef>
              <a:spcAft>
                <a:spcPts val="0"/>
              </a:spcAft>
              <a:buSzPts val="1100"/>
              <a:buAutoNum type="arabicPeriod"/>
            </a:pPr>
            <a:r>
              <a:rPr lang="en"/>
              <a:t>Set a Layout Manager on it. </a:t>
            </a:r>
            <a:r>
              <a:rPr lang="en">
                <a:latin typeface="Courier New"/>
                <a:ea typeface="Courier New"/>
                <a:cs typeface="Courier New"/>
                <a:sym typeface="Courier New"/>
              </a:rPr>
              <a:t>LinearLayoutManager</a:t>
            </a:r>
            <a:r>
              <a:rPr lang="en"/>
              <a:t> or </a:t>
            </a:r>
            <a:r>
              <a:rPr lang="en">
                <a:latin typeface="Courier New"/>
                <a:ea typeface="Courier New"/>
                <a:cs typeface="Courier New"/>
                <a:sym typeface="Courier New"/>
              </a:rPr>
              <a:t>GridLayoutManager</a:t>
            </a:r>
            <a:r>
              <a:rPr lang="en"/>
              <a:t> are standard ones provided for you, but you can define your own. </a:t>
            </a:r>
            <a:endParaRPr/>
          </a:p>
          <a:p>
            <a:pPr indent="-298450" lvl="0" marL="457200" rtl="0" algn="l">
              <a:spcBef>
                <a:spcPts val="0"/>
              </a:spcBef>
              <a:spcAft>
                <a:spcPts val="0"/>
              </a:spcAft>
              <a:buSzPts val="1100"/>
              <a:buAutoNum type="arabicPeriod"/>
            </a:pPr>
            <a:r>
              <a:rPr lang="en"/>
              <a:t>Initialize an instance of your custom adapter, and set the adapter on the </a:t>
            </a:r>
            <a:r>
              <a:rPr lang="en">
                <a:latin typeface="Courier New"/>
                <a:ea typeface="Courier New"/>
                <a:cs typeface="Courier New"/>
                <a:sym typeface="Courier New"/>
              </a:rPr>
              <a:t>RecyclerView</a:t>
            </a:r>
            <a:r>
              <a:rPr lang="en"/>
              <a:t> so that the adapter can populate the list items in the </a:t>
            </a:r>
            <a:r>
              <a:rPr lang="en">
                <a:latin typeface="Courier New"/>
                <a:ea typeface="Courier New"/>
                <a:cs typeface="Courier New"/>
                <a:sym typeface="Courier New"/>
              </a:rPr>
              <a:t>RecyclerView</a:t>
            </a:r>
            <a:r>
              <a:rPr lang="en"/>
              <a: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87eded92d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b87eded92d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b87eded92d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b87eded92d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87eded92d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b87eded92d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b87eded92d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b87eded92d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87eded92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87eded92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 are organized in several density buckets, from low density (~120 dpi), up to extra-extra-extra-high density(~640dpi). Most consumer devices currently fall between hdpi and </a:t>
            </a:r>
            <a:r>
              <a:rPr i="1" lang="en"/>
              <a:t>xxx</a:t>
            </a:r>
            <a:r>
              <a:rPr lang="en"/>
              <a:t>hdpi, with flagship phones on the high end. Although using dp ensures that your layouts work well in most cases, you should still check your app on devices in different density buckets. You can test multiple devices with the emulator.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lnSpc>
                <a:spcPct val="115000"/>
              </a:lnSpc>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Support different pixel densities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298450" lvl="0" marL="457200" marR="360045" rtl="0" algn="l">
              <a:lnSpc>
                <a:spcPct val="115000"/>
              </a:lnSpc>
              <a:spcBef>
                <a:spcPts val="0"/>
              </a:spcBef>
              <a:spcAft>
                <a:spcPts val="0"/>
              </a:spcAft>
              <a:buSzPts val="1100"/>
              <a:buChar char="●"/>
            </a:pPr>
            <a:r>
              <a:rPr lang="en" u="sng">
                <a:solidFill>
                  <a:srgbClr val="1155CC"/>
                </a:solidFill>
                <a:latin typeface="Roboto"/>
                <a:ea typeface="Roboto"/>
                <a:cs typeface="Roboto"/>
                <a:sym typeface="Roboto"/>
                <a:hlinkClick r:id="rId3">
                  <a:extLst>
                    <a:ext uri="{A12FA001-AC4F-418D-AE19-62706E023703}">
                      <ahyp:hlinkClr val="tx"/>
                    </a:ext>
                  </a:extLst>
                </a:hlinkClick>
              </a:rPr>
              <a:t>Device M</a:t>
            </a:r>
            <a:r>
              <a:rPr lang="en" sz="1200" u="sng">
                <a:solidFill>
                  <a:srgbClr val="1155CC"/>
                </a:solidFill>
                <a:latin typeface="Roboto"/>
                <a:ea typeface="Roboto"/>
                <a:cs typeface="Roboto"/>
                <a:sym typeface="Roboto"/>
                <a:hlinkClick r:id="rId4">
                  <a:extLst>
                    <a:ext uri="{A12FA001-AC4F-418D-AE19-62706E023703}">
                      <ahyp:hlinkClr val="tx"/>
                    </a:ext>
                  </a:extLst>
                </a:hlinkClick>
              </a:rPr>
              <a:t>etrics</a:t>
            </a:r>
            <a:endParaRPr>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87eded92d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87eded92d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Android draws information on the screen, </a:t>
            </a:r>
            <a:r>
              <a:rPr lang="en"/>
              <a:t>three distinct </a:t>
            </a:r>
            <a:r>
              <a:rPr lang="en"/>
              <a:t>passes happen in quick succession: </a:t>
            </a:r>
            <a:endParaRPr/>
          </a:p>
          <a:p>
            <a:pPr indent="-298450" lvl="0" marL="457200" rtl="0" algn="l">
              <a:spcBef>
                <a:spcPts val="600"/>
              </a:spcBef>
              <a:spcAft>
                <a:spcPts val="0"/>
              </a:spcAft>
              <a:buSzPts val="1100"/>
              <a:buChar char="●"/>
            </a:pPr>
            <a:r>
              <a:rPr b="1" lang="en"/>
              <a:t>Measure</a:t>
            </a:r>
            <a:r>
              <a:rPr lang="en"/>
              <a:t> pass - calculate </a:t>
            </a:r>
            <a:r>
              <a:rPr lang="en">
                <a:solidFill>
                  <a:schemeClr val="dk1"/>
                </a:solidFill>
              </a:rPr>
              <a:t>the precise dimensions of each </a:t>
            </a:r>
            <a:r>
              <a:rPr lang="en">
                <a:solidFill>
                  <a:schemeClr val="dk1"/>
                </a:solidFill>
                <a:latin typeface="Courier New"/>
                <a:ea typeface="Courier New"/>
                <a:cs typeface="Courier New"/>
                <a:sym typeface="Courier New"/>
              </a:rPr>
              <a:t>View</a:t>
            </a:r>
            <a:r>
              <a:rPr lang="en">
                <a:solidFill>
                  <a:schemeClr val="dk1"/>
                </a:solidFill>
              </a:rPr>
              <a:t>, including expensive operations like </a:t>
            </a:r>
            <a:r>
              <a:rPr lang="en">
                <a:solidFill>
                  <a:schemeClr val="dk1"/>
                </a:solidFill>
                <a:latin typeface="Courier New"/>
                <a:ea typeface="Courier New"/>
                <a:cs typeface="Courier New"/>
                <a:sym typeface="Courier New"/>
              </a:rPr>
              <a:t>wrap_contents</a:t>
            </a:r>
            <a:r>
              <a:rPr lang="en">
                <a:solidFill>
                  <a:schemeClr val="dk1"/>
                </a:solidFill>
              </a:rPr>
              <a:t> you used. </a:t>
            </a:r>
            <a:endParaRPr/>
          </a:p>
          <a:p>
            <a:pPr indent="-298450" lvl="0" marL="457200" rtl="0" algn="l">
              <a:spcBef>
                <a:spcPts val="0"/>
              </a:spcBef>
              <a:spcAft>
                <a:spcPts val="0"/>
              </a:spcAft>
              <a:buSzPts val="1100"/>
              <a:buChar char="●"/>
            </a:pPr>
            <a:r>
              <a:rPr b="1" lang="en"/>
              <a:t>Layout</a:t>
            </a:r>
            <a:r>
              <a:rPr lang="en"/>
              <a:t> pass - align </a:t>
            </a:r>
            <a:r>
              <a:rPr lang="en">
                <a:solidFill>
                  <a:schemeClr val="dk1"/>
                </a:solidFill>
              </a:rPr>
              <a:t>views</a:t>
            </a:r>
            <a:r>
              <a:rPr lang="en"/>
              <a:t> based on the rules of the layout manager. </a:t>
            </a:r>
            <a:endParaRPr/>
          </a:p>
          <a:p>
            <a:pPr indent="-298450" lvl="0" marL="457200" rtl="0" algn="l">
              <a:spcBef>
                <a:spcPts val="0"/>
              </a:spcBef>
              <a:spcAft>
                <a:spcPts val="0"/>
              </a:spcAft>
              <a:buSzPts val="1100"/>
              <a:buChar char="●"/>
            </a:pPr>
            <a:r>
              <a:rPr b="1" lang="en">
                <a:solidFill>
                  <a:schemeClr val="dk1"/>
                </a:solidFill>
              </a:rPr>
              <a:t>Draw</a:t>
            </a:r>
            <a:r>
              <a:rPr lang="en">
                <a:solidFill>
                  <a:schemeClr val="dk1"/>
                </a:solidFill>
              </a:rPr>
              <a:t> - render the results based on the previous two steps.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7eded92d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7eded92d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matter the shape of a widget, when it comes to drawing it on-screen, the draw calls are bounded by rectangles, which serve as an invisible border to the </a:t>
            </a:r>
            <a:r>
              <a:rPr lang="en">
                <a:latin typeface="Courier New"/>
                <a:ea typeface="Courier New"/>
                <a:cs typeface="Courier New"/>
                <a:sym typeface="Courier New"/>
              </a:rPr>
              <a:t>View</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7eded92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7eded92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add whitespace between views by adding padding, and/or a margin. Padding adjusts the amount of space inside that invisible border, but the </a:t>
            </a:r>
            <a:r>
              <a:rPr lang="en">
                <a:latin typeface="Courier New"/>
                <a:ea typeface="Courier New"/>
                <a:cs typeface="Courier New"/>
                <a:sym typeface="Courier New"/>
              </a:rPr>
              <a:t>View</a:t>
            </a:r>
            <a:r>
              <a:rPr lang="en"/>
              <a:t> doesn’t change its relationship to other views. Margin, on the other hand, determines the amount of external space between a </a:t>
            </a:r>
            <a:r>
              <a:rPr lang="en">
                <a:latin typeface="Courier New"/>
                <a:ea typeface="Courier New"/>
                <a:cs typeface="Courier New"/>
                <a:sym typeface="Courier New"/>
              </a:rPr>
              <a:t>View</a:t>
            </a:r>
            <a:r>
              <a:rPr lang="en"/>
              <a:t> and other views around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2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773225" y="1934325"/>
            <a:ext cx="3754800" cy="19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65" name="Google Shape;65;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68" name="Google Shape;68;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70" name="Shape 70"/>
        <p:cNvGrpSpPr/>
        <p:nvPr/>
      </p:nvGrpSpPr>
      <p:grpSpPr>
        <a:xfrm>
          <a:off x="0" y="0"/>
          <a:ext cx="0" cy="0"/>
          <a:chOff x="0" y="0"/>
          <a:chExt cx="0" cy="0"/>
        </a:xfrm>
      </p:grpSpPr>
      <p:sp>
        <p:nvSpPr>
          <p:cNvPr id="71" name="Google Shape;71;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4" name="Google Shape;74;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2.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27.xml"/><Relationship Id="rId6" Type="http://schemas.openxmlformats.org/officeDocument/2006/relationships/slide" Target="/ppt/slides/slide35.xml"/><Relationship Id="rId7" Type="http://schemas.openxmlformats.org/officeDocument/2006/relationships/slide" Target="/ppt/slides/slide43.xml"/><Relationship Id="rId8" Type="http://schemas.openxmlformats.org/officeDocument/2006/relationships/slide" Target="/ppt/slides/slide5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9.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slide" Target="/ppt/slides/slide5.xml"/><Relationship Id="rId4" Type="http://schemas.openxmlformats.org/officeDocument/2006/relationships/slide" Target="/ppt/slides/slide6.xml"/><Relationship Id="rId11" Type="http://schemas.openxmlformats.org/officeDocument/2006/relationships/slide" Target="/ppt/slides/slide43.xml"/><Relationship Id="rId10" Type="http://schemas.openxmlformats.org/officeDocument/2006/relationships/slide" Target="/ppt/slides/slide43.xml"/><Relationship Id="rId12" Type="http://schemas.openxmlformats.org/officeDocument/2006/relationships/slide" Target="/ppt/slides/slide43.xml"/><Relationship Id="rId9" Type="http://schemas.openxmlformats.org/officeDocument/2006/relationships/slide" Target="/ppt/slides/slide35.xml"/><Relationship Id="rId5" Type="http://schemas.openxmlformats.org/officeDocument/2006/relationships/slide" Target="/ppt/slides/slide7.xml"/><Relationship Id="rId6" Type="http://schemas.openxmlformats.org/officeDocument/2006/relationships/slide" Target="/ppt/slides/slide10.xml"/><Relationship Id="rId7" Type="http://schemas.openxmlformats.org/officeDocument/2006/relationships/slide" Target="/ppt/slides/slide10.xml"/><Relationship Id="rId8" Type="http://schemas.openxmlformats.org/officeDocument/2006/relationships/slide" Target="/ppt/slides/slide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hyperlink" Target="https://material.io/design/layout/pixel-density.html#pixel-density-on-android" TargetMode="External"/><Relationship Id="rId4" Type="http://schemas.openxmlformats.org/officeDocument/2006/relationships/hyperlink" Target="https://material.io/design/layout/spacing-methods.html#spacing" TargetMode="External"/><Relationship Id="rId9" Type="http://schemas.openxmlformats.org/officeDocument/2006/relationships/hyperlink" Target="https://developer.android.com/guide/topics/ui/layout/recyclerview" TargetMode="External"/><Relationship Id="rId5" Type="http://schemas.openxmlformats.org/officeDocument/2006/relationships/hyperlink" Target="https://material.io/resources/devices/" TargetMode="External"/><Relationship Id="rId6" Type="http://schemas.openxmlformats.org/officeDocument/2006/relationships/hyperlink" Target="https://material.io/design/typography/the-type-system.html#type-scale" TargetMode="External"/><Relationship Id="rId7" Type="http://schemas.openxmlformats.org/officeDocument/2006/relationships/hyperlink" Target="https://developer.android.com/training/constraint-layout" TargetMode="External"/><Relationship Id="rId8" Type="http://schemas.openxmlformats.org/officeDocument/2006/relationships/hyperlink" Target="https://developer.android.com/topic/libraries/data-binding"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hyperlink" Target="http://developer.android.com/courses/pathways/android-development-with-kotlin-5" TargetMode="Externa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4000" cy="4681549"/>
          </a:xfrm>
          <a:prstGeom prst="rect">
            <a:avLst/>
          </a:prstGeom>
          <a:noFill/>
          <a:ln>
            <a:noFill/>
          </a:ln>
        </p:spPr>
      </p:pic>
      <p:sp>
        <p:nvSpPr>
          <p:cNvPr id="81" name="Google Shape;81;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nvSpPr>
        <p:spPr>
          <a:xfrm>
            <a:off x="773225" y="1934325"/>
            <a:ext cx="3754800" cy="19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5: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Layouts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6"/>
          <p:cNvSpPr txBox="1"/>
          <p:nvPr/>
        </p:nvSpPr>
        <p:spPr>
          <a:xfrm>
            <a:off x="311700" y="0"/>
            <a:ext cx="8520600" cy="46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ConstraintLayout</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Deeply nested layouts are costly</a:t>
            </a:r>
            <a:endParaRPr/>
          </a:p>
        </p:txBody>
      </p:sp>
      <p:sp>
        <p:nvSpPr>
          <p:cNvPr id="182" name="Google Shape;182;p27"/>
          <p:cNvSpPr txBox="1"/>
          <p:nvPr>
            <p:ph idx="1" type="body"/>
          </p:nvPr>
        </p:nvSpPr>
        <p:spPr>
          <a:xfrm>
            <a:off x="311700" y="1644800"/>
            <a:ext cx="8520600" cy="1739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Deeply nested ViewGroups require more computation</a:t>
            </a:r>
            <a:endParaRPr sz="2200"/>
          </a:p>
          <a:p>
            <a:pPr indent="-368300" lvl="0" marL="457200" rtl="0" algn="l">
              <a:spcBef>
                <a:spcPts val="1000"/>
              </a:spcBef>
              <a:spcAft>
                <a:spcPts val="0"/>
              </a:spcAft>
              <a:buSzPts val="2200"/>
              <a:buChar char="●"/>
            </a:pPr>
            <a:r>
              <a:rPr lang="en" sz="2200"/>
              <a:t>Views may be measured multiple times</a:t>
            </a:r>
            <a:endParaRPr sz="2200"/>
          </a:p>
          <a:p>
            <a:pPr indent="-368300" lvl="0" marL="457200" rtl="0" algn="l">
              <a:spcBef>
                <a:spcPts val="1000"/>
              </a:spcBef>
              <a:spcAft>
                <a:spcPts val="1000"/>
              </a:spcAft>
              <a:buSzPts val="2200"/>
              <a:buChar char="●"/>
            </a:pPr>
            <a:r>
              <a:rPr lang="en" sz="2200"/>
              <a:t>Can cause UI slowdown and lack of responsiveness</a:t>
            </a:r>
            <a:endParaRPr sz="2200"/>
          </a:p>
        </p:txBody>
      </p:sp>
      <p:sp>
        <p:nvSpPr>
          <p:cNvPr id="183" name="Google Shape;183;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7"/>
          <p:cNvSpPr txBox="1"/>
          <p:nvPr>
            <p:ph idx="1" type="body"/>
          </p:nvPr>
        </p:nvSpPr>
        <p:spPr>
          <a:xfrm>
            <a:off x="387900" y="3430763"/>
            <a:ext cx="8551800" cy="4239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2200"/>
              <a:t>Use </a:t>
            </a:r>
            <a:r>
              <a:rPr lang="en" sz="2200"/>
              <a:t>ConstraintLayout</a:t>
            </a:r>
            <a:r>
              <a:rPr lang="en" sz="2200"/>
              <a:t> to avoid some of these issues!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ConstraintLayout?</a:t>
            </a:r>
            <a:endParaRPr/>
          </a:p>
        </p:txBody>
      </p:sp>
      <p:sp>
        <p:nvSpPr>
          <p:cNvPr id="190" name="Google Shape;190;p28"/>
          <p:cNvSpPr txBox="1"/>
          <p:nvPr>
            <p:ph idx="1" type="body"/>
          </p:nvPr>
        </p:nvSpPr>
        <p:spPr>
          <a:xfrm>
            <a:off x="311700" y="1685875"/>
            <a:ext cx="8520600" cy="2479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Recommended default layout for Android </a:t>
            </a:r>
            <a:endParaRPr sz="2200"/>
          </a:p>
          <a:p>
            <a:pPr indent="-368300" lvl="0" marL="457200" rtl="0" algn="l">
              <a:spcBef>
                <a:spcPts val="1000"/>
              </a:spcBef>
              <a:spcAft>
                <a:spcPts val="0"/>
              </a:spcAft>
              <a:buSzPts val="2200"/>
              <a:buChar char="●"/>
            </a:pPr>
            <a:r>
              <a:rPr lang="en" sz="2200"/>
              <a:t>Solves costly issue of too many nested layouts, while </a:t>
            </a:r>
            <a:br>
              <a:rPr lang="en" sz="2200"/>
            </a:br>
            <a:r>
              <a:rPr lang="en" sz="2200"/>
              <a:t>allowing complex behavior </a:t>
            </a:r>
            <a:endParaRPr sz="2200"/>
          </a:p>
          <a:p>
            <a:pPr indent="-368300" lvl="0" marL="457200" rtl="0" algn="l">
              <a:spcBef>
                <a:spcPts val="1000"/>
              </a:spcBef>
              <a:spcAft>
                <a:spcPts val="1000"/>
              </a:spcAft>
              <a:buSzPts val="2200"/>
              <a:buChar char="●"/>
            </a:pPr>
            <a:r>
              <a:rPr lang="en" sz="2200"/>
              <a:t>Position and size views within it using a set of constraints</a:t>
            </a:r>
            <a:endParaRPr sz="2200"/>
          </a:p>
        </p:txBody>
      </p:sp>
      <p:sp>
        <p:nvSpPr>
          <p:cNvPr id="191" name="Google Shape;191;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constraint?</a:t>
            </a:r>
            <a:endParaRPr/>
          </a:p>
        </p:txBody>
      </p:sp>
      <p:sp>
        <p:nvSpPr>
          <p:cNvPr id="197" name="Google Shape;197;p29"/>
          <p:cNvSpPr txBox="1"/>
          <p:nvPr>
            <p:ph idx="1" type="body"/>
          </p:nvPr>
        </p:nvSpPr>
        <p:spPr>
          <a:xfrm>
            <a:off x="311700" y="1719164"/>
            <a:ext cx="5579700" cy="1747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A restriction or limitation on the properties of a View that the layout attempts to respect </a:t>
            </a:r>
            <a:endParaRPr/>
          </a:p>
        </p:txBody>
      </p:sp>
      <p:sp>
        <p:nvSpPr>
          <p:cNvPr id="198" name="Google Shape;19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9" name="Google Shape;199;p29"/>
          <p:cNvPicPr preferRelativeResize="0"/>
          <p:nvPr/>
        </p:nvPicPr>
        <p:blipFill rotWithShape="1">
          <a:blip r:embed="rId3">
            <a:alphaModFix/>
          </a:blip>
          <a:srcRect b="0" l="25866" r="18242" t="0"/>
          <a:stretch/>
        </p:blipFill>
        <p:spPr>
          <a:xfrm>
            <a:off x="5983775" y="1614850"/>
            <a:ext cx="2448800" cy="209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positioning constraints</a:t>
            </a:r>
            <a:endParaRPr/>
          </a:p>
        </p:txBody>
      </p:sp>
      <p:sp>
        <p:nvSpPr>
          <p:cNvPr id="205" name="Google Shape;205;p30"/>
          <p:cNvSpPr txBox="1"/>
          <p:nvPr>
            <p:ph idx="1" type="body"/>
          </p:nvPr>
        </p:nvSpPr>
        <p:spPr>
          <a:xfrm>
            <a:off x="311700" y="1200150"/>
            <a:ext cx="8553600" cy="9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Can set up a constraint relative to the parent container</a:t>
            </a:r>
            <a:endParaRPr b="1" sz="1800">
              <a:solidFill>
                <a:schemeClr val="dk1"/>
              </a:solidFill>
            </a:endParaRPr>
          </a:p>
          <a:p>
            <a:pPr indent="0" lvl="0" marL="0" rtl="0" algn="l">
              <a:lnSpc>
                <a:spcPct val="100000"/>
              </a:lnSpc>
              <a:spcBef>
                <a:spcPts val="1000"/>
              </a:spcBef>
              <a:spcAft>
                <a:spcPts val="600"/>
              </a:spcAft>
              <a:buNone/>
            </a:pPr>
            <a:r>
              <a:rPr b="1" lang="en" sz="1800">
                <a:solidFill>
                  <a:schemeClr val="dk1"/>
                </a:solidFill>
              </a:rPr>
              <a:t>Format:</a:t>
            </a:r>
            <a:r>
              <a:rPr lang="en" sz="1800">
                <a:solidFill>
                  <a:schemeClr val="dk1"/>
                </a:solidFill>
              </a:rPr>
              <a:t> </a:t>
            </a:r>
            <a:r>
              <a:rPr lang="en" sz="1700">
                <a:solidFill>
                  <a:schemeClr val="dk1"/>
                </a:solidFill>
                <a:latin typeface="Courier New"/>
                <a:ea typeface="Courier New"/>
                <a:cs typeface="Courier New"/>
                <a:sym typeface="Courier New"/>
              </a:rPr>
              <a:t>layout_constraint&lt;</a:t>
            </a:r>
            <a:r>
              <a:rPr b="1" lang="en" sz="1700">
                <a:solidFill>
                  <a:schemeClr val="dk1"/>
                </a:solidFill>
                <a:latin typeface="Courier New"/>
                <a:ea typeface="Courier New"/>
                <a:cs typeface="Courier New"/>
                <a:sym typeface="Courier New"/>
              </a:rPr>
              <a:t>SourceConstraint</a:t>
            </a:r>
            <a:r>
              <a:rPr lang="en" sz="1700">
                <a:solidFill>
                  <a:schemeClr val="dk1"/>
                </a:solidFill>
                <a:latin typeface="Courier New"/>
                <a:ea typeface="Courier New"/>
                <a:cs typeface="Courier New"/>
                <a:sym typeface="Courier New"/>
              </a:rPr>
              <a:t>&gt;_to&lt;</a:t>
            </a:r>
            <a:r>
              <a:rPr b="1" lang="en" sz="1700">
                <a:solidFill>
                  <a:schemeClr val="dk1"/>
                </a:solidFill>
                <a:latin typeface="Courier New"/>
                <a:ea typeface="Courier New"/>
                <a:cs typeface="Courier New"/>
                <a:sym typeface="Courier New"/>
              </a:rPr>
              <a:t>TargetConstraint</a:t>
            </a:r>
            <a:r>
              <a:rPr lang="en" sz="1700">
                <a:solidFill>
                  <a:schemeClr val="dk1"/>
                </a:solidFill>
                <a:latin typeface="Courier New"/>
                <a:ea typeface="Courier New"/>
                <a:cs typeface="Courier New"/>
                <a:sym typeface="Courier New"/>
              </a:rPr>
              <a:t>&gt;</a:t>
            </a:r>
            <a:r>
              <a:rPr lang="en" sz="1700">
                <a:solidFill>
                  <a:schemeClr val="dk1"/>
                </a:solidFill>
                <a:latin typeface="Courier New"/>
                <a:ea typeface="Courier New"/>
                <a:cs typeface="Courier New"/>
                <a:sym typeface="Courier New"/>
              </a:rPr>
              <a:t>Of</a:t>
            </a:r>
            <a:endParaRPr sz="1700"/>
          </a:p>
        </p:txBody>
      </p:sp>
      <p:sp>
        <p:nvSpPr>
          <p:cNvPr id="206" name="Google Shape;206;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0"/>
          <p:cNvSpPr txBox="1"/>
          <p:nvPr/>
        </p:nvSpPr>
        <p:spPr>
          <a:xfrm>
            <a:off x="311700" y="2482850"/>
            <a:ext cx="5795700" cy="108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nsolas"/>
                <a:ea typeface="Consolas"/>
                <a:cs typeface="Consolas"/>
                <a:sym typeface="Consolas"/>
              </a:rPr>
              <a:t>Example attributes on a </a:t>
            </a:r>
            <a:r>
              <a:rPr lang="en" sz="1800">
                <a:latin typeface="Consolas"/>
                <a:ea typeface="Consolas"/>
                <a:cs typeface="Consolas"/>
                <a:sym typeface="Consolas"/>
              </a:rPr>
              <a:t>TextView</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app:layout_constraintTop_toTopOf=</a:t>
            </a:r>
            <a:r>
              <a:rPr lang="en" sz="1800">
                <a:solidFill>
                  <a:srgbClr val="388E3C"/>
                </a:solidFill>
                <a:latin typeface="Consolas"/>
                <a:ea typeface="Consolas"/>
                <a:cs typeface="Consolas"/>
                <a:sym typeface="Consolas"/>
              </a:rPr>
              <a:t>"parent"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app:layout_constraintLeft_toLeftOf=</a:t>
            </a:r>
            <a:r>
              <a:rPr lang="en" sz="1800">
                <a:solidFill>
                  <a:srgbClr val="388E3C"/>
                </a:solidFill>
                <a:latin typeface="Consolas"/>
                <a:ea typeface="Consolas"/>
                <a:cs typeface="Consolas"/>
                <a:sym typeface="Consolas"/>
              </a:rPr>
              <a:t>"parent"</a:t>
            </a:r>
            <a:endParaRPr sz="1700">
              <a:latin typeface="Consolas"/>
              <a:ea typeface="Consolas"/>
              <a:cs typeface="Consolas"/>
              <a:sym typeface="Consolas"/>
            </a:endParaRPr>
          </a:p>
        </p:txBody>
      </p:sp>
      <p:pic>
        <p:nvPicPr>
          <p:cNvPr id="208" name="Google Shape;208;p30"/>
          <p:cNvPicPr preferRelativeResize="0"/>
          <p:nvPr/>
        </p:nvPicPr>
        <p:blipFill rotWithShape="1">
          <a:blip r:embed="rId3">
            <a:alphaModFix/>
          </a:blip>
          <a:srcRect b="-4760" l="0" r="0" t="4760"/>
          <a:stretch/>
        </p:blipFill>
        <p:spPr>
          <a:xfrm>
            <a:off x="6107175" y="2574925"/>
            <a:ext cx="2674790" cy="15994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positioning constraints</a:t>
            </a:r>
            <a:endParaRPr/>
          </a:p>
        </p:txBody>
      </p:sp>
      <p:sp>
        <p:nvSpPr>
          <p:cNvPr id="214" name="Google Shape;21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1"/>
          <p:cNvSpPr/>
          <p:nvPr/>
        </p:nvSpPr>
        <p:spPr>
          <a:xfrm>
            <a:off x="3139464" y="2103386"/>
            <a:ext cx="2911800" cy="14355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txBox="1"/>
          <p:nvPr/>
        </p:nvSpPr>
        <p:spPr>
          <a:xfrm>
            <a:off x="3139450" y="2559650"/>
            <a:ext cx="2911800" cy="7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Hello!</a:t>
            </a:r>
            <a:endParaRPr sz="2200">
              <a:latin typeface="Roboto"/>
              <a:ea typeface="Roboto"/>
              <a:cs typeface="Roboto"/>
              <a:sym typeface="Roboto"/>
            </a:endParaRPr>
          </a:p>
        </p:txBody>
      </p:sp>
      <p:cxnSp>
        <p:nvCxnSpPr>
          <p:cNvPr id="217" name="Google Shape;217;p31"/>
          <p:cNvCxnSpPr/>
          <p:nvPr/>
        </p:nvCxnSpPr>
        <p:spPr>
          <a:xfrm flipH="1" rot="10800000">
            <a:off x="3140724" y="3191610"/>
            <a:ext cx="2919600" cy="8100"/>
          </a:xfrm>
          <a:prstGeom prst="straightConnector1">
            <a:avLst/>
          </a:prstGeom>
          <a:noFill/>
          <a:ln cap="flat" cmpd="sng" w="76200">
            <a:solidFill>
              <a:srgbClr val="1155CC"/>
            </a:solidFill>
            <a:prstDash val="solid"/>
            <a:round/>
            <a:headEnd len="med" w="med" type="none"/>
            <a:tailEnd len="med" w="med" type="none"/>
          </a:ln>
        </p:spPr>
      </p:cxnSp>
      <p:cxnSp>
        <p:nvCxnSpPr>
          <p:cNvPr id="218" name="Google Shape;218;p31"/>
          <p:cNvCxnSpPr/>
          <p:nvPr/>
        </p:nvCxnSpPr>
        <p:spPr>
          <a:xfrm flipH="1" rot="10800000">
            <a:off x="3135549" y="3534814"/>
            <a:ext cx="2919600" cy="8100"/>
          </a:xfrm>
          <a:prstGeom prst="straightConnector1">
            <a:avLst/>
          </a:prstGeom>
          <a:noFill/>
          <a:ln cap="flat" cmpd="sng" w="76200">
            <a:solidFill>
              <a:srgbClr val="1155CC"/>
            </a:solidFill>
            <a:prstDash val="solid"/>
            <a:round/>
            <a:headEnd len="med" w="med" type="none"/>
            <a:tailEnd len="med" w="med" type="none"/>
          </a:ln>
        </p:spPr>
      </p:cxnSp>
      <p:cxnSp>
        <p:nvCxnSpPr>
          <p:cNvPr id="219" name="Google Shape;219;p31"/>
          <p:cNvCxnSpPr/>
          <p:nvPr/>
        </p:nvCxnSpPr>
        <p:spPr>
          <a:xfrm flipH="1" rot="10800000">
            <a:off x="3140720" y="2135118"/>
            <a:ext cx="2919600" cy="8100"/>
          </a:xfrm>
          <a:prstGeom prst="straightConnector1">
            <a:avLst/>
          </a:prstGeom>
          <a:noFill/>
          <a:ln cap="flat" cmpd="sng" w="76200">
            <a:solidFill>
              <a:srgbClr val="1155CC"/>
            </a:solidFill>
            <a:prstDash val="solid"/>
            <a:round/>
            <a:headEnd len="med" w="med" type="none"/>
            <a:tailEnd len="med" w="med" type="none"/>
          </a:ln>
        </p:spPr>
      </p:cxnSp>
      <p:sp>
        <p:nvSpPr>
          <p:cNvPr id="220" name="Google Shape;220;p31"/>
          <p:cNvSpPr txBox="1"/>
          <p:nvPr/>
        </p:nvSpPr>
        <p:spPr>
          <a:xfrm>
            <a:off x="2472875" y="2028950"/>
            <a:ext cx="6435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Top</a:t>
            </a:r>
            <a:endParaRPr sz="1800">
              <a:latin typeface="Roboto"/>
              <a:ea typeface="Roboto"/>
              <a:cs typeface="Roboto"/>
              <a:sym typeface="Roboto"/>
            </a:endParaRPr>
          </a:p>
        </p:txBody>
      </p:sp>
      <p:sp>
        <p:nvSpPr>
          <p:cNvPr id="221" name="Google Shape;221;p31"/>
          <p:cNvSpPr txBox="1"/>
          <p:nvPr/>
        </p:nvSpPr>
        <p:spPr>
          <a:xfrm>
            <a:off x="2105800" y="3326075"/>
            <a:ext cx="10377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Bottom</a:t>
            </a:r>
            <a:endParaRPr sz="1800">
              <a:latin typeface="Roboto"/>
              <a:ea typeface="Roboto"/>
              <a:cs typeface="Roboto"/>
              <a:sym typeface="Roboto"/>
            </a:endParaRPr>
          </a:p>
        </p:txBody>
      </p:sp>
      <p:sp>
        <p:nvSpPr>
          <p:cNvPr id="222" name="Google Shape;222;p31"/>
          <p:cNvSpPr txBox="1"/>
          <p:nvPr/>
        </p:nvSpPr>
        <p:spPr>
          <a:xfrm>
            <a:off x="6060337" y="3058952"/>
            <a:ext cx="1306500" cy="259500"/>
          </a:xfrm>
          <a:prstGeom prst="rect">
            <a:avLst/>
          </a:prstGeom>
          <a:noFill/>
          <a:ln>
            <a:noFill/>
          </a:ln>
        </p:spPr>
        <p:txBody>
          <a:bodyPr anchorCtr="0" anchor="ctr" bIns="91425" lIns="857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  Baseline</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p:nvPr/>
        </p:nvSpPr>
        <p:spPr>
          <a:xfrm>
            <a:off x="3119394" y="2079375"/>
            <a:ext cx="2905200" cy="151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positioning constraints</a:t>
            </a:r>
            <a:endParaRPr/>
          </a:p>
        </p:txBody>
      </p:sp>
      <p:sp>
        <p:nvSpPr>
          <p:cNvPr id="229" name="Google Shape;229;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32"/>
          <p:cNvSpPr txBox="1"/>
          <p:nvPr/>
        </p:nvSpPr>
        <p:spPr>
          <a:xfrm>
            <a:off x="2351400" y="3341675"/>
            <a:ext cx="837600" cy="27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Start</a:t>
            </a:r>
            <a:endParaRPr sz="1800">
              <a:latin typeface="Roboto"/>
              <a:ea typeface="Roboto"/>
              <a:cs typeface="Roboto"/>
              <a:sym typeface="Roboto"/>
            </a:endParaRPr>
          </a:p>
        </p:txBody>
      </p:sp>
      <p:sp>
        <p:nvSpPr>
          <p:cNvPr id="231" name="Google Shape;231;p32"/>
          <p:cNvSpPr txBox="1"/>
          <p:nvPr/>
        </p:nvSpPr>
        <p:spPr>
          <a:xfrm>
            <a:off x="2435025" y="2811375"/>
            <a:ext cx="622500" cy="27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Left</a:t>
            </a:r>
            <a:endParaRPr sz="1800">
              <a:latin typeface="Roboto"/>
              <a:ea typeface="Roboto"/>
              <a:cs typeface="Roboto"/>
              <a:sym typeface="Roboto"/>
            </a:endParaRPr>
          </a:p>
        </p:txBody>
      </p:sp>
      <p:sp>
        <p:nvSpPr>
          <p:cNvPr id="232" name="Google Shape;232;p32"/>
          <p:cNvSpPr txBox="1"/>
          <p:nvPr/>
        </p:nvSpPr>
        <p:spPr>
          <a:xfrm>
            <a:off x="6169894" y="2716717"/>
            <a:ext cx="13074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Right</a:t>
            </a:r>
            <a:endParaRPr sz="1800">
              <a:latin typeface="Roboto"/>
              <a:ea typeface="Roboto"/>
              <a:cs typeface="Roboto"/>
              <a:sym typeface="Roboto"/>
            </a:endParaRPr>
          </a:p>
        </p:txBody>
      </p:sp>
      <p:sp>
        <p:nvSpPr>
          <p:cNvPr id="233" name="Google Shape;233;p32"/>
          <p:cNvSpPr txBox="1"/>
          <p:nvPr/>
        </p:nvSpPr>
        <p:spPr>
          <a:xfrm>
            <a:off x="6169894" y="3246979"/>
            <a:ext cx="13074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End</a:t>
            </a:r>
            <a:endParaRPr sz="1800">
              <a:latin typeface="Roboto"/>
              <a:ea typeface="Roboto"/>
              <a:cs typeface="Roboto"/>
              <a:sym typeface="Roboto"/>
            </a:endParaRPr>
          </a:p>
        </p:txBody>
      </p:sp>
      <p:sp>
        <p:nvSpPr>
          <p:cNvPr id="234" name="Google Shape;234;p32"/>
          <p:cNvSpPr txBox="1"/>
          <p:nvPr/>
        </p:nvSpPr>
        <p:spPr>
          <a:xfrm>
            <a:off x="3139450" y="2559650"/>
            <a:ext cx="2911800" cy="7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Hello!</a:t>
            </a:r>
            <a:endParaRPr sz="2200">
              <a:latin typeface="Roboto"/>
              <a:ea typeface="Roboto"/>
              <a:cs typeface="Roboto"/>
              <a:sym typeface="Roboto"/>
            </a:endParaRPr>
          </a:p>
        </p:txBody>
      </p:sp>
      <p:cxnSp>
        <p:nvCxnSpPr>
          <p:cNvPr id="235" name="Google Shape;235;p32"/>
          <p:cNvCxnSpPr/>
          <p:nvPr/>
        </p:nvCxnSpPr>
        <p:spPr>
          <a:xfrm flipH="1" rot="10800000">
            <a:off x="3135545" y="2080868"/>
            <a:ext cx="9300" cy="1521300"/>
          </a:xfrm>
          <a:prstGeom prst="straightConnector1">
            <a:avLst/>
          </a:prstGeom>
          <a:noFill/>
          <a:ln cap="flat" cmpd="sng" w="76200">
            <a:solidFill>
              <a:srgbClr val="1155CC"/>
            </a:solidFill>
            <a:prstDash val="solid"/>
            <a:round/>
            <a:headEnd len="med" w="med" type="none"/>
            <a:tailEnd len="med" w="med" type="none"/>
          </a:ln>
        </p:spPr>
      </p:cxnSp>
      <p:cxnSp>
        <p:nvCxnSpPr>
          <p:cNvPr id="236" name="Google Shape;236;p32"/>
          <p:cNvCxnSpPr/>
          <p:nvPr/>
        </p:nvCxnSpPr>
        <p:spPr>
          <a:xfrm flipH="1" rot="10800000">
            <a:off x="6024595" y="2076068"/>
            <a:ext cx="9300" cy="1521300"/>
          </a:xfrm>
          <a:prstGeom prst="straightConnector1">
            <a:avLst/>
          </a:prstGeom>
          <a:noFill/>
          <a:ln cap="flat" cmpd="sng" w="76200">
            <a:solidFill>
              <a:srgbClr val="1155CC"/>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ConstraintLayout example</a:t>
            </a:r>
            <a:endParaRPr/>
          </a:p>
        </p:txBody>
      </p:sp>
      <p:sp>
        <p:nvSpPr>
          <p:cNvPr id="242" name="Google Shape;242;p33"/>
          <p:cNvSpPr txBox="1"/>
          <p:nvPr>
            <p:ph idx="1" type="body"/>
          </p:nvPr>
        </p:nvSpPr>
        <p:spPr>
          <a:xfrm>
            <a:off x="191275" y="1165525"/>
            <a:ext cx="7077600" cy="3591900"/>
          </a:xfrm>
          <a:prstGeom prst="rect">
            <a:avLst/>
          </a:prstGeom>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&lt;androidx.constraintlayout.widget.ConstraintLayout</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r>
              <a:rPr lang="en" sz="1800">
                <a:solidFill>
                  <a:srgbClr val="37474F"/>
                </a:solidFill>
                <a:latin typeface="Consolas"/>
                <a:ea typeface="Consolas"/>
                <a:cs typeface="Consolas"/>
                <a:sym typeface="Consolas"/>
              </a:rPr>
              <a:t>&gt;</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&lt;TextView</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rPr lang="en" sz="1700">
                <a:latin typeface="Consolas"/>
                <a:ea typeface="Consolas"/>
                <a:cs typeface="Consolas"/>
                <a:sym typeface="Consolas"/>
              </a:rPr>
              <a:t>        </a:t>
            </a:r>
            <a:r>
              <a:rPr b="1" lang="en" sz="1700">
                <a:latin typeface="Consolas"/>
                <a:ea typeface="Consolas"/>
                <a:cs typeface="Consolas"/>
                <a:sym typeface="Consolas"/>
              </a:rPr>
              <a:t>app:layout_constraintBottom_toBottomOf=</a:t>
            </a:r>
            <a:r>
              <a:rPr b="1" lang="e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app:layout_constraintEnd_toEndOf=</a:t>
            </a:r>
            <a:r>
              <a:rPr b="1" lang="e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app:layout_constraintStart_toStartOf=</a:t>
            </a:r>
            <a:r>
              <a:rPr b="1" lang="e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app:layout_constraintTop_toTopOf=</a:t>
            </a:r>
            <a:r>
              <a:rPr b="1" lang="en" sz="1700">
                <a:solidFill>
                  <a:srgbClr val="388E3C"/>
                </a:solidFill>
                <a:latin typeface="Consolas"/>
                <a:ea typeface="Consolas"/>
                <a:cs typeface="Consolas"/>
                <a:sym typeface="Consolas"/>
              </a:rPr>
              <a:t>"parent"</a:t>
            </a:r>
            <a:r>
              <a:rPr lang="en" sz="1700">
                <a:latin typeface="Consolas"/>
                <a:ea typeface="Consolas"/>
                <a:cs typeface="Consolas"/>
                <a:sym typeface="Consolas"/>
              </a:rPr>
              <a:t> /&gt;</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&lt;/androidx.constraintlayout.widget.ConstraintLayout&gt;</a:t>
            </a:r>
            <a:endParaRPr sz="1700">
              <a:latin typeface="Consolas"/>
              <a:ea typeface="Consolas"/>
              <a:cs typeface="Consolas"/>
              <a:sym typeface="Consolas"/>
            </a:endParaRPr>
          </a:p>
        </p:txBody>
      </p:sp>
      <p:sp>
        <p:nvSpPr>
          <p:cNvPr id="243" name="Google Shape;243;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4" name="Google Shape;244;p33"/>
          <p:cNvPicPr preferRelativeResize="0"/>
          <p:nvPr/>
        </p:nvPicPr>
        <p:blipFill>
          <a:blip r:embed="rId3">
            <a:alphaModFix/>
          </a:blip>
          <a:stretch>
            <a:fillRect/>
          </a:stretch>
        </p:blipFill>
        <p:spPr>
          <a:xfrm>
            <a:off x="7048413" y="1294970"/>
            <a:ext cx="1741195" cy="29926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Editor in Android Studio</a:t>
            </a:r>
            <a:endParaRPr/>
          </a:p>
        </p:txBody>
      </p:sp>
      <p:sp>
        <p:nvSpPr>
          <p:cNvPr id="250" name="Google Shape;250;p34"/>
          <p:cNvSpPr txBox="1"/>
          <p:nvPr>
            <p:ph idx="1" type="body"/>
          </p:nvPr>
        </p:nvSpPr>
        <p:spPr>
          <a:xfrm>
            <a:off x="254900" y="1041373"/>
            <a:ext cx="85206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You can click and drag to add constraints to a View.</a:t>
            </a:r>
            <a:endParaRPr sz="1800"/>
          </a:p>
        </p:txBody>
      </p:sp>
      <p:sp>
        <p:nvSpPr>
          <p:cNvPr id="251" name="Google Shape;251;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2" name="Google Shape;252;p34"/>
          <p:cNvPicPr preferRelativeResize="0"/>
          <p:nvPr/>
        </p:nvPicPr>
        <p:blipFill>
          <a:blip r:embed="rId3">
            <a:alphaModFix/>
          </a:blip>
          <a:stretch>
            <a:fillRect/>
          </a:stretch>
        </p:blipFill>
        <p:spPr>
          <a:xfrm>
            <a:off x="2127374" y="1692163"/>
            <a:ext cx="4889251" cy="27112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 Widget in Layout Editor</a:t>
            </a:r>
            <a:endParaRPr/>
          </a:p>
        </p:txBody>
      </p:sp>
      <p:sp>
        <p:nvSpPr>
          <p:cNvPr id="258" name="Google Shape;258;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35"/>
          <p:cNvPicPr preferRelativeResize="0"/>
          <p:nvPr/>
        </p:nvPicPr>
        <p:blipFill>
          <a:blip r:embed="rId3">
            <a:alphaModFix/>
          </a:blip>
          <a:stretch>
            <a:fillRect/>
          </a:stretch>
        </p:blipFill>
        <p:spPr>
          <a:xfrm>
            <a:off x="5410200" y="1264220"/>
            <a:ext cx="2148554" cy="3079902"/>
          </a:xfrm>
          <a:prstGeom prst="rect">
            <a:avLst/>
          </a:prstGeom>
          <a:noFill/>
          <a:ln cap="flat" cmpd="sng" w="9525">
            <a:solidFill>
              <a:srgbClr val="B7B7B7"/>
            </a:solidFill>
            <a:prstDash val="solid"/>
            <a:round/>
            <a:headEnd len="sm" w="sm" type="none"/>
            <a:tailEnd len="sm" w="sm" type="none"/>
          </a:ln>
        </p:spPr>
      </p:pic>
      <p:pic>
        <p:nvPicPr>
          <p:cNvPr id="260" name="Google Shape;260;p35"/>
          <p:cNvPicPr preferRelativeResize="0"/>
          <p:nvPr/>
        </p:nvPicPr>
        <p:blipFill>
          <a:blip r:embed="rId4">
            <a:alphaModFix/>
          </a:blip>
          <a:stretch>
            <a:fillRect/>
          </a:stretch>
        </p:blipFill>
        <p:spPr>
          <a:xfrm>
            <a:off x="833425" y="1651570"/>
            <a:ext cx="581025" cy="304800"/>
          </a:xfrm>
          <a:prstGeom prst="rect">
            <a:avLst/>
          </a:prstGeom>
          <a:noFill/>
          <a:ln>
            <a:noFill/>
          </a:ln>
        </p:spPr>
      </p:pic>
      <p:pic>
        <p:nvPicPr>
          <p:cNvPr id="261" name="Google Shape;261;p35"/>
          <p:cNvPicPr preferRelativeResize="0"/>
          <p:nvPr/>
        </p:nvPicPr>
        <p:blipFill>
          <a:blip r:embed="rId5">
            <a:alphaModFix/>
          </a:blip>
          <a:stretch>
            <a:fillRect/>
          </a:stretch>
        </p:blipFill>
        <p:spPr>
          <a:xfrm>
            <a:off x="833425" y="2567558"/>
            <a:ext cx="581025" cy="304800"/>
          </a:xfrm>
          <a:prstGeom prst="rect">
            <a:avLst/>
          </a:prstGeom>
          <a:noFill/>
          <a:ln>
            <a:noFill/>
          </a:ln>
        </p:spPr>
      </p:pic>
      <p:pic>
        <p:nvPicPr>
          <p:cNvPr id="262" name="Google Shape;262;p35"/>
          <p:cNvPicPr preferRelativeResize="0"/>
          <p:nvPr/>
        </p:nvPicPr>
        <p:blipFill>
          <a:blip r:embed="rId6">
            <a:alphaModFix/>
          </a:blip>
          <a:stretch>
            <a:fillRect/>
          </a:stretch>
        </p:blipFill>
        <p:spPr>
          <a:xfrm>
            <a:off x="833425" y="3483545"/>
            <a:ext cx="581025" cy="304800"/>
          </a:xfrm>
          <a:prstGeom prst="rect">
            <a:avLst/>
          </a:prstGeom>
          <a:noFill/>
          <a:ln>
            <a:noFill/>
          </a:ln>
        </p:spPr>
      </p:pic>
      <p:sp>
        <p:nvSpPr>
          <p:cNvPr id="263" name="Google Shape;263;p35"/>
          <p:cNvSpPr txBox="1"/>
          <p:nvPr/>
        </p:nvSpPr>
        <p:spPr>
          <a:xfrm>
            <a:off x="1693882" y="1658475"/>
            <a:ext cx="23781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sz="2200">
                <a:solidFill>
                  <a:schemeClr val="dk1"/>
                </a:solidFill>
                <a:latin typeface="Roboto"/>
                <a:ea typeface="Roboto"/>
                <a:cs typeface="Roboto"/>
                <a:sym typeface="Roboto"/>
              </a:rPr>
              <a:t>Fixed</a:t>
            </a:r>
            <a:endParaRPr sz="2200">
              <a:solidFill>
                <a:schemeClr val="dk1"/>
              </a:solidFill>
              <a:latin typeface="Roboto"/>
              <a:ea typeface="Roboto"/>
              <a:cs typeface="Roboto"/>
              <a:sym typeface="Roboto"/>
            </a:endParaRPr>
          </a:p>
        </p:txBody>
      </p:sp>
      <p:sp>
        <p:nvSpPr>
          <p:cNvPr id="264" name="Google Shape;264;p35"/>
          <p:cNvSpPr txBox="1"/>
          <p:nvPr/>
        </p:nvSpPr>
        <p:spPr>
          <a:xfrm>
            <a:off x="1693900" y="2574450"/>
            <a:ext cx="31725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None/>
            </a:pPr>
            <a:r>
              <a:rPr lang="en" sz="2200">
                <a:solidFill>
                  <a:schemeClr val="dk1"/>
                </a:solidFill>
                <a:latin typeface="Roboto"/>
                <a:ea typeface="Roboto"/>
                <a:cs typeface="Roboto"/>
                <a:sym typeface="Roboto"/>
              </a:rPr>
              <a:t>Wrap content</a:t>
            </a:r>
            <a:endParaRPr sz="2200">
              <a:solidFill>
                <a:schemeClr val="dk1"/>
              </a:solidFill>
              <a:latin typeface="Roboto"/>
              <a:ea typeface="Roboto"/>
              <a:cs typeface="Roboto"/>
              <a:sym typeface="Roboto"/>
            </a:endParaRPr>
          </a:p>
        </p:txBody>
      </p:sp>
      <p:sp>
        <p:nvSpPr>
          <p:cNvPr id="265" name="Google Shape;265;p35"/>
          <p:cNvSpPr txBox="1"/>
          <p:nvPr/>
        </p:nvSpPr>
        <p:spPr>
          <a:xfrm>
            <a:off x="1693901" y="3528550"/>
            <a:ext cx="38943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None/>
            </a:pPr>
            <a:r>
              <a:rPr lang="en" sz="2200">
                <a:solidFill>
                  <a:schemeClr val="dk1"/>
                </a:solidFill>
                <a:latin typeface="Roboto"/>
                <a:ea typeface="Roboto"/>
                <a:cs typeface="Roboto"/>
                <a:sym typeface="Roboto"/>
              </a:rPr>
              <a:t>Match constraints</a:t>
            </a:r>
            <a:endParaRPr sz="2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8" name="Google Shape;88;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5: Layouts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Layouts in Android</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ConstraintLayout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Additional topics for ConstraintLayout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Data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Displaying lists with RecyclerView</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Summary</a:t>
            </a:r>
            <a:endParaRPr sz="2000"/>
          </a:p>
        </p:txBody>
      </p:sp>
      <p:sp>
        <p:nvSpPr>
          <p:cNvPr id="89" name="Google Shape;89;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content for width and height </a:t>
            </a:r>
            <a:endParaRPr/>
          </a:p>
        </p:txBody>
      </p:sp>
      <p:sp>
        <p:nvSpPr>
          <p:cNvPr id="271" name="Google Shape;271;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36"/>
          <p:cNvPicPr preferRelativeResize="0"/>
          <p:nvPr/>
        </p:nvPicPr>
        <p:blipFill>
          <a:blip r:embed="rId3">
            <a:alphaModFix/>
          </a:blip>
          <a:stretch>
            <a:fillRect/>
          </a:stretch>
        </p:blipFill>
        <p:spPr>
          <a:xfrm>
            <a:off x="1693450" y="1157275"/>
            <a:ext cx="5757101" cy="3222528"/>
          </a:xfrm>
          <a:prstGeom prst="rect">
            <a:avLst/>
          </a:prstGeom>
          <a:noFill/>
          <a:ln>
            <a:noFill/>
          </a:ln>
        </p:spPr>
      </p:pic>
      <p:pic>
        <p:nvPicPr>
          <p:cNvPr id="273" name="Google Shape;273;p36"/>
          <p:cNvPicPr preferRelativeResize="0"/>
          <p:nvPr/>
        </p:nvPicPr>
        <p:blipFill rotWithShape="1">
          <a:blip r:embed="rId3">
            <a:alphaModFix/>
          </a:blip>
          <a:srcRect b="0" l="43633" r="0" t="67370"/>
          <a:stretch/>
        </p:blipFill>
        <p:spPr>
          <a:xfrm>
            <a:off x="4439475" y="3399052"/>
            <a:ext cx="3245125" cy="105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content for width, fixed height</a:t>
            </a:r>
            <a:endParaRPr/>
          </a:p>
        </p:txBody>
      </p:sp>
      <p:sp>
        <p:nvSpPr>
          <p:cNvPr id="279" name="Google Shape;279;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0" name="Google Shape;280;p37"/>
          <p:cNvPicPr preferRelativeResize="0"/>
          <p:nvPr/>
        </p:nvPicPr>
        <p:blipFill>
          <a:blip r:embed="rId3">
            <a:alphaModFix/>
          </a:blip>
          <a:stretch>
            <a:fillRect/>
          </a:stretch>
        </p:blipFill>
        <p:spPr>
          <a:xfrm>
            <a:off x="1691640" y="1149908"/>
            <a:ext cx="5760721" cy="3234866"/>
          </a:xfrm>
          <a:prstGeom prst="rect">
            <a:avLst/>
          </a:prstGeom>
          <a:noFill/>
          <a:ln>
            <a:noFill/>
          </a:ln>
        </p:spPr>
      </p:pic>
      <p:pic>
        <p:nvPicPr>
          <p:cNvPr id="281" name="Google Shape;281;p37"/>
          <p:cNvPicPr preferRelativeResize="0"/>
          <p:nvPr/>
        </p:nvPicPr>
        <p:blipFill rotWithShape="1">
          <a:blip r:embed="rId3">
            <a:alphaModFix/>
          </a:blip>
          <a:srcRect b="0" l="43461" r="0" t="67026"/>
          <a:stretch/>
        </p:blipFill>
        <p:spPr>
          <a:xfrm>
            <a:off x="4434035" y="3384092"/>
            <a:ext cx="3257125" cy="1066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 a view horizontally</a:t>
            </a:r>
            <a:endParaRPr/>
          </a:p>
        </p:txBody>
      </p:sp>
      <p:sp>
        <p:nvSpPr>
          <p:cNvPr id="287" name="Google Shape;28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38"/>
          <p:cNvPicPr preferRelativeResize="0"/>
          <p:nvPr/>
        </p:nvPicPr>
        <p:blipFill rotWithShape="1">
          <a:blip r:embed="rId3">
            <a:alphaModFix/>
          </a:blip>
          <a:srcRect b="0" l="0" r="53014" t="0"/>
          <a:stretch/>
        </p:blipFill>
        <p:spPr>
          <a:xfrm>
            <a:off x="1658093" y="1135200"/>
            <a:ext cx="2706774" cy="3233425"/>
          </a:xfrm>
          <a:prstGeom prst="rect">
            <a:avLst/>
          </a:prstGeom>
          <a:noFill/>
          <a:ln>
            <a:noFill/>
          </a:ln>
        </p:spPr>
      </p:pic>
      <p:pic>
        <p:nvPicPr>
          <p:cNvPr id="289" name="Google Shape;289;p38"/>
          <p:cNvPicPr preferRelativeResize="0"/>
          <p:nvPr/>
        </p:nvPicPr>
        <p:blipFill>
          <a:blip r:embed="rId4">
            <a:alphaModFix/>
          </a:blip>
          <a:stretch>
            <a:fillRect/>
          </a:stretch>
        </p:blipFill>
        <p:spPr>
          <a:xfrm>
            <a:off x="4426125" y="1164625"/>
            <a:ext cx="3302150" cy="3174575"/>
          </a:xfrm>
          <a:prstGeom prst="rect">
            <a:avLst/>
          </a:prstGeom>
          <a:noFill/>
          <a:ln cap="flat" cmpd="sng" w="9525">
            <a:solidFill>
              <a:srgbClr val="B7B7B7"/>
            </a:solidFill>
            <a:prstDash val="solid"/>
            <a:round/>
            <a:headEnd len="sm" w="sm" type="none"/>
            <a:tailEnd len="sm" w="sm" type="none"/>
          </a:ln>
        </p:spPr>
      </p:pic>
      <p:sp>
        <p:nvSpPr>
          <p:cNvPr id="290" name="Google Shape;290;p38"/>
          <p:cNvSpPr/>
          <p:nvPr/>
        </p:nvSpPr>
        <p:spPr>
          <a:xfrm>
            <a:off x="5963224" y="3137000"/>
            <a:ext cx="250200" cy="2448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match_constraint</a:t>
            </a:r>
            <a:endParaRPr/>
          </a:p>
        </p:txBody>
      </p:sp>
      <p:sp>
        <p:nvSpPr>
          <p:cNvPr id="296" name="Google Shape;296;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7" name="Google Shape;297;p39"/>
          <p:cNvPicPr preferRelativeResize="0"/>
          <p:nvPr/>
        </p:nvPicPr>
        <p:blipFill rotWithShape="1">
          <a:blip r:embed="rId3">
            <a:alphaModFix/>
          </a:blip>
          <a:srcRect b="0" l="0" r="2315" t="0"/>
          <a:stretch/>
        </p:blipFill>
        <p:spPr>
          <a:xfrm>
            <a:off x="1848825" y="1657475"/>
            <a:ext cx="4884701" cy="2799496"/>
          </a:xfrm>
          <a:prstGeom prst="rect">
            <a:avLst/>
          </a:prstGeom>
          <a:noFill/>
          <a:ln>
            <a:noFill/>
          </a:ln>
        </p:spPr>
      </p:pic>
      <p:sp>
        <p:nvSpPr>
          <p:cNvPr id="298" name="Google Shape;298;p39"/>
          <p:cNvSpPr txBox="1"/>
          <p:nvPr/>
        </p:nvSpPr>
        <p:spPr>
          <a:xfrm>
            <a:off x="311700" y="1098750"/>
            <a:ext cx="8520600" cy="50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Can’t use </a:t>
            </a:r>
            <a:r>
              <a:rPr lang="en" sz="1800">
                <a:latin typeface="Courier New"/>
                <a:ea typeface="Courier New"/>
                <a:cs typeface="Courier New"/>
                <a:sym typeface="Courier New"/>
              </a:rPr>
              <a:t>match_parent</a:t>
            </a:r>
            <a:r>
              <a:rPr lang="en" sz="1800">
                <a:latin typeface="Roboto"/>
                <a:ea typeface="Roboto"/>
                <a:cs typeface="Roboto"/>
                <a:sym typeface="Roboto"/>
              </a:rPr>
              <a:t> on a child view, use </a:t>
            </a:r>
            <a:r>
              <a:rPr lang="en" sz="1800">
                <a:latin typeface="Courier New"/>
                <a:ea typeface="Courier New"/>
                <a:cs typeface="Courier New"/>
                <a:sym typeface="Courier New"/>
              </a:rPr>
              <a:t>match_constraint </a:t>
            </a:r>
            <a:r>
              <a:rPr lang="en" sz="1800">
                <a:latin typeface="Roboto"/>
                <a:ea typeface="Roboto"/>
                <a:cs typeface="Roboto"/>
                <a:sym typeface="Roboto"/>
              </a:rPr>
              <a:t>instead</a:t>
            </a:r>
            <a:endParaRPr sz="1800">
              <a:latin typeface="Roboto"/>
              <a:ea typeface="Roboto"/>
              <a:cs typeface="Roboto"/>
              <a:sym typeface="Roboto"/>
            </a:endParaRPr>
          </a:p>
          <a:p>
            <a:pPr indent="0" lvl="0" marL="0" rtl="0" algn="l">
              <a:lnSpc>
                <a:spcPct val="115000"/>
              </a:lnSpc>
              <a:spcBef>
                <a:spcPts val="1000"/>
              </a:spcBef>
              <a:spcAft>
                <a:spcPts val="1000"/>
              </a:spcAft>
              <a:buNone/>
            </a:pPr>
            <a:r>
              <a:t/>
            </a:r>
            <a:endParaRPr sz="1800">
              <a:latin typeface="Roboto"/>
              <a:ea typeface="Roboto"/>
              <a:cs typeface="Roboto"/>
              <a:sym typeface="Roboto"/>
            </a:endParaRPr>
          </a:p>
        </p:txBody>
      </p:sp>
      <p:pic>
        <p:nvPicPr>
          <p:cNvPr id="299" name="Google Shape;299;p39"/>
          <p:cNvPicPr preferRelativeResize="0"/>
          <p:nvPr/>
        </p:nvPicPr>
        <p:blipFill rotWithShape="1">
          <a:blip r:embed="rId3">
            <a:alphaModFix/>
          </a:blip>
          <a:srcRect b="0" l="45289" r="2315" t="66244"/>
          <a:stretch/>
        </p:blipFill>
        <p:spPr>
          <a:xfrm>
            <a:off x="4195175" y="3592948"/>
            <a:ext cx="2620000" cy="94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Chains</a:t>
            </a:r>
            <a:endParaRPr/>
          </a:p>
        </p:txBody>
      </p:sp>
      <p:sp>
        <p:nvSpPr>
          <p:cNvPr id="305" name="Google Shape;305;p40"/>
          <p:cNvSpPr txBox="1"/>
          <p:nvPr>
            <p:ph idx="1" type="body"/>
          </p:nvPr>
        </p:nvSpPr>
        <p:spPr>
          <a:xfrm>
            <a:off x="311700" y="1914475"/>
            <a:ext cx="8520600" cy="2352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 you position views in relation to each other </a:t>
            </a:r>
            <a:endParaRPr sz="2200"/>
          </a:p>
          <a:p>
            <a:pPr indent="-368300" lvl="0" marL="457200" rtl="0" algn="l">
              <a:spcBef>
                <a:spcPts val="1000"/>
              </a:spcBef>
              <a:spcAft>
                <a:spcPts val="0"/>
              </a:spcAft>
              <a:buSzPts val="2200"/>
              <a:buChar char="●"/>
            </a:pPr>
            <a:r>
              <a:rPr lang="en" sz="2200"/>
              <a:t>Can be linked horizontally or vertically </a:t>
            </a:r>
            <a:endParaRPr sz="2200"/>
          </a:p>
          <a:p>
            <a:pPr indent="-381000" lvl="0" marL="457200" rtl="0" algn="l">
              <a:spcBef>
                <a:spcPts val="1000"/>
              </a:spcBef>
              <a:spcAft>
                <a:spcPts val="0"/>
              </a:spcAft>
              <a:buSzPts val="2400"/>
              <a:buChar char="●"/>
            </a:pPr>
            <a:r>
              <a:rPr lang="en" sz="2200"/>
              <a:t>Provide much of </a:t>
            </a:r>
            <a:r>
              <a:rPr lang="en" sz="2200"/>
              <a:t>LinearLayout</a:t>
            </a:r>
            <a:r>
              <a:rPr lang="en" sz="2200"/>
              <a:t> functionality</a:t>
            </a:r>
            <a:endParaRPr/>
          </a:p>
          <a:p>
            <a:pPr indent="0" lvl="0" marL="0" rtl="0" algn="l">
              <a:spcBef>
                <a:spcPts val="1000"/>
              </a:spcBef>
              <a:spcAft>
                <a:spcPts val="0"/>
              </a:spcAft>
              <a:buNone/>
            </a:pPr>
            <a:r>
              <a:t/>
            </a:r>
            <a:endParaRPr/>
          </a:p>
        </p:txBody>
      </p:sp>
      <p:sp>
        <p:nvSpPr>
          <p:cNvPr id="306" name="Google Shape;30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Chain in Layout Editor</a:t>
            </a:r>
            <a:endParaRPr/>
          </a:p>
        </p:txBody>
      </p:sp>
      <p:sp>
        <p:nvSpPr>
          <p:cNvPr id="312" name="Google Shape;312;p41"/>
          <p:cNvSpPr txBox="1"/>
          <p:nvPr>
            <p:ph idx="1" type="body"/>
          </p:nvPr>
        </p:nvSpPr>
        <p:spPr>
          <a:xfrm>
            <a:off x="422275" y="1705225"/>
            <a:ext cx="4284900" cy="203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Select the objects you want to be in the chain.</a:t>
            </a:r>
            <a:endParaRPr sz="1800"/>
          </a:p>
          <a:p>
            <a:pPr indent="-342900" lvl="0" marL="457200" rtl="0" algn="l">
              <a:spcBef>
                <a:spcPts val="600"/>
              </a:spcBef>
              <a:spcAft>
                <a:spcPts val="0"/>
              </a:spcAft>
              <a:buSzPts val="1800"/>
              <a:buAutoNum type="arabicPeriod"/>
            </a:pPr>
            <a:r>
              <a:rPr lang="en" sz="1800"/>
              <a:t>Right-click and select </a:t>
            </a:r>
            <a:r>
              <a:rPr b="1" lang="en" sz="1800"/>
              <a:t>Chains.</a:t>
            </a:r>
            <a:endParaRPr sz="1800"/>
          </a:p>
          <a:p>
            <a:pPr indent="-342900" lvl="0" marL="457200" rtl="0" algn="l">
              <a:spcBef>
                <a:spcPts val="600"/>
              </a:spcBef>
              <a:spcAft>
                <a:spcPts val="0"/>
              </a:spcAft>
              <a:buSzPts val="1800"/>
              <a:buAutoNum type="arabicPeriod"/>
            </a:pPr>
            <a:r>
              <a:rPr lang="en" sz="1800"/>
              <a:t>Create a horizontal or vertical chain.</a:t>
            </a:r>
            <a:endParaRPr sz="1800"/>
          </a:p>
          <a:p>
            <a:pPr indent="0" lvl="0" marL="0" rtl="0" algn="l">
              <a:spcBef>
                <a:spcPts val="600"/>
              </a:spcBef>
              <a:spcAft>
                <a:spcPts val="600"/>
              </a:spcAft>
              <a:buNone/>
            </a:pPr>
            <a:r>
              <a:t/>
            </a:r>
            <a:endParaRPr sz="1800"/>
          </a:p>
        </p:txBody>
      </p:sp>
      <p:sp>
        <p:nvSpPr>
          <p:cNvPr id="313" name="Google Shape;313;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41"/>
          <p:cNvPicPr preferRelativeResize="0"/>
          <p:nvPr/>
        </p:nvPicPr>
        <p:blipFill>
          <a:blip r:embed="rId3">
            <a:alphaModFix/>
          </a:blip>
          <a:stretch>
            <a:fillRect/>
          </a:stretch>
        </p:blipFill>
        <p:spPr>
          <a:xfrm>
            <a:off x="5816950" y="1210370"/>
            <a:ext cx="1276214" cy="3014037"/>
          </a:xfrm>
          <a:prstGeom prst="rect">
            <a:avLst/>
          </a:prstGeom>
          <a:noFill/>
          <a:ln cap="flat" cmpd="sng" w="19050">
            <a:solidFill>
              <a:srgbClr val="FFFFFF"/>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styles</a:t>
            </a:r>
            <a:endParaRPr/>
          </a:p>
        </p:txBody>
      </p:sp>
      <p:sp>
        <p:nvSpPr>
          <p:cNvPr id="320" name="Google Shape;320;p42"/>
          <p:cNvSpPr txBox="1"/>
          <p:nvPr>
            <p:ph idx="1" type="body"/>
          </p:nvPr>
        </p:nvSpPr>
        <p:spPr>
          <a:xfrm>
            <a:off x="311700" y="1039322"/>
            <a:ext cx="85206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Adjust space between views with these different chain styles.</a:t>
            </a:r>
            <a:endParaRPr sz="1800"/>
          </a:p>
        </p:txBody>
      </p:sp>
      <p:sp>
        <p:nvSpPr>
          <p:cNvPr id="321" name="Google Shape;32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2" name="Google Shape;322;p42"/>
          <p:cNvPicPr preferRelativeResize="0"/>
          <p:nvPr/>
        </p:nvPicPr>
        <p:blipFill rotWithShape="1">
          <a:blip r:embed="rId3">
            <a:alphaModFix/>
          </a:blip>
          <a:srcRect b="0" l="5713" r="0" t="0"/>
          <a:stretch/>
        </p:blipFill>
        <p:spPr>
          <a:xfrm>
            <a:off x="409575" y="1524025"/>
            <a:ext cx="3616475" cy="2976175"/>
          </a:xfrm>
          <a:prstGeom prst="rect">
            <a:avLst/>
          </a:prstGeom>
          <a:noFill/>
          <a:ln>
            <a:noFill/>
          </a:ln>
        </p:spPr>
      </p:pic>
      <p:sp>
        <p:nvSpPr>
          <p:cNvPr id="323" name="Google Shape;323;p42"/>
          <p:cNvSpPr txBox="1"/>
          <p:nvPr/>
        </p:nvSpPr>
        <p:spPr>
          <a:xfrm>
            <a:off x="4248150" y="1808890"/>
            <a:ext cx="1914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Spread Chain</a:t>
            </a:r>
            <a:endParaRPr sz="1800">
              <a:latin typeface="Roboto"/>
              <a:ea typeface="Roboto"/>
              <a:cs typeface="Roboto"/>
              <a:sym typeface="Roboto"/>
            </a:endParaRPr>
          </a:p>
        </p:txBody>
      </p:sp>
      <p:sp>
        <p:nvSpPr>
          <p:cNvPr id="324" name="Google Shape;324;p42"/>
          <p:cNvSpPr txBox="1"/>
          <p:nvPr/>
        </p:nvSpPr>
        <p:spPr>
          <a:xfrm>
            <a:off x="4257675" y="2452902"/>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Spread Inside Chain</a:t>
            </a:r>
            <a:endParaRPr sz="1800">
              <a:latin typeface="Roboto"/>
              <a:ea typeface="Roboto"/>
              <a:cs typeface="Roboto"/>
              <a:sym typeface="Roboto"/>
            </a:endParaRPr>
          </a:p>
        </p:txBody>
      </p:sp>
      <p:sp>
        <p:nvSpPr>
          <p:cNvPr id="325" name="Google Shape;325;p42"/>
          <p:cNvSpPr txBox="1"/>
          <p:nvPr/>
        </p:nvSpPr>
        <p:spPr>
          <a:xfrm>
            <a:off x="4257675" y="3083611"/>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Weighted Chain</a:t>
            </a:r>
            <a:endParaRPr sz="1800">
              <a:latin typeface="Roboto"/>
              <a:ea typeface="Roboto"/>
              <a:cs typeface="Roboto"/>
              <a:sym typeface="Roboto"/>
            </a:endParaRPr>
          </a:p>
        </p:txBody>
      </p:sp>
      <p:sp>
        <p:nvSpPr>
          <p:cNvPr id="326" name="Google Shape;326;p42"/>
          <p:cNvSpPr txBox="1"/>
          <p:nvPr/>
        </p:nvSpPr>
        <p:spPr>
          <a:xfrm>
            <a:off x="4257675" y="3755339"/>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Packed Chain</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2" name="Google Shape;332;p43"/>
          <p:cNvSpPr txBox="1"/>
          <p:nvPr/>
        </p:nvSpPr>
        <p:spPr>
          <a:xfrm>
            <a:off x="311700" y="0"/>
            <a:ext cx="8520600" cy="46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Additional topics for ConstraintLayout</a:t>
            </a:r>
            <a:endParaRPr b="1" sz="5200">
              <a:solidFill>
                <a:srgbClr val="FAFAFA"/>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Guidelines</a:t>
            </a:r>
            <a:endParaRPr/>
          </a:p>
        </p:txBody>
      </p:sp>
      <p:sp>
        <p:nvSpPr>
          <p:cNvPr id="338" name="Google Shape;338;p44"/>
          <p:cNvSpPr txBox="1"/>
          <p:nvPr>
            <p:ph idx="1" type="body"/>
          </p:nvPr>
        </p:nvSpPr>
        <p:spPr>
          <a:xfrm>
            <a:off x="311700" y="1673247"/>
            <a:ext cx="8520600" cy="236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 you position multiple views relative to a single guide </a:t>
            </a:r>
            <a:endParaRPr sz="2200"/>
          </a:p>
          <a:p>
            <a:pPr indent="-368300" lvl="0" marL="457200" rtl="0" algn="l">
              <a:spcBef>
                <a:spcPts val="1000"/>
              </a:spcBef>
              <a:spcAft>
                <a:spcPts val="0"/>
              </a:spcAft>
              <a:buSzPts val="2200"/>
              <a:buChar char="●"/>
            </a:pPr>
            <a:r>
              <a:rPr lang="en" sz="2200"/>
              <a:t>Can be vertical or horizontal </a:t>
            </a:r>
            <a:endParaRPr sz="2200"/>
          </a:p>
          <a:p>
            <a:pPr indent="-368300" lvl="0" marL="457200" rtl="0" algn="l">
              <a:spcBef>
                <a:spcPts val="1000"/>
              </a:spcBef>
              <a:spcAft>
                <a:spcPts val="0"/>
              </a:spcAft>
              <a:buSzPts val="2200"/>
              <a:buChar char="●"/>
            </a:pPr>
            <a:r>
              <a:rPr lang="en" sz="2200"/>
              <a:t>Allow for greater collaboration with design/UX teams </a:t>
            </a:r>
            <a:endParaRPr sz="2200"/>
          </a:p>
          <a:p>
            <a:pPr indent="-368300" lvl="0" marL="457200" rtl="0" algn="l">
              <a:spcBef>
                <a:spcPts val="1000"/>
              </a:spcBef>
              <a:spcAft>
                <a:spcPts val="1000"/>
              </a:spcAft>
              <a:buSzPts val="2200"/>
              <a:buChar char="●"/>
            </a:pPr>
            <a:r>
              <a:rPr lang="en" sz="2200"/>
              <a:t>Aren't drawn on the device</a:t>
            </a:r>
            <a:endParaRPr sz="2200"/>
          </a:p>
        </p:txBody>
      </p:sp>
      <p:sp>
        <p:nvSpPr>
          <p:cNvPr id="339" name="Google Shape;33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Guidelines in Android Studio</a:t>
            </a:r>
            <a:endParaRPr/>
          </a:p>
        </p:txBody>
      </p:sp>
      <p:sp>
        <p:nvSpPr>
          <p:cNvPr id="345" name="Google Shape;345;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6" name="Google Shape;346;p45"/>
          <p:cNvPicPr preferRelativeResize="0"/>
          <p:nvPr/>
        </p:nvPicPr>
        <p:blipFill>
          <a:blip r:embed="rId3">
            <a:alphaModFix/>
          </a:blip>
          <a:stretch>
            <a:fillRect/>
          </a:stretch>
        </p:blipFill>
        <p:spPr>
          <a:xfrm>
            <a:off x="2181901" y="1069411"/>
            <a:ext cx="4780197" cy="3458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nvSpPr>
        <p:spPr>
          <a:xfrm>
            <a:off x="311700" y="0"/>
            <a:ext cx="8520600" cy="46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Layouts in Android</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Guideline</a:t>
            </a:r>
            <a:endParaRPr/>
          </a:p>
        </p:txBody>
      </p:sp>
      <p:sp>
        <p:nvSpPr>
          <p:cNvPr id="352" name="Google Shape;352;p46"/>
          <p:cNvSpPr txBox="1"/>
          <p:nvPr>
            <p:ph idx="1" type="body"/>
          </p:nvPr>
        </p:nvSpPr>
        <p:spPr>
          <a:xfrm>
            <a:off x="311700" y="1000125"/>
            <a:ext cx="8520600" cy="373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&lt;ConstraintLayout&gt;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&lt;androidx.constraintlayout.widget.Guideline</a:t>
            </a:r>
            <a:endParaRPr b="1"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"@+id/start_guideline"</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android:orientation=</a:t>
            </a:r>
            <a:r>
              <a:rPr lang="en" sz="1800">
                <a:solidFill>
                  <a:srgbClr val="388E3C"/>
                </a:solidFill>
                <a:latin typeface="Consolas"/>
                <a:ea typeface="Consolas"/>
                <a:cs typeface="Consolas"/>
                <a:sym typeface="Consolas"/>
              </a:rPr>
              <a:t>"vertical"</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app:layout_constraintGuide_begin=</a:t>
            </a:r>
            <a:r>
              <a:rPr lang="en" sz="1800">
                <a:solidFill>
                  <a:srgbClr val="388E3C"/>
                </a:solidFill>
                <a:latin typeface="Consolas"/>
                <a:ea typeface="Consolas"/>
                <a:cs typeface="Consolas"/>
                <a:sym typeface="Consolas"/>
              </a:rPr>
              <a:t>"16dp"</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&lt;TextView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app:layout_constraintStart_toEndOf=</a:t>
            </a:r>
            <a:r>
              <a:rPr b="1" lang="en" sz="1800">
                <a:solidFill>
                  <a:srgbClr val="388E3C"/>
                </a:solidFill>
                <a:latin typeface="Consolas"/>
                <a:ea typeface="Consolas"/>
                <a:cs typeface="Consolas"/>
                <a:sym typeface="Consolas"/>
              </a:rPr>
              <a:t>"@id/start_guideline"</a:t>
            </a:r>
            <a:r>
              <a:rPr b="1" lang="en" sz="1800">
                <a:solidFill>
                  <a:srgbClr val="37474F"/>
                </a:solidFill>
                <a:latin typeface="Consolas"/>
                <a:ea typeface="Consolas"/>
                <a:cs typeface="Consolas"/>
                <a:sym typeface="Consolas"/>
              </a:rPr>
              <a:t> </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595"/>
              </a:spcAft>
              <a:buNone/>
            </a:pPr>
            <a:r>
              <a:rPr lang="en" sz="1800">
                <a:solidFill>
                  <a:srgbClr val="37474F"/>
                </a:solidFill>
                <a:latin typeface="Consolas"/>
                <a:ea typeface="Consolas"/>
                <a:cs typeface="Consolas"/>
                <a:sym typeface="Consolas"/>
              </a:rPr>
              <a:t>&lt;/ConstraintLayout&gt;</a:t>
            </a:r>
            <a:endParaRPr sz="1700">
              <a:solidFill>
                <a:schemeClr val="dk1"/>
              </a:solidFill>
              <a:latin typeface="Consolas"/>
              <a:ea typeface="Consolas"/>
              <a:cs typeface="Consolas"/>
              <a:sym typeface="Consolas"/>
            </a:endParaRPr>
          </a:p>
        </p:txBody>
      </p:sp>
      <p:sp>
        <p:nvSpPr>
          <p:cNvPr id="353" name="Google Shape;3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Guidelines</a:t>
            </a:r>
            <a:endParaRPr/>
          </a:p>
        </p:txBody>
      </p:sp>
      <p:sp>
        <p:nvSpPr>
          <p:cNvPr id="359" name="Google Shape;359;p47"/>
          <p:cNvSpPr txBox="1"/>
          <p:nvPr>
            <p:ph idx="1" type="body"/>
          </p:nvPr>
        </p:nvSpPr>
        <p:spPr>
          <a:xfrm>
            <a:off x="311700" y="1333499"/>
            <a:ext cx="8520600" cy="293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onsolas"/>
              <a:buChar char="●"/>
            </a:pPr>
            <a:r>
              <a:rPr lang="en" sz="2000">
                <a:latin typeface="Consolas"/>
                <a:ea typeface="Consolas"/>
                <a:cs typeface="Consolas"/>
                <a:sym typeface="Consolas"/>
              </a:rPr>
              <a:t>layout_constraintGuide_begin </a:t>
            </a:r>
            <a:endParaRPr sz="2000">
              <a:latin typeface="Consolas"/>
              <a:ea typeface="Consolas"/>
              <a:cs typeface="Consolas"/>
              <a:sym typeface="Consolas"/>
            </a:endParaRPr>
          </a:p>
          <a:p>
            <a:pPr indent="-355600" lvl="0" marL="457200" rtl="0" algn="l">
              <a:spcBef>
                <a:spcPts val="1000"/>
              </a:spcBef>
              <a:spcAft>
                <a:spcPts val="0"/>
              </a:spcAft>
              <a:buSzPts val="2000"/>
              <a:buFont typeface="Consolas"/>
              <a:buChar char="●"/>
            </a:pPr>
            <a:r>
              <a:rPr lang="en" sz="2000">
                <a:latin typeface="Consolas"/>
                <a:ea typeface="Consolas"/>
                <a:cs typeface="Consolas"/>
                <a:sym typeface="Consolas"/>
              </a:rPr>
              <a:t>layout_constraintGuide_end </a:t>
            </a:r>
            <a:endParaRPr sz="2000">
              <a:latin typeface="Consolas"/>
              <a:ea typeface="Consolas"/>
              <a:cs typeface="Consolas"/>
              <a:sym typeface="Consolas"/>
            </a:endParaRPr>
          </a:p>
          <a:p>
            <a:pPr indent="-355600" lvl="0" marL="457200" rtl="0" algn="l">
              <a:spcBef>
                <a:spcPts val="1000"/>
              </a:spcBef>
              <a:spcAft>
                <a:spcPts val="1000"/>
              </a:spcAft>
              <a:buSzPts val="2000"/>
              <a:buFont typeface="Consolas"/>
              <a:buChar char="●"/>
            </a:pPr>
            <a:r>
              <a:rPr lang="en" sz="2000">
                <a:latin typeface="Consolas"/>
                <a:ea typeface="Consolas"/>
                <a:cs typeface="Consolas"/>
                <a:sym typeface="Consolas"/>
              </a:rPr>
              <a:t>layout_constraintGuide_percent</a:t>
            </a:r>
            <a:endParaRPr sz="2000">
              <a:latin typeface="Consolas"/>
              <a:ea typeface="Consolas"/>
              <a:cs typeface="Consolas"/>
              <a:sym typeface="Consolas"/>
            </a:endParaRPr>
          </a:p>
        </p:txBody>
      </p:sp>
      <p:sp>
        <p:nvSpPr>
          <p:cNvPr id="360" name="Google Shape;3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a:t>
            </a:r>
            <a:endParaRPr/>
          </a:p>
        </p:txBody>
      </p:sp>
      <p:sp>
        <p:nvSpPr>
          <p:cNvPr id="366" name="Google Shape;366;p48"/>
          <p:cNvSpPr txBox="1"/>
          <p:nvPr>
            <p:ph idx="1" type="body"/>
          </p:nvPr>
        </p:nvSpPr>
        <p:spPr>
          <a:xfrm>
            <a:off x="387900" y="1838275"/>
            <a:ext cx="5293500" cy="99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Control the visibility of a set of widgets</a:t>
            </a:r>
            <a:endParaRPr sz="2000"/>
          </a:p>
          <a:p>
            <a:pPr indent="-355600" lvl="0" marL="457200" rtl="0" algn="l">
              <a:spcBef>
                <a:spcPts val="1000"/>
              </a:spcBef>
              <a:spcAft>
                <a:spcPts val="1000"/>
              </a:spcAft>
              <a:buSzPts val="2000"/>
              <a:buChar char="●"/>
            </a:pPr>
            <a:r>
              <a:rPr lang="en" sz="2000"/>
              <a:t>Group visibility can be toggled in code</a:t>
            </a:r>
            <a:endParaRPr sz="2000"/>
          </a:p>
        </p:txBody>
      </p:sp>
      <p:sp>
        <p:nvSpPr>
          <p:cNvPr id="367" name="Google Shape;367;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8" name="Google Shape;368;p48"/>
          <p:cNvPicPr preferRelativeResize="0"/>
          <p:nvPr/>
        </p:nvPicPr>
        <p:blipFill>
          <a:blip r:embed="rId3">
            <a:alphaModFix/>
          </a:blip>
          <a:stretch>
            <a:fillRect/>
          </a:stretch>
        </p:blipFill>
        <p:spPr>
          <a:xfrm>
            <a:off x="6257941" y="1076275"/>
            <a:ext cx="1908368" cy="341878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group</a:t>
            </a:r>
            <a:endParaRPr/>
          </a:p>
        </p:txBody>
      </p:sp>
      <p:sp>
        <p:nvSpPr>
          <p:cNvPr id="374" name="Google Shape;374;p49"/>
          <p:cNvSpPr txBox="1"/>
          <p:nvPr>
            <p:ph idx="1" type="body"/>
          </p:nvPr>
        </p:nvSpPr>
        <p:spPr>
          <a:xfrm>
            <a:off x="255825" y="1825650"/>
            <a:ext cx="8644200" cy="220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7474F"/>
                </a:solidFill>
                <a:latin typeface="Consolas"/>
                <a:ea typeface="Consolas"/>
                <a:cs typeface="Consolas"/>
                <a:sym typeface="Consolas"/>
              </a:rPr>
              <a:t>&lt;androidx.constraintlayout.widget.Group</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"@+id/group"</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None/>
            </a:pPr>
            <a:r>
              <a:rPr lang="en" sz="1800">
                <a:solidFill>
                  <a:srgbClr val="37474F"/>
                </a:solidFill>
                <a:latin typeface="Consolas"/>
                <a:ea typeface="Consolas"/>
                <a:cs typeface="Consolas"/>
                <a:sym typeface="Consolas"/>
              </a:rPr>
              <a:t>    app:constraint_referenced_ids=</a:t>
            </a:r>
            <a:r>
              <a:rPr lang="en" sz="1800">
                <a:solidFill>
                  <a:srgbClr val="388E3C"/>
                </a:solidFill>
                <a:latin typeface="Consolas"/>
                <a:ea typeface="Consolas"/>
                <a:cs typeface="Consolas"/>
                <a:sym typeface="Consolas"/>
              </a:rPr>
              <a:t>"locationLabel,locationDetails"</a:t>
            </a:r>
            <a:r>
              <a:rPr lang="en" sz="1800">
                <a:solidFill>
                  <a:srgbClr val="37474F"/>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
        <p:nvSpPr>
          <p:cNvPr id="375" name="Google Shape;375;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 app code</a:t>
            </a:r>
            <a:endParaRPr/>
          </a:p>
        </p:txBody>
      </p:sp>
      <p:sp>
        <p:nvSpPr>
          <p:cNvPr id="381" name="Google Shape;381;p50"/>
          <p:cNvSpPr txBox="1"/>
          <p:nvPr>
            <p:ph idx="1" type="body"/>
          </p:nvPr>
        </p:nvSpPr>
        <p:spPr>
          <a:xfrm>
            <a:off x="311700" y="1152475"/>
            <a:ext cx="8520600" cy="287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onClick(v: View?)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(group.visibility == View.GONE)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group.visibility = View.VISIBLE</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button.setText(R.string.hide_details)</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group.visibility = View.GONE</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button.setText(R.string.show_details)</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382" name="Google Shape;382;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51"/>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Data binding</a:t>
            </a:r>
            <a:endParaRPr b="1" sz="5200">
              <a:solidFill>
                <a:srgbClr val="FAFAFA"/>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approach: findViewById()</a:t>
            </a:r>
            <a:endParaRPr/>
          </a:p>
        </p:txBody>
      </p:sp>
      <p:sp>
        <p:nvSpPr>
          <p:cNvPr id="394" name="Google Shape;394;p52"/>
          <p:cNvSpPr txBox="1"/>
          <p:nvPr>
            <p:ph idx="1" type="body"/>
          </p:nvPr>
        </p:nvSpPr>
        <p:spPr>
          <a:xfrm>
            <a:off x="300000" y="1048675"/>
            <a:ext cx="85323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Traverses the </a:t>
            </a:r>
            <a:r>
              <a:rPr lang="en" sz="1800">
                <a:latin typeface="Courier New"/>
                <a:ea typeface="Courier New"/>
                <a:cs typeface="Courier New"/>
                <a:sym typeface="Courier New"/>
              </a:rPr>
              <a:t>View</a:t>
            </a:r>
            <a:r>
              <a:rPr lang="en" sz="1800"/>
              <a:t> hierarchy each time</a:t>
            </a:r>
            <a:endParaRPr sz="1800"/>
          </a:p>
        </p:txBody>
      </p:sp>
      <p:sp>
        <p:nvSpPr>
          <p:cNvPr id="395" name="Google Shape;39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6" name="Google Shape;396;p52"/>
          <p:cNvSpPr/>
          <p:nvPr/>
        </p:nvSpPr>
        <p:spPr>
          <a:xfrm>
            <a:off x="266974" y="1981300"/>
            <a:ext cx="3196200" cy="2313300"/>
          </a:xfrm>
          <a:prstGeom prst="rect">
            <a:avLst/>
          </a:prstGeom>
          <a:solidFill>
            <a:srgbClr val="CFE2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name</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age</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loc</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name.text</a:t>
            </a:r>
            <a:r>
              <a:rPr lang="en">
                <a:latin typeface="Consolas"/>
                <a:ea typeface="Consolas"/>
                <a:cs typeface="Consolas"/>
                <a:sym typeface="Consolas"/>
              </a:rPr>
              <a:t> = </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age.text</a:t>
            </a:r>
            <a:r>
              <a:rPr lang="en">
                <a:latin typeface="Consolas"/>
                <a:ea typeface="Consolas"/>
                <a:cs typeface="Consolas"/>
                <a:sym typeface="Consolas"/>
              </a:rPr>
              <a:t> = </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loc.text</a:t>
            </a:r>
            <a:r>
              <a:rPr lang="en">
                <a:latin typeface="Consolas"/>
                <a:ea typeface="Consolas"/>
                <a:cs typeface="Consolas"/>
                <a:sym typeface="Consolas"/>
              </a:rPr>
              <a:t> = </a:t>
            </a:r>
            <a:r>
              <a:rPr lang="en" sz="1600">
                <a:solidFill>
                  <a:schemeClr val="dk1"/>
                </a:solidFill>
                <a:latin typeface="Consolas"/>
                <a:ea typeface="Consolas"/>
                <a:cs typeface="Consolas"/>
                <a:sym typeface="Consolas"/>
              </a:rPr>
              <a:t>…</a:t>
            </a:r>
            <a:endParaRPr/>
          </a:p>
          <a:p>
            <a:pPr indent="0" lvl="0" marL="0" rtl="0" algn="l">
              <a:lnSpc>
                <a:spcPct val="115000"/>
              </a:lnSpc>
              <a:spcBef>
                <a:spcPts val="0"/>
              </a:spcBef>
              <a:spcAft>
                <a:spcPts val="0"/>
              </a:spcAft>
              <a:buNone/>
            </a:pPr>
            <a:r>
              <a:t/>
            </a:r>
            <a:endParaRPr/>
          </a:p>
        </p:txBody>
      </p:sp>
      <p:sp>
        <p:nvSpPr>
          <p:cNvPr id="397" name="Google Shape;397;p52"/>
          <p:cNvSpPr/>
          <p:nvPr/>
        </p:nvSpPr>
        <p:spPr>
          <a:xfrm>
            <a:off x="5419348" y="1957475"/>
            <a:ext cx="3420600" cy="23613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br>
              <a:rPr lang="en" sz="1600">
                <a:latin typeface="Consolas"/>
                <a:ea typeface="Consolas"/>
                <a:cs typeface="Consolas"/>
                <a:sym typeface="Consolas"/>
              </a:rPr>
            </a:br>
            <a:r>
              <a:rPr lang="en" sz="1600">
                <a:latin typeface="Consolas"/>
                <a:ea typeface="Consolas"/>
                <a:cs typeface="Consolas"/>
                <a:sym typeface="Consolas"/>
              </a:rPr>
              <a:t>&lt;ConstraintLayout … &gt;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endParaRPr sz="1600">
              <a:latin typeface="Roboto"/>
              <a:ea typeface="Roboto"/>
              <a:cs typeface="Roboto"/>
              <a:sym typeface="Roboto"/>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android:id="@+id/name"/&gt;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br>
              <a:rPr lang="en" sz="1600">
                <a:latin typeface="Roboto"/>
                <a:ea typeface="Roboto"/>
                <a:cs typeface="Roboto"/>
                <a:sym typeface="Roboto"/>
              </a:rPr>
            </a:br>
            <a:r>
              <a:rPr lang="en" sz="1600">
                <a:latin typeface="Roboto"/>
                <a:ea typeface="Roboto"/>
                <a:cs typeface="Roboto"/>
                <a:sym typeface="Roboto"/>
              </a:rPr>
              <a:t>            </a:t>
            </a:r>
            <a:r>
              <a:rPr lang="en" sz="1600">
                <a:latin typeface="Consolas"/>
                <a:ea typeface="Consolas"/>
                <a:cs typeface="Consolas"/>
                <a:sym typeface="Consolas"/>
              </a:rPr>
              <a:t>android:id="@+id/age"/&gt;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br>
              <a:rPr lang="en" sz="1600">
                <a:latin typeface="Roboto"/>
                <a:ea typeface="Roboto"/>
                <a:cs typeface="Roboto"/>
                <a:sym typeface="Roboto"/>
              </a:rPr>
            </a:br>
            <a:r>
              <a:rPr lang="en" sz="1600">
                <a:latin typeface="Roboto"/>
                <a:ea typeface="Roboto"/>
                <a:cs typeface="Roboto"/>
                <a:sym typeface="Roboto"/>
              </a:rPr>
              <a:t>           </a:t>
            </a:r>
            <a:r>
              <a:rPr lang="en" sz="1600">
                <a:latin typeface="Consolas"/>
                <a:ea typeface="Consolas"/>
                <a:cs typeface="Consolas"/>
                <a:sym typeface="Consolas"/>
              </a:rPr>
              <a:t>android:id="@+id/loc"/&gt;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&lt;/ConstraintLayout&gt;</a:t>
            </a:r>
            <a:endParaRPr sz="1600">
              <a:latin typeface="Consolas"/>
              <a:ea typeface="Consolas"/>
              <a:cs typeface="Consolas"/>
              <a:sym typeface="Consolas"/>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grpSp>
        <p:nvGrpSpPr>
          <p:cNvPr id="398" name="Google Shape;398;p52"/>
          <p:cNvGrpSpPr/>
          <p:nvPr/>
        </p:nvGrpSpPr>
        <p:grpSpPr>
          <a:xfrm>
            <a:off x="3467524" y="2065327"/>
            <a:ext cx="1933628" cy="303065"/>
            <a:chOff x="3467524" y="2065327"/>
            <a:chExt cx="1933628" cy="303065"/>
          </a:xfrm>
        </p:grpSpPr>
        <p:cxnSp>
          <p:nvCxnSpPr>
            <p:cNvPr id="399" name="Google Shape;399;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00" name="Google Shape;400;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cxnSp>
        <p:nvCxnSpPr>
          <p:cNvPr id="401" name="Google Shape;401;p52"/>
          <p:cNvCxnSpPr/>
          <p:nvPr/>
        </p:nvCxnSpPr>
        <p:spPr>
          <a:xfrm rot="10800000">
            <a:off x="3486756" y="2562211"/>
            <a:ext cx="1926000" cy="8700"/>
          </a:xfrm>
          <a:prstGeom prst="straightConnector1">
            <a:avLst/>
          </a:prstGeom>
          <a:noFill/>
          <a:ln cap="flat" cmpd="sng" w="28575">
            <a:solidFill>
              <a:srgbClr val="000000"/>
            </a:solidFill>
            <a:prstDash val="solid"/>
            <a:round/>
            <a:headEnd len="med" w="med" type="none"/>
            <a:tailEnd len="med" w="med" type="triangle"/>
          </a:ln>
        </p:spPr>
      </p:cxnSp>
      <p:cxnSp>
        <p:nvCxnSpPr>
          <p:cNvPr id="402" name="Google Shape;402;p52"/>
          <p:cNvCxnSpPr/>
          <p:nvPr/>
        </p:nvCxnSpPr>
        <p:spPr>
          <a:xfrm rot="10800000">
            <a:off x="3479943" y="3868233"/>
            <a:ext cx="1934700" cy="9900"/>
          </a:xfrm>
          <a:prstGeom prst="straightConnector1">
            <a:avLst/>
          </a:prstGeom>
          <a:noFill/>
          <a:ln cap="flat" cmpd="sng" w="28575">
            <a:solidFill>
              <a:srgbClr val="000000"/>
            </a:solidFill>
            <a:prstDash val="solid"/>
            <a:round/>
            <a:headEnd len="med" w="med" type="none"/>
            <a:tailEnd len="med" w="med" type="triangle"/>
          </a:ln>
        </p:spPr>
      </p:cxnSp>
      <p:cxnSp>
        <p:nvCxnSpPr>
          <p:cNvPr id="403" name="Google Shape;403;p52"/>
          <p:cNvCxnSpPr/>
          <p:nvPr/>
        </p:nvCxnSpPr>
        <p:spPr>
          <a:xfrm rot="10800000">
            <a:off x="3463174" y="3151415"/>
            <a:ext cx="1951800" cy="0"/>
          </a:xfrm>
          <a:prstGeom prst="straightConnector1">
            <a:avLst/>
          </a:prstGeom>
          <a:noFill/>
          <a:ln cap="flat" cmpd="sng" w="28575">
            <a:solidFill>
              <a:srgbClr val="000000"/>
            </a:solidFill>
            <a:prstDash val="solid"/>
            <a:round/>
            <a:headEnd len="med" w="med" type="none"/>
            <a:tailEnd len="med" w="med" type="triangle"/>
          </a:ln>
        </p:spPr>
      </p:cxnSp>
      <p:sp>
        <p:nvSpPr>
          <p:cNvPr id="404" name="Google Shape;404;p52"/>
          <p:cNvSpPr txBox="1"/>
          <p:nvPr/>
        </p:nvSpPr>
        <p:spPr>
          <a:xfrm>
            <a:off x="266975" y="1648725"/>
            <a:ext cx="2042100" cy="2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MainActivity.kt</a:t>
            </a:r>
            <a:endParaRPr sz="1600">
              <a:latin typeface="Courier New"/>
              <a:ea typeface="Courier New"/>
              <a:cs typeface="Courier New"/>
              <a:sym typeface="Courier New"/>
            </a:endParaRPr>
          </a:p>
        </p:txBody>
      </p:sp>
      <p:sp>
        <p:nvSpPr>
          <p:cNvPr id="405" name="Google Shape;405;p52"/>
          <p:cNvSpPr txBox="1"/>
          <p:nvPr/>
        </p:nvSpPr>
        <p:spPr>
          <a:xfrm>
            <a:off x="5410650" y="1555454"/>
            <a:ext cx="2963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urier New"/>
                <a:ea typeface="Courier New"/>
                <a:cs typeface="Courier New"/>
                <a:sym typeface="Courier New"/>
              </a:rPr>
              <a:t>activity_main.xml</a:t>
            </a:r>
            <a:endParaRPr sz="1600">
              <a:latin typeface="Courier New"/>
              <a:ea typeface="Courier New"/>
              <a:cs typeface="Courier New"/>
              <a:sym typeface="Courier New"/>
            </a:endParaRPr>
          </a:p>
        </p:txBody>
      </p:sp>
      <p:grpSp>
        <p:nvGrpSpPr>
          <p:cNvPr id="406" name="Google Shape;406;p52"/>
          <p:cNvGrpSpPr/>
          <p:nvPr/>
        </p:nvGrpSpPr>
        <p:grpSpPr>
          <a:xfrm>
            <a:off x="3467524" y="2642831"/>
            <a:ext cx="1933628" cy="303065"/>
            <a:chOff x="3467524" y="2065327"/>
            <a:chExt cx="1933628" cy="303065"/>
          </a:xfrm>
        </p:grpSpPr>
        <p:cxnSp>
          <p:nvCxnSpPr>
            <p:cNvPr id="407" name="Google Shape;407;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08" name="Google Shape;408;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grpSp>
        <p:nvGrpSpPr>
          <p:cNvPr id="409" name="Google Shape;409;p52"/>
          <p:cNvGrpSpPr/>
          <p:nvPr/>
        </p:nvGrpSpPr>
        <p:grpSpPr>
          <a:xfrm>
            <a:off x="3467524" y="3372734"/>
            <a:ext cx="1933628" cy="303065"/>
            <a:chOff x="3467524" y="2065327"/>
            <a:chExt cx="1933628" cy="303065"/>
          </a:xfrm>
        </p:grpSpPr>
        <p:cxnSp>
          <p:nvCxnSpPr>
            <p:cNvPr id="410" name="Google Shape;410;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11" name="Google Shape;411;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data binding instead</a:t>
            </a:r>
            <a:endParaRPr/>
          </a:p>
        </p:txBody>
      </p:sp>
      <p:sp>
        <p:nvSpPr>
          <p:cNvPr id="417" name="Google Shape;417;p53"/>
          <p:cNvSpPr txBox="1"/>
          <p:nvPr>
            <p:ph idx="1" type="body"/>
          </p:nvPr>
        </p:nvSpPr>
        <p:spPr>
          <a:xfrm>
            <a:off x="305850" y="1118125"/>
            <a:ext cx="8532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Bind UI components in your layouts to data sources in your app.</a:t>
            </a:r>
            <a:endParaRPr sz="1800"/>
          </a:p>
        </p:txBody>
      </p:sp>
      <p:sp>
        <p:nvSpPr>
          <p:cNvPr id="418" name="Google Shape;41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53"/>
          <p:cNvSpPr txBox="1"/>
          <p:nvPr/>
        </p:nvSpPr>
        <p:spPr>
          <a:xfrm>
            <a:off x="5054825" y="1760225"/>
            <a:ext cx="23778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activity_main.xml</a:t>
            </a:r>
            <a:endParaRPr sz="1600">
              <a:latin typeface="Courier New"/>
              <a:ea typeface="Courier New"/>
              <a:cs typeface="Courier New"/>
              <a:sym typeface="Courier New"/>
            </a:endParaRPr>
          </a:p>
        </p:txBody>
      </p:sp>
      <p:sp>
        <p:nvSpPr>
          <p:cNvPr id="420" name="Google Shape;420;p53"/>
          <p:cNvSpPr txBox="1"/>
          <p:nvPr/>
        </p:nvSpPr>
        <p:spPr>
          <a:xfrm>
            <a:off x="291550" y="1799350"/>
            <a:ext cx="23004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MainActivity.kt</a:t>
            </a:r>
            <a:endParaRPr sz="1600">
              <a:latin typeface="Courier New"/>
              <a:ea typeface="Courier New"/>
              <a:cs typeface="Courier New"/>
              <a:sym typeface="Courier New"/>
            </a:endParaRPr>
          </a:p>
        </p:txBody>
      </p:sp>
      <p:sp>
        <p:nvSpPr>
          <p:cNvPr id="421" name="Google Shape;421;p53"/>
          <p:cNvSpPr/>
          <p:nvPr/>
        </p:nvSpPr>
        <p:spPr>
          <a:xfrm>
            <a:off x="271075" y="2082725"/>
            <a:ext cx="3251400" cy="2316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lnSpc>
                <a:spcPct val="100000"/>
              </a:lnSpc>
              <a:spcBef>
                <a:spcPts val="1600"/>
              </a:spcBef>
              <a:spcAft>
                <a:spcPts val="0"/>
              </a:spcAft>
              <a:buNone/>
            </a:pPr>
            <a:r>
              <a:t/>
            </a:r>
            <a:endParaRPr sz="1600">
              <a:latin typeface="Roboto"/>
              <a:ea typeface="Roboto"/>
              <a:cs typeface="Roboto"/>
              <a:sym typeface="Roboto"/>
            </a:endParaRPr>
          </a:p>
          <a:p>
            <a:pPr indent="0" lvl="0" marL="0" rtl="0" algn="l">
              <a:lnSpc>
                <a:spcPct val="100000"/>
              </a:lnSpc>
              <a:spcBef>
                <a:spcPts val="1600"/>
              </a:spcBef>
              <a:spcAft>
                <a:spcPts val="0"/>
              </a:spcAft>
              <a:buClr>
                <a:schemeClr val="dk1"/>
              </a:buClr>
              <a:buSzPts val="1100"/>
              <a:buFont typeface="Arial"/>
              <a:buNone/>
            </a:pPr>
            <a:r>
              <a:rPr lang="en" sz="1600">
                <a:latin typeface="Roboto"/>
                <a:ea typeface="Roboto"/>
                <a:cs typeface="Roboto"/>
                <a:sym typeface="Roboto"/>
              </a:rPr>
              <a:t>Val binding:ActivityMainBinding</a:t>
            </a:r>
            <a:endParaRPr sz="16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600">
                <a:latin typeface="Roboto"/>
                <a:ea typeface="Roboto"/>
                <a:cs typeface="Roboto"/>
                <a:sym typeface="Roboto"/>
              </a:rPr>
              <a:t>binding.name.text = …</a:t>
            </a:r>
            <a:endParaRPr sz="16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600">
                <a:latin typeface="Roboto"/>
                <a:ea typeface="Roboto"/>
                <a:cs typeface="Roboto"/>
                <a:sym typeface="Roboto"/>
              </a:rPr>
              <a:t>binding.age.text = …</a:t>
            </a:r>
            <a:endParaRPr sz="1600">
              <a:latin typeface="Roboto"/>
              <a:ea typeface="Roboto"/>
              <a:cs typeface="Roboto"/>
              <a:sym typeface="Roboto"/>
            </a:endParaRPr>
          </a:p>
          <a:p>
            <a:pPr indent="0" lvl="0" marL="0" rtl="0" algn="l">
              <a:lnSpc>
                <a:spcPct val="100000"/>
              </a:lnSpc>
              <a:spcBef>
                <a:spcPts val="0"/>
              </a:spcBef>
              <a:spcAft>
                <a:spcPts val="0"/>
              </a:spcAft>
              <a:buNone/>
            </a:pPr>
            <a:r>
              <a:rPr lang="en" sz="1600">
                <a:latin typeface="Roboto"/>
                <a:ea typeface="Roboto"/>
                <a:cs typeface="Roboto"/>
                <a:sym typeface="Roboto"/>
              </a:rPr>
              <a:t>binding.loc.text =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p:txBody>
      </p:sp>
      <p:sp>
        <p:nvSpPr>
          <p:cNvPr id="422" name="Google Shape;422;p53"/>
          <p:cNvSpPr/>
          <p:nvPr/>
        </p:nvSpPr>
        <p:spPr>
          <a:xfrm>
            <a:off x="5072525" y="2072075"/>
            <a:ext cx="3836100" cy="23373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3000"/>
              </a:spcBef>
              <a:spcAft>
                <a:spcPts val="0"/>
              </a:spcAft>
              <a:buNone/>
            </a:pPr>
            <a:r>
              <a:rPr lang="en" sz="1500">
                <a:latin typeface="Consolas"/>
                <a:ea typeface="Consolas"/>
                <a:cs typeface="Consolas"/>
                <a:sym typeface="Consolas"/>
              </a:rPr>
              <a:t>&lt;layout&gt;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&lt;ConstraintLayout … &gt;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&lt;TextView</a:t>
            </a:r>
            <a:r>
              <a:rPr lang="en" sz="1500">
                <a:latin typeface="Roboto"/>
                <a:ea typeface="Roboto"/>
                <a:cs typeface="Roboto"/>
                <a:sym typeface="Roboto"/>
              </a:rPr>
              <a:t>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android:id=</a:t>
            </a:r>
            <a:r>
              <a:rPr lang="en" sz="1500">
                <a:solidFill>
                  <a:srgbClr val="388E3C"/>
                </a:solidFill>
                <a:latin typeface="Consolas"/>
                <a:ea typeface="Consolas"/>
                <a:cs typeface="Consolas"/>
                <a:sym typeface="Consolas"/>
              </a:rPr>
              <a:t>"@+id/name"</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&lt;TextView</a:t>
            </a:r>
            <a:r>
              <a:rPr lang="en" sz="1500">
                <a:latin typeface="Roboto"/>
                <a:ea typeface="Roboto"/>
                <a:cs typeface="Roboto"/>
                <a:sym typeface="Roboto"/>
              </a:rPr>
              <a:t> </a:t>
            </a:r>
            <a:br>
              <a:rPr lang="en" sz="1500">
                <a:latin typeface="Roboto"/>
                <a:ea typeface="Roboto"/>
                <a:cs typeface="Roboto"/>
                <a:sym typeface="Roboto"/>
              </a:rPr>
            </a:br>
            <a:r>
              <a:rPr lang="en" sz="1500">
                <a:latin typeface="Roboto"/>
                <a:ea typeface="Roboto"/>
                <a:cs typeface="Roboto"/>
                <a:sym typeface="Roboto"/>
              </a:rPr>
              <a:t>                       </a:t>
            </a:r>
            <a:r>
              <a:rPr lang="en" sz="1500">
                <a:latin typeface="Consolas"/>
                <a:ea typeface="Consolas"/>
                <a:cs typeface="Consolas"/>
                <a:sym typeface="Consolas"/>
              </a:rPr>
              <a:t>android:id=</a:t>
            </a:r>
            <a:r>
              <a:rPr lang="en" sz="1500">
                <a:solidFill>
                  <a:srgbClr val="388E3C"/>
                </a:solidFill>
                <a:latin typeface="Consolas"/>
                <a:ea typeface="Consolas"/>
                <a:cs typeface="Consolas"/>
                <a:sym typeface="Consolas"/>
              </a:rPr>
              <a:t>"@+id/age"</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&lt;TextView</a:t>
            </a:r>
            <a:r>
              <a:rPr lang="en" sz="1500">
                <a:latin typeface="Roboto"/>
                <a:ea typeface="Roboto"/>
                <a:cs typeface="Roboto"/>
                <a:sym typeface="Roboto"/>
              </a:rPr>
              <a:t> </a:t>
            </a:r>
            <a:br>
              <a:rPr lang="en" sz="1500">
                <a:latin typeface="Roboto"/>
                <a:ea typeface="Roboto"/>
                <a:cs typeface="Roboto"/>
                <a:sym typeface="Roboto"/>
              </a:rPr>
            </a:br>
            <a:r>
              <a:rPr lang="en" sz="1500">
                <a:latin typeface="Roboto"/>
                <a:ea typeface="Roboto"/>
                <a:cs typeface="Roboto"/>
                <a:sym typeface="Roboto"/>
              </a:rPr>
              <a:t>                       </a:t>
            </a:r>
            <a:r>
              <a:rPr lang="en" sz="1500">
                <a:latin typeface="Consolas"/>
                <a:ea typeface="Consolas"/>
                <a:cs typeface="Consolas"/>
                <a:sym typeface="Consolas"/>
              </a:rPr>
              <a:t>android:id=</a:t>
            </a:r>
            <a:r>
              <a:rPr lang="en" sz="1500">
                <a:solidFill>
                  <a:srgbClr val="388E3C"/>
                </a:solidFill>
                <a:latin typeface="Consolas"/>
                <a:ea typeface="Consolas"/>
                <a:cs typeface="Consolas"/>
                <a:sym typeface="Consolas"/>
              </a:rPr>
              <a:t>"@+id/loc"</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r>
              <a:rPr lang="en" sz="1500">
                <a:latin typeface="Consolas"/>
                <a:ea typeface="Consolas"/>
                <a:cs typeface="Consolas"/>
                <a:sym typeface="Consolas"/>
              </a:rPr>
              <a:t>&lt;/ConstraintLayout&gt;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&lt;/layout&gt;</a:t>
            </a:r>
            <a:endParaRPr sz="1500">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423" name="Google Shape;423;p53"/>
          <p:cNvCxnSpPr/>
          <p:nvPr/>
        </p:nvCxnSpPr>
        <p:spPr>
          <a:xfrm>
            <a:off x="3538675" y="2519600"/>
            <a:ext cx="1524600" cy="1500"/>
          </a:xfrm>
          <a:prstGeom prst="straightConnector1">
            <a:avLst/>
          </a:prstGeom>
          <a:noFill/>
          <a:ln cap="flat" cmpd="sng" w="28575">
            <a:solidFill>
              <a:srgbClr val="000000"/>
            </a:solidFill>
            <a:prstDash val="solid"/>
            <a:round/>
            <a:headEnd len="med" w="med" type="none"/>
            <a:tailEnd len="med" w="med" type="triangle"/>
          </a:ln>
        </p:spPr>
      </p:cxnSp>
      <p:sp>
        <p:nvSpPr>
          <p:cNvPr id="424" name="Google Shape;424;p53"/>
          <p:cNvSpPr txBox="1"/>
          <p:nvPr/>
        </p:nvSpPr>
        <p:spPr>
          <a:xfrm>
            <a:off x="3541525" y="2107658"/>
            <a:ext cx="1524600" cy="2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initialize binding</a:t>
            </a:r>
            <a:endParaRPr sz="1600">
              <a:latin typeface="Roboto Condensed"/>
              <a:ea typeface="Roboto Condensed"/>
              <a:cs typeface="Roboto Condensed"/>
              <a:sym typeface="Roboto Condensed"/>
            </a:endParaRPr>
          </a:p>
        </p:txBody>
      </p:sp>
      <p:cxnSp>
        <p:nvCxnSpPr>
          <p:cNvPr id="425" name="Google Shape;425;p53"/>
          <p:cNvCxnSpPr/>
          <p:nvPr/>
        </p:nvCxnSpPr>
        <p:spPr>
          <a:xfrm rot="10800000">
            <a:off x="3562660" y="2756303"/>
            <a:ext cx="1493100" cy="30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 build.gradle file</a:t>
            </a:r>
            <a:endParaRPr/>
          </a:p>
        </p:txBody>
      </p:sp>
      <p:sp>
        <p:nvSpPr>
          <p:cNvPr id="431" name="Google Shape;431;p54"/>
          <p:cNvSpPr txBox="1"/>
          <p:nvPr>
            <p:ph idx="1" type="body"/>
          </p:nvPr>
        </p:nvSpPr>
        <p:spPr>
          <a:xfrm>
            <a:off x="311700" y="1774350"/>
            <a:ext cx="8520600" cy="203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android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buildFeatures</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dataBinding </a:t>
            </a:r>
            <a:r>
              <a:rPr lang="e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
        <p:nvSpPr>
          <p:cNvPr id="432" name="Google Shape;432;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layout tag</a:t>
            </a:r>
            <a:endParaRPr/>
          </a:p>
        </p:txBody>
      </p:sp>
      <p:sp>
        <p:nvSpPr>
          <p:cNvPr id="438" name="Google Shape;438;p55"/>
          <p:cNvSpPr txBox="1"/>
          <p:nvPr>
            <p:ph idx="1" type="body"/>
          </p:nvPr>
        </p:nvSpPr>
        <p:spPr>
          <a:xfrm>
            <a:off x="311700" y="1553886"/>
            <a:ext cx="8520600" cy="237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&lt;TextView ... android:id=</a:t>
            </a:r>
            <a:r>
              <a:rPr lang="en" sz="1800">
                <a:solidFill>
                  <a:srgbClr val="388E3C"/>
                </a:solidFill>
                <a:latin typeface="Consolas"/>
                <a:ea typeface="Consolas"/>
                <a:cs typeface="Consolas"/>
                <a:sym typeface="Consolas"/>
              </a:rPr>
              <a:t>"@+id/username"</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&lt;EditText ... android:id=</a:t>
            </a:r>
            <a:r>
              <a:rPr lang="en" sz="1800">
                <a:solidFill>
                  <a:srgbClr val="388E3C"/>
                </a:solidFill>
                <a:latin typeface="Consolas"/>
                <a:ea typeface="Consolas"/>
                <a:cs typeface="Consolas"/>
                <a:sym typeface="Consolas"/>
              </a:rPr>
              <a:t>"@+id/password"</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595"/>
              </a:spcAft>
              <a:buNone/>
            </a:pPr>
            <a:r>
              <a:rPr b="1"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439" name="Google Shape;439;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devices</a:t>
            </a:r>
            <a:endParaRPr/>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20"/>
          <p:cNvPicPr preferRelativeResize="0"/>
          <p:nvPr/>
        </p:nvPicPr>
        <p:blipFill>
          <a:blip r:embed="rId3">
            <a:alphaModFix/>
          </a:blip>
          <a:stretch>
            <a:fillRect/>
          </a:stretch>
        </p:blipFill>
        <p:spPr>
          <a:xfrm>
            <a:off x="4324450" y="1170445"/>
            <a:ext cx="4194233" cy="3028163"/>
          </a:xfrm>
          <a:prstGeom prst="rect">
            <a:avLst/>
          </a:prstGeom>
          <a:noFill/>
          <a:ln>
            <a:noFill/>
          </a:ln>
        </p:spPr>
      </p:pic>
      <p:sp>
        <p:nvSpPr>
          <p:cNvPr id="103" name="Google Shape;103;p20"/>
          <p:cNvSpPr txBox="1"/>
          <p:nvPr/>
        </p:nvSpPr>
        <p:spPr>
          <a:xfrm>
            <a:off x="214025" y="1170450"/>
            <a:ext cx="3790200" cy="345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Android devices come in many different form factors. </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n" sz="1800">
                <a:latin typeface="Roboto"/>
                <a:ea typeface="Roboto"/>
                <a:cs typeface="Roboto"/>
                <a:sym typeface="Roboto"/>
              </a:rPr>
              <a:t>More and more pixels per inch are being packed into device screens. </a:t>
            </a:r>
            <a:endParaRPr sz="1800">
              <a:latin typeface="Roboto"/>
              <a:ea typeface="Roboto"/>
              <a:cs typeface="Roboto"/>
              <a:sym typeface="Roboto"/>
            </a:endParaRPr>
          </a:p>
          <a:p>
            <a:pPr indent="-342900" lvl="0" marL="457200" rtl="0" algn="l">
              <a:lnSpc>
                <a:spcPct val="115000"/>
              </a:lnSpc>
              <a:spcBef>
                <a:spcPts val="1000"/>
              </a:spcBef>
              <a:spcAft>
                <a:spcPts val="1000"/>
              </a:spcAft>
              <a:buSzPts val="1800"/>
              <a:buFont typeface="Roboto"/>
              <a:buChar char="●"/>
            </a:pPr>
            <a:r>
              <a:rPr lang="en" sz="1800">
                <a:latin typeface="Roboto"/>
                <a:ea typeface="Roboto"/>
                <a:cs typeface="Roboto"/>
                <a:sym typeface="Roboto"/>
              </a:rPr>
              <a:t>Developers need the ability to specify layout dimensions that are consistent across devices.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inflation with data binding</a:t>
            </a:r>
            <a:endParaRPr/>
          </a:p>
        </p:txBody>
      </p:sp>
      <p:sp>
        <p:nvSpPr>
          <p:cNvPr id="445" name="Google Shape;445;p56"/>
          <p:cNvSpPr txBox="1"/>
          <p:nvPr>
            <p:ph idx="1" type="body"/>
          </p:nvPr>
        </p:nvSpPr>
        <p:spPr>
          <a:xfrm>
            <a:off x="342900" y="1381075"/>
            <a:ext cx="84894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Replace this</a:t>
            </a:r>
            <a:endParaRPr sz="1800"/>
          </a:p>
        </p:txBody>
      </p:sp>
      <p:sp>
        <p:nvSpPr>
          <p:cNvPr id="446" name="Google Shape;446;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7" name="Google Shape;447;p56"/>
          <p:cNvSpPr txBox="1"/>
          <p:nvPr/>
        </p:nvSpPr>
        <p:spPr>
          <a:xfrm>
            <a:off x="331125" y="1795450"/>
            <a:ext cx="8520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nsolas"/>
                <a:ea typeface="Consolas"/>
                <a:cs typeface="Consolas"/>
                <a:sym typeface="Consolas"/>
              </a:rPr>
              <a:t>setContentView(R.layout.activity_main)</a:t>
            </a:r>
            <a:endParaRPr sz="1600">
              <a:latin typeface="Consolas"/>
              <a:ea typeface="Consolas"/>
              <a:cs typeface="Consolas"/>
              <a:sym typeface="Consolas"/>
            </a:endParaRPr>
          </a:p>
        </p:txBody>
      </p:sp>
      <p:sp>
        <p:nvSpPr>
          <p:cNvPr id="448" name="Google Shape;448;p56"/>
          <p:cNvSpPr txBox="1"/>
          <p:nvPr>
            <p:ph idx="1" type="body"/>
          </p:nvPr>
        </p:nvSpPr>
        <p:spPr>
          <a:xfrm>
            <a:off x="311700" y="2447875"/>
            <a:ext cx="85206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with this</a:t>
            </a:r>
            <a:endParaRPr sz="1800"/>
          </a:p>
        </p:txBody>
      </p:sp>
      <p:sp>
        <p:nvSpPr>
          <p:cNvPr id="449" name="Google Shape;449;p56"/>
          <p:cNvSpPr txBox="1"/>
          <p:nvPr/>
        </p:nvSpPr>
        <p:spPr>
          <a:xfrm>
            <a:off x="323775" y="2862250"/>
            <a:ext cx="8520600" cy="15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binding: ActivityMainBinding = DataBindingUtil.setContentView(</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R.layout.activity_main)</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binding.username = </a:t>
            </a:r>
            <a:r>
              <a:rPr lang="en" sz="1800">
                <a:solidFill>
                  <a:srgbClr val="388E3C"/>
                </a:solidFill>
                <a:latin typeface="Consolas"/>
                <a:ea typeface="Consolas"/>
                <a:cs typeface="Consolas"/>
                <a:sym typeface="Consolas"/>
              </a:rPr>
              <a:t>"Melissa"</a:t>
            </a:r>
            <a:endParaRPr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sz="1600">
              <a:solidFill>
                <a:schemeClr val="dk1"/>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layout variables</a:t>
            </a:r>
            <a:endParaRPr/>
          </a:p>
        </p:txBody>
      </p:sp>
      <p:sp>
        <p:nvSpPr>
          <p:cNvPr id="455" name="Google Shape;455;p57"/>
          <p:cNvSpPr txBox="1"/>
          <p:nvPr>
            <p:ph idx="1" type="body"/>
          </p:nvPr>
        </p:nvSpPr>
        <p:spPr>
          <a:xfrm>
            <a:off x="311700" y="1000742"/>
            <a:ext cx="8520600" cy="276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&lt;layout&gt;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&lt;data&gt;</a:t>
            </a:r>
            <a:endParaRPr b="1"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&lt;variable name=</a:t>
            </a:r>
            <a:r>
              <a:rPr b="1" lang="en" sz="1800">
                <a:solidFill>
                  <a:srgbClr val="388E3C"/>
                </a:solidFill>
                <a:latin typeface="Consolas"/>
                <a:ea typeface="Consolas"/>
                <a:cs typeface="Consolas"/>
                <a:sym typeface="Consolas"/>
              </a:rPr>
              <a:t>"name"</a:t>
            </a:r>
            <a:r>
              <a:rPr b="1" lang="en" sz="1800">
                <a:solidFill>
                  <a:schemeClr val="dk1"/>
                </a:solidFill>
                <a:latin typeface="Consolas"/>
                <a:ea typeface="Consolas"/>
                <a:cs typeface="Consolas"/>
                <a:sym typeface="Consolas"/>
              </a:rPr>
              <a:t> type=</a:t>
            </a:r>
            <a:r>
              <a:rPr b="1" lang="en" sz="1800">
                <a:solidFill>
                  <a:srgbClr val="388E3C"/>
                </a:solidFill>
                <a:latin typeface="Consolas"/>
                <a:ea typeface="Consolas"/>
                <a:cs typeface="Consolas"/>
                <a:sym typeface="Consolas"/>
              </a:rPr>
              <a:t>"String"</a:t>
            </a:r>
            <a:r>
              <a:rPr b="1" lang="en" sz="1800">
                <a:solidFill>
                  <a:schemeClr val="dk1"/>
                </a:solidFill>
                <a:latin typeface="Consolas"/>
                <a:ea typeface="Consolas"/>
                <a:cs typeface="Consolas"/>
                <a:sym typeface="Consolas"/>
              </a:rPr>
              <a:t>/&gt;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"@+id/textView"</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android:text=</a:t>
            </a:r>
            <a:r>
              <a:rPr b="1" lang="en" sz="1800">
                <a:solidFill>
                  <a:srgbClr val="388E3C"/>
                </a:solidFill>
                <a:latin typeface="Consolas"/>
                <a:ea typeface="Consolas"/>
                <a:cs typeface="Consolas"/>
                <a:sym typeface="Consolas"/>
              </a:rPr>
              <a:t>"@{name}"</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456" name="Google Shape;456;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7" name="Google Shape;457;p57"/>
          <p:cNvSpPr txBox="1"/>
          <p:nvPr/>
        </p:nvSpPr>
        <p:spPr>
          <a:xfrm>
            <a:off x="311700" y="3789717"/>
            <a:ext cx="8477700" cy="8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MainActivity.kt</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595"/>
              </a:spcBef>
              <a:spcAft>
                <a:spcPts val="595"/>
              </a:spcAft>
              <a:buNone/>
            </a:pPr>
            <a:r>
              <a:rPr lang="en" sz="1700">
                <a:solidFill>
                  <a:schemeClr val="dk1"/>
                </a:solidFill>
                <a:latin typeface="Consolas"/>
                <a:ea typeface="Consolas"/>
                <a:cs typeface="Consolas"/>
                <a:sym typeface="Consolas"/>
              </a:rPr>
              <a:t>binding.name = </a:t>
            </a:r>
            <a:r>
              <a:rPr lang="en" sz="1700">
                <a:solidFill>
                  <a:srgbClr val="388E3C"/>
                </a:solidFill>
                <a:latin typeface="Consolas"/>
                <a:ea typeface="Consolas"/>
                <a:cs typeface="Consolas"/>
                <a:sym typeface="Consolas"/>
              </a:rPr>
              <a:t>"John"</a:t>
            </a:r>
            <a:endParaRPr sz="1700">
              <a:solidFill>
                <a:srgbClr val="388E3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layout expressions</a:t>
            </a:r>
            <a:endParaRPr/>
          </a:p>
        </p:txBody>
      </p:sp>
      <p:sp>
        <p:nvSpPr>
          <p:cNvPr id="463" name="Google Shape;463;p58"/>
          <p:cNvSpPr txBox="1"/>
          <p:nvPr>
            <p:ph idx="1" type="body"/>
          </p:nvPr>
        </p:nvSpPr>
        <p:spPr>
          <a:xfrm>
            <a:off x="311700" y="11524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&lt;variable name=</a:t>
            </a:r>
            <a:r>
              <a:rPr lang="en" sz="1800">
                <a:solidFill>
                  <a:srgbClr val="388E3C"/>
                </a:solidFill>
                <a:latin typeface="Consolas"/>
                <a:ea typeface="Consolas"/>
                <a:cs typeface="Consolas"/>
                <a:sym typeface="Consolas"/>
              </a:rPr>
              <a:t>"name"</a:t>
            </a:r>
            <a:r>
              <a:rPr lang="en" sz="1800">
                <a:solidFill>
                  <a:schemeClr val="dk1"/>
                </a:solidFill>
                <a:latin typeface="Consolas"/>
                <a:ea typeface="Consolas"/>
                <a:cs typeface="Consolas"/>
                <a:sym typeface="Consolas"/>
              </a:rPr>
              <a:t> type=</a:t>
            </a:r>
            <a:r>
              <a:rPr lang="en" sz="1800">
                <a:solidFill>
                  <a:srgbClr val="388E3C"/>
                </a:solidFill>
                <a:latin typeface="Consolas"/>
                <a:ea typeface="Consolas"/>
                <a:cs typeface="Consolas"/>
                <a:sym typeface="Consolas"/>
              </a:rPr>
              <a:t>"String"</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&lt;TextView</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"@+id/textView"</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@{name.toUpperCase()}</a:t>
            </a:r>
            <a:r>
              <a:rPr lang="en" sz="1800">
                <a:solidFill>
                  <a:srgbClr val="388E3C"/>
                </a:solidFill>
                <a:latin typeface="Consolas"/>
                <a:ea typeface="Consolas"/>
                <a:cs typeface="Consolas"/>
                <a:sym typeface="Consolas"/>
              </a:rPr>
              <a:t>"</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464" name="Google Shape;464;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5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Displaying lists with RecyclerView</a:t>
            </a:r>
            <a:endParaRPr b="1" sz="5200">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a:t>
            </a:r>
            <a:endParaRPr/>
          </a:p>
        </p:txBody>
      </p:sp>
      <p:sp>
        <p:nvSpPr>
          <p:cNvPr id="476" name="Google Shape;476;p60"/>
          <p:cNvSpPr txBox="1"/>
          <p:nvPr>
            <p:ph idx="1" type="body"/>
          </p:nvPr>
        </p:nvSpPr>
        <p:spPr>
          <a:xfrm>
            <a:off x="311700" y="1492550"/>
            <a:ext cx="8520600" cy="2741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Widget for displaying lists of data </a:t>
            </a:r>
            <a:endParaRPr sz="2200"/>
          </a:p>
          <a:p>
            <a:pPr indent="-368300" lvl="0" marL="457200" rtl="0" algn="l">
              <a:spcBef>
                <a:spcPts val="1000"/>
              </a:spcBef>
              <a:spcAft>
                <a:spcPts val="0"/>
              </a:spcAft>
              <a:buSzPts val="2200"/>
              <a:buChar char="●"/>
            </a:pPr>
            <a:r>
              <a:rPr lang="en" sz="2200"/>
              <a:t>"Recycles" (reuses) item views to make scrolling more performant </a:t>
            </a:r>
            <a:endParaRPr sz="2200"/>
          </a:p>
          <a:p>
            <a:pPr indent="-368300" lvl="0" marL="457200" rtl="0" algn="l">
              <a:spcBef>
                <a:spcPts val="1000"/>
              </a:spcBef>
              <a:spcAft>
                <a:spcPts val="0"/>
              </a:spcAft>
              <a:buSzPts val="2200"/>
              <a:buChar char="●"/>
            </a:pPr>
            <a:r>
              <a:rPr lang="en" sz="2200"/>
              <a:t>Can specify a list item layout for each item in the dataset </a:t>
            </a:r>
            <a:endParaRPr sz="2200"/>
          </a:p>
          <a:p>
            <a:pPr indent="-381000" lvl="0" marL="457200" rtl="0" algn="l">
              <a:spcBef>
                <a:spcPts val="1000"/>
              </a:spcBef>
              <a:spcAft>
                <a:spcPts val="1000"/>
              </a:spcAft>
              <a:buSzPts val="2400"/>
              <a:buChar char="●"/>
            </a:pPr>
            <a:r>
              <a:rPr lang="en" sz="2200"/>
              <a:t>Supports</a:t>
            </a:r>
            <a:r>
              <a:rPr lang="en"/>
              <a:t> animations and transitions </a:t>
            </a:r>
            <a:endParaRPr/>
          </a:p>
        </p:txBody>
      </p:sp>
      <p:sp>
        <p:nvSpPr>
          <p:cNvPr id="477" name="Google Shape;477;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RecyclerView.Adapter</a:t>
            </a:r>
            <a:endParaRPr/>
          </a:p>
        </p:txBody>
      </p:sp>
      <p:sp>
        <p:nvSpPr>
          <p:cNvPr id="483" name="Google Shape;483;p61"/>
          <p:cNvSpPr txBox="1"/>
          <p:nvPr>
            <p:ph idx="1" type="body"/>
          </p:nvPr>
        </p:nvSpPr>
        <p:spPr>
          <a:xfrm>
            <a:off x="311700" y="1597075"/>
            <a:ext cx="8520600" cy="2617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Supplies data and layouts that the RecyclerView displays</a:t>
            </a:r>
            <a:endParaRPr sz="2000"/>
          </a:p>
          <a:p>
            <a:pPr indent="-355600" lvl="0" marL="457200" rtl="0" algn="l">
              <a:spcBef>
                <a:spcPts val="1000"/>
              </a:spcBef>
              <a:spcAft>
                <a:spcPts val="0"/>
              </a:spcAft>
              <a:buSzPts val="2000"/>
              <a:buChar char="●"/>
            </a:pPr>
            <a:r>
              <a:rPr lang="en" sz="2000"/>
              <a:t>A custom Adapter extends from </a:t>
            </a:r>
            <a:r>
              <a:rPr lang="en" sz="2000">
                <a:latin typeface="Courier New"/>
                <a:ea typeface="Courier New"/>
                <a:cs typeface="Courier New"/>
                <a:sym typeface="Courier New"/>
              </a:rPr>
              <a:t>RecyclerView.Adapter</a:t>
            </a:r>
            <a:r>
              <a:rPr lang="en" sz="2000"/>
              <a:t> and overrides these three functions:</a:t>
            </a:r>
            <a:endParaRPr sz="2000"/>
          </a:p>
          <a:p>
            <a:pPr indent="-355600" lvl="0" marL="914400" rtl="0" algn="l">
              <a:lnSpc>
                <a:spcPct val="115000"/>
              </a:lnSpc>
              <a:spcBef>
                <a:spcPts val="0"/>
              </a:spcBef>
              <a:spcAft>
                <a:spcPts val="0"/>
              </a:spcAft>
              <a:buClr>
                <a:schemeClr val="dk1"/>
              </a:buClr>
              <a:buSzPts val="2000"/>
              <a:buChar char="●"/>
            </a:pPr>
            <a:r>
              <a:rPr lang="en" sz="2000">
                <a:solidFill>
                  <a:schemeClr val="dk1"/>
                </a:solidFill>
                <a:latin typeface="Courier New"/>
                <a:ea typeface="Courier New"/>
                <a:cs typeface="Courier New"/>
                <a:sym typeface="Courier New"/>
              </a:rPr>
              <a:t>getItemCount </a:t>
            </a:r>
            <a:endParaRPr sz="2000">
              <a:solidFill>
                <a:schemeClr val="dk1"/>
              </a:solidFill>
              <a:latin typeface="Courier New"/>
              <a:ea typeface="Courier New"/>
              <a:cs typeface="Courier New"/>
              <a:sym typeface="Courier New"/>
            </a:endParaRPr>
          </a:p>
          <a:p>
            <a:pPr indent="-355600" lvl="0" marL="914400" rtl="0" algn="l">
              <a:lnSpc>
                <a:spcPct val="115000"/>
              </a:lnSpc>
              <a:spcBef>
                <a:spcPts val="0"/>
              </a:spcBef>
              <a:spcAft>
                <a:spcPts val="0"/>
              </a:spcAft>
              <a:buClr>
                <a:schemeClr val="dk1"/>
              </a:buClr>
              <a:buSzPts val="2000"/>
              <a:buChar char="●"/>
            </a:pPr>
            <a:r>
              <a:rPr lang="en" sz="2000">
                <a:solidFill>
                  <a:schemeClr val="dk1"/>
                </a:solidFill>
                <a:latin typeface="Courier New"/>
                <a:ea typeface="Courier New"/>
                <a:cs typeface="Courier New"/>
                <a:sym typeface="Courier New"/>
              </a:rPr>
              <a:t>onCreateViewHolder </a:t>
            </a:r>
            <a:endParaRPr sz="2000">
              <a:solidFill>
                <a:schemeClr val="dk1"/>
              </a:solidFill>
              <a:latin typeface="Courier New"/>
              <a:ea typeface="Courier New"/>
              <a:cs typeface="Courier New"/>
              <a:sym typeface="Courier New"/>
            </a:endParaRPr>
          </a:p>
          <a:p>
            <a:pPr indent="-355600" lvl="0" marL="914400" rtl="0" algn="l">
              <a:lnSpc>
                <a:spcPct val="115000"/>
              </a:lnSpc>
              <a:spcBef>
                <a:spcPts val="0"/>
              </a:spcBef>
              <a:spcAft>
                <a:spcPts val="0"/>
              </a:spcAft>
              <a:buClr>
                <a:schemeClr val="dk1"/>
              </a:buClr>
              <a:buSzPts val="2000"/>
              <a:buFont typeface="Courier New"/>
              <a:buChar char="●"/>
            </a:pPr>
            <a:r>
              <a:rPr lang="en" sz="2000">
                <a:solidFill>
                  <a:schemeClr val="dk1"/>
                </a:solidFill>
                <a:latin typeface="Courier New"/>
                <a:ea typeface="Courier New"/>
                <a:cs typeface="Courier New"/>
                <a:sym typeface="Courier New"/>
              </a:rPr>
              <a:t>onBindViewHolder</a:t>
            </a:r>
            <a:endParaRPr sz="2000">
              <a:latin typeface="Courier New"/>
              <a:ea typeface="Courier New"/>
              <a:cs typeface="Courier New"/>
              <a:sym typeface="Courier New"/>
            </a:endParaRPr>
          </a:p>
        </p:txBody>
      </p:sp>
      <p:sp>
        <p:nvSpPr>
          <p:cNvPr id="484" name="Google Shape;484;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recycling in RecyclerView</a:t>
            </a:r>
            <a:endParaRPr/>
          </a:p>
        </p:txBody>
      </p:sp>
      <p:sp>
        <p:nvSpPr>
          <p:cNvPr id="490" name="Google Shape;490;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1" name="Google Shape;491;p62"/>
          <p:cNvSpPr txBox="1"/>
          <p:nvPr/>
        </p:nvSpPr>
        <p:spPr>
          <a:xfrm>
            <a:off x="6255375" y="1185375"/>
            <a:ext cx="2707200" cy="14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If item is scrolled offscreen, it isn’t destroyed. Item is put in a pool to be recycled.</a:t>
            </a:r>
            <a:endParaRPr sz="1800"/>
          </a:p>
        </p:txBody>
      </p:sp>
      <p:sp>
        <p:nvSpPr>
          <p:cNvPr id="492" name="Google Shape;492;p62"/>
          <p:cNvSpPr txBox="1"/>
          <p:nvPr/>
        </p:nvSpPr>
        <p:spPr>
          <a:xfrm>
            <a:off x="6339525" y="3193150"/>
            <a:ext cx="28044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onBindViewHolder</a:t>
            </a:r>
            <a:r>
              <a:rPr lang="en" sz="1800">
                <a:latin typeface="Roboto"/>
                <a:ea typeface="Roboto"/>
                <a:cs typeface="Roboto"/>
                <a:sym typeface="Roboto"/>
              </a:rPr>
              <a:t> binds the view with the new values, and then the view gets reinserted in the list.</a:t>
            </a:r>
            <a:endParaRPr sz="1800">
              <a:latin typeface="Roboto"/>
              <a:ea typeface="Roboto"/>
              <a:cs typeface="Roboto"/>
              <a:sym typeface="Roboto"/>
            </a:endParaRPr>
          </a:p>
        </p:txBody>
      </p:sp>
      <p:grpSp>
        <p:nvGrpSpPr>
          <p:cNvPr id="493" name="Google Shape;493;p62"/>
          <p:cNvGrpSpPr/>
          <p:nvPr/>
        </p:nvGrpSpPr>
        <p:grpSpPr>
          <a:xfrm>
            <a:off x="354423" y="1253410"/>
            <a:ext cx="5887177" cy="3100677"/>
            <a:chOff x="354423" y="1253410"/>
            <a:chExt cx="5887177" cy="3100677"/>
          </a:xfrm>
        </p:grpSpPr>
        <p:sp>
          <p:nvSpPr>
            <p:cNvPr id="494" name="Google Shape;494;p62"/>
            <p:cNvSpPr/>
            <p:nvPr/>
          </p:nvSpPr>
          <p:spPr>
            <a:xfrm>
              <a:off x="355300" y="1630150"/>
              <a:ext cx="2576400" cy="25329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2"/>
            <p:cNvSpPr/>
            <p:nvPr/>
          </p:nvSpPr>
          <p:spPr>
            <a:xfrm>
              <a:off x="355225" y="19875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2"/>
            <p:cNvSpPr txBox="1"/>
            <p:nvPr/>
          </p:nvSpPr>
          <p:spPr>
            <a:xfrm>
              <a:off x="371624" y="19914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Mountain View, California</a:t>
              </a:r>
              <a:endParaRPr sz="1600">
                <a:latin typeface="Roboto Condensed"/>
                <a:ea typeface="Roboto Condensed"/>
                <a:cs typeface="Roboto Condensed"/>
                <a:sym typeface="Roboto Condensed"/>
              </a:endParaRPr>
            </a:p>
          </p:txBody>
        </p:sp>
        <p:sp>
          <p:nvSpPr>
            <p:cNvPr id="497" name="Google Shape;497;p62"/>
            <p:cNvSpPr/>
            <p:nvPr/>
          </p:nvSpPr>
          <p:spPr>
            <a:xfrm>
              <a:off x="3256725" y="398778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2"/>
            <p:cNvSpPr/>
            <p:nvPr/>
          </p:nvSpPr>
          <p:spPr>
            <a:xfrm>
              <a:off x="3256732" y="1275003"/>
              <a:ext cx="25230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99" name="Google Shape;499;p62"/>
            <p:cNvSpPr/>
            <p:nvPr/>
          </p:nvSpPr>
          <p:spPr>
            <a:xfrm>
              <a:off x="355225" y="23538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2"/>
            <p:cNvSpPr/>
            <p:nvPr/>
          </p:nvSpPr>
          <p:spPr>
            <a:xfrm>
              <a:off x="355225" y="27201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2"/>
            <p:cNvSpPr/>
            <p:nvPr/>
          </p:nvSpPr>
          <p:spPr>
            <a:xfrm>
              <a:off x="355225" y="3086228"/>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2"/>
            <p:cNvSpPr/>
            <p:nvPr/>
          </p:nvSpPr>
          <p:spPr>
            <a:xfrm>
              <a:off x="355225" y="34527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2"/>
            <p:cNvSpPr txBox="1"/>
            <p:nvPr/>
          </p:nvSpPr>
          <p:spPr>
            <a:xfrm>
              <a:off x="371624" y="2351428"/>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Miami, Florida</a:t>
              </a:r>
              <a:endParaRPr sz="1600">
                <a:latin typeface="Roboto Condensed"/>
                <a:ea typeface="Roboto Condensed"/>
                <a:cs typeface="Roboto Condensed"/>
                <a:sym typeface="Roboto Condensed"/>
              </a:endParaRPr>
            </a:p>
          </p:txBody>
        </p:sp>
        <p:sp>
          <p:nvSpPr>
            <p:cNvPr id="504" name="Google Shape;504;p62"/>
            <p:cNvSpPr txBox="1"/>
            <p:nvPr/>
          </p:nvSpPr>
          <p:spPr>
            <a:xfrm>
              <a:off x="371624" y="2711405"/>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Seattle, Washington</a:t>
              </a:r>
              <a:endParaRPr sz="1600">
                <a:latin typeface="Roboto Condensed"/>
                <a:ea typeface="Roboto Condensed"/>
                <a:cs typeface="Roboto Condensed"/>
                <a:sym typeface="Roboto Condensed"/>
              </a:endParaRPr>
            </a:p>
          </p:txBody>
        </p:sp>
        <p:sp>
          <p:nvSpPr>
            <p:cNvPr id="505" name="Google Shape;505;p62"/>
            <p:cNvSpPr txBox="1"/>
            <p:nvPr/>
          </p:nvSpPr>
          <p:spPr>
            <a:xfrm>
              <a:off x="371624" y="3058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Reno, Nevada</a:t>
              </a:r>
              <a:endParaRPr sz="1600">
                <a:latin typeface="Roboto Condensed"/>
                <a:ea typeface="Roboto Condensed"/>
                <a:cs typeface="Roboto Condensed"/>
                <a:sym typeface="Roboto Condensed"/>
              </a:endParaRPr>
            </a:p>
          </p:txBody>
        </p:sp>
        <p:sp>
          <p:nvSpPr>
            <p:cNvPr id="506" name="Google Shape;506;p62"/>
            <p:cNvSpPr txBox="1"/>
            <p:nvPr/>
          </p:nvSpPr>
          <p:spPr>
            <a:xfrm>
              <a:off x="371624" y="3439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Nashville, Tennessee</a:t>
              </a:r>
              <a:endParaRPr sz="1600">
                <a:latin typeface="Roboto Condensed"/>
                <a:ea typeface="Roboto Condensed"/>
                <a:cs typeface="Roboto Condensed"/>
                <a:sym typeface="Roboto Condensed"/>
              </a:endParaRPr>
            </a:p>
          </p:txBody>
        </p:sp>
        <p:sp>
          <p:nvSpPr>
            <p:cNvPr id="507" name="Google Shape;507;p62"/>
            <p:cNvSpPr txBox="1"/>
            <p:nvPr/>
          </p:nvSpPr>
          <p:spPr>
            <a:xfrm>
              <a:off x="3322402" y="3965259"/>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Condensed"/>
                  <a:ea typeface="Roboto Condensed"/>
                  <a:cs typeface="Roboto Condensed"/>
                  <a:sym typeface="Roboto Condensed"/>
                </a:rPr>
                <a:t>Little Rock, Arkansas</a:t>
              </a:r>
              <a:endParaRPr sz="1700">
                <a:latin typeface="Roboto Condensed"/>
                <a:ea typeface="Roboto Condensed"/>
                <a:cs typeface="Roboto Condensed"/>
                <a:sym typeface="Roboto Condensed"/>
              </a:endParaRPr>
            </a:p>
          </p:txBody>
        </p:sp>
        <p:sp>
          <p:nvSpPr>
            <p:cNvPr id="508" name="Google Shape;508;p62"/>
            <p:cNvSpPr txBox="1"/>
            <p:nvPr/>
          </p:nvSpPr>
          <p:spPr>
            <a:xfrm>
              <a:off x="3322402" y="125341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Boston, Massachusetts</a:t>
              </a:r>
              <a:endParaRPr sz="1600">
                <a:latin typeface="Roboto Condensed"/>
                <a:ea typeface="Roboto Condensed"/>
                <a:cs typeface="Roboto Condensed"/>
                <a:sym typeface="Roboto Condensed"/>
              </a:endParaRPr>
            </a:p>
          </p:txBody>
        </p:sp>
        <p:sp>
          <p:nvSpPr>
            <p:cNvPr id="509" name="Google Shape;509;p62"/>
            <p:cNvSpPr/>
            <p:nvPr/>
          </p:nvSpPr>
          <p:spPr>
            <a:xfrm>
              <a:off x="354423" y="162882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2"/>
            <p:cNvSpPr txBox="1"/>
            <p:nvPr/>
          </p:nvSpPr>
          <p:spPr>
            <a:xfrm>
              <a:off x="370822" y="1632752"/>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Chicago, Illinois</a:t>
              </a:r>
              <a:endParaRPr sz="1600">
                <a:latin typeface="Roboto Condensed"/>
                <a:ea typeface="Roboto Condensed"/>
                <a:cs typeface="Roboto Condensed"/>
                <a:sym typeface="Roboto Condensed"/>
              </a:endParaRPr>
            </a:p>
          </p:txBody>
        </p:sp>
        <p:cxnSp>
          <p:nvCxnSpPr>
            <p:cNvPr id="511" name="Google Shape;511;p62"/>
            <p:cNvCxnSpPr/>
            <p:nvPr/>
          </p:nvCxnSpPr>
          <p:spPr>
            <a:xfrm rot="10800000">
              <a:off x="2503266" y="3949788"/>
              <a:ext cx="647400" cy="252900"/>
            </a:xfrm>
            <a:prstGeom prst="straightConnector1">
              <a:avLst/>
            </a:prstGeom>
            <a:noFill/>
            <a:ln cap="flat" cmpd="sng" w="28575">
              <a:solidFill>
                <a:srgbClr val="083042"/>
              </a:solidFill>
              <a:prstDash val="solid"/>
              <a:round/>
              <a:headEnd len="med" w="med" type="none"/>
              <a:tailEnd len="med" w="med" type="triangle"/>
            </a:ln>
          </p:spPr>
        </p:cxnSp>
        <p:sp>
          <p:nvSpPr>
            <p:cNvPr id="512" name="Google Shape;512;p62"/>
            <p:cNvSpPr/>
            <p:nvPr/>
          </p:nvSpPr>
          <p:spPr>
            <a:xfrm>
              <a:off x="5934800" y="1462200"/>
              <a:ext cx="306800" cy="2783996"/>
            </a:xfrm>
            <a:custGeom>
              <a:rect b="b" l="l" r="r" t="t"/>
              <a:pathLst>
                <a:path extrusionOk="0" h="123857" w="12272">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cap="flat" cmpd="sng" w="28575">
              <a:solidFill>
                <a:srgbClr val="083042"/>
              </a:solidFill>
              <a:prstDash val="solid"/>
              <a:round/>
              <a:headEnd len="med" w="med" type="none"/>
              <a:tailEnd len="med" w="med" type="triangle"/>
            </a:ln>
          </p:spPr>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RecyclerView to your layout</a:t>
            </a:r>
            <a:endParaRPr/>
          </a:p>
        </p:txBody>
      </p:sp>
      <p:sp>
        <p:nvSpPr>
          <p:cNvPr id="518" name="Google Shape;518;p63"/>
          <p:cNvSpPr txBox="1"/>
          <p:nvPr>
            <p:ph idx="1" type="body"/>
          </p:nvPr>
        </p:nvSpPr>
        <p:spPr>
          <a:xfrm>
            <a:off x="311700" y="1762075"/>
            <a:ext cx="8520600" cy="213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&lt;androidx.recyclerview.widget.RecyclerView</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"@+id/rv"</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android:scrollbars=</a:t>
            </a:r>
            <a:r>
              <a:rPr lang="en" sz="1800">
                <a:solidFill>
                  <a:srgbClr val="388E3C"/>
                </a:solidFill>
                <a:latin typeface="Consolas"/>
                <a:ea typeface="Consolas"/>
                <a:cs typeface="Consolas"/>
                <a:sym typeface="Consolas"/>
              </a:rPr>
              <a:t>"vertical"</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595"/>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r>
              <a:rPr lang="en" sz="1800">
                <a:solidFill>
                  <a:srgbClr val="37474F"/>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
        <p:nvSpPr>
          <p:cNvPr id="519" name="Google Shape;519;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list item layout</a:t>
            </a:r>
            <a:endParaRPr/>
          </a:p>
        </p:txBody>
      </p:sp>
      <p:sp>
        <p:nvSpPr>
          <p:cNvPr id="525" name="Google Shape;525;p64"/>
          <p:cNvSpPr txBox="1"/>
          <p:nvPr>
            <p:ph idx="1" type="body"/>
          </p:nvPr>
        </p:nvSpPr>
        <p:spPr>
          <a:xfrm>
            <a:off x="311700" y="1141588"/>
            <a:ext cx="8520600" cy="4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res/layout/item_view.xml</a:t>
            </a:r>
            <a:endParaRPr sz="1800">
              <a:latin typeface="Courier New"/>
              <a:ea typeface="Courier New"/>
              <a:cs typeface="Courier New"/>
              <a:sym typeface="Courier New"/>
            </a:endParaRPr>
          </a:p>
        </p:txBody>
      </p:sp>
      <p:sp>
        <p:nvSpPr>
          <p:cNvPr id="526" name="Google Shape;526;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7" name="Google Shape;527;p64"/>
          <p:cNvSpPr txBox="1"/>
          <p:nvPr/>
        </p:nvSpPr>
        <p:spPr>
          <a:xfrm>
            <a:off x="341875" y="1618050"/>
            <a:ext cx="8448300" cy="290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&lt;FrameLayout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&lt;TextView</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"@+id/number"</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&lt;/FrameLayout&gt;</a:t>
            </a:r>
            <a:endParaRPr sz="1800">
              <a:solidFill>
                <a:schemeClr val="dk1"/>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list adapter</a:t>
            </a:r>
            <a:endParaRPr/>
          </a:p>
        </p:txBody>
      </p:sp>
      <p:sp>
        <p:nvSpPr>
          <p:cNvPr id="533" name="Google Shape;533;p65"/>
          <p:cNvSpPr txBox="1"/>
          <p:nvPr>
            <p:ph idx="1" type="body"/>
          </p:nvPr>
        </p:nvSpPr>
        <p:spPr>
          <a:xfrm>
            <a:off x="128750" y="1056175"/>
            <a:ext cx="8811900" cy="43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50">
                <a:solidFill>
                  <a:srgbClr val="3F51B5"/>
                </a:solidFill>
                <a:latin typeface="Consolas"/>
                <a:ea typeface="Consolas"/>
                <a:cs typeface="Consolas"/>
                <a:sym typeface="Consolas"/>
              </a:rPr>
              <a:t>class</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MyAdapter(</a:t>
            </a:r>
            <a:r>
              <a:rPr lang="en" sz="1450">
                <a:solidFill>
                  <a:srgbClr val="3F51B5"/>
                </a:solidFill>
                <a:latin typeface="Consolas"/>
                <a:ea typeface="Consolas"/>
                <a:cs typeface="Consolas"/>
                <a:sym typeface="Consolas"/>
              </a:rPr>
              <a:t>val</a:t>
            </a:r>
            <a:r>
              <a:rPr lang="en" sz="1000">
                <a:solidFill>
                  <a:srgbClr val="3F51B5"/>
                </a:solidFill>
                <a:latin typeface="Consolas"/>
                <a:ea typeface="Consolas"/>
                <a:cs typeface="Consolas"/>
                <a:sym typeface="Consolas"/>
              </a:rPr>
              <a:t> </a:t>
            </a:r>
            <a:r>
              <a:rPr lang="en" sz="1450">
                <a:solidFill>
                  <a:srgbClr val="3F51B5"/>
                </a:solidFill>
                <a:latin typeface="Consolas"/>
                <a:ea typeface="Consolas"/>
                <a:cs typeface="Consolas"/>
                <a:sym typeface="Consolas"/>
              </a:rPr>
              <a:t>data</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List&lt;Int&gt;)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b="1" lang="en" sz="1450">
                <a:solidFill>
                  <a:schemeClr val="dk1"/>
                </a:solidFill>
                <a:latin typeface="Consolas"/>
                <a:ea typeface="Consolas"/>
                <a:cs typeface="Consolas"/>
                <a:sym typeface="Consolas"/>
              </a:rPr>
              <a:t>RecyclerView.Adapter</a:t>
            </a:r>
            <a:r>
              <a:rPr lang="en" sz="1450">
                <a:solidFill>
                  <a:schemeClr val="dk1"/>
                </a:solidFill>
                <a:latin typeface="Consolas"/>
                <a:ea typeface="Consolas"/>
                <a:cs typeface="Consolas"/>
                <a:sym typeface="Consolas"/>
              </a:rPr>
              <a:t>&lt;MyAdapter.MyViewHolder&gt;()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endParaRPr sz="1450">
              <a:latin typeface="Consolas"/>
              <a:ea typeface="Consolas"/>
              <a:cs typeface="Consolas"/>
              <a:sym typeface="Consolas"/>
            </a:endParaRPr>
          </a:p>
        </p:txBody>
      </p:sp>
      <p:sp>
        <p:nvSpPr>
          <p:cNvPr id="534" name="Google Shape;534;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5" name="Google Shape;535;p65"/>
          <p:cNvSpPr txBox="1"/>
          <p:nvPr>
            <p:ph idx="1" type="body"/>
          </p:nvPr>
        </p:nvSpPr>
        <p:spPr>
          <a:xfrm>
            <a:off x="165922" y="1424400"/>
            <a:ext cx="9411900" cy="96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a:t>
            </a:r>
            <a:r>
              <a:rPr lang="en" sz="1450">
                <a:solidFill>
                  <a:srgbClr val="3F51B5"/>
                </a:solidFill>
                <a:latin typeface="Consolas"/>
                <a:ea typeface="Consolas"/>
                <a:cs typeface="Consolas"/>
                <a:sym typeface="Consolas"/>
              </a:rPr>
              <a:t>class</a:t>
            </a:r>
            <a:r>
              <a:rPr lang="en" sz="1450">
                <a:solidFill>
                  <a:schemeClr val="dk1"/>
                </a:solidFill>
                <a:latin typeface="Consolas"/>
                <a:ea typeface="Consolas"/>
                <a:cs typeface="Consolas"/>
                <a:sym typeface="Consolas"/>
              </a:rPr>
              <a:t> MyViewHolder(</a:t>
            </a:r>
            <a:r>
              <a:rPr lang="en" sz="1450">
                <a:solidFill>
                  <a:srgbClr val="3F51B5"/>
                </a:solidFill>
                <a:latin typeface="Consolas"/>
                <a:ea typeface="Consolas"/>
                <a:cs typeface="Consolas"/>
                <a:sym typeface="Consolas"/>
              </a:rPr>
              <a:t>val</a:t>
            </a:r>
            <a:r>
              <a:rPr lang="en" sz="1450">
                <a:solidFill>
                  <a:schemeClr val="dk1"/>
                </a:solidFill>
                <a:latin typeface="Consolas"/>
                <a:ea typeface="Consolas"/>
                <a:cs typeface="Consolas"/>
                <a:sym typeface="Consolas"/>
              </a:rPr>
              <a:t> row: View)</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b="1" lang="en" sz="1450">
                <a:solidFill>
                  <a:schemeClr val="dk1"/>
                </a:solidFill>
                <a:latin typeface="Consolas"/>
                <a:ea typeface="Consolas"/>
                <a:cs typeface="Consolas"/>
                <a:sym typeface="Consolas"/>
              </a:rPr>
              <a:t>RecyclerView.ViewHolder</a:t>
            </a:r>
            <a:r>
              <a:rPr lang="en" sz="1450">
                <a:solidFill>
                  <a:schemeClr val="dk1"/>
                </a:solidFill>
                <a:latin typeface="Consolas"/>
                <a:ea typeface="Consolas"/>
                <a:cs typeface="Consolas"/>
                <a:sym typeface="Consolas"/>
              </a:rPr>
              <a:t>(row) {</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a:t>
            </a:r>
            <a:r>
              <a:rPr lang="en" sz="1450">
                <a:solidFill>
                  <a:srgbClr val="3F51B5"/>
                </a:solidFill>
                <a:latin typeface="Consolas"/>
                <a:ea typeface="Consolas"/>
                <a:cs typeface="Consolas"/>
                <a:sym typeface="Consolas"/>
              </a:rPr>
              <a:t>val</a:t>
            </a:r>
            <a:r>
              <a:rPr lang="en" sz="1450">
                <a:solidFill>
                  <a:schemeClr val="dk1"/>
                </a:solidFill>
                <a:latin typeface="Consolas"/>
                <a:ea typeface="Consolas"/>
                <a:cs typeface="Consolas"/>
                <a:sym typeface="Consolas"/>
              </a:rPr>
              <a:t> textView = row.findViewById&lt;TextView&gt;(R.id.number)</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600"/>
              </a:spcAft>
              <a:buClr>
                <a:schemeClr val="dk1"/>
              </a:buClr>
              <a:buSzPts val="1100"/>
              <a:buFont typeface="Arial"/>
              <a:buNone/>
            </a:pPr>
            <a:r>
              <a:rPr lang="en" sz="1450">
                <a:solidFill>
                  <a:schemeClr val="dk1"/>
                </a:solidFill>
                <a:latin typeface="Consolas"/>
                <a:ea typeface="Consolas"/>
                <a:cs typeface="Consolas"/>
                <a:sym typeface="Consolas"/>
              </a:rPr>
              <a:t>   }</a:t>
            </a:r>
            <a:endParaRPr sz="1450">
              <a:latin typeface="Consolas"/>
              <a:ea typeface="Consolas"/>
              <a:cs typeface="Consolas"/>
              <a:sym typeface="Consolas"/>
            </a:endParaRPr>
          </a:p>
        </p:txBody>
      </p:sp>
      <p:sp>
        <p:nvSpPr>
          <p:cNvPr id="536" name="Google Shape;536;p65"/>
          <p:cNvSpPr txBox="1"/>
          <p:nvPr>
            <p:ph idx="1" type="body"/>
          </p:nvPr>
        </p:nvSpPr>
        <p:spPr>
          <a:xfrm>
            <a:off x="165922" y="2260875"/>
            <a:ext cx="9411900" cy="232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50">
                <a:solidFill>
                  <a:schemeClr val="dk1"/>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onCreateViewHolder</a:t>
            </a:r>
            <a:r>
              <a:rPr lang="en" sz="1500">
                <a:solidFill>
                  <a:srgbClr val="37474F"/>
                </a:solidFill>
                <a:latin typeface="Consolas"/>
                <a:ea typeface="Consolas"/>
                <a:cs typeface="Consolas"/>
                <a:sym typeface="Consolas"/>
              </a:rPr>
              <a:t>(parent: ViewGroup, viewType: Int): MyViewHolder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val</a:t>
            </a:r>
            <a:r>
              <a:rPr lang="en" sz="1500">
                <a:solidFill>
                  <a:srgbClr val="37474F"/>
                </a:solidFill>
                <a:latin typeface="Consolas"/>
                <a:ea typeface="Consolas"/>
                <a:cs typeface="Consolas"/>
                <a:sym typeface="Consolas"/>
              </a:rPr>
              <a:t> layout = LayoutInflater.from(parent.context).inflate(R.layout.item_view,</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parent, </a:t>
            </a:r>
            <a:r>
              <a:rPr lang="en" sz="1500">
                <a:solidFill>
                  <a:srgbClr val="3F51B5"/>
                </a:solidFill>
                <a:latin typeface="Consolas"/>
                <a:ea typeface="Consolas"/>
                <a:cs typeface="Consolas"/>
                <a:sym typeface="Consolas"/>
              </a:rPr>
              <a:t>false</a:t>
            </a:r>
            <a:r>
              <a:rPr lang="en" sz="1500">
                <a:solidFill>
                  <a:srgbClr val="37474F"/>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return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MyViewHolder</a:t>
            </a:r>
            <a:r>
              <a:rPr lang="en" sz="1500">
                <a:solidFill>
                  <a:srgbClr val="37474F"/>
                </a:solidFill>
                <a:latin typeface="Consolas"/>
                <a:ea typeface="Consolas"/>
                <a:cs typeface="Consolas"/>
                <a:sym typeface="Consolas"/>
              </a:rPr>
              <a:t>(layout)</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onBindViewHolder</a:t>
            </a:r>
            <a:r>
              <a:rPr lang="en" sz="1500">
                <a:solidFill>
                  <a:srgbClr val="37474F"/>
                </a:solidFill>
                <a:latin typeface="Consolas"/>
                <a:ea typeface="Consolas"/>
                <a:cs typeface="Consolas"/>
                <a:sym typeface="Consolas"/>
              </a:rPr>
              <a:t>(holder: MyViewHolder, position: Int)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holder.textView.text = </a:t>
            </a:r>
            <a:r>
              <a:rPr lang="en" sz="1500">
                <a:solidFill>
                  <a:srgbClr val="3F51B5"/>
                </a:solidFill>
                <a:latin typeface="Consolas"/>
                <a:ea typeface="Consolas"/>
                <a:cs typeface="Consolas"/>
                <a:sym typeface="Consolas"/>
              </a:rPr>
              <a:t>data</a:t>
            </a:r>
            <a:r>
              <a:rPr lang="en" sz="1500">
                <a:solidFill>
                  <a:srgbClr val="37474F"/>
                </a:solidFill>
                <a:latin typeface="Consolas"/>
                <a:ea typeface="Consolas"/>
                <a:cs typeface="Consolas"/>
                <a:sym typeface="Consolas"/>
              </a:rPr>
              <a:t>.get(position).toString()</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getItemCount</a:t>
            </a:r>
            <a:r>
              <a:rPr lang="en" sz="1500">
                <a:solidFill>
                  <a:srgbClr val="37474F"/>
                </a:solidFill>
                <a:latin typeface="Consolas"/>
                <a:ea typeface="Consolas"/>
                <a:cs typeface="Consolas"/>
                <a:sym typeface="Consolas"/>
              </a:rPr>
              <a:t>(): Int = </a:t>
            </a:r>
            <a:r>
              <a:rPr lang="en" sz="1500">
                <a:solidFill>
                  <a:srgbClr val="3F51B5"/>
                </a:solidFill>
                <a:latin typeface="Consolas"/>
                <a:ea typeface="Consolas"/>
                <a:cs typeface="Consolas"/>
                <a:sym typeface="Consolas"/>
              </a:rPr>
              <a:t>data</a:t>
            </a:r>
            <a:r>
              <a:rPr lang="en" sz="1500">
                <a:solidFill>
                  <a:srgbClr val="37474F"/>
                </a:solidFill>
                <a:latin typeface="Consolas"/>
                <a:ea typeface="Consolas"/>
                <a:cs typeface="Consolas"/>
                <a:sym typeface="Consolas"/>
              </a:rPr>
              <a:t>.size</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15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Density-independent pixels (dp)</a:t>
            </a:r>
            <a:endParaRPr/>
          </a:p>
        </p:txBody>
      </p:sp>
      <p:sp>
        <p:nvSpPr>
          <p:cNvPr id="109" name="Google Shape;109;p21"/>
          <p:cNvSpPr txBox="1"/>
          <p:nvPr>
            <p:ph idx="1" type="body"/>
          </p:nvPr>
        </p:nvSpPr>
        <p:spPr>
          <a:xfrm>
            <a:off x="342900" y="1690387"/>
            <a:ext cx="4260900" cy="250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Density-independent pixels </a:t>
            </a:r>
            <a:r>
              <a:rPr lang="en" sz="1800">
                <a:solidFill>
                  <a:schemeClr val="dk1"/>
                </a:solidFill>
              </a:rPr>
              <a:t>(dp) </a:t>
            </a:r>
            <a:r>
              <a:rPr lang="en" sz="1800"/>
              <a:t>take screen density into account. </a:t>
            </a:r>
            <a:endParaRPr sz="1800"/>
          </a:p>
          <a:p>
            <a:pPr indent="-342900" lvl="0" marL="457200" rtl="0" algn="l">
              <a:spcBef>
                <a:spcPts val="1000"/>
              </a:spcBef>
              <a:spcAft>
                <a:spcPts val="0"/>
              </a:spcAft>
              <a:buSzPts val="1800"/>
              <a:buChar char="●"/>
            </a:pPr>
            <a:r>
              <a:rPr lang="en" sz="1800"/>
              <a:t>Android views are measured in density-independent pixels.</a:t>
            </a:r>
            <a:endParaRPr sz="1800"/>
          </a:p>
          <a:p>
            <a:pPr indent="-342900" lvl="0" marL="457200" rtl="0" algn="l">
              <a:spcBef>
                <a:spcPts val="1000"/>
              </a:spcBef>
              <a:spcAft>
                <a:spcPts val="1000"/>
              </a:spcAft>
              <a:buSzPts val="1800"/>
              <a:buChar char="●"/>
            </a:pPr>
            <a:r>
              <a:rPr lang="en" sz="1800"/>
              <a:t>dp = </a:t>
            </a:r>
            <a:r>
              <a:rPr lang="en" sz="1800" u="sng"/>
              <a:t>(width in pixels * 160)</a:t>
            </a:r>
            <a:r>
              <a:rPr lang="en" sz="1800"/>
              <a:t> </a:t>
            </a:r>
            <a:br>
              <a:rPr lang="en" sz="1800"/>
            </a:br>
            <a:r>
              <a:rPr lang="en" sz="1800"/>
              <a:t>              screen density</a:t>
            </a:r>
            <a:endParaRPr sz="1800"/>
          </a:p>
        </p:txBody>
      </p:sp>
      <p:sp>
        <p:nvSpPr>
          <p:cNvPr id="110" name="Google Shape;110;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21"/>
          <p:cNvSpPr/>
          <p:nvPr/>
        </p:nvSpPr>
        <p:spPr>
          <a:xfrm>
            <a:off x="5044250" y="1793100"/>
            <a:ext cx="3365400" cy="2166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 name="Google Shape;112;p21"/>
          <p:cNvCxnSpPr/>
          <p:nvPr/>
        </p:nvCxnSpPr>
        <p:spPr>
          <a:xfrm>
            <a:off x="7675575" y="3186125"/>
            <a:ext cx="0" cy="1746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21"/>
          <p:cNvCxnSpPr/>
          <p:nvPr/>
        </p:nvCxnSpPr>
        <p:spPr>
          <a:xfrm flipH="1" rot="10800000">
            <a:off x="5377650" y="3356850"/>
            <a:ext cx="2298000" cy="39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21"/>
          <p:cNvCxnSpPr/>
          <p:nvPr/>
        </p:nvCxnSpPr>
        <p:spPr>
          <a:xfrm>
            <a:off x="7905750" y="2047075"/>
            <a:ext cx="8100" cy="11247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21"/>
          <p:cNvCxnSpPr/>
          <p:nvPr/>
        </p:nvCxnSpPr>
        <p:spPr>
          <a:xfrm rot="10800000">
            <a:off x="7731088" y="2047156"/>
            <a:ext cx="170700" cy="39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21"/>
          <p:cNvCxnSpPr/>
          <p:nvPr/>
        </p:nvCxnSpPr>
        <p:spPr>
          <a:xfrm>
            <a:off x="5373688" y="3190100"/>
            <a:ext cx="0" cy="1746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21"/>
          <p:cNvCxnSpPr/>
          <p:nvPr/>
        </p:nvCxnSpPr>
        <p:spPr>
          <a:xfrm rot="-4721404">
            <a:off x="7944588" y="2551716"/>
            <a:ext cx="1530" cy="82209"/>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21"/>
          <p:cNvCxnSpPr/>
          <p:nvPr/>
        </p:nvCxnSpPr>
        <p:spPr>
          <a:xfrm rot="10800000">
            <a:off x="6525906" y="3360750"/>
            <a:ext cx="1500" cy="819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21"/>
          <p:cNvCxnSpPr/>
          <p:nvPr/>
        </p:nvCxnSpPr>
        <p:spPr>
          <a:xfrm>
            <a:off x="7826550" y="3083163"/>
            <a:ext cx="0" cy="1746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21"/>
          <p:cNvSpPr txBox="1"/>
          <p:nvPr/>
        </p:nvSpPr>
        <p:spPr>
          <a:xfrm>
            <a:off x="7941469" y="2519356"/>
            <a:ext cx="528000" cy="15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80dp</a:t>
            </a:r>
            <a:endParaRPr sz="1200">
              <a:latin typeface="Roboto"/>
              <a:ea typeface="Roboto"/>
              <a:cs typeface="Roboto"/>
              <a:sym typeface="Roboto"/>
            </a:endParaRPr>
          </a:p>
        </p:txBody>
      </p:sp>
      <p:sp>
        <p:nvSpPr>
          <p:cNvPr id="121" name="Google Shape;121;p21"/>
          <p:cNvSpPr txBox="1"/>
          <p:nvPr/>
        </p:nvSpPr>
        <p:spPr>
          <a:xfrm>
            <a:off x="6219001" y="3489325"/>
            <a:ext cx="615300" cy="15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160dp</a:t>
            </a:r>
            <a:endParaRPr sz="1200">
              <a:latin typeface="Roboto"/>
              <a:ea typeface="Roboto"/>
              <a:cs typeface="Roboto"/>
              <a:sym typeface="Roboto"/>
            </a:endParaRPr>
          </a:p>
        </p:txBody>
      </p:sp>
      <p:sp>
        <p:nvSpPr>
          <p:cNvPr id="122" name="Google Shape;122;p21"/>
          <p:cNvSpPr txBox="1"/>
          <p:nvPr/>
        </p:nvSpPr>
        <p:spPr>
          <a:xfrm>
            <a:off x="342900" y="1123950"/>
            <a:ext cx="84894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Use dp when specifying sizes in your layout, such as the width or height of views.</a:t>
            </a:r>
            <a:endParaRPr sz="1800">
              <a:latin typeface="Roboto"/>
              <a:ea typeface="Roboto"/>
              <a:cs typeface="Roboto"/>
              <a:sym typeface="Roboto"/>
            </a:endParaRPr>
          </a:p>
        </p:txBody>
      </p:sp>
      <p:sp>
        <p:nvSpPr>
          <p:cNvPr id="123" name="Google Shape;123;p21"/>
          <p:cNvSpPr/>
          <p:nvPr/>
        </p:nvSpPr>
        <p:spPr>
          <a:xfrm>
            <a:off x="5377650" y="2017875"/>
            <a:ext cx="2298000" cy="114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nvSpPr>
        <p:spPr>
          <a:xfrm>
            <a:off x="5875800" y="2299825"/>
            <a:ext cx="13017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999999"/>
                </a:solidFill>
                <a:latin typeface="Roboto"/>
                <a:ea typeface="Roboto"/>
                <a:cs typeface="Roboto"/>
                <a:sym typeface="Roboto"/>
              </a:rPr>
              <a:t>Hello</a:t>
            </a:r>
            <a:endParaRPr b="1" sz="3600">
              <a:solidFill>
                <a:srgbClr val="999999"/>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adapter on the RecyclerView</a:t>
            </a:r>
            <a:endParaRPr/>
          </a:p>
        </p:txBody>
      </p:sp>
      <p:sp>
        <p:nvSpPr>
          <p:cNvPr id="542" name="Google Shape;542;p66"/>
          <p:cNvSpPr txBox="1"/>
          <p:nvPr>
            <p:ph idx="1" type="body"/>
          </p:nvPr>
        </p:nvSpPr>
        <p:spPr>
          <a:xfrm>
            <a:off x="327300" y="1163800"/>
            <a:ext cx="8520600" cy="473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In</a:t>
            </a:r>
            <a:r>
              <a:rPr b="1" lang="en" sz="1800"/>
              <a:t> </a:t>
            </a:r>
            <a:r>
              <a:rPr lang="en" sz="1800">
                <a:latin typeface="Courier New"/>
                <a:ea typeface="Courier New"/>
                <a:cs typeface="Courier New"/>
                <a:sym typeface="Courier New"/>
              </a:rPr>
              <a:t>MainActivity.kt</a:t>
            </a:r>
            <a:r>
              <a:rPr lang="en" sz="1800"/>
              <a:t>:</a:t>
            </a:r>
            <a:endParaRPr sz="1800"/>
          </a:p>
        </p:txBody>
      </p:sp>
      <p:sp>
        <p:nvSpPr>
          <p:cNvPr id="543" name="Google Shape;543;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4" name="Google Shape;544;p66"/>
          <p:cNvSpPr txBox="1"/>
          <p:nvPr/>
        </p:nvSpPr>
        <p:spPr>
          <a:xfrm>
            <a:off x="342900" y="1655800"/>
            <a:ext cx="8489400" cy="26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onCreate(savedInstanceState: Bundle?)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super</a:t>
            </a:r>
            <a:r>
              <a:rPr lang="en" sz="1800">
                <a:solidFill>
                  <a:srgbClr val="37474F"/>
                </a:solidFill>
                <a:latin typeface="Roboto Mono"/>
                <a:ea typeface="Roboto Mono"/>
                <a:cs typeface="Roboto Mono"/>
                <a:sym typeface="Roboto Mono"/>
              </a:rPr>
              <a:t>.onCreate(savedInstanceState)</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setContentView(R.layout.activity_main)</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rv: RecyclerView = findViewById(R.id.rv)</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rv.layoutManager = LinearLayoutManager(</a:t>
            </a:r>
            <a:r>
              <a:rPr lang="en" sz="1800">
                <a:solidFill>
                  <a:srgbClr val="3F51B5"/>
                </a:solidFill>
                <a:latin typeface="Roboto Mono"/>
                <a:ea typeface="Roboto Mono"/>
                <a:cs typeface="Roboto Mono"/>
                <a:sym typeface="Roboto Mono"/>
              </a:rPr>
              <a:t>this</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a:t>
            </a:r>
            <a:r>
              <a:rPr b="1" lang="en" sz="1800">
                <a:solidFill>
                  <a:srgbClr val="37474F"/>
                </a:solidFill>
                <a:latin typeface="Roboto Mono"/>
                <a:ea typeface="Roboto Mono"/>
                <a:cs typeface="Roboto Mono"/>
                <a:sym typeface="Roboto Mono"/>
              </a:rPr>
              <a:t>rv.adapter</a:t>
            </a:r>
            <a:r>
              <a:rPr lang="en" sz="1800">
                <a:solidFill>
                  <a:srgbClr val="37474F"/>
                </a:solidFill>
                <a:latin typeface="Roboto Mono"/>
                <a:ea typeface="Roboto Mono"/>
                <a:cs typeface="Roboto Mono"/>
                <a:sym typeface="Roboto Mono"/>
              </a:rPr>
              <a:t> = MyAdapter(IntRange(</a:t>
            </a:r>
            <a:r>
              <a:rPr lang="en" sz="1800">
                <a:solidFill>
                  <a:srgbClr val="C53929"/>
                </a:solidFill>
                <a:latin typeface="Roboto Mono"/>
                <a:ea typeface="Roboto Mono"/>
                <a:cs typeface="Roboto Mono"/>
                <a:sym typeface="Roboto Mono"/>
              </a:rPr>
              <a:t>0</a:t>
            </a:r>
            <a:r>
              <a:rPr lang="en" sz="1800">
                <a:solidFill>
                  <a:srgbClr val="37474F"/>
                </a:solidFill>
                <a:latin typeface="Roboto Mono"/>
                <a:ea typeface="Roboto Mono"/>
                <a:cs typeface="Roboto Mono"/>
                <a:sym typeface="Roboto Mono"/>
              </a:rPr>
              <a:t>, </a:t>
            </a:r>
            <a:r>
              <a:rPr lang="en" sz="1800">
                <a:solidFill>
                  <a:srgbClr val="C53929"/>
                </a:solidFill>
                <a:latin typeface="Roboto Mono"/>
                <a:ea typeface="Roboto Mono"/>
                <a:cs typeface="Roboto Mono"/>
                <a:sym typeface="Roboto Mono"/>
              </a:rPr>
              <a:t>100</a:t>
            </a:r>
            <a:r>
              <a:rPr lang="en" sz="1800">
                <a:solidFill>
                  <a:srgbClr val="37474F"/>
                </a:solidFill>
                <a:latin typeface="Roboto Mono"/>
                <a:ea typeface="Roboto Mono"/>
                <a:cs typeface="Roboto Mono"/>
                <a:sym typeface="Roboto Mono"/>
              </a:rPr>
              <a:t>).toList())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0" name="Google Shape;550;p67"/>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56" name="Google Shape;556;p68"/>
          <p:cNvSpPr txBox="1"/>
          <p:nvPr>
            <p:ph idx="1" type="body"/>
          </p:nvPr>
        </p:nvSpPr>
        <p:spPr>
          <a:xfrm>
            <a:off x="311700" y="1244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5,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Specify lengths in dp for your layout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Work with screen densities for different Android devices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Render Views to the screen of your app</a:t>
            </a:r>
            <a:r>
              <a:rPr lang="en" sz="2000">
                <a:solidFill>
                  <a:srgbClr val="1C4587"/>
                </a:solidFill>
              </a:rPr>
              <a:t> </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Layout views within a </a:t>
            </a:r>
            <a:r>
              <a:rPr lang="en" sz="2000">
                <a:solidFill>
                  <a:srgbClr val="1C4587"/>
                </a:solidFill>
                <a:uFill>
                  <a:noFill/>
                </a:uFill>
                <a:hlinkClick action="ppaction://hlinksldjump" r:id="rId7">
                  <a:extLst>
                    <a:ext uri="{A12FA001-AC4F-418D-AE19-62706E023703}">
                      <ahyp:hlinkClr val="tx"/>
                    </a:ext>
                  </a:extLst>
                </a:hlinkClick>
              </a:rPr>
              <a:t>ConstraintLayout</a:t>
            </a:r>
            <a:r>
              <a:rPr lang="en" sz="2000">
                <a:solidFill>
                  <a:srgbClr val="1C4587"/>
                </a:solidFill>
                <a:uFill>
                  <a:noFill/>
                </a:uFill>
                <a:hlinkClick action="ppaction://hlinksldjump" r:id="rId8">
                  <a:extLst>
                    <a:ext uri="{A12FA001-AC4F-418D-AE19-62706E023703}">
                      <ahyp:hlinkClr val="tx"/>
                    </a:ext>
                  </a:extLst>
                </a:hlinkClick>
              </a:rPr>
              <a:t> using constraints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Simplify getting View references from layout with data binding</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0">
                  <a:extLst>
                    <a:ext uri="{A12FA001-AC4F-418D-AE19-62706E023703}">
                      <ahyp:hlinkClr val="tx"/>
                    </a:ext>
                  </a:extLst>
                </a:hlinkClick>
              </a:rPr>
              <a:t>Display a list of text items using a </a:t>
            </a:r>
            <a:r>
              <a:rPr lang="en" sz="2000">
                <a:solidFill>
                  <a:srgbClr val="1C4587"/>
                </a:solidFill>
                <a:uFill>
                  <a:noFill/>
                </a:uFill>
                <a:hlinkClick action="ppaction://hlinksldjump" r:id="rId11">
                  <a:extLst>
                    <a:ext uri="{A12FA001-AC4F-418D-AE19-62706E023703}">
                      <ahyp:hlinkClr val="tx"/>
                    </a:ext>
                  </a:extLst>
                </a:hlinkClick>
              </a:rPr>
              <a:t>RecyclerView</a:t>
            </a:r>
            <a:r>
              <a:rPr lang="en" sz="2000">
                <a:solidFill>
                  <a:srgbClr val="1C4587"/>
                </a:solidFill>
                <a:uFill>
                  <a:noFill/>
                </a:uFill>
                <a:hlinkClick action="ppaction://hlinksldjump" r:id="rId12">
                  <a:extLst>
                    <a:ext uri="{A12FA001-AC4F-418D-AE19-62706E023703}">
                      <ahyp:hlinkClr val="tx"/>
                    </a:ext>
                  </a:extLst>
                </a:hlinkClick>
              </a:rPr>
              <a:t> and custom adapter</a:t>
            </a:r>
            <a:endParaRPr sz="2000">
              <a:solidFill>
                <a:srgbClr val="1C4587"/>
              </a:solidFill>
            </a:endParaRPr>
          </a:p>
        </p:txBody>
      </p:sp>
      <p:sp>
        <p:nvSpPr>
          <p:cNvPr id="557" name="Google Shape;557;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63" name="Google Shape;563;p69"/>
          <p:cNvSpPr txBox="1"/>
          <p:nvPr>
            <p:ph idx="1" type="body"/>
          </p:nvPr>
        </p:nvSpPr>
        <p:spPr>
          <a:xfrm>
            <a:off x="311700" y="1306600"/>
            <a:ext cx="8520600" cy="3115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u="sng">
                <a:solidFill>
                  <a:schemeClr val="hlink"/>
                </a:solidFill>
                <a:hlinkClick r:id="rId3"/>
              </a:rPr>
              <a:t>Pixel density on Android</a:t>
            </a:r>
            <a:endParaRPr sz="2000"/>
          </a:p>
          <a:p>
            <a:pPr indent="-355600" lvl="0" marL="457200" rtl="0" algn="l">
              <a:lnSpc>
                <a:spcPct val="115000"/>
              </a:lnSpc>
              <a:spcBef>
                <a:spcPts val="0"/>
              </a:spcBef>
              <a:spcAft>
                <a:spcPts val="0"/>
              </a:spcAft>
              <a:buSzPts val="2000"/>
              <a:buChar char="●"/>
            </a:pPr>
            <a:r>
              <a:rPr lang="en" sz="2000" u="sng">
                <a:solidFill>
                  <a:schemeClr val="hlink"/>
                </a:solidFill>
                <a:hlinkClick r:id="rId4"/>
              </a:rPr>
              <a:t>Spacing</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5"/>
              </a:rPr>
              <a:t>Device metrics</a:t>
            </a:r>
            <a:r>
              <a:rPr lang="en" sz="2000">
                <a:solidFill>
                  <a:schemeClr val="dk1"/>
                </a:solidFill>
              </a:rPr>
              <a:t> </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6"/>
              </a:rPr>
              <a:t>Type scale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chemeClr val="hlink"/>
                </a:solidFill>
                <a:hlinkClick r:id="rId7"/>
              </a:rPr>
              <a:t>Build a Responsive UI with ConstraintLayout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chemeClr val="hlink"/>
                </a:solidFill>
                <a:hlinkClick r:id="rId8"/>
              </a:rPr>
              <a:t>Data Binding Library</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chemeClr val="hlink"/>
                </a:solidFill>
                <a:hlinkClick r:id="rId9"/>
              </a:rPr>
              <a:t>Create dynamic lists with RecyclerView</a:t>
            </a:r>
            <a:endParaRPr sz="2000">
              <a:solidFill>
                <a:schemeClr val="dk1"/>
              </a:solidFill>
            </a:endParaRPr>
          </a:p>
        </p:txBody>
      </p:sp>
      <p:sp>
        <p:nvSpPr>
          <p:cNvPr id="564" name="Google Shape;564;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70" name="Google Shape;570;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1" name="Google Shape;571;p70"/>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5: Layouts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72" name="Google Shape;572;p70"/>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Screen-density buckets</a:t>
            </a:r>
            <a:endParaRPr/>
          </a:p>
        </p:txBody>
      </p:sp>
      <p:sp>
        <p:nvSpPr>
          <p:cNvPr id="130" name="Google Shape;130;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1" name="Google Shape;131;p22"/>
          <p:cNvGraphicFramePr/>
          <p:nvPr/>
        </p:nvGraphicFramePr>
        <p:xfrm>
          <a:off x="408750" y="1162050"/>
          <a:ext cx="3000000" cy="3000000"/>
        </p:xfrm>
        <a:graphic>
          <a:graphicData uri="http://schemas.openxmlformats.org/drawingml/2006/table">
            <a:tbl>
              <a:tblPr>
                <a:noFill/>
                <a:tableStyleId>{30C9BA50-2AA1-4D10-A71B-C200B65F82F5}</a:tableStyleId>
              </a:tblPr>
              <a:tblGrid>
                <a:gridCol w="2735550"/>
                <a:gridCol w="3334525"/>
                <a:gridCol w="2136575"/>
              </a:tblGrid>
              <a:tr h="461450">
                <a:tc>
                  <a:txBody>
                    <a:bodyPr/>
                    <a:lstStyle/>
                    <a:p>
                      <a:pPr indent="0" lvl="0" marL="0" rtl="0" algn="l">
                        <a:spcBef>
                          <a:spcPts val="0"/>
                        </a:spcBef>
                        <a:spcAft>
                          <a:spcPts val="600"/>
                        </a:spcAft>
                        <a:buNone/>
                      </a:pPr>
                      <a:r>
                        <a:rPr b="1" lang="en" sz="1800">
                          <a:latin typeface="Roboto"/>
                          <a:ea typeface="Roboto"/>
                          <a:cs typeface="Roboto"/>
                          <a:sym typeface="Roboto"/>
                        </a:rPr>
                        <a:t>Density qualifier</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Description</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DPI estimate</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61450">
                <a:tc>
                  <a:txBody>
                    <a:bodyPr/>
                    <a:lstStyle/>
                    <a:p>
                      <a:pPr indent="0" lvl="0" marL="0" rtl="0" algn="l">
                        <a:spcBef>
                          <a:spcPts val="0"/>
                        </a:spcBef>
                        <a:spcAft>
                          <a:spcPts val="600"/>
                        </a:spcAft>
                        <a:buNone/>
                      </a:pPr>
                      <a:r>
                        <a:rPr lang="en" sz="1800">
                          <a:latin typeface="Roboto"/>
                          <a:ea typeface="Roboto"/>
                          <a:cs typeface="Roboto"/>
                          <a:sym typeface="Roboto"/>
                        </a:rPr>
                        <a:t>ldpi (mostly unused)</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Low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~120dpi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mdpi (baseline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Medium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~160dpi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~240dpi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~320dpi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xxhdpi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Extra-extra-high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~480dpi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xxxhdpi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Extra-extra-extra-high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~640dpi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View rendering cycle</a:t>
            </a:r>
            <a:endParaRPr/>
          </a:p>
        </p:txBody>
      </p:sp>
      <p:sp>
        <p:nvSpPr>
          <p:cNvPr id="137" name="Google Shape;137;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38" name="Google Shape;138;p23"/>
          <p:cNvCxnSpPr/>
          <p:nvPr/>
        </p:nvCxnSpPr>
        <p:spPr>
          <a:xfrm flipH="1">
            <a:off x="4247384" y="1903562"/>
            <a:ext cx="7200" cy="457200"/>
          </a:xfrm>
          <a:prstGeom prst="straightConnector1">
            <a:avLst/>
          </a:prstGeom>
          <a:noFill/>
          <a:ln cap="flat" cmpd="sng" w="28575">
            <a:solidFill>
              <a:srgbClr val="083042"/>
            </a:solidFill>
            <a:prstDash val="solid"/>
            <a:round/>
            <a:headEnd len="sm" w="sm" type="none"/>
            <a:tailEnd len="med" w="med" type="triangle"/>
          </a:ln>
        </p:spPr>
      </p:cxnSp>
      <p:sp>
        <p:nvSpPr>
          <p:cNvPr id="139" name="Google Shape;139;p23"/>
          <p:cNvSpPr/>
          <p:nvPr/>
        </p:nvSpPr>
        <p:spPr>
          <a:xfrm>
            <a:off x="3439750" y="1133518"/>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nvSpPr>
        <p:spPr>
          <a:xfrm>
            <a:off x="3405250" y="1133518"/>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lang="en" sz="1800">
                <a:solidFill>
                  <a:srgbClr val="083042"/>
                </a:solidFill>
                <a:latin typeface="Roboto Condensed"/>
                <a:ea typeface="Roboto Condensed"/>
                <a:cs typeface="Roboto Condensed"/>
                <a:sym typeface="Roboto Condensed"/>
              </a:rPr>
              <a:t>Measure</a:t>
            </a:r>
            <a:endParaRPr sz="1800">
              <a:solidFill>
                <a:srgbClr val="083042"/>
              </a:solidFill>
              <a:latin typeface="Roboto Condensed"/>
              <a:ea typeface="Roboto Condensed"/>
              <a:cs typeface="Roboto Condensed"/>
              <a:sym typeface="Roboto Condensed"/>
            </a:endParaRPr>
          </a:p>
        </p:txBody>
      </p:sp>
      <p:sp>
        <p:nvSpPr>
          <p:cNvPr id="141" name="Google Shape;141;p23"/>
          <p:cNvSpPr/>
          <p:nvPr/>
        </p:nvSpPr>
        <p:spPr>
          <a:xfrm>
            <a:off x="3439750" y="2464235"/>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nvSpPr>
        <p:spPr>
          <a:xfrm>
            <a:off x="3405250" y="2464235"/>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lang="en" sz="1800">
                <a:solidFill>
                  <a:srgbClr val="083042"/>
                </a:solidFill>
                <a:latin typeface="Roboto Condensed"/>
                <a:ea typeface="Roboto Condensed"/>
                <a:cs typeface="Roboto Condensed"/>
                <a:sym typeface="Roboto Condensed"/>
              </a:rPr>
              <a:t>Layout</a:t>
            </a:r>
            <a:endParaRPr sz="1800">
              <a:solidFill>
                <a:srgbClr val="083042"/>
              </a:solidFill>
              <a:latin typeface="Roboto Condensed"/>
              <a:ea typeface="Roboto Condensed"/>
              <a:cs typeface="Roboto Condensed"/>
              <a:sym typeface="Roboto Condensed"/>
            </a:endParaRPr>
          </a:p>
        </p:txBody>
      </p:sp>
      <p:cxnSp>
        <p:nvCxnSpPr>
          <p:cNvPr id="143" name="Google Shape;143;p23"/>
          <p:cNvCxnSpPr/>
          <p:nvPr/>
        </p:nvCxnSpPr>
        <p:spPr>
          <a:xfrm flipH="1">
            <a:off x="4247384" y="3257241"/>
            <a:ext cx="7200" cy="457200"/>
          </a:xfrm>
          <a:prstGeom prst="straightConnector1">
            <a:avLst/>
          </a:prstGeom>
          <a:noFill/>
          <a:ln cap="flat" cmpd="sng" w="28575">
            <a:solidFill>
              <a:srgbClr val="083042"/>
            </a:solidFill>
            <a:prstDash val="solid"/>
            <a:round/>
            <a:headEnd len="sm" w="sm" type="none"/>
            <a:tailEnd len="med" w="med" type="triangle"/>
          </a:ln>
        </p:spPr>
      </p:cxnSp>
      <p:sp>
        <p:nvSpPr>
          <p:cNvPr id="144" name="Google Shape;144;p23"/>
          <p:cNvSpPr/>
          <p:nvPr/>
        </p:nvSpPr>
        <p:spPr>
          <a:xfrm>
            <a:off x="3439750" y="3831322"/>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3405250" y="3831322"/>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lang="en" sz="1800">
                <a:solidFill>
                  <a:srgbClr val="083042"/>
                </a:solidFill>
                <a:latin typeface="Roboto Condensed"/>
                <a:ea typeface="Roboto Condensed"/>
                <a:cs typeface="Roboto Condensed"/>
                <a:sym typeface="Roboto Condensed"/>
              </a:rPr>
              <a:t>Draw</a:t>
            </a:r>
            <a:endParaRPr sz="1800">
              <a:solidFill>
                <a:srgbClr val="083042"/>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Drawing region</a:t>
            </a:r>
            <a:endParaRPr/>
          </a:p>
        </p:txBody>
      </p:sp>
      <p:sp>
        <p:nvSpPr>
          <p:cNvPr id="151" name="Google Shape;151;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4"/>
          <p:cNvPicPr preferRelativeResize="0"/>
          <p:nvPr/>
        </p:nvPicPr>
        <p:blipFill rotWithShape="1">
          <a:blip r:embed="rId3">
            <a:alphaModFix/>
          </a:blip>
          <a:srcRect b="45021" l="0" r="43518" t="0"/>
          <a:stretch/>
        </p:blipFill>
        <p:spPr>
          <a:xfrm>
            <a:off x="3236925" y="1275100"/>
            <a:ext cx="3798875" cy="2772025"/>
          </a:xfrm>
          <a:prstGeom prst="rect">
            <a:avLst/>
          </a:prstGeom>
          <a:noFill/>
          <a:ln>
            <a:noFill/>
          </a:ln>
        </p:spPr>
      </p:pic>
      <p:sp>
        <p:nvSpPr>
          <p:cNvPr id="153" name="Google Shape;153;p24"/>
          <p:cNvSpPr txBox="1"/>
          <p:nvPr/>
        </p:nvSpPr>
        <p:spPr>
          <a:xfrm>
            <a:off x="265475" y="1992325"/>
            <a:ext cx="24681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latin typeface="Roboto"/>
                <a:ea typeface="Roboto"/>
                <a:cs typeface="Roboto"/>
                <a:sym typeface="Roboto"/>
              </a:rPr>
              <a:t>What we see:</a:t>
            </a:r>
            <a:endParaRPr sz="2200">
              <a:latin typeface="Roboto"/>
              <a:ea typeface="Roboto"/>
              <a:cs typeface="Roboto"/>
              <a:sym typeface="Roboto"/>
            </a:endParaRPr>
          </a:p>
        </p:txBody>
      </p:sp>
      <p:sp>
        <p:nvSpPr>
          <p:cNvPr id="154" name="Google Shape;154;p24"/>
          <p:cNvSpPr txBox="1"/>
          <p:nvPr/>
        </p:nvSpPr>
        <p:spPr>
          <a:xfrm>
            <a:off x="265475" y="3238500"/>
            <a:ext cx="2468100" cy="523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latin typeface="Roboto"/>
                <a:ea typeface="Roboto"/>
                <a:cs typeface="Roboto"/>
                <a:sym typeface="Roboto"/>
              </a:rPr>
              <a:t>How it's drawn:</a:t>
            </a:r>
            <a:endParaRPr sz="2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margins and padding</a:t>
            </a:r>
            <a:endParaRPr/>
          </a:p>
        </p:txBody>
      </p:sp>
      <p:sp>
        <p:nvSpPr>
          <p:cNvPr id="160" name="Google Shape;160;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5"/>
          <p:cNvSpPr txBox="1"/>
          <p:nvPr/>
        </p:nvSpPr>
        <p:spPr>
          <a:xfrm>
            <a:off x="958025" y="1279525"/>
            <a:ext cx="2847300" cy="6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View with margin</a:t>
            </a:r>
            <a:endParaRPr sz="2200">
              <a:latin typeface="Roboto"/>
              <a:ea typeface="Roboto"/>
              <a:cs typeface="Roboto"/>
              <a:sym typeface="Roboto"/>
            </a:endParaRPr>
          </a:p>
        </p:txBody>
      </p:sp>
      <p:sp>
        <p:nvSpPr>
          <p:cNvPr id="162" name="Google Shape;162;p25"/>
          <p:cNvSpPr txBox="1"/>
          <p:nvPr/>
        </p:nvSpPr>
        <p:spPr>
          <a:xfrm>
            <a:off x="4230992" y="1279525"/>
            <a:ext cx="4348200" cy="6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View with margin and padding</a:t>
            </a:r>
            <a:endParaRPr sz="2200">
              <a:latin typeface="Roboto"/>
              <a:ea typeface="Roboto"/>
              <a:cs typeface="Roboto"/>
              <a:sym typeface="Roboto"/>
            </a:endParaRPr>
          </a:p>
        </p:txBody>
      </p:sp>
      <p:sp>
        <p:nvSpPr>
          <p:cNvPr id="163" name="Google Shape;163;p25"/>
          <p:cNvSpPr/>
          <p:nvPr/>
        </p:nvSpPr>
        <p:spPr>
          <a:xfrm>
            <a:off x="1137541" y="2023538"/>
            <a:ext cx="2331900" cy="2331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1425363" y="2391638"/>
            <a:ext cx="1701000" cy="1701000"/>
          </a:xfrm>
          <a:prstGeom prst="rect">
            <a:avLst/>
          </a:prstGeom>
          <a:solidFill>
            <a:srgbClr val="CFE2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5278063" y="2023538"/>
            <a:ext cx="2331900" cy="2331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nvSpPr>
        <p:spPr>
          <a:xfrm>
            <a:off x="1938400"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
        <p:nvSpPr>
          <p:cNvPr id="167" name="Google Shape;167;p25"/>
          <p:cNvSpPr txBox="1"/>
          <p:nvPr/>
        </p:nvSpPr>
        <p:spPr>
          <a:xfrm>
            <a:off x="6079475"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View</a:t>
            </a:r>
            <a:endParaRPr sz="1800">
              <a:latin typeface="Roboto"/>
              <a:ea typeface="Roboto"/>
              <a:cs typeface="Roboto"/>
              <a:sym typeface="Roboto"/>
            </a:endParaRPr>
          </a:p>
        </p:txBody>
      </p:sp>
      <p:sp>
        <p:nvSpPr>
          <p:cNvPr id="168" name="Google Shape;168;p25"/>
          <p:cNvSpPr/>
          <p:nvPr/>
        </p:nvSpPr>
        <p:spPr>
          <a:xfrm>
            <a:off x="5593513" y="2391638"/>
            <a:ext cx="1701000" cy="1701000"/>
          </a:xfrm>
          <a:prstGeom prst="rect">
            <a:avLst/>
          </a:prstGeom>
          <a:solidFill>
            <a:srgbClr val="B7B7B7"/>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5705975" y="2493825"/>
            <a:ext cx="1477200" cy="1491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nvSpPr>
        <p:spPr>
          <a:xfrm>
            <a:off x="6078925"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