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Roboto Condensed"/>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699D04-A2E7-4E4B-85BA-F69D0299CF2F}">
  <a:tblStyle styleId="{70699D04-A2E7-4E4B-85BA-F69D0299CF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Condensed-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RobotoCondensed-italic.fntdata"/><Relationship Id="rId63" Type="http://schemas.openxmlformats.org/officeDocument/2006/relationships/font" Target="fonts/RobotoCondensed-bold.fntdata"/><Relationship Id="rId22" Type="http://schemas.openxmlformats.org/officeDocument/2006/relationships/slide" Target="slides/slide15.xml"/><Relationship Id="rId66" Type="http://schemas.openxmlformats.org/officeDocument/2006/relationships/font" Target="fonts/OpenSans-regular.fntdata"/><Relationship Id="rId21" Type="http://schemas.openxmlformats.org/officeDocument/2006/relationships/slide" Target="slides/slide14.xml"/><Relationship Id="rId65" Type="http://schemas.openxmlformats.org/officeDocument/2006/relationships/font" Target="fonts/RobotoCondensed-boldItalic.fntdata"/><Relationship Id="rId24" Type="http://schemas.openxmlformats.org/officeDocument/2006/relationships/slide" Target="slides/slide17.xml"/><Relationship Id="rId68" Type="http://schemas.openxmlformats.org/officeDocument/2006/relationships/font" Target="fonts/OpenSans-italic.fntdata"/><Relationship Id="rId23" Type="http://schemas.openxmlformats.org/officeDocument/2006/relationships/slide" Target="slides/slide16.xml"/><Relationship Id="rId67" Type="http://schemas.openxmlformats.org/officeDocument/2006/relationships/font" Target="fonts/OpenSans-bold.fntdata"/><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d2a86dd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d2a86dd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d2a86dd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d2a86dd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onResume()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d2a86dd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d2a86dd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onPause()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d2a86dd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d2a86dd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onStop()</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onStop()</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d2a86dda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d2a86dda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a:t>
            </a:r>
            <a:r>
              <a:rPr lang="en"/>
              <a:t>. </a:t>
            </a:r>
            <a:r>
              <a:rPr lang="en">
                <a:latin typeface="Courier New"/>
                <a:ea typeface="Courier New"/>
                <a:cs typeface="Courier New"/>
                <a:sym typeface="Courier New"/>
              </a:rPr>
              <a:t>onDestroy()</a:t>
            </a:r>
            <a:r>
              <a:rPr lang="en"/>
              <a:t> should handle final cleanup of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onDestroy</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d2a86dd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d2a86dd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d2a86dd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d2a86dd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2"/>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d2a86dd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d2a86dd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d2a86dd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8d2a86dd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your app crashes, the stack trace can be seen in logcat, which is useful for debugging.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d2a86dd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d2a86dd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You’ll get more practice with writing and reading log messages in the </a:t>
            </a:r>
            <a:r>
              <a:rPr lang="en"/>
              <a:t>codelabs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Log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d2a86dda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d2a86dd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d2a86dd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d2a86dd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2a86dd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2a86dd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d2a86dd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d2a86dd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d2a86dda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d2a86dd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8d2a86dd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8d2a86dd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onCreateView()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8d2a86dd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8d2a86dd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8d2a86dda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8d2a86dda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onDestroyView()</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8d2a86dda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2a86dd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d2a86dd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d2a86dd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keep a minimal amount of data in the Bundle. Any other user data should be stored with other persistent storage options, such as a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d2a86dda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d2a86dda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8d2a86dd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8d2a86dd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Lifecycle-Aware Components</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d2a86dd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d2a86dd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8d2a86dd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8d2a86dd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8d2a86dd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8d2a86dd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LifecycleObserver interface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8d2a86dda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8d2a86dda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8d2a86dda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8d2a86dda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Tasks and Back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d2a86dda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d2a86dda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8d2a86dd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8d2a86dd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d2a86dda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d2a86dda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8d2a86dda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8d2a86dda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automated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rgbClr val="1155CC"/>
              </a:buClr>
              <a:buSzPts val="1100"/>
              <a:buChar char="●"/>
            </a:pPr>
            <a:r>
              <a:rPr lang="en" u="sng">
                <a:solidFill>
                  <a:srgbClr val="1155CC"/>
                </a:solidFill>
                <a:hlinkClick r:id="rId2">
                  <a:extLst>
                    <a:ext uri="{A12FA001-AC4F-418D-AE19-62706E023703}">
                      <ahyp:hlinkCl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d2a86dd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d2a86dd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8d2a86dda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8d2a86dda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d2a86dd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d2a86dd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d2a86dd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d2a86dd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d2a86dda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d2a86dda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8d2a86dda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8d2a86dda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8d2a86dda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8d2a86dda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8d2a86dd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8d2a86dd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8d2a86dda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8d2a86dda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8d2a86dda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8d2a86dda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d2a86dd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d2a86dd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d2a86dd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d2a86dd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d2a86dd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d2a86dd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core states of an Activity: Created, Started, Resumed, Paused, Stopped, and Destroyed.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d2a86dd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d2a86dd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onCreate()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d2a86dd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d2a86dd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onStart()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onStart()</a:t>
            </a:r>
            <a:endParaRPr>
              <a:solidFill>
                <a:schemeClr val="dk1"/>
              </a:solidFill>
            </a:endParaRPr>
          </a:p>
          <a:p>
            <a:pPr indent="-298450" lvl="0" marL="457200" rtl="0" algn="l">
              <a:spcBef>
                <a:spcPts val="0"/>
              </a:spcBef>
              <a:spcAft>
                <a:spcPts val="600"/>
              </a:spcAft>
              <a:buClr>
                <a:schemeClr val="dk1"/>
              </a:buClr>
              <a:buSzPts val="1100"/>
              <a:buChar char="●"/>
            </a:pPr>
            <a:r>
              <a:rPr lang="en" u="sng">
                <a:solidFill>
                  <a:srgbClr val="1155CC"/>
                </a:solidFill>
                <a:hlinkClick r:id="rId4">
                  <a:extLst>
                    <a:ext uri="{A12FA001-AC4F-418D-AE19-62706E023703}">
                      <ahyp:hlinkCl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16.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28.xml"/><Relationship Id="rId8" Type="http://schemas.openxmlformats.org/officeDocument/2006/relationships/slide" Target="/ppt/slid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7" TargetMode="External"/><Relationship Id="rId4" Type="http://schemas.openxmlformats.org/officeDocument/2006/relationships/hyperlink" Target="http://developer.android.com/courses/pathways/android-development-with-kotlin-7" TargetMode="External"/><Relationship Id="rId5" Type="http://schemas.openxmlformats.org/officeDocument/2006/relationships/hyperlink" Target="http://developer.android.com/courses/pathways/android-development-with-kotlin-7"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onResume()</a:t>
            </a:r>
            <a:endParaRPr/>
          </a:p>
        </p:txBody>
      </p:sp>
      <p:sp>
        <p:nvSpPr>
          <p:cNvPr id="186" name="Google Shape;186;p26"/>
          <p:cNvSpPr txBox="1"/>
          <p:nvPr>
            <p:ph idx="1" type="body"/>
          </p:nvPr>
        </p:nvSpPr>
        <p:spPr>
          <a:xfrm>
            <a:off x="311700" y="1700750"/>
            <a:ext cx="8520600" cy="27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gains input focus:</a:t>
            </a:r>
            <a:endParaRPr sz="2200"/>
          </a:p>
          <a:p>
            <a:pPr indent="-368300" lvl="1" marL="914400" rtl="0" algn="l">
              <a:spcBef>
                <a:spcPts val="1000"/>
              </a:spcBef>
              <a:spcAft>
                <a:spcPts val="0"/>
              </a:spcAft>
              <a:buSzPts val="2200"/>
              <a:buChar char="○"/>
            </a:pPr>
            <a:r>
              <a:rPr lang="en" sz="2200"/>
              <a:t>User can interact with the activity</a:t>
            </a:r>
            <a:endParaRPr sz="2200"/>
          </a:p>
          <a:p>
            <a:pPr indent="-381000" lvl="0" marL="457200" rtl="0" algn="l">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onPause()</a:t>
            </a:r>
            <a:endParaRPr/>
          </a:p>
        </p:txBody>
      </p:sp>
      <p:sp>
        <p:nvSpPr>
          <p:cNvPr id="193" name="Google Shape;193;p27"/>
          <p:cNvSpPr txBox="1"/>
          <p:nvPr>
            <p:ph idx="1" type="body"/>
          </p:nvPr>
        </p:nvSpPr>
        <p:spPr>
          <a:xfrm>
            <a:off x="311700" y="1688175"/>
            <a:ext cx="8520600" cy="265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has lost focus (not in foreground)</a:t>
            </a:r>
            <a:endParaRPr sz="2200"/>
          </a:p>
          <a:p>
            <a:pPr indent="-368300" lvl="0" marL="457200" rtl="0" algn="l">
              <a:spcBef>
                <a:spcPts val="1000"/>
              </a:spcBef>
              <a:spcAft>
                <a:spcPts val="0"/>
              </a:spcAft>
              <a:buSzPts val="2200"/>
              <a:buChar char="●"/>
            </a:pPr>
            <a:r>
              <a:rPr lang="en" sz="2200"/>
              <a:t>Activity is still visible, but user is not actively interacting with it</a:t>
            </a:r>
            <a:endParaRPr sz="2200"/>
          </a:p>
          <a:p>
            <a:pPr indent="-368300" lvl="0" marL="457200" rtl="0" algn="l">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onStop()</a:t>
            </a:r>
            <a:endParaRPr/>
          </a:p>
        </p:txBody>
      </p:sp>
      <p:sp>
        <p:nvSpPr>
          <p:cNvPr id="200" name="Google Shape;200;p28"/>
          <p:cNvSpPr txBox="1"/>
          <p:nvPr>
            <p:ph idx="1" type="body"/>
          </p:nvPr>
        </p:nvSpPr>
        <p:spPr>
          <a:xfrm>
            <a:off x="311700" y="1762075"/>
            <a:ext cx="8520600" cy="154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no longer visible to the user</a:t>
            </a:r>
            <a:endParaRPr sz="2200"/>
          </a:p>
          <a:p>
            <a:pPr indent="-368300" lvl="0" marL="457200" rtl="0" algn="l">
              <a:spcBef>
                <a:spcPts val="1000"/>
              </a:spcBef>
              <a:spcAft>
                <a:spcPts val="0"/>
              </a:spcAft>
              <a:buSzPts val="2200"/>
              <a:buChar char="●"/>
            </a:pPr>
            <a:r>
              <a:rPr lang="en" sz="2200"/>
              <a:t>Release resources that aren’t needed anymore</a:t>
            </a:r>
            <a:endParaRPr sz="2200"/>
          </a:p>
          <a:p>
            <a:pPr indent="-368300" lvl="0" marL="457200" rtl="0" algn="l">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a:t>
            </a:r>
            <a:endParaRPr/>
          </a:p>
        </p:txBody>
      </p:sp>
      <p:sp>
        <p:nvSpPr>
          <p:cNvPr id="207" name="Google Shape;207;p29"/>
          <p:cNvSpPr txBox="1"/>
          <p:nvPr>
            <p:ph idx="1" type="body"/>
          </p:nvPr>
        </p:nvSpPr>
        <p:spPr>
          <a:xfrm>
            <a:off x="311700" y="1519925"/>
            <a:ext cx="8520600" cy="265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about to be destroyed, which can be caused by: </a:t>
            </a:r>
            <a:endParaRPr sz="2200"/>
          </a:p>
          <a:p>
            <a:pPr indent="-368300" lvl="1" marL="914400" rtl="0" algn="l">
              <a:spcBef>
                <a:spcPts val="400"/>
              </a:spcBef>
              <a:spcAft>
                <a:spcPts val="0"/>
              </a:spcAft>
              <a:buSzPts val="2200"/>
              <a:buChar char="○"/>
            </a:pPr>
            <a:r>
              <a:rPr lang="en" sz="2200"/>
              <a:t>Activity has finished or been dismissed by the user</a:t>
            </a:r>
            <a:endParaRPr sz="2200"/>
          </a:p>
          <a:p>
            <a:pPr indent="-368300" lvl="1" marL="914400" rtl="0" algn="l">
              <a:spcBef>
                <a:spcPts val="400"/>
              </a:spcBef>
              <a:spcAft>
                <a:spcPts val="0"/>
              </a:spcAft>
              <a:buSzPts val="2200"/>
              <a:buChar char="○"/>
            </a:pPr>
            <a:r>
              <a:rPr lang="en" sz="2200"/>
              <a:t>Configuration change</a:t>
            </a:r>
            <a:endParaRPr sz="2200"/>
          </a:p>
          <a:p>
            <a:pPr indent="-368300" lvl="0" marL="457200" rtl="0" algn="l">
              <a:spcBef>
                <a:spcPts val="400"/>
              </a:spcBef>
              <a:spcAft>
                <a:spcPts val="0"/>
              </a:spcAft>
              <a:buSzPts val="2200"/>
              <a:buChar char="●"/>
            </a:pPr>
            <a:r>
              <a:rPr lang="en" sz="2200"/>
              <a:t>Perform any final cleanup of resources.</a:t>
            </a:r>
            <a:endParaRPr sz="2200"/>
          </a:p>
          <a:p>
            <a:pPr indent="-368300" lvl="0" marL="457200" rtl="0" algn="l">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a:t>
            </a:r>
            <a:r>
              <a:rPr lang="en"/>
              <a:t>ctivity states</a:t>
            </a:r>
            <a:endParaRPr/>
          </a:p>
        </p:txBody>
      </p:sp>
      <p:sp>
        <p:nvSpPr>
          <p:cNvPr id="214" name="Google Shape;214;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5" name="Google Shape;215;p30"/>
          <p:cNvGraphicFramePr/>
          <p:nvPr/>
        </p:nvGraphicFramePr>
        <p:xfrm>
          <a:off x="445888" y="1341300"/>
          <a:ext cx="3000000" cy="3000000"/>
        </p:xfrm>
        <a:graphic>
          <a:graphicData uri="http://schemas.openxmlformats.org/drawingml/2006/table">
            <a:tbl>
              <a:tblPr>
                <a:noFill/>
                <a:tableStyleId>{70699D04-A2E7-4E4B-85BA-F69D0299CF2F}</a:tableStyleId>
              </a:tblPr>
              <a:tblGrid>
                <a:gridCol w="2432225"/>
                <a:gridCol w="2177650"/>
                <a:gridCol w="3642350"/>
              </a:tblGrid>
              <a:tr h="411425">
                <a:tc>
                  <a:txBody>
                    <a:bodyPr/>
                    <a:lstStyle/>
                    <a:p>
                      <a:pPr indent="0" lvl="0" marL="0" rtl="0" algn="l">
                        <a:spcBef>
                          <a:spcPts val="0"/>
                        </a:spcBef>
                        <a:spcAft>
                          <a:spcPts val="600"/>
                        </a:spcAft>
                        <a:buNone/>
                      </a:pPr>
                      <a:r>
                        <a:rPr b="1" lang="en">
                          <a:latin typeface="Roboto"/>
                          <a:ea typeface="Roboto"/>
                          <a:cs typeface="Roboto"/>
                          <a:sym typeface="Roboto"/>
                        </a:rPr>
                        <a:t>State</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Callbacks</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Description</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1425">
                <a:tc>
                  <a:txBody>
                    <a:bodyPr/>
                    <a:lstStyle/>
                    <a:p>
                      <a:pPr indent="0" lvl="0" marL="0" rtl="0" algn="l">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being initialized.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Save state</a:t>
            </a:r>
            <a:endParaRPr sz="3400"/>
          </a:p>
        </p:txBody>
      </p:sp>
      <p:sp>
        <p:nvSpPr>
          <p:cNvPr id="221" name="Google Shape;221;p31"/>
          <p:cNvSpPr txBox="1"/>
          <p:nvPr>
            <p:ph idx="1" type="body"/>
          </p:nvPr>
        </p:nvSpPr>
        <p:spPr>
          <a:xfrm>
            <a:off x="311700" y="1060175"/>
            <a:ext cx="8520600" cy="32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expects UI state to stay the same after a config change or if the app is terminated when in the background.</a:t>
            </a:r>
            <a:endParaRPr sz="2000"/>
          </a:p>
          <a:p>
            <a:pPr indent="-355600" lvl="0" marL="457200" rtl="0" algn="l">
              <a:spcBef>
                <a:spcPts val="1000"/>
              </a:spcBef>
              <a:spcAft>
                <a:spcPts val="0"/>
              </a:spcAft>
              <a:buSzPts val="2000"/>
              <a:buChar char="●"/>
            </a:pPr>
            <a:r>
              <a:rPr lang="en" sz="2000"/>
              <a:t>Activity is destroyed and restarted, or app is terminated and activity is started.</a:t>
            </a:r>
            <a:endParaRPr sz="2000"/>
          </a:p>
          <a:p>
            <a:pPr indent="-355600" lvl="0" marL="457200" rtl="0" algn="l">
              <a:spcBef>
                <a:spcPts val="0"/>
              </a:spcBef>
              <a:spcAft>
                <a:spcPts val="0"/>
              </a:spcAft>
              <a:buSzPts val="2000"/>
              <a:buChar char="●"/>
            </a:pPr>
            <a:r>
              <a:rPr lang="en" sz="2000"/>
              <a:t>Store user data needed to reconstruct app and activity Lifecycle changes:</a:t>
            </a:r>
            <a:endParaRPr sz="2000"/>
          </a:p>
          <a:p>
            <a:pPr indent="-355600" lvl="1" marL="914400" rtl="0" algn="l">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Logging</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in Android</a:t>
            </a:r>
            <a:endParaRPr/>
          </a:p>
        </p:txBody>
      </p:sp>
      <p:sp>
        <p:nvSpPr>
          <p:cNvPr id="234" name="Google Shape;234;p33"/>
          <p:cNvSpPr txBox="1"/>
          <p:nvPr>
            <p:ph idx="1" type="body"/>
          </p:nvPr>
        </p:nvSpPr>
        <p:spPr>
          <a:xfrm>
            <a:off x="311700" y="1228675"/>
            <a:ext cx="8520600" cy="1647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Monitor the flow of events or state of your app.</a:t>
            </a:r>
            <a:endParaRPr sz="2200"/>
          </a:p>
          <a:p>
            <a:pPr indent="-368300" lvl="0" marL="457200" rtl="0" algn="l">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indent="-368300" lvl="0" marL="457200" rtl="0" algn="l">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logs</a:t>
            </a:r>
            <a:endParaRPr/>
          </a:p>
        </p:txBody>
      </p:sp>
      <p:sp>
        <p:nvSpPr>
          <p:cNvPr id="242" name="Google Shape;242;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3" name="Google Shape;243;p34"/>
          <p:cNvGraphicFramePr/>
          <p:nvPr/>
        </p:nvGraphicFramePr>
        <p:xfrm>
          <a:off x="735325" y="1390500"/>
          <a:ext cx="3000000" cy="3000000"/>
        </p:xfrm>
        <a:graphic>
          <a:graphicData uri="http://schemas.openxmlformats.org/drawingml/2006/table">
            <a:tbl>
              <a:tblPr>
                <a:noFill/>
                <a:tableStyleId>{70699D04-A2E7-4E4B-85BA-F69D0299CF2F}</a:tableStyleId>
              </a:tblPr>
              <a:tblGrid>
                <a:gridCol w="3836675"/>
                <a:gridCol w="3836675"/>
              </a:tblGrid>
              <a:tr h="501750">
                <a:tc>
                  <a:txBody>
                    <a:bodyPr/>
                    <a:lstStyle/>
                    <a:p>
                      <a:pPr indent="-274320" lvl="0" marL="274320" rtl="0" algn="l">
                        <a:lnSpc>
                          <a:spcPct val="115000"/>
                        </a:lnSpc>
                        <a:spcBef>
                          <a:spcPts val="600"/>
                        </a:spcBef>
                        <a:spcAft>
                          <a:spcPts val="0"/>
                        </a:spcAft>
                        <a:buNone/>
                      </a:pPr>
                      <a:r>
                        <a:rPr b="1" lang="en" sz="1800"/>
                        <a:t>Priority level</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274320" lvl="0" marL="274320" rtl="0" algn="l">
                        <a:lnSpc>
                          <a:spcPct val="115000"/>
                        </a:lnSpc>
                        <a:spcBef>
                          <a:spcPts val="600"/>
                        </a:spcBef>
                        <a:spcAft>
                          <a:spcPts val="0"/>
                        </a:spcAft>
                        <a:buNone/>
                      </a:pPr>
                      <a:r>
                        <a:rPr b="1" lang="en" sz="1800"/>
                        <a:t>Log method</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6150">
                <a:tc>
                  <a:txBody>
                    <a:bodyPr/>
                    <a:lstStyle/>
                    <a:p>
                      <a:pPr indent="-274320" lvl="0" marL="274320" rtl="0" algn="l">
                        <a:lnSpc>
                          <a:spcPct val="115000"/>
                        </a:lnSpc>
                        <a:spcBef>
                          <a:spcPts val="0"/>
                        </a:spcBef>
                        <a:spcAft>
                          <a:spcPts val="0"/>
                        </a:spcAft>
                        <a:buNone/>
                      </a:pPr>
                      <a:r>
                        <a:rPr lang="en" sz="1800"/>
                        <a:t>Verbose</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Debug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Info</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Warning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Error</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 lifecycle</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7: Activity and fragment lifecycles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Activity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Logging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Lifecycle-aware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Tasks and back stack</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states</a:t>
            </a:r>
            <a:endParaRPr/>
          </a:p>
        </p:txBody>
      </p:sp>
      <p:sp>
        <p:nvSpPr>
          <p:cNvPr id="255" name="Google Shape;25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6"/>
            <p:cNvCxnSpPr>
              <a:stCxn id="261" idx="2"/>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262" name="Google Shape;262;p36"/>
            <p:cNvCxnSpPr>
              <a:stCxn id="263" idx="2"/>
              <a:endCxn id="257"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264" name="Google Shape;264;p36"/>
            <p:cNvCxnSpPr>
              <a:stCxn id="265" idx="2"/>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266" name="Google Shape;266;p36"/>
            <p:cNvCxnSpPr>
              <a:stCxn id="267" idx="2"/>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268" name="Google Shape;268;p36"/>
            <p:cNvCxnSpPr>
              <a:stCxn id="257" idx="2"/>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6"/>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lifecycle diagram</a:t>
            </a:r>
            <a:endParaRPr/>
          </a:p>
        </p:txBody>
      </p:sp>
      <p:sp>
        <p:nvSpPr>
          <p:cNvPr id="275" name="Google Shape;27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cap="flat" cmpd="sng" w="19050">
            <a:solidFill>
              <a:srgbClr val="073042"/>
            </a:solidFill>
            <a:prstDash val="solid"/>
            <a:round/>
            <a:headEnd len="med" w="med" type="none"/>
            <a:tailEnd len="med" w="med" type="triangle"/>
          </a:ln>
        </p:spPr>
      </p:cxnSp>
      <p:cxnSp>
        <p:nvCxnSpPr>
          <p:cNvPr id="291" name="Google Shape;291;p37"/>
          <p:cNvCxnSpPr>
            <a:stCxn id="278" idx="3"/>
            <a:endCxn id="279" idx="1"/>
          </p:cNvCxnSpPr>
          <p:nvPr/>
        </p:nvCxnSpPr>
        <p:spPr>
          <a:xfrm>
            <a:off x="2312525"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2" name="Google Shape;292;p37"/>
          <p:cNvCxnSpPr>
            <a:stCxn id="279" idx="3"/>
            <a:endCxn id="280" idx="1"/>
          </p:cNvCxnSpPr>
          <p:nvPr/>
        </p:nvCxnSpPr>
        <p:spPr>
          <a:xfrm>
            <a:off x="3432400"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3" name="Google Shape;293;p37"/>
          <p:cNvCxnSpPr>
            <a:stCxn id="280" idx="3"/>
            <a:endCxn id="281" idx="1"/>
          </p:cNvCxnSpPr>
          <p:nvPr/>
        </p:nvCxnSpPr>
        <p:spPr>
          <a:xfrm>
            <a:off x="4871500" y="2265450"/>
            <a:ext cx="263100" cy="0"/>
          </a:xfrm>
          <a:prstGeom prst="straightConnector1">
            <a:avLst/>
          </a:prstGeom>
          <a:noFill/>
          <a:ln cap="flat" cmpd="sng" w="19050">
            <a:solidFill>
              <a:srgbClr val="073042"/>
            </a:solidFill>
            <a:prstDash val="solid"/>
            <a:round/>
            <a:headEnd len="med" w="med" type="none"/>
            <a:tailEnd len="med" w="med" type="triangle"/>
          </a:ln>
        </p:spPr>
      </p:cxnSp>
      <p:cxnSp>
        <p:nvCxnSpPr>
          <p:cNvPr id="294" name="Google Shape;294;p37"/>
          <p:cNvCxnSpPr>
            <a:stCxn id="281" idx="3"/>
            <a:endCxn id="282" idx="1"/>
          </p:cNvCxnSpPr>
          <p:nvPr/>
        </p:nvCxnSpPr>
        <p:spPr>
          <a:xfrm>
            <a:off x="6365175" y="2265450"/>
            <a:ext cx="264000" cy="0"/>
          </a:xfrm>
          <a:prstGeom prst="straightConnector1">
            <a:avLst/>
          </a:prstGeom>
          <a:noFill/>
          <a:ln cap="flat" cmpd="sng" w="19050">
            <a:solidFill>
              <a:srgbClr val="073042"/>
            </a:solidFill>
            <a:prstDash val="solid"/>
            <a:round/>
            <a:headEnd len="med" w="med" type="none"/>
            <a:tailEnd len="med" w="med" type="triangle"/>
          </a:ln>
        </p:spPr>
      </p:cxnSp>
      <p:cxnSp>
        <p:nvCxnSpPr>
          <p:cNvPr id="295" name="Google Shape;295;p37"/>
          <p:cNvCxnSpPr>
            <a:stCxn id="282" idx="3"/>
            <a:endCxn id="283" idx="1"/>
          </p:cNvCxnSpPr>
          <p:nvPr/>
        </p:nvCxnSpPr>
        <p:spPr>
          <a:xfrm>
            <a:off x="7488676"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6" name="Google Shape;296;p37"/>
          <p:cNvCxnSpPr>
            <a:stCxn id="284" idx="3"/>
            <a:endCxn id="285" idx="1"/>
          </p:cNvCxnSpPr>
          <p:nvPr/>
        </p:nvCxnSpPr>
        <p:spPr>
          <a:xfrm>
            <a:off x="1137125"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7" name="Google Shape;297;p37"/>
          <p:cNvCxnSpPr>
            <a:stCxn id="285" idx="3"/>
            <a:endCxn id="286" idx="1"/>
          </p:cNvCxnSpPr>
          <p:nvPr/>
        </p:nvCxnSpPr>
        <p:spPr>
          <a:xfrm>
            <a:off x="2367976" y="3256050"/>
            <a:ext cx="315900" cy="0"/>
          </a:xfrm>
          <a:prstGeom prst="straightConnector1">
            <a:avLst/>
          </a:prstGeom>
          <a:noFill/>
          <a:ln cap="flat" cmpd="sng" w="19050">
            <a:solidFill>
              <a:srgbClr val="073042"/>
            </a:solidFill>
            <a:prstDash val="solid"/>
            <a:round/>
            <a:headEnd len="med" w="med" type="none"/>
            <a:tailEnd len="med" w="med" type="triangle"/>
          </a:ln>
        </p:spPr>
      </p:cxnSp>
      <p:cxnSp>
        <p:nvCxnSpPr>
          <p:cNvPr id="298" name="Google Shape;298;p37"/>
          <p:cNvCxnSpPr>
            <a:stCxn id="286" idx="3"/>
            <a:endCxn id="287" idx="1"/>
          </p:cNvCxnSpPr>
          <p:nvPr/>
        </p:nvCxnSpPr>
        <p:spPr>
          <a:xfrm>
            <a:off x="3487800"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9" name="Google Shape;299;p37"/>
          <p:cNvCxnSpPr>
            <a:stCxn id="287" idx="3"/>
            <a:endCxn id="288" idx="1"/>
          </p:cNvCxnSpPr>
          <p:nvPr/>
        </p:nvCxnSpPr>
        <p:spPr>
          <a:xfrm>
            <a:off x="5089750" y="3256050"/>
            <a:ext cx="266700" cy="0"/>
          </a:xfrm>
          <a:prstGeom prst="straightConnector1">
            <a:avLst/>
          </a:prstGeom>
          <a:noFill/>
          <a:ln cap="flat" cmpd="sng" w="19050">
            <a:solidFill>
              <a:srgbClr val="073042"/>
            </a:solidFill>
            <a:prstDash val="solid"/>
            <a:round/>
            <a:headEnd len="med" w="med" type="none"/>
            <a:tailEnd len="med" w="med" type="triangle"/>
          </a:ln>
        </p:spPr>
      </p:cxnSp>
      <p:cxnSp>
        <p:nvCxnSpPr>
          <p:cNvPr id="300" name="Google Shape;300;p37"/>
          <p:cNvCxnSpPr>
            <a:stCxn id="288" idx="3"/>
            <a:endCxn id="289" idx="1"/>
          </p:cNvCxnSpPr>
          <p:nvPr/>
        </p:nvCxnSpPr>
        <p:spPr>
          <a:xfrm>
            <a:off x="6370675" y="3256050"/>
            <a:ext cx="216600" cy="0"/>
          </a:xfrm>
          <a:prstGeom prst="straightConnector1">
            <a:avLst/>
          </a:prstGeom>
          <a:noFill/>
          <a:ln cap="flat" cmpd="sng" w="19050">
            <a:solidFill>
              <a:srgbClr val="073042"/>
            </a:solidFill>
            <a:prstDash val="solid"/>
            <a:round/>
            <a:headEnd len="med" w="med" type="none"/>
            <a:tailEnd len="med" w="med" type="triangle"/>
          </a:ln>
        </p:spPr>
      </p:cxnSp>
      <p:cxnSp>
        <p:nvCxnSpPr>
          <p:cNvPr id="301" name="Google Shape;301;p37"/>
          <p:cNvCxnSpPr>
            <a:stCxn id="289" idx="3"/>
            <a:endCxn id="277" idx="1"/>
          </p:cNvCxnSpPr>
          <p:nvPr/>
        </p:nvCxnSpPr>
        <p:spPr>
          <a:xfrm>
            <a:off x="7511226" y="3256050"/>
            <a:ext cx="306900" cy="4200"/>
          </a:xfrm>
          <a:prstGeom prst="straightConnector1">
            <a:avLst/>
          </a:prstGeom>
          <a:noFill/>
          <a:ln cap="flat" cmpd="sng" w="19050">
            <a:solidFill>
              <a:srgbClr val="073042"/>
            </a:solidFill>
            <a:prstDash val="solid"/>
            <a:round/>
            <a:headEnd len="med" w="med" type="none"/>
            <a:tailEnd len="med" w="med" type="triangle"/>
          </a:ln>
        </p:spPr>
      </p:cxnSp>
      <p:cxnSp>
        <p:nvCxnSpPr>
          <p:cNvPr id="302" name="Google Shape;302;p37"/>
          <p:cNvCxnSpPr>
            <a:stCxn id="283" idx="3"/>
            <a:endCxn id="284"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rgbClr val="07304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onAttach()</a:t>
            </a:r>
            <a:endParaRPr/>
          </a:p>
        </p:txBody>
      </p:sp>
      <p:sp>
        <p:nvSpPr>
          <p:cNvPr id="308" name="Google Shape;308;p38"/>
          <p:cNvSpPr txBox="1"/>
          <p:nvPr>
            <p:ph idx="1" type="body"/>
          </p:nvPr>
        </p:nvSpPr>
        <p:spPr>
          <a:xfrm>
            <a:off x="311700" y="1887425"/>
            <a:ext cx="8520600" cy="1766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a fragment is attached to a context </a:t>
            </a:r>
            <a:endParaRPr sz="2200"/>
          </a:p>
          <a:p>
            <a:pPr indent="-368300" lvl="0" marL="457200" rtl="0" algn="l">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onCreateView()</a:t>
            </a:r>
            <a:endParaRPr/>
          </a:p>
        </p:txBody>
      </p:sp>
      <p:sp>
        <p:nvSpPr>
          <p:cNvPr id="315" name="Google Shape;315;p39"/>
          <p:cNvSpPr txBox="1"/>
          <p:nvPr>
            <p:ph idx="1" type="body"/>
          </p:nvPr>
        </p:nvSpPr>
        <p:spPr>
          <a:xfrm>
            <a:off x="311700" y="1914475"/>
            <a:ext cx="8520600" cy="18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to create the view hierarchy associated with the fragment</a:t>
            </a:r>
            <a:endParaRPr sz="2200"/>
          </a:p>
          <a:p>
            <a:pPr indent="-368300" lvl="0" marL="457200" rtl="0" algn="l">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onViewCreated()</a:t>
            </a:r>
            <a:endParaRPr/>
          </a:p>
        </p:txBody>
      </p:sp>
      <p:sp>
        <p:nvSpPr>
          <p:cNvPr id="322" name="Google Shape;322;p40"/>
          <p:cNvSpPr txBox="1"/>
          <p:nvPr>
            <p:ph idx="1" type="body"/>
          </p:nvPr>
        </p:nvSpPr>
        <p:spPr>
          <a:xfrm>
            <a:off x="311700" y="1894025"/>
            <a:ext cx="8520600" cy="26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view hierarchy has already been created</a:t>
            </a:r>
            <a:endParaRPr sz="2200"/>
          </a:p>
          <a:p>
            <a:pPr indent="-368300" lvl="0" marL="457200" rtl="0" algn="l">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onDestroyView() and onDetach()</a:t>
            </a:r>
            <a:endParaRPr/>
          </a:p>
        </p:txBody>
      </p:sp>
      <p:sp>
        <p:nvSpPr>
          <p:cNvPr id="329" name="Google Shape;329;p41"/>
          <p:cNvSpPr txBox="1"/>
          <p:nvPr>
            <p:ph idx="1" type="body"/>
          </p:nvPr>
        </p:nvSpPr>
        <p:spPr>
          <a:xfrm>
            <a:off x="311700" y="1838275"/>
            <a:ext cx="8520600" cy="221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fragment states</a:t>
            </a:r>
            <a:endParaRPr/>
          </a:p>
        </p:txBody>
      </p:sp>
      <p:sp>
        <p:nvSpPr>
          <p:cNvPr id="336" name="Google Shape;33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7" name="Google Shape;337;p42"/>
          <p:cNvGraphicFramePr/>
          <p:nvPr/>
        </p:nvGraphicFramePr>
        <p:xfrm>
          <a:off x="543900" y="1200150"/>
          <a:ext cx="3000000" cy="3000000"/>
        </p:xfrm>
        <a:graphic>
          <a:graphicData uri="http://schemas.openxmlformats.org/drawingml/2006/table">
            <a:tbl>
              <a:tblPr>
                <a:noFill/>
                <a:tableStyleId>{70699D04-A2E7-4E4B-85BA-F69D0299CF2F}</a:tableStyleId>
              </a:tblPr>
              <a:tblGrid>
                <a:gridCol w="1928950"/>
                <a:gridCol w="2803200"/>
                <a:gridCol w="3324050"/>
              </a:tblGrid>
              <a:tr h="307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State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Callbacks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Description</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Save fragment state across config changes</a:t>
            </a:r>
            <a:endParaRPr sz="2700"/>
          </a:p>
        </p:txBody>
      </p:sp>
      <p:sp>
        <p:nvSpPr>
          <p:cNvPr id="343" name="Google Shape;343;p43"/>
          <p:cNvSpPr txBox="1"/>
          <p:nvPr>
            <p:ph idx="1" type="body"/>
          </p:nvPr>
        </p:nvSpPr>
        <p:spPr>
          <a:xfrm>
            <a:off x="311700" y="1152475"/>
            <a:ext cx="8520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indent="-368300" lvl="0" marL="457200" rtl="0" algn="l">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3"/>
          <p:cNvSpPr txBox="1"/>
          <p:nvPr/>
        </p:nvSpPr>
        <p:spPr>
          <a:xfrm>
            <a:off x="320175" y="2381950"/>
            <a:ext cx="8469300" cy="20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indent="-368300" lvl="0" marL="457200" rtl="0" algn="l">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Lifecycle-aware components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Lifecycle-aware components</a:t>
            </a:r>
            <a:endParaRPr/>
          </a:p>
        </p:txBody>
      </p:sp>
      <p:sp>
        <p:nvSpPr>
          <p:cNvPr id="357" name="Google Shape;357;p45"/>
          <p:cNvSpPr txBox="1"/>
          <p:nvPr>
            <p:ph idx="1" type="body"/>
          </p:nvPr>
        </p:nvSpPr>
        <p:spPr>
          <a:xfrm>
            <a:off x="311700" y="1762075"/>
            <a:ext cx="8520600" cy="24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Adjust their behavior based on activity or fragment lifecycle</a:t>
            </a:r>
            <a:endParaRPr sz="2200"/>
          </a:p>
          <a:p>
            <a:pPr indent="-368300" lvl="0" marL="457200" rtl="0" algn="l">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indent="-368300" lvl="0" marL="457200" rtl="0" algn="l">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indent="-368300" lvl="1" marL="914400" rtl="0" algn="l">
              <a:spcBef>
                <a:spcPts val="0"/>
              </a:spcBef>
              <a:spcAft>
                <a:spcPts val="0"/>
              </a:spcAft>
              <a:buSzPts val="2200"/>
              <a:buChar char="○"/>
            </a:pPr>
            <a:r>
              <a:rPr lang="en" sz="2200"/>
              <a:t>Holds current lifecycle state </a:t>
            </a:r>
            <a:endParaRPr sz="2200"/>
          </a:p>
          <a:p>
            <a:pPr indent="-368300" lvl="1" marL="914400" rtl="0" algn="l">
              <a:spcBef>
                <a:spcPts val="0"/>
              </a:spcBef>
              <a:spcAft>
                <a:spcPts val="0"/>
              </a:spcAft>
              <a:buSzPts val="2200"/>
              <a:buChar char="○"/>
            </a:pPr>
            <a:r>
              <a:rPr lang="en" sz="2200"/>
              <a:t>Dispatches lifecycle events (when there are state changes)</a:t>
            </a:r>
            <a:endParaRPr sz="2200"/>
          </a:p>
        </p:txBody>
      </p:sp>
      <p:sp>
        <p:nvSpPr>
          <p:cNvPr id="358" name="Google Shape;35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Activity lifecycle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LifecycleOwner</a:t>
            </a:r>
            <a:endParaRPr/>
          </a:p>
        </p:txBody>
      </p:sp>
      <p:sp>
        <p:nvSpPr>
          <p:cNvPr id="364" name="Google Shape;364;p46"/>
          <p:cNvSpPr txBox="1"/>
          <p:nvPr>
            <p:ph idx="1" type="body"/>
          </p:nvPr>
        </p:nvSpPr>
        <p:spPr>
          <a:xfrm>
            <a:off x="311700" y="1713479"/>
            <a:ext cx="8520600" cy="2603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Interface that says this class has a lifecycle</a:t>
            </a:r>
            <a:endParaRPr sz="2200"/>
          </a:p>
          <a:p>
            <a:pPr indent="-368300" lvl="0" marL="457200" rtl="0" algn="l">
              <a:spcBef>
                <a:spcPts val="1000"/>
              </a:spcBef>
              <a:spcAft>
                <a:spcPts val="0"/>
              </a:spcAft>
              <a:buSzPts val="2200"/>
              <a:buChar char="●"/>
            </a:pPr>
            <a:r>
              <a:rPr lang="en" sz="2200"/>
              <a:t>Implementers</a:t>
            </a:r>
            <a:r>
              <a:rPr lang="en" sz="2200"/>
              <a:t> must implement </a:t>
            </a:r>
            <a:r>
              <a:rPr lang="en" sz="2200">
                <a:latin typeface="Courier New"/>
                <a:ea typeface="Courier New"/>
                <a:cs typeface="Courier New"/>
                <a:sym typeface="Courier New"/>
              </a:rPr>
              <a:t>getLifecycle()</a:t>
            </a:r>
            <a:r>
              <a:rPr lang="en" sz="2200"/>
              <a:t> method</a:t>
            </a:r>
            <a:endParaRPr sz="2200"/>
          </a:p>
          <a:p>
            <a:pPr indent="0" lvl="0" marL="457200" rtl="0" algn="l">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LifecycleObserver</a:t>
            </a:r>
            <a:endParaRPr/>
          </a:p>
        </p:txBody>
      </p:sp>
      <p:sp>
        <p:nvSpPr>
          <p:cNvPr id="371" name="Google Shape;371;p47"/>
          <p:cNvSpPr txBox="1"/>
          <p:nvPr>
            <p:ph idx="1" type="body"/>
          </p:nvPr>
        </p:nvSpPr>
        <p:spPr>
          <a:xfrm>
            <a:off x="311700" y="1136925"/>
            <a:ext cx="8520600" cy="214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indent="0" lvl="0" marL="0" rtl="0" algn="l">
              <a:lnSpc>
                <a:spcPct val="100000"/>
              </a:lnSpc>
              <a:spcBef>
                <a:spcPts val="1000"/>
              </a:spcBef>
              <a:spcAft>
                <a:spcPts val="0"/>
              </a:spcAft>
              <a:buNone/>
            </a:pPr>
            <a:r>
              <a:t/>
            </a:r>
            <a:endParaRPr sz="500"/>
          </a:p>
          <a:p>
            <a:pPr indent="0" lvl="0" marL="0" rtl="0" algn="l">
              <a:lnSpc>
                <a:spcPct val="100000"/>
              </a:lnSpc>
              <a:spcBef>
                <a:spcPts val="100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9C27B0"/>
                </a:solidFill>
                <a:latin typeface="Consolas"/>
                <a:ea typeface="Consolas"/>
                <a:cs typeface="Consolas"/>
                <a:sym typeface="Consolas"/>
              </a:rPr>
              <a:t>@OnLifecycleEvent</a:t>
            </a:r>
            <a:r>
              <a:rPr lang="e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372" name="Google Shape;37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7"/>
          <p:cNvSpPr txBox="1"/>
          <p:nvPr/>
        </p:nvSpPr>
        <p:spPr>
          <a:xfrm>
            <a:off x="322050" y="3424469"/>
            <a:ext cx="85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10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Tasks and back stack</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stack of activities</a:t>
            </a:r>
            <a:endParaRPr/>
          </a:p>
        </p:txBody>
      </p:sp>
      <p:sp>
        <p:nvSpPr>
          <p:cNvPr id="385" name="Google Shape;38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7" name="Google Shape;387;p49"/>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49"/>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back stack</a:t>
            </a:r>
            <a:endParaRPr/>
          </a:p>
        </p:txBody>
      </p:sp>
      <p:sp>
        <p:nvSpPr>
          <p:cNvPr id="394" name="Google Shape;39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6" name="Google Shape;396;p50"/>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8" name="Google Shape;398;p50"/>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 to the back stack again</a:t>
            </a:r>
            <a:endParaRPr/>
          </a:p>
          <a:p>
            <a:pPr indent="0" lvl="0" marL="0" rtl="0" algn="l">
              <a:spcBef>
                <a:spcPts val="0"/>
              </a:spcBef>
              <a:spcAft>
                <a:spcPts val="0"/>
              </a:spcAft>
              <a:buNone/>
            </a:pPr>
            <a:r>
              <a:t/>
            </a:r>
            <a:endParaRPr/>
          </a:p>
        </p:txBody>
      </p:sp>
      <p:sp>
        <p:nvSpPr>
          <p:cNvPr id="404" name="Google Shape;40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6" name="Google Shape;406;p51"/>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51"/>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8" name="Google Shape;408;p51"/>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9" name="Google Shape;409;p51"/>
          <p:cNvSpPr/>
          <p:nvPr/>
        </p:nvSpPr>
        <p:spPr>
          <a:xfrm>
            <a:off x="2912750" y="21086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a:t>
            </a:r>
            <a:endParaRPr/>
          </a:p>
        </p:txBody>
      </p:sp>
      <p:sp>
        <p:nvSpPr>
          <p:cNvPr id="415" name="Google Shape;41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2"/>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2"/>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52"/>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2"/>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2"/>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21" name="Google Shape;421;p52"/>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22" name="Google Shape;422;p52"/>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 again</a:t>
            </a:r>
            <a:endParaRPr/>
          </a:p>
        </p:txBody>
      </p:sp>
      <p:sp>
        <p:nvSpPr>
          <p:cNvPr id="428" name="Google Shape;42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3"/>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30" name="Google Shape;430;p53"/>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31" name="Google Shape;431;p53"/>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32" name="Google Shape;432;p53"/>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33" name="Google Shape;433;p53"/>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34" name="Google Shape;434;p53"/>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First destination in the back stack</a:t>
            </a:r>
            <a:endParaRPr sz="3400"/>
          </a:p>
        </p:txBody>
      </p:sp>
      <p:sp>
        <p:nvSpPr>
          <p:cNvPr id="440" name="Google Shape;44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2" name="Google Shape;442;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3" name="Google Shape;443;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44" name="Google Shape;444;p54"/>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5" name="Google Shape;445;p54"/>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Add a destination to the back stack</a:t>
            </a:r>
            <a:endParaRPr sz="3400"/>
          </a:p>
        </p:txBody>
      </p:sp>
      <p:sp>
        <p:nvSpPr>
          <p:cNvPr id="451" name="Google Shape;451;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3" name="Google Shape;453;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4" name="Google Shape;454;p55"/>
          <p:cNvSpPr/>
          <p:nvPr/>
        </p:nvSpPr>
        <p:spPr>
          <a:xfrm>
            <a:off x="4755750" y="2689175"/>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5" name="Google Shape;455;p55"/>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6" name="Google Shape;456;p55"/>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7" name="Google Shape;457;p55"/>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100" name="Google Shape;100;p20"/>
          <p:cNvSpPr txBox="1"/>
          <p:nvPr>
            <p:ph idx="1" type="body"/>
          </p:nvPr>
        </p:nvSpPr>
        <p:spPr>
          <a:xfrm>
            <a:off x="311700" y="1502125"/>
            <a:ext cx="8520600" cy="2607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Preserve user data and state if:</a:t>
            </a:r>
            <a:endParaRPr sz="2200"/>
          </a:p>
          <a:p>
            <a:pPr indent="-368300" lvl="1" marL="914400" rtl="0" algn="l">
              <a:lnSpc>
                <a:spcPct val="115000"/>
              </a:lnSpc>
              <a:spcBef>
                <a:spcPts val="0"/>
              </a:spcBef>
              <a:spcAft>
                <a:spcPts val="0"/>
              </a:spcAft>
              <a:buSzPts val="2200"/>
              <a:buChar char="○"/>
            </a:pPr>
            <a:r>
              <a:rPr lang="en" sz="2200"/>
              <a:t>User temporarily leaves app and then returns</a:t>
            </a:r>
            <a:endParaRPr sz="2200"/>
          </a:p>
          <a:p>
            <a:pPr indent="-368300" lvl="1" marL="914400" rtl="0" algn="l">
              <a:lnSpc>
                <a:spcPct val="115000"/>
              </a:lnSpc>
              <a:spcBef>
                <a:spcPts val="0"/>
              </a:spcBef>
              <a:spcAft>
                <a:spcPts val="0"/>
              </a:spcAft>
              <a:buSzPts val="2200"/>
              <a:buChar char="○"/>
            </a:pPr>
            <a:r>
              <a:rPr lang="en" sz="2200"/>
              <a:t>User is interrupted (for example, a phone call)</a:t>
            </a:r>
            <a:endParaRPr sz="2200"/>
          </a:p>
          <a:p>
            <a:pPr indent="-368300" lvl="1" marL="914400" rtl="0" algn="l">
              <a:lnSpc>
                <a:spcPct val="115000"/>
              </a:lnSpc>
              <a:spcBef>
                <a:spcPts val="0"/>
              </a:spcBef>
              <a:spcAft>
                <a:spcPts val="0"/>
              </a:spcAft>
              <a:buSzPts val="2200"/>
              <a:buChar char="○"/>
            </a:pPr>
            <a:r>
              <a:rPr lang="en" sz="2200"/>
              <a:t>User rotates device</a:t>
            </a:r>
            <a:endParaRPr sz="2200"/>
          </a:p>
          <a:p>
            <a:pPr indent="-368300" lvl="0" marL="457200" rtl="0" algn="l">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Tap Back button</a:t>
            </a:r>
            <a:endParaRPr sz="3400"/>
          </a:p>
        </p:txBody>
      </p:sp>
      <p:sp>
        <p:nvSpPr>
          <p:cNvPr id="463" name="Google Shape;46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5" name="Google Shape;465;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6" name="Google Shape;466;p56"/>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67" name="Google Shape;467;p56"/>
          <p:cNvSpPr txBox="1"/>
          <p:nvPr/>
        </p:nvSpPr>
        <p:spPr>
          <a:xfrm>
            <a:off x="6596775" y="2543338"/>
            <a:ext cx="507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8" name="Google Shape;468;p56"/>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69" name="Google Shape;469;p56"/>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70" name="Google Shape;470;p56"/>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71" name="Google Shape;471;p56"/>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Another back stack example</a:t>
            </a:r>
            <a:endParaRPr sz="3400"/>
          </a:p>
        </p:txBody>
      </p:sp>
      <p:sp>
        <p:nvSpPr>
          <p:cNvPr id="477" name="Google Shape;47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9" name="Google Shape;479;p57"/>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0" name="Google Shape;480;p57"/>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81" name="Google Shape;481;p57"/>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82" name="Google Shape;482;p57"/>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83" name="Google Shape;483;p57"/>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84" name="Google Shape;484;p57"/>
          <p:cNvSpPr/>
          <p:nvPr/>
        </p:nvSpPr>
        <p:spPr>
          <a:xfrm>
            <a:off x="4365908" y="1157838"/>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85" name="Google Shape;485;p57"/>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6" name="Google Shape;486;p57"/>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Modify Back button behavior</a:t>
            </a:r>
            <a:endParaRPr sz="3400"/>
          </a:p>
        </p:txBody>
      </p:sp>
      <p:sp>
        <p:nvSpPr>
          <p:cNvPr id="492" name="Google Shape;492;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3" name="Google Shape;493;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94" name="Google Shape;494;p58"/>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95" name="Google Shape;495;p58"/>
          <p:cNvSpPr/>
          <p:nvPr/>
        </p:nvSpPr>
        <p:spPr>
          <a:xfrm>
            <a:off x="4365908" y="3538213"/>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WelcomeFragment</a:t>
            </a:r>
            <a:endParaRPr sz="1800"/>
          </a:p>
        </p:txBody>
      </p:sp>
      <p:sp>
        <p:nvSpPr>
          <p:cNvPr id="496" name="Google Shape;496;p58"/>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Question1Fragment</a:t>
            </a:r>
            <a:endParaRPr sz="1800"/>
          </a:p>
        </p:txBody>
      </p:sp>
      <p:sp>
        <p:nvSpPr>
          <p:cNvPr id="497" name="Google Shape;497;p58"/>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Question2Fragment</a:t>
            </a:r>
            <a:endParaRPr sz="1800"/>
          </a:p>
        </p:txBody>
      </p:sp>
      <p:sp>
        <p:nvSpPr>
          <p:cNvPr id="498" name="Google Shape;498;p58"/>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Question3Fragment</a:t>
            </a:r>
            <a:endParaRPr sz="1800"/>
          </a:p>
        </p:txBody>
      </p:sp>
      <p:sp>
        <p:nvSpPr>
          <p:cNvPr id="499" name="Google Shape;499;p58"/>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ResultFragment</a:t>
            </a:r>
            <a:endParaRPr sz="1800"/>
          </a:p>
        </p:txBody>
      </p:sp>
      <p:sp>
        <p:nvSpPr>
          <p:cNvPr id="500" name="Google Shape;500;p58"/>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501" name="Google Shape;501;p58"/>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58"/>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503" name="Google Shape;503;p58"/>
          <p:cNvSpPr txBox="1"/>
          <p:nvPr/>
        </p:nvSpPr>
        <p:spPr>
          <a:xfrm>
            <a:off x="3104400" y="1639075"/>
            <a:ext cx="3331200" cy="8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59"/>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15" name="Google Shape;515;p60"/>
          <p:cNvSpPr txBox="1"/>
          <p:nvPr>
            <p:ph idx="1" type="body"/>
          </p:nvPr>
        </p:nvSpPr>
        <p:spPr>
          <a:xfrm>
            <a:off x="276025" y="1035188"/>
            <a:ext cx="8651100" cy="3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In Lesson 7,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Understand how an activity instance transitions through different lifecycle states as the user interacts with or leaves your app</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action="ppaction://hlinksldjump" r:id="rId4">
                  <a:extLst>
                    <a:ext uri="{A12FA001-AC4F-418D-AE19-62706E023703}">
                      <ahyp:hlinkCl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Bundle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6">
                  <a:extLst>
                    <a:ext uri="{A12FA001-AC4F-418D-AE19-62706E023703}">
                      <ahyp:hlinkClr val="tx"/>
                    </a:ext>
                  </a:extLst>
                </a:hlinkClick>
              </a:rPr>
              <a:t>Fragment lifecycle callback methods similar to activity, but with additions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action="ppaction://hlinksldjump" r:id="rId7">
                  <a:extLst>
                    <a:ext uri="{A12FA001-AC4F-418D-AE19-62706E023703}">
                      <ahyp:hlinkClr val="tx"/>
                    </a:ext>
                  </a:extLst>
                </a:hlinkClick>
              </a:rPr>
              <a:t>ifecycle-aware components help organize your app code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action="ppaction://hlinksldjump" r:id="rId8">
                  <a:extLst>
                    <a:ext uri="{A12FA001-AC4F-418D-AE19-62706E023703}">
                      <ahyp:hlinkClr val="tx"/>
                    </a:ext>
                  </a:extLst>
                </a:hlinkClick>
              </a:rPr>
              <a:t>efault or custom back stack behavior</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9">
                  <a:extLst>
                    <a:ext uri="{A12FA001-AC4F-418D-AE19-62706E023703}">
                      <ahyp:hlinkClr val="tx"/>
                    </a:ext>
                  </a:extLst>
                </a:hlinkClick>
              </a:rPr>
              <a:t>Use logging to help debug and track the state of the app</a:t>
            </a:r>
            <a:endParaRPr sz="1900">
              <a:solidFill>
                <a:srgbClr val="1C4587"/>
              </a:solidFill>
            </a:endParaRPr>
          </a:p>
        </p:txBody>
      </p:sp>
      <p:sp>
        <p:nvSpPr>
          <p:cNvPr id="516" name="Google Shape;51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22" name="Google Shape;522;p61"/>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Understand the Activity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Activity class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Fragments guide and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Fragment class</a:t>
            </a:r>
            <a:r>
              <a:rPr lang="en" sz="2000">
                <a:solidFill>
                  <a:schemeClr val="dk1"/>
                </a:solidFill>
              </a:rPr>
              <a:t> </a:t>
            </a:r>
            <a:endParaRPr sz="2000"/>
          </a:p>
        </p:txBody>
      </p:sp>
      <p:sp>
        <p:nvSpPr>
          <p:cNvPr id="523" name="Google Shape;523;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9" name="Google Shape;529;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7: Activity and Fragment</a:t>
            </a:r>
            <a:br>
              <a:rPr lang="en" sz="2500" u="sng">
                <a:solidFill>
                  <a:schemeClr val="hlink"/>
                </a:solidFill>
                <a:hlinkClick r:id="rId4"/>
              </a:rPr>
            </a:br>
            <a:r>
              <a:rPr lang="en" sz="2500" u="sng">
                <a:solidFill>
                  <a:schemeClr val="hlink"/>
                </a:solidFill>
                <a:hlinkClick r:id="rId5"/>
              </a:rPr>
              <a:t>Lifecycles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31" name="Google Shape;531;p62"/>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activity lifecycle</a:t>
            </a:r>
            <a:endParaRPr/>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113" name="Google Shape;113;p21"/>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114" name="Google Shape;114;p21"/>
            <p:cNvCxnSpPr>
              <a:stCxn id="110"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115" name="Google Shape;115;p21"/>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1" name="Google Shape;121;p22"/>
          <p:cNvCxnSpPr/>
          <p:nvPr/>
        </p:nvCxnSpPr>
        <p:spPr>
          <a:xfrm>
            <a:off x="5223651" y="344720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2" name="Google Shape;122;p22"/>
          <p:cNvCxnSpPr/>
          <p:nvPr/>
        </p:nvCxnSpPr>
        <p:spPr>
          <a:xfrm>
            <a:off x="4647447" y="293288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3" name="Google Shape;123;p22"/>
          <p:cNvCxnSpPr/>
          <p:nvPr/>
        </p:nvCxnSpPr>
        <p:spPr>
          <a:xfrm>
            <a:off x="4101743" y="242359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4" name="Google Shape;124;p22"/>
          <p:cNvCxnSpPr/>
          <p:nvPr/>
        </p:nvCxnSpPr>
        <p:spPr>
          <a:xfrm>
            <a:off x="3556345" y="193160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5" name="Google Shape;125;p22"/>
          <p:cNvCxnSpPr/>
          <p:nvPr/>
        </p:nvCxnSpPr>
        <p:spPr>
          <a:xfrm>
            <a:off x="3029796" y="1429602"/>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6" name="Google Shape;126;p22"/>
          <p:cNvCxnSpPr>
            <a:stCxn id="127" idx="1"/>
            <a:endCxn id="128" idx="1"/>
          </p:cNvCxnSpPr>
          <p:nvPr/>
        </p:nvCxnSpPr>
        <p:spPr>
          <a:xfrm rot="10800000">
            <a:off x="927588" y="1790342"/>
            <a:ext cx="4106100" cy="2017200"/>
          </a:xfrm>
          <a:prstGeom prst="curvedConnector3">
            <a:avLst>
              <a:gd fmla="val 105801" name="adj1"/>
            </a:avLst>
          </a:prstGeom>
          <a:noFill/>
          <a:ln cap="flat" cmpd="sng" w="28575">
            <a:solidFill>
              <a:srgbClr val="073042"/>
            </a:solidFill>
            <a:prstDash val="solid"/>
            <a:round/>
            <a:headEnd len="med" w="med" type="none"/>
            <a:tailEnd len="med" w="med" type="triangle"/>
          </a:ln>
        </p:spPr>
      </p:cxnSp>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lifecycle</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p:nvPr/>
        </p:nvSpPr>
        <p:spPr>
          <a:xfrm>
            <a:off x="219000" y="1089075"/>
            <a:ext cx="1596300" cy="3936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583825" y="4115100"/>
            <a:ext cx="12651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cap="flat" cmpd="sng" w="28575">
            <a:solidFill>
              <a:srgbClr val="073042"/>
            </a:solidFill>
            <a:prstDash val="solid"/>
            <a:round/>
            <a:headEnd len="med" w="med" type="none"/>
            <a:tailEnd len="med" w="med" type="triangle"/>
          </a:ln>
        </p:spPr>
      </p:cxnSp>
      <p:cxnSp>
        <p:nvCxnSpPr>
          <p:cNvPr id="140" name="Google Shape;140;p22"/>
          <p:cNvCxnSpPr>
            <a:stCxn id="137" idx="3"/>
            <a:endCxn id="138" idx="1"/>
          </p:cNvCxnSpPr>
          <p:nvPr/>
        </p:nvCxnSpPr>
        <p:spPr>
          <a:xfrm>
            <a:off x="6848925" y="4311900"/>
            <a:ext cx="405300" cy="0"/>
          </a:xfrm>
          <a:prstGeom prst="straightConnector1">
            <a:avLst/>
          </a:prstGeom>
          <a:noFill/>
          <a:ln cap="flat" cmpd="sng" w="28575">
            <a:solidFill>
              <a:srgbClr val="073042"/>
            </a:solidFill>
            <a:prstDash val="solid"/>
            <a:round/>
            <a:headEnd len="med" w="med" type="none"/>
            <a:tailEnd len="med" w="med" type="triangle"/>
          </a:ln>
        </p:spPr>
      </p:cxnSp>
      <p:cxnSp>
        <p:nvCxnSpPr>
          <p:cNvPr id="141" name="Google Shape;141;p22"/>
          <p:cNvCxnSpPr>
            <a:stCxn id="136" idx="1"/>
            <a:endCxn id="134" idx="1"/>
          </p:cNvCxnSpPr>
          <p:nvPr/>
        </p:nvCxnSpPr>
        <p:spPr>
          <a:xfrm rot="10800000">
            <a:off x="3391956" y="2294608"/>
            <a:ext cx="1210200" cy="1008600"/>
          </a:xfrm>
          <a:prstGeom prst="curvedConnector3">
            <a:avLst>
              <a:gd fmla="val 119678" name="adj1"/>
            </a:avLst>
          </a:prstGeom>
          <a:noFill/>
          <a:ln cap="flat" cmpd="sng" w="28575">
            <a:solidFill>
              <a:srgbClr val="073042"/>
            </a:solidFill>
            <a:prstDash val="solid"/>
            <a:round/>
            <a:headEnd len="med" w="med" type="none"/>
            <a:tailEnd len="med" w="med" type="triangle"/>
          </a:ln>
        </p:spPr>
      </p:cxnSp>
      <p:cxnSp>
        <p:nvCxnSpPr>
          <p:cNvPr id="142" name="Google Shape;142;p22"/>
          <p:cNvCxnSpPr>
            <a:stCxn id="128" idx="3"/>
            <a:endCxn id="133" idx="1"/>
          </p:cNvCxnSpPr>
          <p:nvPr/>
        </p:nvCxnSpPr>
        <p:spPr>
          <a:xfrm>
            <a:off x="2285925" y="1790200"/>
            <a:ext cx="347400" cy="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
                                        <p:tgtEl>
                                          <p:spTgt spid="139"/>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300"/>
                                        <p:tgtEl>
                                          <p:spTgt spid="1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00"/>
                                        <p:tgtEl>
                                          <p:spTgt spid="125"/>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
                                        <p:tgtEl>
                                          <p:spTgt spid="133"/>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
                                        <p:tgtEl>
                                          <p:spTgt spid="124"/>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00"/>
                                        <p:tgtEl>
                                          <p:spTgt spid="134"/>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
                                        <p:tgtEl>
                                          <p:spTgt spid="12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
                                        <p:tgtEl>
                                          <p:spTgt spid="135"/>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00"/>
                                        <p:tgtEl>
                                          <p:spTgt spid="122"/>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00"/>
                                        <p:tgtEl>
                                          <p:spTgt spid="136"/>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
                                        <p:tgtEl>
                                          <p:spTgt spid="121"/>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00"/>
                                        <p:tgtEl>
                                          <p:spTgt spid="1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00"/>
                                        <p:tgtEl>
                                          <p:spTgt spid="137"/>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00"/>
                                        <p:tgtEl>
                                          <p:spTgt spid="140"/>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3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states</a:t>
            </a:r>
            <a:endParaRPr/>
          </a:p>
        </p:txBody>
      </p:sp>
      <p:sp>
        <p:nvSpPr>
          <p:cNvPr id="148" name="Google Shape;14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3"/>
            <p:cNvCxnSpPr>
              <a:stCxn id="154" idx="2"/>
              <a:endCxn id="155" idx="0"/>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3"/>
            <p:cNvCxnSpPr>
              <a:stCxn id="157" idx="2"/>
              <a:endCxn id="150"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3"/>
            <p:cNvCxnSpPr>
              <a:stCxn id="159" idx="2"/>
              <a:endCxn id="160" idx="0"/>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3"/>
            <p:cNvCxnSpPr>
              <a:stCxn id="162" idx="2"/>
              <a:endCxn id="163" idx="0"/>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23"/>
            <p:cNvCxnSpPr>
              <a:stCxn id="150" idx="2"/>
              <a:endCxn id="165" idx="0"/>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23"/>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a:t>
            </a:r>
            <a:endParaRPr/>
          </a:p>
        </p:txBody>
      </p:sp>
      <p:sp>
        <p:nvSpPr>
          <p:cNvPr id="172" name="Google Shape;172;p24"/>
          <p:cNvSpPr txBox="1"/>
          <p:nvPr>
            <p:ph idx="1" type="body"/>
          </p:nvPr>
        </p:nvSpPr>
        <p:spPr>
          <a:xfrm>
            <a:off x="311700" y="1810725"/>
            <a:ext cx="8520600" cy="243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created and other initialization work occurs</a:t>
            </a:r>
            <a:endParaRPr sz="2200"/>
          </a:p>
          <a:p>
            <a:pPr indent="-368300" lvl="0" marL="457200" rtl="0" algn="l">
              <a:spcBef>
                <a:spcPts val="1000"/>
              </a:spcBef>
              <a:spcAft>
                <a:spcPts val="0"/>
              </a:spcAft>
              <a:buSzPts val="2200"/>
              <a:buChar char="●"/>
            </a:pPr>
            <a:r>
              <a:rPr lang="en" sz="2200"/>
              <a:t>You must implement this callback</a:t>
            </a:r>
            <a:endParaRPr sz="2200"/>
          </a:p>
          <a:p>
            <a:pPr indent="-368300" lvl="0" marL="457200" rtl="0" algn="l">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onStart()</a:t>
            </a:r>
            <a:endParaRPr/>
          </a:p>
        </p:txBody>
      </p:sp>
      <p:sp>
        <p:nvSpPr>
          <p:cNvPr id="179" name="Google Shape;179;p25"/>
          <p:cNvSpPr txBox="1"/>
          <p:nvPr>
            <p:ph idx="1" type="body"/>
          </p:nvPr>
        </p:nvSpPr>
        <p:spPr>
          <a:xfrm>
            <a:off x="311700" y="1597106"/>
            <a:ext cx="8520600" cy="222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Activity becomes visible to the user</a:t>
            </a:r>
            <a:endParaRPr/>
          </a:p>
          <a:p>
            <a:pPr indent="-381000" lvl="0" marL="457200" rtl="0" algn="l">
              <a:spcBef>
                <a:spcPts val="0"/>
              </a:spcBef>
              <a:spcAft>
                <a:spcPts val="0"/>
              </a:spcAft>
              <a:buSzPts val="2400"/>
              <a:buChar char="●"/>
            </a:pPr>
            <a:r>
              <a:rPr lang="en"/>
              <a:t>Called after activity:</a:t>
            </a:r>
            <a:endParaRPr/>
          </a:p>
          <a:p>
            <a:pPr indent="-355600" lvl="1" marL="914400" rtl="0" algn="l">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indent="0" lvl="0" marL="914400" rtl="0" algn="l">
              <a:spcBef>
                <a:spcPts val="0"/>
              </a:spcBef>
              <a:spcAft>
                <a:spcPts val="0"/>
              </a:spcAft>
              <a:buNone/>
            </a:pPr>
            <a:r>
              <a:rPr lang="en"/>
              <a:t>or </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indent="0" lvl="0" marL="0" rtl="0" algn="l">
              <a:spcBef>
                <a:spcPts val="1000"/>
              </a:spcBef>
              <a:spcAft>
                <a:spcPts val="0"/>
              </a:spcAft>
              <a:buNone/>
            </a:pPr>
            <a:r>
              <a:t/>
            </a:r>
            <a:endParaRPr/>
          </a:p>
        </p:txBody>
      </p:sp>
      <p:sp>
        <p:nvSpPr>
          <p:cNvPr id="180" name="Google Shape;18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