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5"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6" d="100"/>
          <a:sy n="76" d="100"/>
        </p:scale>
        <p:origin x="88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2B506-EEEA-45DC-8AF4-EF88C699D026}"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7CBB802C-44E6-4164-ABF2-ED05158711E2}">
      <dgm:prSet custT="1"/>
      <dgm:spPr/>
      <dgm:t>
        <a:bodyPr/>
        <a:lstStyle/>
        <a:p>
          <a:r>
            <a:rPr lang="en-US" sz="2800" dirty="0"/>
            <a:t>Could use linear regression but we don’t know the functional form</a:t>
          </a:r>
        </a:p>
      </dgm:t>
    </dgm:pt>
    <dgm:pt modelId="{8CCBF0B9-D175-439E-A790-12C93AA50C50}" type="parTrans" cxnId="{4C8DC688-BC4D-46BE-BE36-C0EE96BC677E}">
      <dgm:prSet/>
      <dgm:spPr/>
      <dgm:t>
        <a:bodyPr/>
        <a:lstStyle/>
        <a:p>
          <a:endParaRPr lang="en-US"/>
        </a:p>
      </dgm:t>
    </dgm:pt>
    <dgm:pt modelId="{422955E9-A0DD-4F60-952B-A0B55E2520D8}" type="sibTrans" cxnId="{4C8DC688-BC4D-46BE-BE36-C0EE96BC677E}">
      <dgm:prSet/>
      <dgm:spPr/>
      <dgm:t>
        <a:bodyPr/>
        <a:lstStyle/>
        <a:p>
          <a:endParaRPr lang="en-US"/>
        </a:p>
      </dgm:t>
    </dgm:pt>
    <dgm:pt modelId="{33187A4E-4BAB-4F10-879C-097464AB7E4E}">
      <dgm:prSet custT="1"/>
      <dgm:spPr/>
      <dgm:t>
        <a:bodyPr/>
        <a:lstStyle/>
        <a:p>
          <a:r>
            <a:rPr lang="en-US" sz="2800" dirty="0"/>
            <a:t>Can also use double machine learning (</a:t>
          </a:r>
          <a:r>
            <a:rPr lang="en-US" sz="2800" dirty="0" err="1"/>
            <a:t>Chernozhukov</a:t>
          </a:r>
          <a:r>
            <a:rPr lang="en-US" sz="2800" dirty="0"/>
            <a:t> et. al, 2018)</a:t>
          </a:r>
        </a:p>
      </dgm:t>
    </dgm:pt>
    <dgm:pt modelId="{8A42E386-CA27-4B24-9D44-6BDFA65D7336}" type="parTrans" cxnId="{A6D032C1-8EB9-44E9-9A65-A764DC0F997A}">
      <dgm:prSet/>
      <dgm:spPr/>
      <dgm:t>
        <a:bodyPr/>
        <a:lstStyle/>
        <a:p>
          <a:endParaRPr lang="en-US"/>
        </a:p>
      </dgm:t>
    </dgm:pt>
    <dgm:pt modelId="{57FC1FAE-EA6F-4060-A711-4DE5DC02FE18}" type="sibTrans" cxnId="{A6D032C1-8EB9-44E9-9A65-A764DC0F997A}">
      <dgm:prSet/>
      <dgm:spPr/>
      <dgm:t>
        <a:bodyPr/>
        <a:lstStyle/>
        <a:p>
          <a:endParaRPr lang="en-US"/>
        </a:p>
      </dgm:t>
    </dgm:pt>
    <dgm:pt modelId="{40AEDFDF-1B02-4AA5-8194-1F4C86F91C3B}">
      <dgm:prSet custT="1"/>
      <dgm:spPr/>
      <dgm:t>
        <a:bodyPr/>
        <a:lstStyle/>
        <a:p>
          <a:r>
            <a:rPr lang="en-US" sz="2000" dirty="0"/>
            <a:t>No need to specify functional form</a:t>
          </a:r>
        </a:p>
      </dgm:t>
    </dgm:pt>
    <dgm:pt modelId="{17709AE8-C6AA-473B-9D1B-ED5F0D26D156}" type="parTrans" cxnId="{33C8CD51-017B-44F5-ACE9-41F9E086B36E}">
      <dgm:prSet/>
      <dgm:spPr/>
      <dgm:t>
        <a:bodyPr/>
        <a:lstStyle/>
        <a:p>
          <a:endParaRPr lang="en-US"/>
        </a:p>
      </dgm:t>
    </dgm:pt>
    <dgm:pt modelId="{3C125858-F9CE-4508-8299-5B9639D91FF4}" type="sibTrans" cxnId="{33C8CD51-017B-44F5-ACE9-41F9E086B36E}">
      <dgm:prSet/>
      <dgm:spPr/>
      <dgm:t>
        <a:bodyPr/>
        <a:lstStyle/>
        <a:p>
          <a:endParaRPr lang="en-US"/>
        </a:p>
      </dgm:t>
    </dgm:pt>
    <dgm:pt modelId="{030CE6DC-EC2A-4785-96D1-9B522B956936}">
      <dgm:prSet custT="1"/>
      <dgm:spPr/>
      <dgm:t>
        <a:bodyPr/>
        <a:lstStyle/>
        <a:p>
          <a:r>
            <a:rPr lang="en-US" sz="2800" dirty="0"/>
            <a:t>Uses any ML models to get treatment and outcome residuals and combines them in a final linear model</a:t>
          </a:r>
        </a:p>
      </dgm:t>
    </dgm:pt>
    <dgm:pt modelId="{C2CA9E33-F055-44A4-B37A-3C2E72FD376A}" type="parTrans" cxnId="{A29BDE43-13A7-42D5-81AD-3630D6462427}">
      <dgm:prSet/>
      <dgm:spPr/>
      <dgm:t>
        <a:bodyPr/>
        <a:lstStyle/>
        <a:p>
          <a:endParaRPr lang="en-US"/>
        </a:p>
      </dgm:t>
    </dgm:pt>
    <dgm:pt modelId="{211F1006-D7DC-4B9C-A76D-2A86E36C17FF}" type="sibTrans" cxnId="{A29BDE43-13A7-42D5-81AD-3630D6462427}">
      <dgm:prSet/>
      <dgm:spPr/>
      <dgm:t>
        <a:bodyPr/>
        <a:lstStyle/>
        <a:p>
          <a:endParaRPr lang="en-US"/>
        </a:p>
      </dgm:t>
    </dgm:pt>
    <dgm:pt modelId="{61D15538-CE52-430F-8EB1-6C437D6C1AF3}" type="pres">
      <dgm:prSet presAssocID="{6162B506-EEEA-45DC-8AF4-EF88C699D026}" presName="outerComposite" presStyleCnt="0">
        <dgm:presLayoutVars>
          <dgm:chMax val="5"/>
          <dgm:dir/>
          <dgm:resizeHandles val="exact"/>
        </dgm:presLayoutVars>
      </dgm:prSet>
      <dgm:spPr/>
    </dgm:pt>
    <dgm:pt modelId="{0D50F9E1-0A3F-4335-B1DE-21CDCA1EFD60}" type="pres">
      <dgm:prSet presAssocID="{6162B506-EEEA-45DC-8AF4-EF88C699D026}" presName="dummyMaxCanvas" presStyleCnt="0">
        <dgm:presLayoutVars/>
      </dgm:prSet>
      <dgm:spPr/>
    </dgm:pt>
    <dgm:pt modelId="{38343BCE-54EE-45BF-943D-BD2A4E521931}" type="pres">
      <dgm:prSet presAssocID="{6162B506-EEEA-45DC-8AF4-EF88C699D026}" presName="ThreeNodes_1" presStyleLbl="node1" presStyleIdx="0" presStyleCnt="3" custScaleX="110467">
        <dgm:presLayoutVars>
          <dgm:bulletEnabled val="1"/>
        </dgm:presLayoutVars>
      </dgm:prSet>
      <dgm:spPr/>
    </dgm:pt>
    <dgm:pt modelId="{F85E87FE-45EF-4570-869F-1EDB11BD92F8}" type="pres">
      <dgm:prSet presAssocID="{6162B506-EEEA-45DC-8AF4-EF88C699D026}" presName="ThreeNodes_2" presStyleLbl="node1" presStyleIdx="1" presStyleCnt="3" custScaleX="108979" custScaleY="118122" custLinFactNeighborX="3809">
        <dgm:presLayoutVars>
          <dgm:bulletEnabled val="1"/>
        </dgm:presLayoutVars>
      </dgm:prSet>
      <dgm:spPr/>
    </dgm:pt>
    <dgm:pt modelId="{1C7F4CE1-0AE2-4ED7-BF44-21D9000C171E}" type="pres">
      <dgm:prSet presAssocID="{6162B506-EEEA-45DC-8AF4-EF88C699D026}" presName="ThreeNodes_3" presStyleLbl="node1" presStyleIdx="2" presStyleCnt="3" custScaleY="107775" custLinFactNeighborY="16636">
        <dgm:presLayoutVars>
          <dgm:bulletEnabled val="1"/>
        </dgm:presLayoutVars>
      </dgm:prSet>
      <dgm:spPr/>
    </dgm:pt>
    <dgm:pt modelId="{DF5635A9-3088-4FC9-9CCA-956351C4DF2E}" type="pres">
      <dgm:prSet presAssocID="{6162B506-EEEA-45DC-8AF4-EF88C699D026}" presName="ThreeConn_1-2" presStyleLbl="fgAccFollowNode1" presStyleIdx="0" presStyleCnt="2">
        <dgm:presLayoutVars>
          <dgm:bulletEnabled val="1"/>
        </dgm:presLayoutVars>
      </dgm:prSet>
      <dgm:spPr/>
    </dgm:pt>
    <dgm:pt modelId="{16DEAF97-346C-40B8-8135-B89B27D1F44D}" type="pres">
      <dgm:prSet presAssocID="{6162B506-EEEA-45DC-8AF4-EF88C699D026}" presName="ThreeConn_2-3" presStyleLbl="fgAccFollowNode1" presStyleIdx="1" presStyleCnt="2">
        <dgm:presLayoutVars>
          <dgm:bulletEnabled val="1"/>
        </dgm:presLayoutVars>
      </dgm:prSet>
      <dgm:spPr/>
    </dgm:pt>
    <dgm:pt modelId="{9393FFB1-6796-4C6E-BB99-B102285866DB}" type="pres">
      <dgm:prSet presAssocID="{6162B506-EEEA-45DC-8AF4-EF88C699D026}" presName="ThreeNodes_1_text" presStyleLbl="node1" presStyleIdx="2" presStyleCnt="3">
        <dgm:presLayoutVars>
          <dgm:bulletEnabled val="1"/>
        </dgm:presLayoutVars>
      </dgm:prSet>
      <dgm:spPr/>
    </dgm:pt>
    <dgm:pt modelId="{6238D3C4-416D-43C4-A708-54802504D003}" type="pres">
      <dgm:prSet presAssocID="{6162B506-EEEA-45DC-8AF4-EF88C699D026}" presName="ThreeNodes_2_text" presStyleLbl="node1" presStyleIdx="2" presStyleCnt="3">
        <dgm:presLayoutVars>
          <dgm:bulletEnabled val="1"/>
        </dgm:presLayoutVars>
      </dgm:prSet>
      <dgm:spPr/>
    </dgm:pt>
    <dgm:pt modelId="{704D6BE2-E4A0-44D1-BB12-E7DDD3D014B0}" type="pres">
      <dgm:prSet presAssocID="{6162B506-EEEA-45DC-8AF4-EF88C699D026}" presName="ThreeNodes_3_text" presStyleLbl="node1" presStyleIdx="2" presStyleCnt="3">
        <dgm:presLayoutVars>
          <dgm:bulletEnabled val="1"/>
        </dgm:presLayoutVars>
      </dgm:prSet>
      <dgm:spPr/>
    </dgm:pt>
  </dgm:ptLst>
  <dgm:cxnLst>
    <dgm:cxn modelId="{96CE9732-BEA7-42E4-9311-49449935434E}" type="presOf" srcId="{6162B506-EEEA-45DC-8AF4-EF88C699D026}" destId="{61D15538-CE52-430F-8EB1-6C437D6C1AF3}" srcOrd="0" destOrd="0" presId="urn:microsoft.com/office/officeart/2005/8/layout/vProcess5"/>
    <dgm:cxn modelId="{F3273835-EA7B-4245-B840-25BDB9EBE01B}" type="presOf" srcId="{33187A4E-4BAB-4F10-879C-097464AB7E4E}" destId="{F85E87FE-45EF-4570-869F-1EDB11BD92F8}" srcOrd="0" destOrd="0" presId="urn:microsoft.com/office/officeart/2005/8/layout/vProcess5"/>
    <dgm:cxn modelId="{580D1C38-C9B6-4EE1-AC7F-8A38E4FEE24A}" type="presOf" srcId="{40AEDFDF-1B02-4AA5-8194-1F4C86F91C3B}" destId="{F85E87FE-45EF-4570-869F-1EDB11BD92F8}" srcOrd="0" destOrd="1" presId="urn:microsoft.com/office/officeart/2005/8/layout/vProcess5"/>
    <dgm:cxn modelId="{A29BDE43-13A7-42D5-81AD-3630D6462427}" srcId="{6162B506-EEEA-45DC-8AF4-EF88C699D026}" destId="{030CE6DC-EC2A-4785-96D1-9B522B956936}" srcOrd="2" destOrd="0" parTransId="{C2CA9E33-F055-44A4-B37A-3C2E72FD376A}" sibTransId="{211F1006-D7DC-4B9C-A76D-2A86E36C17FF}"/>
    <dgm:cxn modelId="{AB897344-324F-4E4C-AA41-ECDB1BD05A02}" type="presOf" srcId="{422955E9-A0DD-4F60-952B-A0B55E2520D8}" destId="{DF5635A9-3088-4FC9-9CCA-956351C4DF2E}" srcOrd="0" destOrd="0" presId="urn:microsoft.com/office/officeart/2005/8/layout/vProcess5"/>
    <dgm:cxn modelId="{0D27304C-7B12-423E-AEAA-1BD8C99E444B}" type="presOf" srcId="{40AEDFDF-1B02-4AA5-8194-1F4C86F91C3B}" destId="{6238D3C4-416D-43C4-A708-54802504D003}" srcOrd="1" destOrd="1" presId="urn:microsoft.com/office/officeart/2005/8/layout/vProcess5"/>
    <dgm:cxn modelId="{8ACFEA4F-9AD1-40C2-915E-159004D47E89}" type="presOf" srcId="{7CBB802C-44E6-4164-ABF2-ED05158711E2}" destId="{38343BCE-54EE-45BF-943D-BD2A4E521931}" srcOrd="0" destOrd="0" presId="urn:microsoft.com/office/officeart/2005/8/layout/vProcess5"/>
    <dgm:cxn modelId="{33C8CD51-017B-44F5-ACE9-41F9E086B36E}" srcId="{33187A4E-4BAB-4F10-879C-097464AB7E4E}" destId="{40AEDFDF-1B02-4AA5-8194-1F4C86F91C3B}" srcOrd="0" destOrd="0" parTransId="{17709AE8-C6AA-473B-9D1B-ED5F0D26D156}" sibTransId="{3C125858-F9CE-4508-8299-5B9639D91FF4}"/>
    <dgm:cxn modelId="{3E3D4C72-C378-4192-ABEF-5DFC00717EAD}" type="presOf" srcId="{030CE6DC-EC2A-4785-96D1-9B522B956936}" destId="{704D6BE2-E4A0-44D1-BB12-E7DDD3D014B0}" srcOrd="1" destOrd="0" presId="urn:microsoft.com/office/officeart/2005/8/layout/vProcess5"/>
    <dgm:cxn modelId="{B5A7327C-FE77-4663-B46D-D4C52F9A6B37}" type="presOf" srcId="{030CE6DC-EC2A-4785-96D1-9B522B956936}" destId="{1C7F4CE1-0AE2-4ED7-BF44-21D9000C171E}" srcOrd="0" destOrd="0" presId="urn:microsoft.com/office/officeart/2005/8/layout/vProcess5"/>
    <dgm:cxn modelId="{40425781-4C1E-480B-82DE-2FB92883074B}" type="presOf" srcId="{33187A4E-4BAB-4F10-879C-097464AB7E4E}" destId="{6238D3C4-416D-43C4-A708-54802504D003}" srcOrd="1" destOrd="0" presId="urn:microsoft.com/office/officeart/2005/8/layout/vProcess5"/>
    <dgm:cxn modelId="{4C8DC688-BC4D-46BE-BE36-C0EE96BC677E}" srcId="{6162B506-EEEA-45DC-8AF4-EF88C699D026}" destId="{7CBB802C-44E6-4164-ABF2-ED05158711E2}" srcOrd="0" destOrd="0" parTransId="{8CCBF0B9-D175-439E-A790-12C93AA50C50}" sibTransId="{422955E9-A0DD-4F60-952B-A0B55E2520D8}"/>
    <dgm:cxn modelId="{C31E2392-71CB-4699-B946-927FE2F28E2F}" type="presOf" srcId="{7CBB802C-44E6-4164-ABF2-ED05158711E2}" destId="{9393FFB1-6796-4C6E-BB99-B102285866DB}" srcOrd="1" destOrd="0" presId="urn:microsoft.com/office/officeart/2005/8/layout/vProcess5"/>
    <dgm:cxn modelId="{CB08B4A9-4B59-4CC8-B821-D2D3804A7338}" type="presOf" srcId="{57FC1FAE-EA6F-4060-A711-4DE5DC02FE18}" destId="{16DEAF97-346C-40B8-8135-B89B27D1F44D}" srcOrd="0" destOrd="0" presId="urn:microsoft.com/office/officeart/2005/8/layout/vProcess5"/>
    <dgm:cxn modelId="{A6D032C1-8EB9-44E9-9A65-A764DC0F997A}" srcId="{6162B506-EEEA-45DC-8AF4-EF88C699D026}" destId="{33187A4E-4BAB-4F10-879C-097464AB7E4E}" srcOrd="1" destOrd="0" parTransId="{8A42E386-CA27-4B24-9D44-6BDFA65D7336}" sibTransId="{57FC1FAE-EA6F-4060-A711-4DE5DC02FE18}"/>
    <dgm:cxn modelId="{00A9061E-30C7-4F95-A20F-F0EEE67FFDBB}" type="presParOf" srcId="{61D15538-CE52-430F-8EB1-6C437D6C1AF3}" destId="{0D50F9E1-0A3F-4335-B1DE-21CDCA1EFD60}" srcOrd="0" destOrd="0" presId="urn:microsoft.com/office/officeart/2005/8/layout/vProcess5"/>
    <dgm:cxn modelId="{33662134-546F-4C79-B093-0E8C9120B701}" type="presParOf" srcId="{61D15538-CE52-430F-8EB1-6C437D6C1AF3}" destId="{38343BCE-54EE-45BF-943D-BD2A4E521931}" srcOrd="1" destOrd="0" presId="urn:microsoft.com/office/officeart/2005/8/layout/vProcess5"/>
    <dgm:cxn modelId="{8A9C64B5-A140-4A9F-887C-DB2903C36716}" type="presParOf" srcId="{61D15538-CE52-430F-8EB1-6C437D6C1AF3}" destId="{F85E87FE-45EF-4570-869F-1EDB11BD92F8}" srcOrd="2" destOrd="0" presId="urn:microsoft.com/office/officeart/2005/8/layout/vProcess5"/>
    <dgm:cxn modelId="{5401DE00-BE19-4D40-A4D1-121342ED9C3C}" type="presParOf" srcId="{61D15538-CE52-430F-8EB1-6C437D6C1AF3}" destId="{1C7F4CE1-0AE2-4ED7-BF44-21D9000C171E}" srcOrd="3" destOrd="0" presId="urn:microsoft.com/office/officeart/2005/8/layout/vProcess5"/>
    <dgm:cxn modelId="{D565BF98-D6C5-48F5-8528-4492C3EDE170}" type="presParOf" srcId="{61D15538-CE52-430F-8EB1-6C437D6C1AF3}" destId="{DF5635A9-3088-4FC9-9CCA-956351C4DF2E}" srcOrd="4" destOrd="0" presId="urn:microsoft.com/office/officeart/2005/8/layout/vProcess5"/>
    <dgm:cxn modelId="{4AC482CB-C9BB-4874-BBD9-D10ED61BC0D8}" type="presParOf" srcId="{61D15538-CE52-430F-8EB1-6C437D6C1AF3}" destId="{16DEAF97-346C-40B8-8135-B89B27D1F44D}" srcOrd="5" destOrd="0" presId="urn:microsoft.com/office/officeart/2005/8/layout/vProcess5"/>
    <dgm:cxn modelId="{53E67A2F-95EA-410A-AA66-EC46C24CCFF1}" type="presParOf" srcId="{61D15538-CE52-430F-8EB1-6C437D6C1AF3}" destId="{9393FFB1-6796-4C6E-BB99-B102285866DB}" srcOrd="6" destOrd="0" presId="urn:microsoft.com/office/officeart/2005/8/layout/vProcess5"/>
    <dgm:cxn modelId="{880436B4-CBD5-4F5F-84A7-49F0F8F8D966}" type="presParOf" srcId="{61D15538-CE52-430F-8EB1-6C437D6C1AF3}" destId="{6238D3C4-416D-43C4-A708-54802504D003}" srcOrd="7" destOrd="0" presId="urn:microsoft.com/office/officeart/2005/8/layout/vProcess5"/>
    <dgm:cxn modelId="{989625B7-1987-49AD-B11C-DDC345DCBD08}" type="presParOf" srcId="{61D15538-CE52-430F-8EB1-6C437D6C1AF3}" destId="{704D6BE2-E4A0-44D1-BB12-E7DDD3D014B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67A85-BF88-433A-9BBA-20FD48CF464E}" type="doc">
      <dgm:prSet loTypeId="urn:microsoft.com/office/officeart/2016/7/layout/HorizontalActionList" loCatId="List" qsTypeId="urn:microsoft.com/office/officeart/2005/8/quickstyle/simple1" qsCatId="simple" csTypeId="urn:microsoft.com/office/officeart/2005/8/colors/accent0_3" csCatId="mainScheme" phldr="1"/>
      <dgm:spPr/>
      <dgm:t>
        <a:bodyPr/>
        <a:lstStyle/>
        <a:p>
          <a:endParaRPr lang="en-US"/>
        </a:p>
      </dgm:t>
    </dgm:pt>
    <dgm:pt modelId="{C133BCBF-B432-4616-9E43-07602C9C3B87}">
      <dgm:prSet custT="1"/>
      <dgm:spPr/>
      <dgm:t>
        <a:bodyPr/>
        <a:lstStyle/>
        <a:p>
          <a:r>
            <a:rPr lang="en-US" sz="2800" dirty="0"/>
            <a:t>Instantiate</a:t>
          </a:r>
        </a:p>
      </dgm:t>
    </dgm:pt>
    <dgm:pt modelId="{E18262DD-F2FB-4DCE-946F-7EED15AA6641}" type="parTrans" cxnId="{9AEFE006-2287-4088-B8D9-87416F3AA767}">
      <dgm:prSet/>
      <dgm:spPr/>
      <dgm:t>
        <a:bodyPr/>
        <a:lstStyle/>
        <a:p>
          <a:endParaRPr lang="en-US"/>
        </a:p>
      </dgm:t>
    </dgm:pt>
    <dgm:pt modelId="{EF422343-F698-4E75-870D-F9EEACAB405C}" type="sibTrans" cxnId="{9AEFE006-2287-4088-B8D9-87416F3AA767}">
      <dgm:prSet/>
      <dgm:spPr/>
      <dgm:t>
        <a:bodyPr/>
        <a:lstStyle/>
        <a:p>
          <a:endParaRPr lang="en-US"/>
        </a:p>
      </dgm:t>
    </dgm:pt>
    <dgm:pt modelId="{FF7F3EDB-CF66-4F7B-8586-87509D4CC444}">
      <dgm:prSet custT="1"/>
      <dgm:spPr/>
      <dgm:t>
        <a:bodyPr/>
        <a:lstStyle/>
        <a:p>
          <a:r>
            <a:rPr lang="en-US" sz="2800" dirty="0"/>
            <a:t>Instantiate a model</a:t>
          </a:r>
        </a:p>
      </dgm:t>
    </dgm:pt>
    <dgm:pt modelId="{A0CBCA45-F374-4510-A472-D1E8C398CFD2}" type="parTrans" cxnId="{925FF458-6477-4BE8-9CC1-9A8BDA745050}">
      <dgm:prSet/>
      <dgm:spPr/>
      <dgm:t>
        <a:bodyPr/>
        <a:lstStyle/>
        <a:p>
          <a:endParaRPr lang="en-US"/>
        </a:p>
      </dgm:t>
    </dgm:pt>
    <dgm:pt modelId="{AEBF6585-9622-4B51-884A-6BC5370335AB}" type="sibTrans" cxnId="{925FF458-6477-4BE8-9CC1-9A8BDA745050}">
      <dgm:prSet/>
      <dgm:spPr/>
      <dgm:t>
        <a:bodyPr/>
        <a:lstStyle/>
        <a:p>
          <a:endParaRPr lang="en-US"/>
        </a:p>
      </dgm:t>
    </dgm:pt>
    <dgm:pt modelId="{C856E120-95FD-406A-AEFF-0E87CB2BA657}">
      <dgm:prSet custT="1"/>
      <dgm:spPr/>
      <dgm:t>
        <a:bodyPr/>
        <a:lstStyle/>
        <a:p>
          <a:r>
            <a:rPr lang="en-US" sz="2800"/>
            <a:t>Estimate</a:t>
          </a:r>
        </a:p>
      </dgm:t>
    </dgm:pt>
    <dgm:pt modelId="{2C3F88E7-E641-49FF-8F92-940BDB454A09}" type="parTrans" cxnId="{693FB218-0D36-4A9F-9699-2065B043EDBD}">
      <dgm:prSet/>
      <dgm:spPr/>
      <dgm:t>
        <a:bodyPr/>
        <a:lstStyle/>
        <a:p>
          <a:endParaRPr lang="en-US"/>
        </a:p>
      </dgm:t>
    </dgm:pt>
    <dgm:pt modelId="{AD8C4459-45B3-4EFE-9969-DF484B97D62C}" type="sibTrans" cxnId="{693FB218-0D36-4A9F-9699-2065B043EDBD}">
      <dgm:prSet/>
      <dgm:spPr/>
      <dgm:t>
        <a:bodyPr/>
        <a:lstStyle/>
        <a:p>
          <a:endParaRPr lang="en-US"/>
        </a:p>
      </dgm:t>
    </dgm:pt>
    <dgm:pt modelId="{B05C88EA-9AA0-4522-A787-D94DC86D5413}">
      <dgm:prSet custT="1"/>
      <dgm:spPr/>
      <dgm:t>
        <a:bodyPr/>
        <a:lstStyle/>
        <a:p>
          <a:r>
            <a:rPr lang="en-US" sz="2800" dirty="0"/>
            <a:t>Estimate the causal effect of interest</a:t>
          </a:r>
        </a:p>
      </dgm:t>
    </dgm:pt>
    <dgm:pt modelId="{1281E82E-2606-43C9-9556-2D510DD52129}" type="parTrans" cxnId="{5D05E4C2-3D74-4BC0-AE3F-878C4550C220}">
      <dgm:prSet/>
      <dgm:spPr/>
      <dgm:t>
        <a:bodyPr/>
        <a:lstStyle/>
        <a:p>
          <a:endParaRPr lang="en-US"/>
        </a:p>
      </dgm:t>
    </dgm:pt>
    <dgm:pt modelId="{FAF03166-F84F-4C3F-BBCD-C26B4281D9AE}" type="sibTrans" cxnId="{5D05E4C2-3D74-4BC0-AE3F-878C4550C220}">
      <dgm:prSet/>
      <dgm:spPr/>
      <dgm:t>
        <a:bodyPr/>
        <a:lstStyle/>
        <a:p>
          <a:endParaRPr lang="en-US"/>
        </a:p>
      </dgm:t>
    </dgm:pt>
    <dgm:pt modelId="{D572E662-5C49-4EE0-AD06-2BFE1250B1BB}">
      <dgm:prSet custT="1"/>
      <dgm:spPr/>
      <dgm:t>
        <a:bodyPr/>
        <a:lstStyle/>
        <a:p>
          <a:r>
            <a:rPr lang="en-US" sz="2800" dirty="0"/>
            <a:t>Summarize</a:t>
          </a:r>
        </a:p>
      </dgm:t>
    </dgm:pt>
    <dgm:pt modelId="{C611B5A3-5D26-4D08-B1B6-5A1B03F01A85}" type="parTrans" cxnId="{DCA65055-A910-4FBE-BC2F-358A42E32587}">
      <dgm:prSet/>
      <dgm:spPr/>
      <dgm:t>
        <a:bodyPr/>
        <a:lstStyle/>
        <a:p>
          <a:endParaRPr lang="en-US"/>
        </a:p>
      </dgm:t>
    </dgm:pt>
    <dgm:pt modelId="{20732D89-1FFC-49E5-A580-5A64465A45F1}" type="sibTrans" cxnId="{DCA65055-A910-4FBE-BC2F-358A42E32587}">
      <dgm:prSet/>
      <dgm:spPr/>
      <dgm:t>
        <a:bodyPr/>
        <a:lstStyle/>
        <a:p>
          <a:endParaRPr lang="en-US"/>
        </a:p>
      </dgm:t>
    </dgm:pt>
    <dgm:pt modelId="{C24C88AD-7FC7-4309-A98A-F3E38583D5F8}">
      <dgm:prSet custT="1"/>
      <dgm:spPr/>
      <dgm:t>
        <a:bodyPr/>
        <a:lstStyle/>
        <a:p>
          <a:r>
            <a:rPr lang="en-US" sz="2800" dirty="0"/>
            <a:t>Get a summary of the model</a:t>
          </a:r>
        </a:p>
      </dgm:t>
    </dgm:pt>
    <dgm:pt modelId="{54A54BFA-1FFC-436A-AD71-83421BA7C6D1}" type="parTrans" cxnId="{DFDAF375-02DF-4183-89FB-7901787DA87A}">
      <dgm:prSet/>
      <dgm:spPr/>
      <dgm:t>
        <a:bodyPr/>
        <a:lstStyle/>
        <a:p>
          <a:endParaRPr lang="en-US"/>
        </a:p>
      </dgm:t>
    </dgm:pt>
    <dgm:pt modelId="{CAA31B08-143C-40EA-AC0F-78C37B6AE9BC}" type="sibTrans" cxnId="{DFDAF375-02DF-4183-89FB-7901787DA87A}">
      <dgm:prSet/>
      <dgm:spPr/>
      <dgm:t>
        <a:bodyPr/>
        <a:lstStyle/>
        <a:p>
          <a:endParaRPr lang="en-US"/>
        </a:p>
      </dgm:t>
    </dgm:pt>
    <dgm:pt modelId="{318254A0-13F6-4F15-8B17-1767E3DF0BAA}">
      <dgm:prSet custT="1"/>
      <dgm:spPr/>
      <dgm:t>
        <a:bodyPr/>
        <a:lstStyle/>
        <a:p>
          <a:r>
            <a:rPr lang="en-US" sz="2800" dirty="0"/>
            <a:t>Validate</a:t>
          </a:r>
        </a:p>
      </dgm:t>
    </dgm:pt>
    <dgm:pt modelId="{AF69560E-36DF-4407-A1E2-DA1BDF16A2B8}" type="parTrans" cxnId="{79640817-83E2-42CB-BFC7-E4929C9B8603}">
      <dgm:prSet/>
      <dgm:spPr/>
      <dgm:t>
        <a:bodyPr/>
        <a:lstStyle/>
        <a:p>
          <a:endParaRPr lang="en-US"/>
        </a:p>
      </dgm:t>
    </dgm:pt>
    <dgm:pt modelId="{5678759F-AEB0-4017-9F3B-78ACC6E0BD52}" type="sibTrans" cxnId="{79640817-83E2-42CB-BFC7-E4929C9B8603}">
      <dgm:prSet/>
      <dgm:spPr/>
      <dgm:t>
        <a:bodyPr/>
        <a:lstStyle/>
        <a:p>
          <a:endParaRPr lang="en-US"/>
        </a:p>
      </dgm:t>
    </dgm:pt>
    <dgm:pt modelId="{BA2DAF93-A935-47F2-B5BC-DCF5348D0B62}">
      <dgm:prSet custT="1"/>
      <dgm:spPr/>
      <dgm:t>
        <a:bodyPr/>
        <a:lstStyle/>
        <a:p>
          <a:r>
            <a:rPr lang="en-US" sz="2800" dirty="0"/>
            <a:t>Validate modeling assumptions</a:t>
          </a:r>
        </a:p>
      </dgm:t>
    </dgm:pt>
    <dgm:pt modelId="{D061E312-BDA4-45C5-B558-3C845F5D4181}" type="parTrans" cxnId="{5436C0E6-3780-4724-BFAC-82FFF394DA30}">
      <dgm:prSet/>
      <dgm:spPr/>
      <dgm:t>
        <a:bodyPr/>
        <a:lstStyle/>
        <a:p>
          <a:endParaRPr lang="en-US"/>
        </a:p>
      </dgm:t>
    </dgm:pt>
    <dgm:pt modelId="{86BAB3B0-DD28-439A-93DB-81904F0174F7}" type="sibTrans" cxnId="{5436C0E6-3780-4724-BFAC-82FFF394DA30}">
      <dgm:prSet/>
      <dgm:spPr/>
      <dgm:t>
        <a:bodyPr/>
        <a:lstStyle/>
        <a:p>
          <a:endParaRPr lang="en-US"/>
        </a:p>
      </dgm:t>
    </dgm:pt>
    <dgm:pt modelId="{19A79097-E5CA-41F9-B13D-B65FC5E61F5B}" type="pres">
      <dgm:prSet presAssocID="{13B67A85-BF88-433A-9BBA-20FD48CF464E}" presName="Name0" presStyleCnt="0">
        <dgm:presLayoutVars>
          <dgm:dir/>
          <dgm:animLvl val="lvl"/>
          <dgm:resizeHandles val="exact"/>
        </dgm:presLayoutVars>
      </dgm:prSet>
      <dgm:spPr/>
    </dgm:pt>
    <dgm:pt modelId="{F3F2C62C-1429-4055-83B7-4599326D0A64}" type="pres">
      <dgm:prSet presAssocID="{C133BCBF-B432-4616-9E43-07602C9C3B87}" presName="composite" presStyleCnt="0"/>
      <dgm:spPr/>
    </dgm:pt>
    <dgm:pt modelId="{688A346A-A683-4FF3-AFF8-B510B568C46E}" type="pres">
      <dgm:prSet presAssocID="{C133BCBF-B432-4616-9E43-07602C9C3B87}" presName="parTx" presStyleLbl="alignNode1" presStyleIdx="0" presStyleCnt="4">
        <dgm:presLayoutVars>
          <dgm:chMax val="0"/>
          <dgm:chPref val="0"/>
        </dgm:presLayoutVars>
      </dgm:prSet>
      <dgm:spPr/>
    </dgm:pt>
    <dgm:pt modelId="{5C09A58E-8A13-4C52-AF95-D3ED3732F58E}" type="pres">
      <dgm:prSet presAssocID="{C133BCBF-B432-4616-9E43-07602C9C3B87}" presName="desTx" presStyleLbl="alignAccFollowNode1" presStyleIdx="0" presStyleCnt="4" custLinFactNeighborX="-23230">
        <dgm:presLayoutVars/>
      </dgm:prSet>
      <dgm:spPr/>
    </dgm:pt>
    <dgm:pt modelId="{9ABBC4D8-EC84-4750-9A6A-1BB7D7EE3262}" type="pres">
      <dgm:prSet presAssocID="{EF422343-F698-4E75-870D-F9EEACAB405C}" presName="space" presStyleCnt="0"/>
      <dgm:spPr/>
    </dgm:pt>
    <dgm:pt modelId="{ED9F5692-F287-42C3-87C2-FC19861157B2}" type="pres">
      <dgm:prSet presAssocID="{C856E120-95FD-406A-AEFF-0E87CB2BA657}" presName="composite" presStyleCnt="0"/>
      <dgm:spPr/>
    </dgm:pt>
    <dgm:pt modelId="{62AD58EE-2244-42CC-9EF5-FF532DCF20E8}" type="pres">
      <dgm:prSet presAssocID="{C856E120-95FD-406A-AEFF-0E87CB2BA657}" presName="parTx" presStyleLbl="alignNode1" presStyleIdx="1" presStyleCnt="4">
        <dgm:presLayoutVars>
          <dgm:chMax val="0"/>
          <dgm:chPref val="0"/>
        </dgm:presLayoutVars>
      </dgm:prSet>
      <dgm:spPr/>
    </dgm:pt>
    <dgm:pt modelId="{EEAE3C93-5A28-4D75-9ACF-C79325FA63A9}" type="pres">
      <dgm:prSet presAssocID="{C856E120-95FD-406A-AEFF-0E87CB2BA657}" presName="desTx" presStyleLbl="alignAccFollowNode1" presStyleIdx="1" presStyleCnt="4">
        <dgm:presLayoutVars/>
      </dgm:prSet>
      <dgm:spPr/>
    </dgm:pt>
    <dgm:pt modelId="{270FE774-94F6-4D2E-BEAA-74CE0871A9E7}" type="pres">
      <dgm:prSet presAssocID="{AD8C4459-45B3-4EFE-9969-DF484B97D62C}" presName="space" presStyleCnt="0"/>
      <dgm:spPr/>
    </dgm:pt>
    <dgm:pt modelId="{4A423917-DAC0-41B9-A55B-D54567B363DB}" type="pres">
      <dgm:prSet presAssocID="{D572E662-5C49-4EE0-AD06-2BFE1250B1BB}" presName="composite" presStyleCnt="0"/>
      <dgm:spPr/>
    </dgm:pt>
    <dgm:pt modelId="{09852415-03F4-4935-BA62-2A61E0FFD2F3}" type="pres">
      <dgm:prSet presAssocID="{D572E662-5C49-4EE0-AD06-2BFE1250B1BB}" presName="parTx" presStyleLbl="alignNode1" presStyleIdx="2" presStyleCnt="4">
        <dgm:presLayoutVars>
          <dgm:chMax val="0"/>
          <dgm:chPref val="0"/>
        </dgm:presLayoutVars>
      </dgm:prSet>
      <dgm:spPr/>
    </dgm:pt>
    <dgm:pt modelId="{EF2AE90F-8435-4F0F-82FA-BDFA40B763D6}" type="pres">
      <dgm:prSet presAssocID="{D572E662-5C49-4EE0-AD06-2BFE1250B1BB}" presName="desTx" presStyleLbl="alignAccFollowNode1" presStyleIdx="2" presStyleCnt="4">
        <dgm:presLayoutVars/>
      </dgm:prSet>
      <dgm:spPr/>
    </dgm:pt>
    <dgm:pt modelId="{59E650EC-61F5-409E-9047-C668FC8AFE5F}" type="pres">
      <dgm:prSet presAssocID="{20732D89-1FFC-49E5-A580-5A64465A45F1}" presName="space" presStyleCnt="0"/>
      <dgm:spPr/>
    </dgm:pt>
    <dgm:pt modelId="{34B100FB-7547-44ED-A253-A009201A9179}" type="pres">
      <dgm:prSet presAssocID="{318254A0-13F6-4F15-8B17-1767E3DF0BAA}" presName="composite" presStyleCnt="0"/>
      <dgm:spPr/>
    </dgm:pt>
    <dgm:pt modelId="{82C90A7F-946D-4B9A-B9B5-0B80CE1182C2}" type="pres">
      <dgm:prSet presAssocID="{318254A0-13F6-4F15-8B17-1767E3DF0BAA}" presName="parTx" presStyleLbl="alignNode1" presStyleIdx="3" presStyleCnt="4">
        <dgm:presLayoutVars>
          <dgm:chMax val="0"/>
          <dgm:chPref val="0"/>
        </dgm:presLayoutVars>
      </dgm:prSet>
      <dgm:spPr/>
    </dgm:pt>
    <dgm:pt modelId="{B2DF174A-EE75-4187-B664-971EC0AA77F0}" type="pres">
      <dgm:prSet presAssocID="{318254A0-13F6-4F15-8B17-1767E3DF0BAA}" presName="desTx" presStyleLbl="alignAccFollowNode1" presStyleIdx="3" presStyleCnt="4">
        <dgm:presLayoutVars/>
      </dgm:prSet>
      <dgm:spPr/>
    </dgm:pt>
  </dgm:ptLst>
  <dgm:cxnLst>
    <dgm:cxn modelId="{9AEFE006-2287-4088-B8D9-87416F3AA767}" srcId="{13B67A85-BF88-433A-9BBA-20FD48CF464E}" destId="{C133BCBF-B432-4616-9E43-07602C9C3B87}" srcOrd="0" destOrd="0" parTransId="{E18262DD-F2FB-4DCE-946F-7EED15AA6641}" sibTransId="{EF422343-F698-4E75-870D-F9EEACAB405C}"/>
    <dgm:cxn modelId="{A678AA08-977C-4060-B10C-66D3423EF1C6}" type="presOf" srcId="{C24C88AD-7FC7-4309-A98A-F3E38583D5F8}" destId="{EF2AE90F-8435-4F0F-82FA-BDFA40B763D6}" srcOrd="0" destOrd="0" presId="urn:microsoft.com/office/officeart/2016/7/layout/HorizontalActionList"/>
    <dgm:cxn modelId="{BCF94C0A-E7FE-487F-BBCD-8418F36DBB9E}" type="presOf" srcId="{D572E662-5C49-4EE0-AD06-2BFE1250B1BB}" destId="{09852415-03F4-4935-BA62-2A61E0FFD2F3}" srcOrd="0" destOrd="0" presId="urn:microsoft.com/office/officeart/2016/7/layout/HorizontalActionList"/>
    <dgm:cxn modelId="{79640817-83E2-42CB-BFC7-E4929C9B8603}" srcId="{13B67A85-BF88-433A-9BBA-20FD48CF464E}" destId="{318254A0-13F6-4F15-8B17-1767E3DF0BAA}" srcOrd="3" destOrd="0" parTransId="{AF69560E-36DF-4407-A1E2-DA1BDF16A2B8}" sibTransId="{5678759F-AEB0-4017-9F3B-78ACC6E0BD52}"/>
    <dgm:cxn modelId="{693FB218-0D36-4A9F-9699-2065B043EDBD}" srcId="{13B67A85-BF88-433A-9BBA-20FD48CF464E}" destId="{C856E120-95FD-406A-AEFF-0E87CB2BA657}" srcOrd="1" destOrd="0" parTransId="{2C3F88E7-E641-49FF-8F92-940BDB454A09}" sibTransId="{AD8C4459-45B3-4EFE-9969-DF484B97D62C}"/>
    <dgm:cxn modelId="{7F96DA1B-ADF5-40EF-94A5-686A18F15C2C}" type="presOf" srcId="{BA2DAF93-A935-47F2-B5BC-DCF5348D0B62}" destId="{B2DF174A-EE75-4187-B664-971EC0AA77F0}" srcOrd="0" destOrd="0" presId="urn:microsoft.com/office/officeart/2016/7/layout/HorizontalActionList"/>
    <dgm:cxn modelId="{DC79DC30-2DCB-4E12-AAC7-BE57144CE559}" type="presOf" srcId="{13B67A85-BF88-433A-9BBA-20FD48CF464E}" destId="{19A79097-E5CA-41F9-B13D-B65FC5E61F5B}" srcOrd="0" destOrd="0" presId="urn:microsoft.com/office/officeart/2016/7/layout/HorizontalActionList"/>
    <dgm:cxn modelId="{B5502042-4D8B-4BCD-9D15-E04451C53CC3}" type="presOf" srcId="{B05C88EA-9AA0-4522-A787-D94DC86D5413}" destId="{EEAE3C93-5A28-4D75-9ACF-C79325FA63A9}" srcOrd="0" destOrd="0" presId="urn:microsoft.com/office/officeart/2016/7/layout/HorizontalActionList"/>
    <dgm:cxn modelId="{9FE08E44-5A9D-40FD-B04B-89F2C4C87F51}" type="presOf" srcId="{FF7F3EDB-CF66-4F7B-8586-87509D4CC444}" destId="{5C09A58E-8A13-4C52-AF95-D3ED3732F58E}" srcOrd="0" destOrd="0" presId="urn:microsoft.com/office/officeart/2016/7/layout/HorizontalActionList"/>
    <dgm:cxn modelId="{BED68E69-959F-4931-9038-0094EA5D9D65}" type="presOf" srcId="{C856E120-95FD-406A-AEFF-0E87CB2BA657}" destId="{62AD58EE-2244-42CC-9EF5-FF532DCF20E8}" srcOrd="0" destOrd="0" presId="urn:microsoft.com/office/officeart/2016/7/layout/HorizontalActionList"/>
    <dgm:cxn modelId="{DCA65055-A910-4FBE-BC2F-358A42E32587}" srcId="{13B67A85-BF88-433A-9BBA-20FD48CF464E}" destId="{D572E662-5C49-4EE0-AD06-2BFE1250B1BB}" srcOrd="2" destOrd="0" parTransId="{C611B5A3-5D26-4D08-B1B6-5A1B03F01A85}" sibTransId="{20732D89-1FFC-49E5-A580-5A64465A45F1}"/>
    <dgm:cxn modelId="{DFDAF375-02DF-4183-89FB-7901787DA87A}" srcId="{D572E662-5C49-4EE0-AD06-2BFE1250B1BB}" destId="{C24C88AD-7FC7-4309-A98A-F3E38583D5F8}" srcOrd="0" destOrd="0" parTransId="{54A54BFA-1FFC-436A-AD71-83421BA7C6D1}" sibTransId="{CAA31B08-143C-40EA-AC0F-78C37B6AE9BC}"/>
    <dgm:cxn modelId="{925FF458-6477-4BE8-9CC1-9A8BDA745050}" srcId="{C133BCBF-B432-4616-9E43-07602C9C3B87}" destId="{FF7F3EDB-CF66-4F7B-8586-87509D4CC444}" srcOrd="0" destOrd="0" parTransId="{A0CBCA45-F374-4510-A472-D1E8C398CFD2}" sibTransId="{AEBF6585-9622-4B51-884A-6BC5370335AB}"/>
    <dgm:cxn modelId="{EEABFF8A-5A21-4581-8DAC-3A0FF58B4437}" type="presOf" srcId="{318254A0-13F6-4F15-8B17-1767E3DF0BAA}" destId="{82C90A7F-946D-4B9A-B9B5-0B80CE1182C2}" srcOrd="0" destOrd="0" presId="urn:microsoft.com/office/officeart/2016/7/layout/HorizontalActionList"/>
    <dgm:cxn modelId="{5D05E4C2-3D74-4BC0-AE3F-878C4550C220}" srcId="{C856E120-95FD-406A-AEFF-0E87CB2BA657}" destId="{B05C88EA-9AA0-4522-A787-D94DC86D5413}" srcOrd="0" destOrd="0" parTransId="{1281E82E-2606-43C9-9556-2D510DD52129}" sibTransId="{FAF03166-F84F-4C3F-BBCD-C26B4281D9AE}"/>
    <dgm:cxn modelId="{CA9537DE-88FD-4A15-AA52-C65B52152DBF}" type="presOf" srcId="{C133BCBF-B432-4616-9E43-07602C9C3B87}" destId="{688A346A-A683-4FF3-AFF8-B510B568C46E}" srcOrd="0" destOrd="0" presId="urn:microsoft.com/office/officeart/2016/7/layout/HorizontalActionList"/>
    <dgm:cxn modelId="{5436C0E6-3780-4724-BFAC-82FFF394DA30}" srcId="{318254A0-13F6-4F15-8B17-1767E3DF0BAA}" destId="{BA2DAF93-A935-47F2-B5BC-DCF5348D0B62}" srcOrd="0" destOrd="0" parTransId="{D061E312-BDA4-45C5-B558-3C845F5D4181}" sibTransId="{86BAB3B0-DD28-439A-93DB-81904F0174F7}"/>
    <dgm:cxn modelId="{EB5AC9B2-F87B-406C-B9F2-92718362C0A1}" type="presParOf" srcId="{19A79097-E5CA-41F9-B13D-B65FC5E61F5B}" destId="{F3F2C62C-1429-4055-83B7-4599326D0A64}" srcOrd="0" destOrd="0" presId="urn:microsoft.com/office/officeart/2016/7/layout/HorizontalActionList"/>
    <dgm:cxn modelId="{B17AF59C-71FF-4FA2-8FB9-7EE269549E83}" type="presParOf" srcId="{F3F2C62C-1429-4055-83B7-4599326D0A64}" destId="{688A346A-A683-4FF3-AFF8-B510B568C46E}" srcOrd="0" destOrd="0" presId="urn:microsoft.com/office/officeart/2016/7/layout/HorizontalActionList"/>
    <dgm:cxn modelId="{0FBAFED5-7CBC-457E-923E-6AD7529197D2}" type="presParOf" srcId="{F3F2C62C-1429-4055-83B7-4599326D0A64}" destId="{5C09A58E-8A13-4C52-AF95-D3ED3732F58E}" srcOrd="1" destOrd="0" presId="urn:microsoft.com/office/officeart/2016/7/layout/HorizontalActionList"/>
    <dgm:cxn modelId="{9E35CFFD-894A-41E7-B015-7015E8AD382E}" type="presParOf" srcId="{19A79097-E5CA-41F9-B13D-B65FC5E61F5B}" destId="{9ABBC4D8-EC84-4750-9A6A-1BB7D7EE3262}" srcOrd="1" destOrd="0" presId="urn:microsoft.com/office/officeart/2016/7/layout/HorizontalActionList"/>
    <dgm:cxn modelId="{248E4028-8825-4893-BDD8-3ABAD049925B}" type="presParOf" srcId="{19A79097-E5CA-41F9-B13D-B65FC5E61F5B}" destId="{ED9F5692-F287-42C3-87C2-FC19861157B2}" srcOrd="2" destOrd="0" presId="urn:microsoft.com/office/officeart/2016/7/layout/HorizontalActionList"/>
    <dgm:cxn modelId="{3BA886FD-90EF-4264-B66A-920B089E37D4}" type="presParOf" srcId="{ED9F5692-F287-42C3-87C2-FC19861157B2}" destId="{62AD58EE-2244-42CC-9EF5-FF532DCF20E8}" srcOrd="0" destOrd="0" presId="urn:microsoft.com/office/officeart/2016/7/layout/HorizontalActionList"/>
    <dgm:cxn modelId="{8BBD2B5F-522B-4346-A097-D45ACC749C85}" type="presParOf" srcId="{ED9F5692-F287-42C3-87C2-FC19861157B2}" destId="{EEAE3C93-5A28-4D75-9ACF-C79325FA63A9}" srcOrd="1" destOrd="0" presId="urn:microsoft.com/office/officeart/2016/7/layout/HorizontalActionList"/>
    <dgm:cxn modelId="{F43F7587-D1D7-481C-B5D7-BBDA6FADF751}" type="presParOf" srcId="{19A79097-E5CA-41F9-B13D-B65FC5E61F5B}" destId="{270FE774-94F6-4D2E-BEAA-74CE0871A9E7}" srcOrd="3" destOrd="0" presId="urn:microsoft.com/office/officeart/2016/7/layout/HorizontalActionList"/>
    <dgm:cxn modelId="{BD6F2F62-2546-46CE-A28B-DE251046E46D}" type="presParOf" srcId="{19A79097-E5CA-41F9-B13D-B65FC5E61F5B}" destId="{4A423917-DAC0-41B9-A55B-D54567B363DB}" srcOrd="4" destOrd="0" presId="urn:microsoft.com/office/officeart/2016/7/layout/HorizontalActionList"/>
    <dgm:cxn modelId="{F4E18C05-C94D-485D-BEB4-5233D90CA71B}" type="presParOf" srcId="{4A423917-DAC0-41B9-A55B-D54567B363DB}" destId="{09852415-03F4-4935-BA62-2A61E0FFD2F3}" srcOrd="0" destOrd="0" presId="urn:microsoft.com/office/officeart/2016/7/layout/HorizontalActionList"/>
    <dgm:cxn modelId="{FE6AA42E-2481-4505-812E-035E0852F35A}" type="presParOf" srcId="{4A423917-DAC0-41B9-A55B-D54567B363DB}" destId="{EF2AE90F-8435-4F0F-82FA-BDFA40B763D6}" srcOrd="1" destOrd="0" presId="urn:microsoft.com/office/officeart/2016/7/layout/HorizontalActionList"/>
    <dgm:cxn modelId="{8AC8D3C4-CFC3-43A4-8E7D-C8A3D97E31E9}" type="presParOf" srcId="{19A79097-E5CA-41F9-B13D-B65FC5E61F5B}" destId="{59E650EC-61F5-409E-9047-C668FC8AFE5F}" srcOrd="5" destOrd="0" presId="urn:microsoft.com/office/officeart/2016/7/layout/HorizontalActionList"/>
    <dgm:cxn modelId="{3FB0D841-1A8C-46ED-8F67-E7AFFFFBD9C3}" type="presParOf" srcId="{19A79097-E5CA-41F9-B13D-B65FC5E61F5B}" destId="{34B100FB-7547-44ED-A253-A009201A9179}" srcOrd="6" destOrd="0" presId="urn:microsoft.com/office/officeart/2016/7/layout/HorizontalActionList"/>
    <dgm:cxn modelId="{A14DE7C7-2E3A-4B27-9695-F46961E7EEEA}" type="presParOf" srcId="{34B100FB-7547-44ED-A253-A009201A9179}" destId="{82C90A7F-946D-4B9A-B9B5-0B80CE1182C2}" srcOrd="0" destOrd="0" presId="urn:microsoft.com/office/officeart/2016/7/layout/HorizontalActionList"/>
    <dgm:cxn modelId="{11633DA7-4AE8-4FB3-87C5-A1B67C180538}" type="presParOf" srcId="{34B100FB-7547-44ED-A253-A009201A9179}" destId="{B2DF174A-EE75-4187-B664-971EC0AA77F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594404-0C42-4C8F-9CA2-68DC26EB7567}"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0661F6BC-F0E2-4C67-8C91-499C8DB9F78A}">
      <dgm:prSet/>
      <dgm:spPr/>
      <dgm:t>
        <a:bodyPr/>
        <a:lstStyle/>
        <a:p>
          <a:r>
            <a:rPr lang="en-US" b="0" i="0" dirty="0"/>
            <a:t>Average Effect Estimators</a:t>
          </a:r>
          <a:endParaRPr lang="en-US" dirty="0"/>
        </a:p>
      </dgm:t>
    </dgm:pt>
    <dgm:pt modelId="{E60F1539-BA84-4CA4-AB78-EBC0AE6B6F9B}" type="parTrans" cxnId="{17FB1BB4-44C9-43CC-8898-26885E9F8EEE}">
      <dgm:prSet/>
      <dgm:spPr/>
      <dgm:t>
        <a:bodyPr/>
        <a:lstStyle/>
        <a:p>
          <a:endParaRPr lang="en-US"/>
        </a:p>
      </dgm:t>
    </dgm:pt>
    <dgm:pt modelId="{5BF2F2AE-0157-4E78-A24A-47D870802EA3}" type="sibTrans" cxnId="{17FB1BB4-44C9-43CC-8898-26885E9F8EEE}">
      <dgm:prSet/>
      <dgm:spPr/>
      <dgm:t>
        <a:bodyPr/>
        <a:lstStyle/>
        <a:p>
          <a:endParaRPr lang="en-US"/>
        </a:p>
      </dgm:t>
    </dgm:pt>
    <dgm:pt modelId="{349E4789-57D8-4C75-8991-3B6532A97F16}">
      <dgm:prSet/>
      <dgm:spPr/>
      <dgm:t>
        <a:bodyPr/>
        <a:lstStyle/>
        <a:p>
          <a:r>
            <a:rPr lang="en-US" b="0" i="0" dirty="0"/>
            <a:t>Interrupted Time Series</a:t>
          </a:r>
          <a:endParaRPr lang="en-US" dirty="0"/>
        </a:p>
      </dgm:t>
    </dgm:pt>
    <dgm:pt modelId="{1F00E928-14BD-4368-A229-A10DAB22D4F9}" type="parTrans" cxnId="{8B2AB2F3-3FF9-486E-A006-03F9025728DC}">
      <dgm:prSet/>
      <dgm:spPr/>
      <dgm:t>
        <a:bodyPr/>
        <a:lstStyle/>
        <a:p>
          <a:endParaRPr lang="en-US"/>
        </a:p>
      </dgm:t>
    </dgm:pt>
    <dgm:pt modelId="{1C1AB04D-4453-4F51-B7AB-DB731CBEC547}" type="sibTrans" cxnId="{8B2AB2F3-3FF9-486E-A006-03F9025728DC}">
      <dgm:prSet/>
      <dgm:spPr/>
      <dgm:t>
        <a:bodyPr/>
        <a:lstStyle/>
        <a:p>
          <a:endParaRPr lang="en-US"/>
        </a:p>
      </dgm:t>
    </dgm:pt>
    <dgm:pt modelId="{C9C52E7D-2279-4490-BA9B-269AEBD3824A}">
      <dgm:prSet/>
      <dgm:spPr/>
      <dgm:t>
        <a:bodyPr/>
        <a:lstStyle/>
        <a:p>
          <a:r>
            <a:rPr lang="en-US" b="0" i="0" dirty="0"/>
            <a:t>G-computation</a:t>
          </a:r>
          <a:endParaRPr lang="en-US" dirty="0"/>
        </a:p>
      </dgm:t>
    </dgm:pt>
    <dgm:pt modelId="{05D9FAC0-8D3B-4F96-9D95-2D651F63EA99}" type="parTrans" cxnId="{8AAE215C-729D-4BAC-BC1D-D34631B7E98F}">
      <dgm:prSet/>
      <dgm:spPr/>
      <dgm:t>
        <a:bodyPr/>
        <a:lstStyle/>
        <a:p>
          <a:endParaRPr lang="en-US"/>
        </a:p>
      </dgm:t>
    </dgm:pt>
    <dgm:pt modelId="{7D7004B7-6632-482F-9459-50186FC63A93}" type="sibTrans" cxnId="{8AAE215C-729D-4BAC-BC1D-D34631B7E98F}">
      <dgm:prSet/>
      <dgm:spPr/>
      <dgm:t>
        <a:bodyPr/>
        <a:lstStyle/>
        <a:p>
          <a:endParaRPr lang="en-US"/>
        </a:p>
      </dgm:t>
    </dgm:pt>
    <dgm:pt modelId="{B2E627E0-D024-4575-8FC4-8E8EA84A1D5D}">
      <dgm:prSet/>
      <dgm:spPr/>
      <dgm:t>
        <a:bodyPr/>
        <a:lstStyle/>
        <a:p>
          <a:r>
            <a:rPr lang="en-US" b="0" i="0" dirty="0"/>
            <a:t>Double Machine Learning</a:t>
          </a:r>
          <a:endParaRPr lang="en-US" dirty="0"/>
        </a:p>
      </dgm:t>
    </dgm:pt>
    <dgm:pt modelId="{2C53E4DD-1FAA-48AA-8D1F-9A54DC5FB015}" type="parTrans" cxnId="{B88BB869-8F84-40A7-838D-7BC1C4289C5C}">
      <dgm:prSet/>
      <dgm:spPr/>
      <dgm:t>
        <a:bodyPr/>
        <a:lstStyle/>
        <a:p>
          <a:endParaRPr lang="en-US"/>
        </a:p>
      </dgm:t>
    </dgm:pt>
    <dgm:pt modelId="{763EAE09-5DE3-4787-A9E5-F113EB0901C9}" type="sibTrans" cxnId="{B88BB869-8F84-40A7-838D-7BC1C4289C5C}">
      <dgm:prSet/>
      <dgm:spPr/>
      <dgm:t>
        <a:bodyPr/>
        <a:lstStyle/>
        <a:p>
          <a:endParaRPr lang="en-US"/>
        </a:p>
      </dgm:t>
    </dgm:pt>
    <dgm:pt modelId="{C964369F-AF07-45FD-8501-C408869536C0}">
      <dgm:prSet/>
      <dgm:spPr/>
      <dgm:t>
        <a:bodyPr/>
        <a:lstStyle/>
        <a:p>
          <a:r>
            <a:rPr lang="en-US" b="0" i="0" dirty="0"/>
            <a:t>CATE Estimators</a:t>
          </a:r>
          <a:endParaRPr lang="en-US" dirty="0"/>
        </a:p>
      </dgm:t>
    </dgm:pt>
    <dgm:pt modelId="{50C1C528-95C9-43B2-99B9-16653548F9C5}" type="parTrans" cxnId="{E75FCDD5-ABE6-4313-8CE0-7D431DAD0762}">
      <dgm:prSet/>
      <dgm:spPr/>
      <dgm:t>
        <a:bodyPr/>
        <a:lstStyle/>
        <a:p>
          <a:endParaRPr lang="en-US"/>
        </a:p>
      </dgm:t>
    </dgm:pt>
    <dgm:pt modelId="{8FC757B2-79CC-4194-9A53-1232D550A55A}" type="sibTrans" cxnId="{E75FCDD5-ABE6-4313-8CE0-7D431DAD0762}">
      <dgm:prSet/>
      <dgm:spPr/>
      <dgm:t>
        <a:bodyPr/>
        <a:lstStyle/>
        <a:p>
          <a:endParaRPr lang="en-US"/>
        </a:p>
      </dgm:t>
    </dgm:pt>
    <dgm:pt modelId="{6B1EF15E-0BD5-432D-8961-485DA30EDB28}">
      <dgm:prSet/>
      <dgm:spPr/>
      <dgm:t>
        <a:bodyPr/>
        <a:lstStyle/>
        <a:p>
          <a:r>
            <a:rPr lang="en-US" b="0" i="0" dirty="0"/>
            <a:t>S-learning</a:t>
          </a:r>
          <a:endParaRPr lang="en-US" dirty="0"/>
        </a:p>
      </dgm:t>
    </dgm:pt>
    <dgm:pt modelId="{8940384F-7B4D-4DD9-8719-D976EA16AD86}" type="parTrans" cxnId="{46D58841-34C0-45C9-9E24-349C2BBD3A99}">
      <dgm:prSet/>
      <dgm:spPr/>
      <dgm:t>
        <a:bodyPr/>
        <a:lstStyle/>
        <a:p>
          <a:endParaRPr lang="en-US"/>
        </a:p>
      </dgm:t>
    </dgm:pt>
    <dgm:pt modelId="{739D6DBF-FCE4-4D3C-AFD0-8EFE74AB1129}" type="sibTrans" cxnId="{46D58841-34C0-45C9-9E24-349C2BBD3A99}">
      <dgm:prSet/>
      <dgm:spPr/>
      <dgm:t>
        <a:bodyPr/>
        <a:lstStyle/>
        <a:p>
          <a:endParaRPr lang="en-US"/>
        </a:p>
      </dgm:t>
    </dgm:pt>
    <dgm:pt modelId="{42C7BC5B-8F5B-4646-9276-24B98180AA74}">
      <dgm:prSet/>
      <dgm:spPr/>
      <dgm:t>
        <a:bodyPr/>
        <a:lstStyle/>
        <a:p>
          <a:r>
            <a:rPr lang="en-US" b="0" i="0" dirty="0"/>
            <a:t>T-learning</a:t>
          </a:r>
          <a:endParaRPr lang="en-US" dirty="0"/>
        </a:p>
      </dgm:t>
    </dgm:pt>
    <dgm:pt modelId="{A08F5581-50EB-4EF5-B52A-3B63BEBBED78}" type="parTrans" cxnId="{F4A06E47-8020-421E-9735-C02233496B61}">
      <dgm:prSet/>
      <dgm:spPr/>
      <dgm:t>
        <a:bodyPr/>
        <a:lstStyle/>
        <a:p>
          <a:endParaRPr lang="en-US"/>
        </a:p>
      </dgm:t>
    </dgm:pt>
    <dgm:pt modelId="{0FEC8646-3948-4D1A-A073-5AE6A5C33213}" type="sibTrans" cxnId="{F4A06E47-8020-421E-9735-C02233496B61}">
      <dgm:prSet/>
      <dgm:spPr/>
      <dgm:t>
        <a:bodyPr/>
        <a:lstStyle/>
        <a:p>
          <a:endParaRPr lang="en-US"/>
        </a:p>
      </dgm:t>
    </dgm:pt>
    <dgm:pt modelId="{D7A9DC40-605D-4241-A7A2-48972A55B4EE}">
      <dgm:prSet/>
      <dgm:spPr/>
      <dgm:t>
        <a:bodyPr/>
        <a:lstStyle/>
        <a:p>
          <a:r>
            <a:rPr lang="en-US" b="0" i="0" dirty="0"/>
            <a:t>X-learning</a:t>
          </a:r>
          <a:endParaRPr lang="en-US" dirty="0"/>
        </a:p>
      </dgm:t>
    </dgm:pt>
    <dgm:pt modelId="{9FBA344D-C4EF-43C3-AE47-C8F6F95A5934}" type="parTrans" cxnId="{79E41DBC-5F0A-4924-AD11-FDC0DA58950B}">
      <dgm:prSet/>
      <dgm:spPr/>
      <dgm:t>
        <a:bodyPr/>
        <a:lstStyle/>
        <a:p>
          <a:endParaRPr lang="en-US"/>
        </a:p>
      </dgm:t>
    </dgm:pt>
    <dgm:pt modelId="{5E8411C1-F87A-4338-9ABB-B5C3EAA9CD4D}" type="sibTrans" cxnId="{79E41DBC-5F0A-4924-AD11-FDC0DA58950B}">
      <dgm:prSet/>
      <dgm:spPr/>
      <dgm:t>
        <a:bodyPr/>
        <a:lstStyle/>
        <a:p>
          <a:endParaRPr lang="en-US"/>
        </a:p>
      </dgm:t>
    </dgm:pt>
    <dgm:pt modelId="{9951C6FC-1CC2-47E8-B396-B969D7866159}">
      <dgm:prSet/>
      <dgm:spPr/>
      <dgm:t>
        <a:bodyPr/>
        <a:lstStyle/>
        <a:p>
          <a:r>
            <a:rPr lang="en-US" b="0" i="0" dirty="0"/>
            <a:t>R-learning</a:t>
          </a:r>
          <a:endParaRPr lang="en-US" dirty="0"/>
        </a:p>
      </dgm:t>
    </dgm:pt>
    <dgm:pt modelId="{AA84C680-EA61-47D3-BB79-020CCAF70325}" type="parTrans" cxnId="{8DE0BE5B-B6E6-4676-AA09-AF3376220DD4}">
      <dgm:prSet/>
      <dgm:spPr/>
      <dgm:t>
        <a:bodyPr/>
        <a:lstStyle/>
        <a:p>
          <a:endParaRPr lang="en-US"/>
        </a:p>
      </dgm:t>
    </dgm:pt>
    <dgm:pt modelId="{99D59320-07A3-45BB-8A3A-2B9828B60DA1}" type="sibTrans" cxnId="{8DE0BE5B-B6E6-4676-AA09-AF3376220DD4}">
      <dgm:prSet/>
      <dgm:spPr/>
      <dgm:t>
        <a:bodyPr/>
        <a:lstStyle/>
        <a:p>
          <a:endParaRPr lang="en-US"/>
        </a:p>
      </dgm:t>
    </dgm:pt>
    <dgm:pt modelId="{381632D9-6ED1-4D66-960D-AA5A00AC81A7}">
      <dgm:prSet/>
      <dgm:spPr/>
      <dgm:t>
        <a:bodyPr/>
        <a:lstStyle/>
        <a:p>
          <a:r>
            <a:rPr lang="en-US" b="0" i="0" dirty="0"/>
            <a:t>Doubly Robust Estimation</a:t>
          </a:r>
          <a:endParaRPr lang="en-US" dirty="0"/>
        </a:p>
      </dgm:t>
    </dgm:pt>
    <dgm:pt modelId="{1C30276F-FCF1-4E13-B061-65289B72CBB8}" type="parTrans" cxnId="{9102CC0A-FFA0-418B-9A8A-61FE9F7C1526}">
      <dgm:prSet/>
      <dgm:spPr/>
      <dgm:t>
        <a:bodyPr/>
        <a:lstStyle/>
        <a:p>
          <a:endParaRPr lang="en-US"/>
        </a:p>
      </dgm:t>
    </dgm:pt>
    <dgm:pt modelId="{AB398F38-5EEF-4920-AB23-AA2A593E6CD3}" type="sibTrans" cxnId="{9102CC0A-FFA0-418B-9A8A-61FE9F7C1526}">
      <dgm:prSet/>
      <dgm:spPr/>
      <dgm:t>
        <a:bodyPr/>
        <a:lstStyle/>
        <a:p>
          <a:endParaRPr lang="en-US"/>
        </a:p>
      </dgm:t>
    </dgm:pt>
    <dgm:pt modelId="{8FD12DF8-E833-4919-827D-E5CF141D5A36}" type="pres">
      <dgm:prSet presAssocID="{05594404-0C42-4C8F-9CA2-68DC26EB7567}" presName="Name0" presStyleCnt="0">
        <dgm:presLayoutVars>
          <dgm:dir/>
          <dgm:animLvl val="lvl"/>
          <dgm:resizeHandles val="exact"/>
        </dgm:presLayoutVars>
      </dgm:prSet>
      <dgm:spPr/>
    </dgm:pt>
    <dgm:pt modelId="{29B7FD25-9D9A-4949-97F6-A7F0D5368953}" type="pres">
      <dgm:prSet presAssocID="{0661F6BC-F0E2-4C67-8C91-499C8DB9F78A}" presName="composite" presStyleCnt="0"/>
      <dgm:spPr/>
    </dgm:pt>
    <dgm:pt modelId="{8A933DEF-410F-4315-AE74-37F63D1326C6}" type="pres">
      <dgm:prSet presAssocID="{0661F6BC-F0E2-4C67-8C91-499C8DB9F78A}" presName="parTx" presStyleLbl="alignNode1" presStyleIdx="0" presStyleCnt="2">
        <dgm:presLayoutVars>
          <dgm:chMax val="0"/>
          <dgm:chPref val="0"/>
          <dgm:bulletEnabled val="1"/>
        </dgm:presLayoutVars>
      </dgm:prSet>
      <dgm:spPr/>
    </dgm:pt>
    <dgm:pt modelId="{EEB3EB30-A80C-4151-BD3B-5F6424497EBE}" type="pres">
      <dgm:prSet presAssocID="{0661F6BC-F0E2-4C67-8C91-499C8DB9F78A}" presName="desTx" presStyleLbl="alignAccFollowNode1" presStyleIdx="0" presStyleCnt="2">
        <dgm:presLayoutVars>
          <dgm:bulletEnabled val="1"/>
        </dgm:presLayoutVars>
      </dgm:prSet>
      <dgm:spPr/>
    </dgm:pt>
    <dgm:pt modelId="{7530CD83-3C50-420E-B452-4A1B3686C3D0}" type="pres">
      <dgm:prSet presAssocID="{5BF2F2AE-0157-4E78-A24A-47D870802EA3}" presName="space" presStyleCnt="0"/>
      <dgm:spPr/>
    </dgm:pt>
    <dgm:pt modelId="{48429217-D48B-4AFF-B04A-68D623DD142C}" type="pres">
      <dgm:prSet presAssocID="{C964369F-AF07-45FD-8501-C408869536C0}" presName="composite" presStyleCnt="0"/>
      <dgm:spPr/>
    </dgm:pt>
    <dgm:pt modelId="{7D6E8A99-0645-4B32-AC2D-D28A2EB287DE}" type="pres">
      <dgm:prSet presAssocID="{C964369F-AF07-45FD-8501-C408869536C0}" presName="parTx" presStyleLbl="alignNode1" presStyleIdx="1" presStyleCnt="2">
        <dgm:presLayoutVars>
          <dgm:chMax val="0"/>
          <dgm:chPref val="0"/>
          <dgm:bulletEnabled val="1"/>
        </dgm:presLayoutVars>
      </dgm:prSet>
      <dgm:spPr/>
    </dgm:pt>
    <dgm:pt modelId="{CCDE384A-F506-4338-9926-822E624F31A7}" type="pres">
      <dgm:prSet presAssocID="{C964369F-AF07-45FD-8501-C408869536C0}" presName="desTx" presStyleLbl="alignAccFollowNode1" presStyleIdx="1" presStyleCnt="2">
        <dgm:presLayoutVars>
          <dgm:bulletEnabled val="1"/>
        </dgm:presLayoutVars>
      </dgm:prSet>
      <dgm:spPr/>
    </dgm:pt>
  </dgm:ptLst>
  <dgm:cxnLst>
    <dgm:cxn modelId="{9102CC0A-FFA0-418B-9A8A-61FE9F7C1526}" srcId="{C964369F-AF07-45FD-8501-C408869536C0}" destId="{381632D9-6ED1-4D66-960D-AA5A00AC81A7}" srcOrd="4" destOrd="0" parTransId="{1C30276F-FCF1-4E13-B061-65289B72CBB8}" sibTransId="{AB398F38-5EEF-4920-AB23-AA2A593E6CD3}"/>
    <dgm:cxn modelId="{1A9CD813-300B-4502-8DD3-B4BB69722A2F}" type="presOf" srcId="{381632D9-6ED1-4D66-960D-AA5A00AC81A7}" destId="{CCDE384A-F506-4338-9926-822E624F31A7}" srcOrd="0" destOrd="4" presId="urn:microsoft.com/office/officeart/2005/8/layout/hList1"/>
    <dgm:cxn modelId="{CC2BCB29-9D80-47BA-8633-C75AA05A9AA4}" type="presOf" srcId="{6B1EF15E-0BD5-432D-8961-485DA30EDB28}" destId="{CCDE384A-F506-4338-9926-822E624F31A7}" srcOrd="0" destOrd="0" presId="urn:microsoft.com/office/officeart/2005/8/layout/hList1"/>
    <dgm:cxn modelId="{260CEA29-F18B-412A-ABC2-5F11B17EC93E}" type="presOf" srcId="{42C7BC5B-8F5B-4646-9276-24B98180AA74}" destId="{CCDE384A-F506-4338-9926-822E624F31A7}" srcOrd="0" destOrd="1" presId="urn:microsoft.com/office/officeart/2005/8/layout/hList1"/>
    <dgm:cxn modelId="{3BDD783A-5AF8-4313-A8F2-F9EC560CB8A6}" type="presOf" srcId="{05594404-0C42-4C8F-9CA2-68DC26EB7567}" destId="{8FD12DF8-E833-4919-827D-E5CF141D5A36}" srcOrd="0" destOrd="0" presId="urn:microsoft.com/office/officeart/2005/8/layout/hList1"/>
    <dgm:cxn modelId="{8DE0BE5B-B6E6-4676-AA09-AF3376220DD4}" srcId="{C964369F-AF07-45FD-8501-C408869536C0}" destId="{9951C6FC-1CC2-47E8-B396-B969D7866159}" srcOrd="3" destOrd="0" parTransId="{AA84C680-EA61-47D3-BB79-020CCAF70325}" sibTransId="{99D59320-07A3-45BB-8A3A-2B9828B60DA1}"/>
    <dgm:cxn modelId="{8AAE215C-729D-4BAC-BC1D-D34631B7E98F}" srcId="{0661F6BC-F0E2-4C67-8C91-499C8DB9F78A}" destId="{C9C52E7D-2279-4490-BA9B-269AEBD3824A}" srcOrd="1" destOrd="0" parTransId="{05D9FAC0-8D3B-4F96-9D95-2D651F63EA99}" sibTransId="{7D7004B7-6632-482F-9459-50186FC63A93}"/>
    <dgm:cxn modelId="{46D58841-34C0-45C9-9E24-349C2BBD3A99}" srcId="{C964369F-AF07-45FD-8501-C408869536C0}" destId="{6B1EF15E-0BD5-432D-8961-485DA30EDB28}" srcOrd="0" destOrd="0" parTransId="{8940384F-7B4D-4DD9-8719-D976EA16AD86}" sibTransId="{739D6DBF-FCE4-4D3C-AFD0-8EFE74AB1129}"/>
    <dgm:cxn modelId="{F4A06E47-8020-421E-9735-C02233496B61}" srcId="{C964369F-AF07-45FD-8501-C408869536C0}" destId="{42C7BC5B-8F5B-4646-9276-24B98180AA74}" srcOrd="1" destOrd="0" parTransId="{A08F5581-50EB-4EF5-B52A-3B63BEBBED78}" sibTransId="{0FEC8646-3948-4D1A-A073-5AE6A5C33213}"/>
    <dgm:cxn modelId="{B88BB869-8F84-40A7-838D-7BC1C4289C5C}" srcId="{0661F6BC-F0E2-4C67-8C91-499C8DB9F78A}" destId="{B2E627E0-D024-4575-8FC4-8E8EA84A1D5D}" srcOrd="2" destOrd="0" parTransId="{2C53E4DD-1FAA-48AA-8D1F-9A54DC5FB015}" sibTransId="{763EAE09-5DE3-4787-A9E5-F113EB0901C9}"/>
    <dgm:cxn modelId="{5AB2FE53-B92B-4FD8-A56B-C1A40DBABD1A}" type="presOf" srcId="{9951C6FC-1CC2-47E8-B396-B969D7866159}" destId="{CCDE384A-F506-4338-9926-822E624F31A7}" srcOrd="0" destOrd="3" presId="urn:microsoft.com/office/officeart/2005/8/layout/hList1"/>
    <dgm:cxn modelId="{C22B0583-24FB-4D50-B763-842F09DFFE92}" type="presOf" srcId="{C964369F-AF07-45FD-8501-C408869536C0}" destId="{7D6E8A99-0645-4B32-AC2D-D28A2EB287DE}" srcOrd="0" destOrd="0" presId="urn:microsoft.com/office/officeart/2005/8/layout/hList1"/>
    <dgm:cxn modelId="{22760499-0F9D-496A-8DED-A7520FF1C6E9}" type="presOf" srcId="{349E4789-57D8-4C75-8991-3B6532A97F16}" destId="{EEB3EB30-A80C-4151-BD3B-5F6424497EBE}" srcOrd="0" destOrd="0" presId="urn:microsoft.com/office/officeart/2005/8/layout/hList1"/>
    <dgm:cxn modelId="{17FB1BB4-44C9-43CC-8898-26885E9F8EEE}" srcId="{05594404-0C42-4C8F-9CA2-68DC26EB7567}" destId="{0661F6BC-F0E2-4C67-8C91-499C8DB9F78A}" srcOrd="0" destOrd="0" parTransId="{E60F1539-BA84-4CA4-AB78-EBC0AE6B6F9B}" sibTransId="{5BF2F2AE-0157-4E78-A24A-47D870802EA3}"/>
    <dgm:cxn modelId="{DED3F5B7-35CC-4CDE-8240-45752B3E760B}" type="presOf" srcId="{0661F6BC-F0E2-4C67-8C91-499C8DB9F78A}" destId="{8A933DEF-410F-4315-AE74-37F63D1326C6}" srcOrd="0" destOrd="0" presId="urn:microsoft.com/office/officeart/2005/8/layout/hList1"/>
    <dgm:cxn modelId="{79E41DBC-5F0A-4924-AD11-FDC0DA58950B}" srcId="{C964369F-AF07-45FD-8501-C408869536C0}" destId="{D7A9DC40-605D-4241-A7A2-48972A55B4EE}" srcOrd="2" destOrd="0" parTransId="{9FBA344D-C4EF-43C3-AE47-C8F6F95A5934}" sibTransId="{5E8411C1-F87A-4338-9ABB-B5C3EAA9CD4D}"/>
    <dgm:cxn modelId="{E75FCDD5-ABE6-4313-8CE0-7D431DAD0762}" srcId="{05594404-0C42-4C8F-9CA2-68DC26EB7567}" destId="{C964369F-AF07-45FD-8501-C408869536C0}" srcOrd="1" destOrd="0" parTransId="{50C1C528-95C9-43B2-99B9-16653548F9C5}" sibTransId="{8FC757B2-79CC-4194-9A53-1232D550A55A}"/>
    <dgm:cxn modelId="{369E32D7-A749-4A5C-81E0-ACB0E51DFA42}" type="presOf" srcId="{C9C52E7D-2279-4490-BA9B-269AEBD3824A}" destId="{EEB3EB30-A80C-4151-BD3B-5F6424497EBE}" srcOrd="0" destOrd="1" presId="urn:microsoft.com/office/officeart/2005/8/layout/hList1"/>
    <dgm:cxn modelId="{B1FF6FDA-A114-495B-B47E-9711B5D8BFA9}" type="presOf" srcId="{D7A9DC40-605D-4241-A7A2-48972A55B4EE}" destId="{CCDE384A-F506-4338-9926-822E624F31A7}" srcOrd="0" destOrd="2" presId="urn:microsoft.com/office/officeart/2005/8/layout/hList1"/>
    <dgm:cxn modelId="{027296DA-A6D9-484B-BC88-A85B80B9FB7A}" type="presOf" srcId="{B2E627E0-D024-4575-8FC4-8E8EA84A1D5D}" destId="{EEB3EB30-A80C-4151-BD3B-5F6424497EBE}" srcOrd="0" destOrd="2" presId="urn:microsoft.com/office/officeart/2005/8/layout/hList1"/>
    <dgm:cxn modelId="{8B2AB2F3-3FF9-486E-A006-03F9025728DC}" srcId="{0661F6BC-F0E2-4C67-8C91-499C8DB9F78A}" destId="{349E4789-57D8-4C75-8991-3B6532A97F16}" srcOrd="0" destOrd="0" parTransId="{1F00E928-14BD-4368-A229-A10DAB22D4F9}" sibTransId="{1C1AB04D-4453-4F51-B7AB-DB731CBEC547}"/>
    <dgm:cxn modelId="{8FD59848-E44E-4D8C-A3E7-210A231FCDB4}" type="presParOf" srcId="{8FD12DF8-E833-4919-827D-E5CF141D5A36}" destId="{29B7FD25-9D9A-4949-97F6-A7F0D5368953}" srcOrd="0" destOrd="0" presId="urn:microsoft.com/office/officeart/2005/8/layout/hList1"/>
    <dgm:cxn modelId="{232EEF63-A2D6-4770-97F5-36E9E29398CE}" type="presParOf" srcId="{29B7FD25-9D9A-4949-97F6-A7F0D5368953}" destId="{8A933DEF-410F-4315-AE74-37F63D1326C6}" srcOrd="0" destOrd="0" presId="urn:microsoft.com/office/officeart/2005/8/layout/hList1"/>
    <dgm:cxn modelId="{1A946115-BDEB-45ED-A0DA-DB41BE96A4E5}" type="presParOf" srcId="{29B7FD25-9D9A-4949-97F6-A7F0D5368953}" destId="{EEB3EB30-A80C-4151-BD3B-5F6424497EBE}" srcOrd="1" destOrd="0" presId="urn:microsoft.com/office/officeart/2005/8/layout/hList1"/>
    <dgm:cxn modelId="{682670C0-C924-456D-BD3B-77EDB594E3B2}" type="presParOf" srcId="{8FD12DF8-E833-4919-827D-E5CF141D5A36}" destId="{7530CD83-3C50-420E-B452-4A1B3686C3D0}" srcOrd="1" destOrd="0" presId="urn:microsoft.com/office/officeart/2005/8/layout/hList1"/>
    <dgm:cxn modelId="{9A705A1B-0509-4728-BC60-6E537DB18D8C}" type="presParOf" srcId="{8FD12DF8-E833-4919-827D-E5CF141D5A36}" destId="{48429217-D48B-4AFF-B04A-68D623DD142C}" srcOrd="2" destOrd="0" presId="urn:microsoft.com/office/officeart/2005/8/layout/hList1"/>
    <dgm:cxn modelId="{56063407-F34A-42BB-9AD1-7616520EC79E}" type="presParOf" srcId="{48429217-D48B-4AFF-B04A-68D623DD142C}" destId="{7D6E8A99-0645-4B32-AC2D-D28A2EB287DE}" srcOrd="0" destOrd="0" presId="urn:microsoft.com/office/officeart/2005/8/layout/hList1"/>
    <dgm:cxn modelId="{D1462E39-8757-4D4A-95CE-CD48B05305FB}" type="presParOf" srcId="{48429217-D48B-4AFF-B04A-68D623DD142C}" destId="{CCDE384A-F506-4338-9926-822E624F31A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5F7EB9-268D-455E-B17B-4755ED497458}"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2B2B2FF8-0C78-42F1-AFD4-1E861F9C3BF6}">
      <dgm:prSet/>
      <dgm:spPr/>
      <dgm:t>
        <a:bodyPr/>
        <a:lstStyle/>
        <a:p>
          <a:r>
            <a:rPr lang="en-US" b="0" i="0" dirty="0"/>
            <a:t>Simplicity</a:t>
          </a:r>
          <a:endParaRPr lang="en-US" dirty="0"/>
        </a:p>
      </dgm:t>
    </dgm:pt>
    <dgm:pt modelId="{8AC2DEA9-AE93-4EF0-AF7C-DCFA5673271A}" type="parTrans" cxnId="{9DA44777-4F57-4E6A-81A0-747355330D12}">
      <dgm:prSet/>
      <dgm:spPr/>
      <dgm:t>
        <a:bodyPr/>
        <a:lstStyle/>
        <a:p>
          <a:endParaRPr lang="en-US"/>
        </a:p>
      </dgm:t>
    </dgm:pt>
    <dgm:pt modelId="{4F2FAEFB-5306-446E-BDBA-2F42F2545EAA}" type="sibTrans" cxnId="{9DA44777-4F57-4E6A-81A0-747355330D12}">
      <dgm:prSet/>
      <dgm:spPr/>
      <dgm:t>
        <a:bodyPr/>
        <a:lstStyle/>
        <a:p>
          <a:endParaRPr lang="en-US"/>
        </a:p>
      </dgm:t>
    </dgm:pt>
    <dgm:pt modelId="{949BCE2F-F3EE-4CF2-8CE2-0DA29A85FB6C}">
      <dgm:prSet custT="1"/>
      <dgm:spPr/>
      <dgm:t>
        <a:bodyPr/>
        <a:lstStyle/>
        <a:p>
          <a:r>
            <a:rPr lang="en-US" sz="2000" b="0" i="0" dirty="0"/>
            <a:t>No required imports</a:t>
          </a:r>
          <a:endParaRPr lang="en-US" sz="2000" dirty="0"/>
        </a:p>
      </dgm:t>
    </dgm:pt>
    <dgm:pt modelId="{B6378553-74D1-47E6-8C47-929A882FD284}" type="parTrans" cxnId="{7D564158-3081-497B-B6AE-F656D5A94516}">
      <dgm:prSet/>
      <dgm:spPr/>
      <dgm:t>
        <a:bodyPr/>
        <a:lstStyle/>
        <a:p>
          <a:endParaRPr lang="en-US"/>
        </a:p>
      </dgm:t>
    </dgm:pt>
    <dgm:pt modelId="{20A5816D-7B9E-4155-BFB3-37BE3DB75B55}" type="sibTrans" cxnId="{7D564158-3081-497B-B6AE-F656D5A94516}">
      <dgm:prSet/>
      <dgm:spPr/>
      <dgm:t>
        <a:bodyPr/>
        <a:lstStyle/>
        <a:p>
          <a:endParaRPr lang="en-US"/>
        </a:p>
      </dgm:t>
    </dgm:pt>
    <dgm:pt modelId="{7070C5B1-0D03-4C49-92EB-EFF26278EED2}">
      <dgm:prSet custT="1"/>
      <dgm:spPr/>
      <dgm:t>
        <a:bodyPr/>
        <a:lstStyle/>
        <a:p>
          <a:r>
            <a:rPr lang="en-US" sz="2000" b="0" i="0" dirty="0"/>
            <a:t>Only need to know four functions</a:t>
          </a:r>
          <a:endParaRPr lang="en-US" sz="2000" dirty="0"/>
        </a:p>
      </dgm:t>
    </dgm:pt>
    <dgm:pt modelId="{0FD49E0A-A1A2-4B7C-B22F-160A44FD2CAE}" type="parTrans" cxnId="{BDB2BEE5-0EC4-46B5-9F18-0FB3CDE59076}">
      <dgm:prSet/>
      <dgm:spPr/>
      <dgm:t>
        <a:bodyPr/>
        <a:lstStyle/>
        <a:p>
          <a:endParaRPr lang="en-US"/>
        </a:p>
      </dgm:t>
    </dgm:pt>
    <dgm:pt modelId="{9B2A0787-658B-4E2B-9042-6D89C555958E}" type="sibTrans" cxnId="{BDB2BEE5-0EC4-46B5-9F18-0FB3CDE59076}">
      <dgm:prSet/>
      <dgm:spPr/>
      <dgm:t>
        <a:bodyPr/>
        <a:lstStyle/>
        <a:p>
          <a:endParaRPr lang="en-US"/>
        </a:p>
      </dgm:t>
    </dgm:pt>
    <dgm:pt modelId="{FE070ECD-D573-487D-96E2-ED54248B1409}">
      <dgm:prSet custT="1"/>
      <dgm:spPr/>
      <dgm:t>
        <a:bodyPr/>
        <a:lstStyle/>
        <a:p>
          <a:r>
            <a:rPr lang="en-US" sz="2000" b="0" i="0" dirty="0">
              <a:solidFill>
                <a:schemeClr val="accent1"/>
              </a:solidFill>
            </a:rPr>
            <a:t>Less flexibility</a:t>
          </a:r>
          <a:endParaRPr lang="en-US" sz="2000" dirty="0">
            <a:solidFill>
              <a:schemeClr val="accent1"/>
            </a:solidFill>
          </a:endParaRPr>
        </a:p>
      </dgm:t>
    </dgm:pt>
    <dgm:pt modelId="{4B45A04F-7901-43E8-AFBA-DEECD7360BD0}" type="parTrans" cxnId="{3B1A9E3C-2C54-4D13-81B4-2DB3CF5F2EB7}">
      <dgm:prSet/>
      <dgm:spPr/>
      <dgm:t>
        <a:bodyPr/>
        <a:lstStyle/>
        <a:p>
          <a:endParaRPr lang="en-US"/>
        </a:p>
      </dgm:t>
    </dgm:pt>
    <dgm:pt modelId="{ACE85C76-4B66-4A70-9DE9-0B6C04972CEA}" type="sibTrans" cxnId="{3B1A9E3C-2C54-4D13-81B4-2DB3CF5F2EB7}">
      <dgm:prSet/>
      <dgm:spPr/>
      <dgm:t>
        <a:bodyPr/>
        <a:lstStyle/>
        <a:p>
          <a:endParaRPr lang="en-US"/>
        </a:p>
      </dgm:t>
    </dgm:pt>
    <dgm:pt modelId="{232494F6-E2F7-4303-8B06-50C257849B5E}">
      <dgm:prSet custT="1"/>
      <dgm:spPr/>
      <dgm:t>
        <a:bodyPr/>
        <a:lstStyle/>
        <a:p>
          <a:r>
            <a:rPr lang="en-US" sz="2000" b="0" i="0" dirty="0"/>
            <a:t>Interdisciplinary</a:t>
          </a:r>
          <a:endParaRPr lang="en-US" sz="2000" dirty="0"/>
        </a:p>
      </dgm:t>
    </dgm:pt>
    <dgm:pt modelId="{BF8BBC37-AE3B-4DED-8832-29B7C5F3ECC1}" type="parTrans" cxnId="{2BFE46A2-412D-4B92-BDB1-1405F012FDC7}">
      <dgm:prSet/>
      <dgm:spPr/>
      <dgm:t>
        <a:bodyPr/>
        <a:lstStyle/>
        <a:p>
          <a:endParaRPr lang="en-US"/>
        </a:p>
      </dgm:t>
    </dgm:pt>
    <dgm:pt modelId="{834E94E0-F886-4AE3-AEB8-FB473D969C63}" type="sibTrans" cxnId="{2BFE46A2-412D-4B92-BDB1-1405F012FDC7}">
      <dgm:prSet/>
      <dgm:spPr/>
      <dgm:t>
        <a:bodyPr/>
        <a:lstStyle/>
        <a:p>
          <a:endParaRPr lang="en-US"/>
        </a:p>
      </dgm:t>
    </dgm:pt>
    <dgm:pt modelId="{EC01EA6F-8F9D-4089-99B7-6D8197495609}">
      <dgm:prSet custT="1"/>
      <dgm:spPr/>
      <dgm:t>
        <a:bodyPr/>
        <a:lstStyle/>
        <a:p>
          <a:pPr>
            <a:buFont typeface="Arial" panose="020B0604020202020204" pitchFamily="34" charset="0"/>
            <a:buNone/>
          </a:pPr>
          <a:r>
            <a:rPr lang="en-US" sz="2000" b="0" i="0" dirty="0"/>
            <a:t>G-computation and E-value from epidemiology</a:t>
          </a:r>
          <a:endParaRPr lang="en-US" sz="2000" dirty="0"/>
        </a:p>
      </dgm:t>
    </dgm:pt>
    <dgm:pt modelId="{BAB4E732-73E7-4E23-9AB5-2FA3423081A3}" type="parTrans" cxnId="{DA139F06-C467-443F-BC62-8A10C43BC890}">
      <dgm:prSet/>
      <dgm:spPr/>
      <dgm:t>
        <a:bodyPr/>
        <a:lstStyle/>
        <a:p>
          <a:endParaRPr lang="en-US"/>
        </a:p>
      </dgm:t>
    </dgm:pt>
    <dgm:pt modelId="{B86D49E7-B465-4D75-BDE6-9E6C0C1C9D2F}" type="sibTrans" cxnId="{DA139F06-C467-443F-BC62-8A10C43BC890}">
      <dgm:prSet/>
      <dgm:spPr/>
      <dgm:t>
        <a:bodyPr/>
        <a:lstStyle/>
        <a:p>
          <a:endParaRPr lang="en-US"/>
        </a:p>
      </dgm:t>
    </dgm:pt>
    <dgm:pt modelId="{8B7B044C-32C9-4378-AA8A-534F8755399A}">
      <dgm:prSet custT="1"/>
      <dgm:spPr/>
      <dgm:t>
        <a:bodyPr/>
        <a:lstStyle/>
        <a:p>
          <a:pPr>
            <a:buFont typeface="Arial" panose="020B0604020202020204" pitchFamily="34" charset="0"/>
            <a:buNone/>
          </a:pPr>
          <a:r>
            <a:rPr lang="en-US" sz="2000" b="0" i="0" dirty="0"/>
            <a:t>Many estimators from econometrics literature</a:t>
          </a:r>
          <a:endParaRPr lang="en-US" sz="2000" dirty="0"/>
        </a:p>
      </dgm:t>
    </dgm:pt>
    <dgm:pt modelId="{29EFE597-4A84-4EFD-931B-4424F762F9E5}" type="parTrans" cxnId="{9E5C40B3-296D-4328-896B-8365B7BEDC72}">
      <dgm:prSet/>
      <dgm:spPr/>
      <dgm:t>
        <a:bodyPr/>
        <a:lstStyle/>
        <a:p>
          <a:endParaRPr lang="en-US"/>
        </a:p>
      </dgm:t>
    </dgm:pt>
    <dgm:pt modelId="{A552AF14-F544-4AAA-8669-0D8E133CD351}" type="sibTrans" cxnId="{9E5C40B3-296D-4328-896B-8365B7BEDC72}">
      <dgm:prSet/>
      <dgm:spPr/>
      <dgm:t>
        <a:bodyPr/>
        <a:lstStyle/>
        <a:p>
          <a:endParaRPr lang="en-US"/>
        </a:p>
      </dgm:t>
    </dgm:pt>
    <dgm:pt modelId="{D95F3415-21B6-4EC5-8991-E2D15FAD71CD}">
      <dgm:prSet custT="1"/>
      <dgm:spPr/>
      <dgm:t>
        <a:bodyPr/>
        <a:lstStyle/>
        <a:p>
          <a:pPr>
            <a:buFont typeface="Arial" panose="020B0604020202020204" pitchFamily="34" charset="0"/>
            <a:buNone/>
          </a:pPr>
          <a:r>
            <a:rPr lang="en-US" sz="2000" b="0" i="0" dirty="0"/>
            <a:t>Randomization inference from work on causal inference</a:t>
          </a:r>
          <a:endParaRPr lang="en-US" sz="2000" dirty="0"/>
        </a:p>
      </dgm:t>
    </dgm:pt>
    <dgm:pt modelId="{030638DA-F486-4D49-A4C2-31BCC1315F12}" type="parTrans" cxnId="{611B6E9E-C0A7-43AB-9CFD-89B29F756AF0}">
      <dgm:prSet/>
      <dgm:spPr/>
      <dgm:t>
        <a:bodyPr/>
        <a:lstStyle/>
        <a:p>
          <a:endParaRPr lang="en-US"/>
        </a:p>
      </dgm:t>
    </dgm:pt>
    <dgm:pt modelId="{2334F553-BA5F-438D-8009-8F0204974609}" type="sibTrans" cxnId="{611B6E9E-C0A7-43AB-9CFD-89B29F756AF0}">
      <dgm:prSet/>
      <dgm:spPr/>
      <dgm:t>
        <a:bodyPr/>
        <a:lstStyle/>
        <a:p>
          <a:endParaRPr lang="en-US"/>
        </a:p>
      </dgm:t>
    </dgm:pt>
    <dgm:pt modelId="{C30DB088-FDB3-4059-9FA9-8EAF6C071B69}">
      <dgm:prSet custT="1"/>
      <dgm:spPr/>
      <dgm:t>
        <a:bodyPr/>
        <a:lstStyle/>
        <a:p>
          <a:r>
            <a:rPr lang="en-US" sz="2000" b="0" i="0" dirty="0"/>
            <a:t>Lightweight</a:t>
          </a:r>
          <a:endParaRPr lang="en-US" sz="2000" dirty="0"/>
        </a:p>
      </dgm:t>
    </dgm:pt>
    <dgm:pt modelId="{6E596C57-6D02-4B87-BC7E-D2B7C848B97B}" type="parTrans" cxnId="{291FD74F-79F6-4DC6-816D-1865B78D4590}">
      <dgm:prSet/>
      <dgm:spPr/>
      <dgm:t>
        <a:bodyPr/>
        <a:lstStyle/>
        <a:p>
          <a:endParaRPr lang="en-US"/>
        </a:p>
      </dgm:t>
    </dgm:pt>
    <dgm:pt modelId="{08F20638-1C07-4043-A628-49E6B4E1D622}" type="sibTrans" cxnId="{291FD74F-79F6-4DC6-816D-1865B78D4590}">
      <dgm:prSet/>
      <dgm:spPr/>
      <dgm:t>
        <a:bodyPr/>
        <a:lstStyle/>
        <a:p>
          <a:endParaRPr lang="en-US"/>
        </a:p>
      </dgm:t>
    </dgm:pt>
    <dgm:pt modelId="{A131B06B-A7AB-4384-84AE-4B57B3FDA8BB}">
      <dgm:prSet custT="1"/>
      <dgm:spPr/>
      <dgm:t>
        <a:bodyPr/>
        <a:lstStyle/>
        <a:p>
          <a:r>
            <a:rPr lang="en-US" sz="2000" b="0" i="0" dirty="0"/>
            <a:t>Written in Julia standard library</a:t>
          </a:r>
          <a:endParaRPr lang="en-US" sz="2000" dirty="0"/>
        </a:p>
      </dgm:t>
    </dgm:pt>
    <dgm:pt modelId="{593FFA4B-4E08-400E-86A9-8EE933FBCB5D}" type="parTrans" cxnId="{A51F6742-747F-4A53-BAAA-1F0D799D8CC4}">
      <dgm:prSet/>
      <dgm:spPr/>
      <dgm:t>
        <a:bodyPr/>
        <a:lstStyle/>
        <a:p>
          <a:endParaRPr lang="en-US"/>
        </a:p>
      </dgm:t>
    </dgm:pt>
    <dgm:pt modelId="{B211300B-6FD4-4868-8713-9366276173A2}" type="sibTrans" cxnId="{A51F6742-747F-4A53-BAAA-1F0D799D8CC4}">
      <dgm:prSet/>
      <dgm:spPr/>
      <dgm:t>
        <a:bodyPr/>
        <a:lstStyle/>
        <a:p>
          <a:endParaRPr lang="en-US"/>
        </a:p>
      </dgm:t>
    </dgm:pt>
    <dgm:pt modelId="{AA4DADE4-CCAF-415E-9705-C8E22190277A}" type="pres">
      <dgm:prSet presAssocID="{C15F7EB9-268D-455E-B17B-4755ED497458}" presName="Name0" presStyleCnt="0">
        <dgm:presLayoutVars>
          <dgm:dir/>
          <dgm:animLvl val="lvl"/>
          <dgm:resizeHandles val="exact"/>
        </dgm:presLayoutVars>
      </dgm:prSet>
      <dgm:spPr/>
    </dgm:pt>
    <dgm:pt modelId="{45474F03-85FD-42D8-949A-1C68239EEDCA}" type="pres">
      <dgm:prSet presAssocID="{2B2B2FF8-0C78-42F1-AFD4-1E861F9C3BF6}" presName="linNode" presStyleCnt="0"/>
      <dgm:spPr/>
    </dgm:pt>
    <dgm:pt modelId="{0F0EEF14-32FD-46D9-A179-B260365BCA7E}" type="pres">
      <dgm:prSet presAssocID="{2B2B2FF8-0C78-42F1-AFD4-1E861F9C3BF6}" presName="parentText" presStyleLbl="alignNode1" presStyleIdx="0" presStyleCnt="3" custScaleX="152148">
        <dgm:presLayoutVars>
          <dgm:chMax val="1"/>
          <dgm:bulletEnabled/>
        </dgm:presLayoutVars>
      </dgm:prSet>
      <dgm:spPr/>
    </dgm:pt>
    <dgm:pt modelId="{762A7F90-2FAB-42AF-82D3-CD443DBDAECA}" type="pres">
      <dgm:prSet presAssocID="{2B2B2FF8-0C78-42F1-AFD4-1E861F9C3BF6}" presName="descendantText" presStyleLbl="alignAccFollowNode1" presStyleIdx="0" presStyleCnt="3">
        <dgm:presLayoutVars>
          <dgm:bulletEnabled/>
        </dgm:presLayoutVars>
      </dgm:prSet>
      <dgm:spPr/>
    </dgm:pt>
    <dgm:pt modelId="{2EFC8B7F-6858-4A8D-AFA3-514F9C299740}" type="pres">
      <dgm:prSet presAssocID="{4F2FAEFB-5306-446E-BDBA-2F42F2545EAA}" presName="sp" presStyleCnt="0"/>
      <dgm:spPr/>
    </dgm:pt>
    <dgm:pt modelId="{94319E3B-C0D7-43B2-9710-07E38B13E5DD}" type="pres">
      <dgm:prSet presAssocID="{232494F6-E2F7-4303-8B06-50C257849B5E}" presName="linNode" presStyleCnt="0"/>
      <dgm:spPr/>
    </dgm:pt>
    <dgm:pt modelId="{94163454-D2AA-4C3F-AA59-6A90CD8B9B3E}" type="pres">
      <dgm:prSet presAssocID="{232494F6-E2F7-4303-8B06-50C257849B5E}" presName="parentText" presStyleLbl="alignNode1" presStyleIdx="1" presStyleCnt="3" custScaleX="148518">
        <dgm:presLayoutVars>
          <dgm:chMax val="1"/>
          <dgm:bulletEnabled/>
        </dgm:presLayoutVars>
      </dgm:prSet>
      <dgm:spPr/>
    </dgm:pt>
    <dgm:pt modelId="{F4FACF0B-88C6-4B8A-876A-5BA6DC90856C}" type="pres">
      <dgm:prSet presAssocID="{232494F6-E2F7-4303-8B06-50C257849B5E}" presName="descendantText" presStyleLbl="alignAccFollowNode1" presStyleIdx="1" presStyleCnt="3" custScaleX="97162">
        <dgm:presLayoutVars>
          <dgm:bulletEnabled/>
        </dgm:presLayoutVars>
      </dgm:prSet>
      <dgm:spPr/>
    </dgm:pt>
    <dgm:pt modelId="{154AF81A-A457-43BD-ADBA-64B31F0BFEF5}" type="pres">
      <dgm:prSet presAssocID="{834E94E0-F886-4AE3-AEB8-FB473D969C63}" presName="sp" presStyleCnt="0"/>
      <dgm:spPr/>
    </dgm:pt>
    <dgm:pt modelId="{91C500E9-3C39-40C7-BAAE-D5BE4C43BDAA}" type="pres">
      <dgm:prSet presAssocID="{C30DB088-FDB3-4059-9FA9-8EAF6C071B69}" presName="linNode" presStyleCnt="0"/>
      <dgm:spPr/>
    </dgm:pt>
    <dgm:pt modelId="{9CDDD356-CEBF-46D4-8AF2-B4B3518E5CC4}" type="pres">
      <dgm:prSet presAssocID="{C30DB088-FDB3-4059-9FA9-8EAF6C071B69}" presName="parentText" presStyleLbl="alignNode1" presStyleIdx="2" presStyleCnt="3" custScaleX="153505">
        <dgm:presLayoutVars>
          <dgm:chMax val="1"/>
          <dgm:bulletEnabled/>
        </dgm:presLayoutVars>
      </dgm:prSet>
      <dgm:spPr/>
    </dgm:pt>
    <dgm:pt modelId="{C59A39BA-EE19-43A3-A6D9-D95B68016277}" type="pres">
      <dgm:prSet presAssocID="{C30DB088-FDB3-4059-9FA9-8EAF6C071B69}" presName="descendantText" presStyleLbl="alignAccFollowNode1" presStyleIdx="2" presStyleCnt="3">
        <dgm:presLayoutVars>
          <dgm:bulletEnabled/>
        </dgm:presLayoutVars>
      </dgm:prSet>
      <dgm:spPr/>
    </dgm:pt>
  </dgm:ptLst>
  <dgm:cxnLst>
    <dgm:cxn modelId="{ADC42901-3DC9-4547-B226-9DCB6B14BA92}" type="presOf" srcId="{A131B06B-A7AB-4384-84AE-4B57B3FDA8BB}" destId="{C59A39BA-EE19-43A3-A6D9-D95B68016277}" srcOrd="0" destOrd="0" presId="urn:microsoft.com/office/officeart/2016/7/layout/VerticalSolidActionList"/>
    <dgm:cxn modelId="{DA139F06-C467-443F-BC62-8A10C43BC890}" srcId="{232494F6-E2F7-4303-8B06-50C257849B5E}" destId="{EC01EA6F-8F9D-4089-99B7-6D8197495609}" srcOrd="0" destOrd="0" parTransId="{BAB4E732-73E7-4E23-9AB5-2FA3423081A3}" sibTransId="{B86D49E7-B465-4D75-BDE6-9E6C0C1C9D2F}"/>
    <dgm:cxn modelId="{02480910-F624-48F6-9BBB-3B635444A521}" type="presOf" srcId="{C15F7EB9-268D-455E-B17B-4755ED497458}" destId="{AA4DADE4-CCAF-415E-9705-C8E22190277A}" srcOrd="0" destOrd="0" presId="urn:microsoft.com/office/officeart/2016/7/layout/VerticalSolidActionList"/>
    <dgm:cxn modelId="{0451E612-1C3A-4297-8809-8CE12FCE6928}" type="presOf" srcId="{C30DB088-FDB3-4059-9FA9-8EAF6C071B69}" destId="{9CDDD356-CEBF-46D4-8AF2-B4B3518E5CC4}" srcOrd="0" destOrd="0" presId="urn:microsoft.com/office/officeart/2016/7/layout/VerticalSolidActionList"/>
    <dgm:cxn modelId="{3B1A9E3C-2C54-4D13-81B4-2DB3CF5F2EB7}" srcId="{2B2B2FF8-0C78-42F1-AFD4-1E861F9C3BF6}" destId="{FE070ECD-D573-487D-96E2-ED54248B1409}" srcOrd="2" destOrd="0" parTransId="{4B45A04F-7901-43E8-AFBA-DEECD7360BD0}" sibTransId="{ACE85C76-4B66-4A70-9DE9-0B6C04972CEA}"/>
    <dgm:cxn modelId="{A51F6742-747F-4A53-BAAA-1F0D799D8CC4}" srcId="{C30DB088-FDB3-4059-9FA9-8EAF6C071B69}" destId="{A131B06B-A7AB-4384-84AE-4B57B3FDA8BB}" srcOrd="0" destOrd="0" parTransId="{593FFA4B-4E08-400E-86A9-8EE933FBCB5D}" sibTransId="{B211300B-6FD4-4868-8713-9366276173A2}"/>
    <dgm:cxn modelId="{FE659542-AFD0-4776-9C57-EC105B90DEDC}" type="presOf" srcId="{232494F6-E2F7-4303-8B06-50C257849B5E}" destId="{94163454-D2AA-4C3F-AA59-6A90CD8B9B3E}" srcOrd="0" destOrd="0" presId="urn:microsoft.com/office/officeart/2016/7/layout/VerticalSolidActionList"/>
    <dgm:cxn modelId="{B5F46069-2847-4763-8847-30063A1693DB}" type="presOf" srcId="{FE070ECD-D573-487D-96E2-ED54248B1409}" destId="{762A7F90-2FAB-42AF-82D3-CD443DBDAECA}" srcOrd="0" destOrd="2" presId="urn:microsoft.com/office/officeart/2016/7/layout/VerticalSolidActionList"/>
    <dgm:cxn modelId="{291FD74F-79F6-4DC6-816D-1865B78D4590}" srcId="{C15F7EB9-268D-455E-B17B-4755ED497458}" destId="{C30DB088-FDB3-4059-9FA9-8EAF6C071B69}" srcOrd="2" destOrd="0" parTransId="{6E596C57-6D02-4B87-BC7E-D2B7C848B97B}" sibTransId="{08F20638-1C07-4043-A628-49E6B4E1D622}"/>
    <dgm:cxn modelId="{F07CFB71-46ED-408A-BFA3-9CEE15AEF0CC}" type="presOf" srcId="{7070C5B1-0D03-4C49-92EB-EFF26278EED2}" destId="{762A7F90-2FAB-42AF-82D3-CD443DBDAECA}" srcOrd="0" destOrd="1" presId="urn:microsoft.com/office/officeart/2016/7/layout/VerticalSolidActionList"/>
    <dgm:cxn modelId="{9DA44777-4F57-4E6A-81A0-747355330D12}" srcId="{C15F7EB9-268D-455E-B17B-4755ED497458}" destId="{2B2B2FF8-0C78-42F1-AFD4-1E861F9C3BF6}" srcOrd="0" destOrd="0" parTransId="{8AC2DEA9-AE93-4EF0-AF7C-DCFA5673271A}" sibTransId="{4F2FAEFB-5306-446E-BDBA-2F42F2545EAA}"/>
    <dgm:cxn modelId="{7D564158-3081-497B-B6AE-F656D5A94516}" srcId="{2B2B2FF8-0C78-42F1-AFD4-1E861F9C3BF6}" destId="{949BCE2F-F3EE-4CF2-8CE2-0DA29A85FB6C}" srcOrd="0" destOrd="0" parTransId="{B6378553-74D1-47E6-8C47-929A882FD284}" sibTransId="{20A5816D-7B9E-4155-BFB3-37BE3DB75B55}"/>
    <dgm:cxn modelId="{78FA605A-06E6-484E-BE05-B7A47F1EA2E1}" type="presOf" srcId="{EC01EA6F-8F9D-4089-99B7-6D8197495609}" destId="{F4FACF0B-88C6-4B8A-876A-5BA6DC90856C}" srcOrd="0" destOrd="0" presId="urn:microsoft.com/office/officeart/2016/7/layout/VerticalSolidActionList"/>
    <dgm:cxn modelId="{611B6E9E-C0A7-43AB-9CFD-89B29F756AF0}" srcId="{232494F6-E2F7-4303-8B06-50C257849B5E}" destId="{D95F3415-21B6-4EC5-8991-E2D15FAD71CD}" srcOrd="2" destOrd="0" parTransId="{030638DA-F486-4D49-A4C2-31BCC1315F12}" sibTransId="{2334F553-BA5F-438D-8009-8F0204974609}"/>
    <dgm:cxn modelId="{72E608A0-5072-4F9E-8AB7-8CCD91D5DB32}" type="presOf" srcId="{D95F3415-21B6-4EC5-8991-E2D15FAD71CD}" destId="{F4FACF0B-88C6-4B8A-876A-5BA6DC90856C}" srcOrd="0" destOrd="2" presId="urn:microsoft.com/office/officeart/2016/7/layout/VerticalSolidActionList"/>
    <dgm:cxn modelId="{2BFE46A2-412D-4B92-BDB1-1405F012FDC7}" srcId="{C15F7EB9-268D-455E-B17B-4755ED497458}" destId="{232494F6-E2F7-4303-8B06-50C257849B5E}" srcOrd="1" destOrd="0" parTransId="{BF8BBC37-AE3B-4DED-8832-29B7C5F3ECC1}" sibTransId="{834E94E0-F886-4AE3-AEB8-FB473D969C63}"/>
    <dgm:cxn modelId="{94BEEFA5-B3A7-440D-BD79-FD4892934716}" type="presOf" srcId="{2B2B2FF8-0C78-42F1-AFD4-1E861F9C3BF6}" destId="{0F0EEF14-32FD-46D9-A179-B260365BCA7E}" srcOrd="0" destOrd="0" presId="urn:microsoft.com/office/officeart/2016/7/layout/VerticalSolidActionList"/>
    <dgm:cxn modelId="{9E5C40B3-296D-4328-896B-8365B7BEDC72}" srcId="{232494F6-E2F7-4303-8B06-50C257849B5E}" destId="{8B7B044C-32C9-4378-AA8A-534F8755399A}" srcOrd="1" destOrd="0" parTransId="{29EFE597-4A84-4EFD-931B-4424F762F9E5}" sibTransId="{A552AF14-F544-4AAA-8669-0D8E133CD351}"/>
    <dgm:cxn modelId="{C31710BC-1357-4452-9655-875337682102}" type="presOf" srcId="{949BCE2F-F3EE-4CF2-8CE2-0DA29A85FB6C}" destId="{762A7F90-2FAB-42AF-82D3-CD443DBDAECA}" srcOrd="0" destOrd="0" presId="urn:microsoft.com/office/officeart/2016/7/layout/VerticalSolidActionList"/>
    <dgm:cxn modelId="{AD4FB9CC-91E3-4DB1-81C6-1AF3F7182625}" type="presOf" srcId="{8B7B044C-32C9-4378-AA8A-534F8755399A}" destId="{F4FACF0B-88C6-4B8A-876A-5BA6DC90856C}" srcOrd="0" destOrd="1" presId="urn:microsoft.com/office/officeart/2016/7/layout/VerticalSolidActionList"/>
    <dgm:cxn modelId="{BDB2BEE5-0EC4-46B5-9F18-0FB3CDE59076}" srcId="{2B2B2FF8-0C78-42F1-AFD4-1E861F9C3BF6}" destId="{7070C5B1-0D03-4C49-92EB-EFF26278EED2}" srcOrd="1" destOrd="0" parTransId="{0FD49E0A-A1A2-4B7C-B22F-160A44FD2CAE}" sibTransId="{9B2A0787-658B-4E2B-9042-6D89C555958E}"/>
    <dgm:cxn modelId="{E2929F7A-D46B-45C7-8F5F-46D9F9CC90B2}" type="presParOf" srcId="{AA4DADE4-CCAF-415E-9705-C8E22190277A}" destId="{45474F03-85FD-42D8-949A-1C68239EEDCA}" srcOrd="0" destOrd="0" presId="urn:microsoft.com/office/officeart/2016/7/layout/VerticalSolidActionList"/>
    <dgm:cxn modelId="{EA46AA30-EBCC-4265-AFCF-350CF516B90A}" type="presParOf" srcId="{45474F03-85FD-42D8-949A-1C68239EEDCA}" destId="{0F0EEF14-32FD-46D9-A179-B260365BCA7E}" srcOrd="0" destOrd="0" presId="urn:microsoft.com/office/officeart/2016/7/layout/VerticalSolidActionList"/>
    <dgm:cxn modelId="{277710A5-665E-4A7B-9706-ABBC315CCCF0}" type="presParOf" srcId="{45474F03-85FD-42D8-949A-1C68239EEDCA}" destId="{762A7F90-2FAB-42AF-82D3-CD443DBDAECA}" srcOrd="1" destOrd="0" presId="urn:microsoft.com/office/officeart/2016/7/layout/VerticalSolidActionList"/>
    <dgm:cxn modelId="{E059DE6F-9090-4C6D-A9B9-98DC5FBE4456}" type="presParOf" srcId="{AA4DADE4-CCAF-415E-9705-C8E22190277A}" destId="{2EFC8B7F-6858-4A8D-AFA3-514F9C299740}" srcOrd="1" destOrd="0" presId="urn:microsoft.com/office/officeart/2016/7/layout/VerticalSolidActionList"/>
    <dgm:cxn modelId="{B3864BE5-0B96-4D37-A725-542401782DE7}" type="presParOf" srcId="{AA4DADE4-CCAF-415E-9705-C8E22190277A}" destId="{94319E3B-C0D7-43B2-9710-07E38B13E5DD}" srcOrd="2" destOrd="0" presId="urn:microsoft.com/office/officeart/2016/7/layout/VerticalSolidActionList"/>
    <dgm:cxn modelId="{9A9DF484-DD26-4BC0-BD94-ECC4EEF88493}" type="presParOf" srcId="{94319E3B-C0D7-43B2-9710-07E38B13E5DD}" destId="{94163454-D2AA-4C3F-AA59-6A90CD8B9B3E}" srcOrd="0" destOrd="0" presId="urn:microsoft.com/office/officeart/2016/7/layout/VerticalSolidActionList"/>
    <dgm:cxn modelId="{BF92214C-8E12-4006-B63E-B519B28775A7}" type="presParOf" srcId="{94319E3B-C0D7-43B2-9710-07E38B13E5DD}" destId="{F4FACF0B-88C6-4B8A-876A-5BA6DC90856C}" srcOrd="1" destOrd="0" presId="urn:microsoft.com/office/officeart/2016/7/layout/VerticalSolidActionList"/>
    <dgm:cxn modelId="{B08E9485-0FFE-4E6C-A9BA-56E8A27F65E0}" type="presParOf" srcId="{AA4DADE4-CCAF-415E-9705-C8E22190277A}" destId="{154AF81A-A457-43BD-ADBA-64B31F0BFEF5}" srcOrd="3" destOrd="0" presId="urn:microsoft.com/office/officeart/2016/7/layout/VerticalSolidActionList"/>
    <dgm:cxn modelId="{208A1B89-FFD5-4352-886C-BBA8364958F5}" type="presParOf" srcId="{AA4DADE4-CCAF-415E-9705-C8E22190277A}" destId="{91C500E9-3C39-40C7-BAAE-D5BE4C43BDAA}" srcOrd="4" destOrd="0" presId="urn:microsoft.com/office/officeart/2016/7/layout/VerticalSolidActionList"/>
    <dgm:cxn modelId="{1FDA283A-3F1E-4DBD-B1F1-FDA2B30F8ABE}" type="presParOf" srcId="{91C500E9-3C39-40C7-BAAE-D5BE4C43BDAA}" destId="{9CDDD356-CEBF-46D4-8AF2-B4B3518E5CC4}" srcOrd="0" destOrd="0" presId="urn:microsoft.com/office/officeart/2016/7/layout/VerticalSolidActionList"/>
    <dgm:cxn modelId="{6A9B198B-E1F1-4896-88BC-43CA9BACC29A}" type="presParOf" srcId="{91C500E9-3C39-40C7-BAAE-D5BE4C43BDAA}" destId="{C59A39BA-EE19-43A3-A6D9-D95B68016277}"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43BCE-54EE-45BF-943D-BD2A4E521931}">
      <dsp:nvSpPr>
        <dsp:cNvPr id="0" name=""/>
        <dsp:cNvSpPr/>
      </dsp:nvSpPr>
      <dsp:spPr>
        <a:xfrm>
          <a:off x="-228511" y="-26018"/>
          <a:ext cx="9646685" cy="133859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Could use linear regression but we don’t know the functional form</a:t>
          </a:r>
        </a:p>
      </dsp:txBody>
      <dsp:txXfrm>
        <a:off x="-189305" y="13188"/>
        <a:ext cx="8059259" cy="1260178"/>
      </dsp:txXfrm>
    </dsp:sp>
    <dsp:sp modelId="{F85E87FE-45EF-4570-869F-1EDB11BD92F8}">
      <dsp:nvSpPr>
        <dsp:cNvPr id="0" name=""/>
        <dsp:cNvSpPr/>
      </dsp:nvSpPr>
      <dsp:spPr>
        <a:xfrm>
          <a:off x="756950" y="1414379"/>
          <a:ext cx="9516743" cy="1581169"/>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Can also use double machine learning (</a:t>
          </a:r>
          <a:r>
            <a:rPr lang="en-US" sz="2800" kern="1200" dirty="0" err="1"/>
            <a:t>Chernozhukov</a:t>
          </a:r>
          <a:r>
            <a:rPr lang="en-US" sz="2800" kern="1200" dirty="0"/>
            <a:t> et. al, 2018)</a:t>
          </a:r>
        </a:p>
        <a:p>
          <a:pPr marL="228600" lvl="1" indent="-228600" algn="l" defTabSz="889000">
            <a:lnSpc>
              <a:spcPct val="90000"/>
            </a:lnSpc>
            <a:spcBef>
              <a:spcPct val="0"/>
            </a:spcBef>
            <a:spcAft>
              <a:spcPct val="15000"/>
            </a:spcAft>
            <a:buChar char="•"/>
          </a:pPr>
          <a:r>
            <a:rPr lang="en-US" sz="2000" kern="1200" dirty="0"/>
            <a:t>No need to specify functional form</a:t>
          </a:r>
        </a:p>
      </dsp:txBody>
      <dsp:txXfrm>
        <a:off x="803261" y="1460690"/>
        <a:ext cx="7636200" cy="1488547"/>
      </dsp:txXfrm>
    </dsp:sp>
    <dsp:sp modelId="{1C7F4CE1-0AE2-4ED7-BF44-21D9000C171E}">
      <dsp:nvSpPr>
        <dsp:cNvPr id="0" name=""/>
        <dsp:cNvSpPr/>
      </dsp:nvSpPr>
      <dsp:spPr>
        <a:xfrm>
          <a:off x="1769565" y="3045320"/>
          <a:ext cx="8732639" cy="1442665"/>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Uses any ML models to get treatment and outcome residuals and combines them in a final linear model</a:t>
          </a:r>
        </a:p>
      </dsp:txBody>
      <dsp:txXfrm>
        <a:off x="1811819" y="3087574"/>
        <a:ext cx="7007521" cy="1358157"/>
      </dsp:txXfrm>
    </dsp:sp>
    <dsp:sp modelId="{DF5635A9-3088-4FC9-9CCA-956351C4DF2E}">
      <dsp:nvSpPr>
        <dsp:cNvPr id="0" name=""/>
        <dsp:cNvSpPr/>
      </dsp:nvSpPr>
      <dsp:spPr>
        <a:xfrm>
          <a:off x="8091067" y="989078"/>
          <a:ext cx="870083" cy="87008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6836" y="989078"/>
        <a:ext cx="478545" cy="654737"/>
      </dsp:txXfrm>
    </dsp:sp>
    <dsp:sp modelId="{16DEAF97-346C-40B8-8135-B89B27D1F44D}">
      <dsp:nvSpPr>
        <dsp:cNvPr id="0" name=""/>
        <dsp:cNvSpPr/>
      </dsp:nvSpPr>
      <dsp:spPr>
        <a:xfrm>
          <a:off x="8861594" y="2541843"/>
          <a:ext cx="870083" cy="87008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57363" y="2541843"/>
        <a:ext cx="478545" cy="654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A346A-A683-4FF3-AFF8-B510B568C46E}">
      <dsp:nvSpPr>
        <dsp:cNvPr id="0" name=""/>
        <dsp:cNvSpPr/>
      </dsp:nvSpPr>
      <dsp:spPr>
        <a:xfrm>
          <a:off x="13705" y="90909"/>
          <a:ext cx="2638572" cy="791571"/>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506" tIns="208506" rIns="208506" bIns="208506" numCol="1" spcCol="1270" anchor="ctr" anchorCtr="0">
          <a:noAutofit/>
        </a:bodyPr>
        <a:lstStyle/>
        <a:p>
          <a:pPr marL="0" lvl="0" indent="0" algn="ctr" defTabSz="1244600">
            <a:lnSpc>
              <a:spcPct val="90000"/>
            </a:lnSpc>
            <a:spcBef>
              <a:spcPct val="0"/>
            </a:spcBef>
            <a:spcAft>
              <a:spcPct val="35000"/>
            </a:spcAft>
            <a:buNone/>
          </a:pPr>
          <a:r>
            <a:rPr lang="en-US" sz="2800" kern="1200" dirty="0"/>
            <a:t>Instantiate</a:t>
          </a:r>
        </a:p>
      </dsp:txBody>
      <dsp:txXfrm>
        <a:off x="13705" y="90909"/>
        <a:ext cx="2638572" cy="791571"/>
      </dsp:txXfrm>
    </dsp:sp>
    <dsp:sp modelId="{5C09A58E-8A13-4C52-AF95-D3ED3732F58E}">
      <dsp:nvSpPr>
        <dsp:cNvPr id="0" name=""/>
        <dsp:cNvSpPr/>
      </dsp:nvSpPr>
      <dsp:spPr>
        <a:xfrm>
          <a:off x="0" y="882481"/>
          <a:ext cx="2638572" cy="211307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632" tIns="260632" rIns="260632" bIns="260632" numCol="1" spcCol="1270" anchor="t" anchorCtr="0">
          <a:noAutofit/>
        </a:bodyPr>
        <a:lstStyle/>
        <a:p>
          <a:pPr marL="0" lvl="0" indent="0" algn="l" defTabSz="1244600">
            <a:lnSpc>
              <a:spcPct val="90000"/>
            </a:lnSpc>
            <a:spcBef>
              <a:spcPct val="0"/>
            </a:spcBef>
            <a:spcAft>
              <a:spcPct val="35000"/>
            </a:spcAft>
            <a:buNone/>
          </a:pPr>
          <a:r>
            <a:rPr lang="en-US" sz="2800" kern="1200" dirty="0"/>
            <a:t>Instantiate a model</a:t>
          </a:r>
        </a:p>
      </dsp:txBody>
      <dsp:txXfrm>
        <a:off x="0" y="882481"/>
        <a:ext cx="2638572" cy="2113070"/>
      </dsp:txXfrm>
    </dsp:sp>
    <dsp:sp modelId="{62AD58EE-2244-42CC-9EF5-FF532DCF20E8}">
      <dsp:nvSpPr>
        <dsp:cNvPr id="0" name=""/>
        <dsp:cNvSpPr/>
      </dsp:nvSpPr>
      <dsp:spPr>
        <a:xfrm>
          <a:off x="2760066" y="90909"/>
          <a:ext cx="2638572" cy="791571"/>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506" tIns="208506" rIns="208506" bIns="208506" numCol="1" spcCol="1270" anchor="ctr" anchorCtr="0">
          <a:noAutofit/>
        </a:bodyPr>
        <a:lstStyle/>
        <a:p>
          <a:pPr marL="0" lvl="0" indent="0" algn="ctr" defTabSz="1244600">
            <a:lnSpc>
              <a:spcPct val="90000"/>
            </a:lnSpc>
            <a:spcBef>
              <a:spcPct val="0"/>
            </a:spcBef>
            <a:spcAft>
              <a:spcPct val="35000"/>
            </a:spcAft>
            <a:buNone/>
          </a:pPr>
          <a:r>
            <a:rPr lang="en-US" sz="2800" kern="1200"/>
            <a:t>Estimate</a:t>
          </a:r>
        </a:p>
      </dsp:txBody>
      <dsp:txXfrm>
        <a:off x="2760066" y="90909"/>
        <a:ext cx="2638572" cy="791571"/>
      </dsp:txXfrm>
    </dsp:sp>
    <dsp:sp modelId="{EEAE3C93-5A28-4D75-9ACF-C79325FA63A9}">
      <dsp:nvSpPr>
        <dsp:cNvPr id="0" name=""/>
        <dsp:cNvSpPr/>
      </dsp:nvSpPr>
      <dsp:spPr>
        <a:xfrm>
          <a:off x="2760066" y="882481"/>
          <a:ext cx="2638572" cy="211307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632" tIns="260632" rIns="260632" bIns="260632" numCol="1" spcCol="1270" anchor="t" anchorCtr="0">
          <a:noAutofit/>
        </a:bodyPr>
        <a:lstStyle/>
        <a:p>
          <a:pPr marL="0" lvl="0" indent="0" algn="l" defTabSz="1244600">
            <a:lnSpc>
              <a:spcPct val="90000"/>
            </a:lnSpc>
            <a:spcBef>
              <a:spcPct val="0"/>
            </a:spcBef>
            <a:spcAft>
              <a:spcPct val="35000"/>
            </a:spcAft>
            <a:buNone/>
          </a:pPr>
          <a:r>
            <a:rPr lang="en-US" sz="2800" kern="1200" dirty="0"/>
            <a:t>Estimate the causal effect of interest</a:t>
          </a:r>
        </a:p>
      </dsp:txBody>
      <dsp:txXfrm>
        <a:off x="2760066" y="882481"/>
        <a:ext cx="2638572" cy="2113070"/>
      </dsp:txXfrm>
    </dsp:sp>
    <dsp:sp modelId="{09852415-03F4-4935-BA62-2A61E0FFD2F3}">
      <dsp:nvSpPr>
        <dsp:cNvPr id="0" name=""/>
        <dsp:cNvSpPr/>
      </dsp:nvSpPr>
      <dsp:spPr>
        <a:xfrm>
          <a:off x="5506427" y="90909"/>
          <a:ext cx="2638572" cy="791571"/>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506" tIns="208506" rIns="208506" bIns="208506" numCol="1" spcCol="1270" anchor="ctr" anchorCtr="0">
          <a:noAutofit/>
        </a:bodyPr>
        <a:lstStyle/>
        <a:p>
          <a:pPr marL="0" lvl="0" indent="0" algn="ctr" defTabSz="1244600">
            <a:lnSpc>
              <a:spcPct val="90000"/>
            </a:lnSpc>
            <a:spcBef>
              <a:spcPct val="0"/>
            </a:spcBef>
            <a:spcAft>
              <a:spcPct val="35000"/>
            </a:spcAft>
            <a:buNone/>
          </a:pPr>
          <a:r>
            <a:rPr lang="en-US" sz="2800" kern="1200" dirty="0"/>
            <a:t>Summarize</a:t>
          </a:r>
        </a:p>
      </dsp:txBody>
      <dsp:txXfrm>
        <a:off x="5506427" y="90909"/>
        <a:ext cx="2638572" cy="791571"/>
      </dsp:txXfrm>
    </dsp:sp>
    <dsp:sp modelId="{EF2AE90F-8435-4F0F-82FA-BDFA40B763D6}">
      <dsp:nvSpPr>
        <dsp:cNvPr id="0" name=""/>
        <dsp:cNvSpPr/>
      </dsp:nvSpPr>
      <dsp:spPr>
        <a:xfrm>
          <a:off x="5506427" y="882481"/>
          <a:ext cx="2638572" cy="211307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632" tIns="260632" rIns="260632" bIns="260632" numCol="1" spcCol="1270" anchor="t" anchorCtr="0">
          <a:noAutofit/>
        </a:bodyPr>
        <a:lstStyle/>
        <a:p>
          <a:pPr marL="0" lvl="0" indent="0" algn="l" defTabSz="1244600">
            <a:lnSpc>
              <a:spcPct val="90000"/>
            </a:lnSpc>
            <a:spcBef>
              <a:spcPct val="0"/>
            </a:spcBef>
            <a:spcAft>
              <a:spcPct val="35000"/>
            </a:spcAft>
            <a:buNone/>
          </a:pPr>
          <a:r>
            <a:rPr lang="en-US" sz="2800" kern="1200" dirty="0"/>
            <a:t>Get a summary of the model</a:t>
          </a:r>
        </a:p>
      </dsp:txBody>
      <dsp:txXfrm>
        <a:off x="5506427" y="882481"/>
        <a:ext cx="2638572" cy="2113070"/>
      </dsp:txXfrm>
    </dsp:sp>
    <dsp:sp modelId="{82C90A7F-946D-4B9A-B9B5-0B80CE1182C2}">
      <dsp:nvSpPr>
        <dsp:cNvPr id="0" name=""/>
        <dsp:cNvSpPr/>
      </dsp:nvSpPr>
      <dsp:spPr>
        <a:xfrm>
          <a:off x="8252788" y="90909"/>
          <a:ext cx="2638572" cy="791571"/>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506" tIns="208506" rIns="208506" bIns="208506" numCol="1" spcCol="1270" anchor="ctr" anchorCtr="0">
          <a:noAutofit/>
        </a:bodyPr>
        <a:lstStyle/>
        <a:p>
          <a:pPr marL="0" lvl="0" indent="0" algn="ctr" defTabSz="1244600">
            <a:lnSpc>
              <a:spcPct val="90000"/>
            </a:lnSpc>
            <a:spcBef>
              <a:spcPct val="0"/>
            </a:spcBef>
            <a:spcAft>
              <a:spcPct val="35000"/>
            </a:spcAft>
            <a:buNone/>
          </a:pPr>
          <a:r>
            <a:rPr lang="en-US" sz="2800" kern="1200" dirty="0"/>
            <a:t>Validate</a:t>
          </a:r>
        </a:p>
      </dsp:txBody>
      <dsp:txXfrm>
        <a:off x="8252788" y="90909"/>
        <a:ext cx="2638572" cy="791571"/>
      </dsp:txXfrm>
    </dsp:sp>
    <dsp:sp modelId="{B2DF174A-EE75-4187-B664-971EC0AA77F0}">
      <dsp:nvSpPr>
        <dsp:cNvPr id="0" name=""/>
        <dsp:cNvSpPr/>
      </dsp:nvSpPr>
      <dsp:spPr>
        <a:xfrm>
          <a:off x="8252788" y="882481"/>
          <a:ext cx="2638572" cy="2113070"/>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632" tIns="260632" rIns="260632" bIns="260632" numCol="1" spcCol="1270" anchor="t" anchorCtr="0">
          <a:noAutofit/>
        </a:bodyPr>
        <a:lstStyle/>
        <a:p>
          <a:pPr marL="0" lvl="0" indent="0" algn="l" defTabSz="1244600">
            <a:lnSpc>
              <a:spcPct val="90000"/>
            </a:lnSpc>
            <a:spcBef>
              <a:spcPct val="0"/>
            </a:spcBef>
            <a:spcAft>
              <a:spcPct val="35000"/>
            </a:spcAft>
            <a:buNone/>
          </a:pPr>
          <a:r>
            <a:rPr lang="en-US" sz="2800" kern="1200" dirty="0"/>
            <a:t>Validate modeling assumptions</a:t>
          </a:r>
        </a:p>
      </dsp:txBody>
      <dsp:txXfrm>
        <a:off x="8252788" y="882481"/>
        <a:ext cx="2638572" cy="211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33DEF-410F-4315-AE74-37F63D1326C6}">
      <dsp:nvSpPr>
        <dsp:cNvPr id="0" name=""/>
        <dsp:cNvSpPr/>
      </dsp:nvSpPr>
      <dsp:spPr>
        <a:xfrm>
          <a:off x="46" y="164343"/>
          <a:ext cx="4497798" cy="72000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i="0" kern="1200" dirty="0"/>
            <a:t>Average Effect Estimators</a:t>
          </a:r>
          <a:endParaRPr lang="en-US" sz="2500" kern="1200" dirty="0"/>
        </a:p>
      </dsp:txBody>
      <dsp:txXfrm>
        <a:off x="46" y="164343"/>
        <a:ext cx="4497798" cy="720000"/>
      </dsp:txXfrm>
    </dsp:sp>
    <dsp:sp modelId="{EEB3EB30-A80C-4151-BD3B-5F6424497EBE}">
      <dsp:nvSpPr>
        <dsp:cNvPr id="0" name=""/>
        <dsp:cNvSpPr/>
      </dsp:nvSpPr>
      <dsp:spPr>
        <a:xfrm>
          <a:off x="46" y="884343"/>
          <a:ext cx="4497798" cy="2373996"/>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Interrupted Time Series</a:t>
          </a:r>
          <a:endParaRPr lang="en-US" sz="2500" kern="1200" dirty="0"/>
        </a:p>
        <a:p>
          <a:pPr marL="228600" lvl="1" indent="-228600" algn="l" defTabSz="1111250">
            <a:lnSpc>
              <a:spcPct val="90000"/>
            </a:lnSpc>
            <a:spcBef>
              <a:spcPct val="0"/>
            </a:spcBef>
            <a:spcAft>
              <a:spcPct val="15000"/>
            </a:spcAft>
            <a:buChar char="•"/>
          </a:pPr>
          <a:r>
            <a:rPr lang="en-US" sz="2500" b="0" i="0" kern="1200" dirty="0"/>
            <a:t>G-computation</a:t>
          </a:r>
          <a:endParaRPr lang="en-US" sz="2500" kern="1200" dirty="0"/>
        </a:p>
        <a:p>
          <a:pPr marL="228600" lvl="1" indent="-228600" algn="l" defTabSz="1111250">
            <a:lnSpc>
              <a:spcPct val="90000"/>
            </a:lnSpc>
            <a:spcBef>
              <a:spcPct val="0"/>
            </a:spcBef>
            <a:spcAft>
              <a:spcPct val="15000"/>
            </a:spcAft>
            <a:buChar char="•"/>
          </a:pPr>
          <a:r>
            <a:rPr lang="en-US" sz="2500" b="0" i="0" kern="1200" dirty="0"/>
            <a:t>Double Machine Learning</a:t>
          </a:r>
          <a:endParaRPr lang="en-US" sz="2500" kern="1200" dirty="0"/>
        </a:p>
      </dsp:txBody>
      <dsp:txXfrm>
        <a:off x="46" y="884343"/>
        <a:ext cx="4497798" cy="2373996"/>
      </dsp:txXfrm>
    </dsp:sp>
    <dsp:sp modelId="{7D6E8A99-0645-4B32-AC2D-D28A2EB287DE}">
      <dsp:nvSpPr>
        <dsp:cNvPr id="0" name=""/>
        <dsp:cNvSpPr/>
      </dsp:nvSpPr>
      <dsp:spPr>
        <a:xfrm>
          <a:off x="5127537" y="164343"/>
          <a:ext cx="4497798" cy="720000"/>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i="0" kern="1200" dirty="0"/>
            <a:t>CATE Estimators</a:t>
          </a:r>
          <a:endParaRPr lang="en-US" sz="2500" kern="1200" dirty="0"/>
        </a:p>
      </dsp:txBody>
      <dsp:txXfrm>
        <a:off x="5127537" y="164343"/>
        <a:ext cx="4497798" cy="720000"/>
      </dsp:txXfrm>
    </dsp:sp>
    <dsp:sp modelId="{CCDE384A-F506-4338-9926-822E624F31A7}">
      <dsp:nvSpPr>
        <dsp:cNvPr id="0" name=""/>
        <dsp:cNvSpPr/>
      </dsp:nvSpPr>
      <dsp:spPr>
        <a:xfrm>
          <a:off x="5127537" y="884343"/>
          <a:ext cx="4497798" cy="2373996"/>
        </a:xfrm>
        <a:prstGeom prst="rect">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S-learning</a:t>
          </a:r>
          <a:endParaRPr lang="en-US" sz="2500" kern="1200" dirty="0"/>
        </a:p>
        <a:p>
          <a:pPr marL="228600" lvl="1" indent="-228600" algn="l" defTabSz="1111250">
            <a:lnSpc>
              <a:spcPct val="90000"/>
            </a:lnSpc>
            <a:spcBef>
              <a:spcPct val="0"/>
            </a:spcBef>
            <a:spcAft>
              <a:spcPct val="15000"/>
            </a:spcAft>
            <a:buChar char="•"/>
          </a:pPr>
          <a:r>
            <a:rPr lang="en-US" sz="2500" b="0" i="0" kern="1200" dirty="0"/>
            <a:t>T-learning</a:t>
          </a:r>
          <a:endParaRPr lang="en-US" sz="2500" kern="1200" dirty="0"/>
        </a:p>
        <a:p>
          <a:pPr marL="228600" lvl="1" indent="-228600" algn="l" defTabSz="1111250">
            <a:lnSpc>
              <a:spcPct val="90000"/>
            </a:lnSpc>
            <a:spcBef>
              <a:spcPct val="0"/>
            </a:spcBef>
            <a:spcAft>
              <a:spcPct val="15000"/>
            </a:spcAft>
            <a:buChar char="•"/>
          </a:pPr>
          <a:r>
            <a:rPr lang="en-US" sz="2500" b="0" i="0" kern="1200" dirty="0"/>
            <a:t>X-learning</a:t>
          </a:r>
          <a:endParaRPr lang="en-US" sz="2500" kern="1200" dirty="0"/>
        </a:p>
        <a:p>
          <a:pPr marL="228600" lvl="1" indent="-228600" algn="l" defTabSz="1111250">
            <a:lnSpc>
              <a:spcPct val="90000"/>
            </a:lnSpc>
            <a:spcBef>
              <a:spcPct val="0"/>
            </a:spcBef>
            <a:spcAft>
              <a:spcPct val="15000"/>
            </a:spcAft>
            <a:buChar char="•"/>
          </a:pPr>
          <a:r>
            <a:rPr lang="en-US" sz="2500" b="0" i="0" kern="1200" dirty="0"/>
            <a:t>R-learning</a:t>
          </a:r>
          <a:endParaRPr lang="en-US" sz="2500" kern="1200" dirty="0"/>
        </a:p>
        <a:p>
          <a:pPr marL="228600" lvl="1" indent="-228600" algn="l" defTabSz="1111250">
            <a:lnSpc>
              <a:spcPct val="90000"/>
            </a:lnSpc>
            <a:spcBef>
              <a:spcPct val="0"/>
            </a:spcBef>
            <a:spcAft>
              <a:spcPct val="15000"/>
            </a:spcAft>
            <a:buChar char="•"/>
          </a:pPr>
          <a:r>
            <a:rPr lang="en-US" sz="2500" b="0" i="0" kern="1200" dirty="0"/>
            <a:t>Doubly Robust Estimation</a:t>
          </a:r>
          <a:endParaRPr lang="en-US" sz="2500" kern="1200" dirty="0"/>
        </a:p>
      </dsp:txBody>
      <dsp:txXfrm>
        <a:off x="5127537" y="884343"/>
        <a:ext cx="4497798" cy="2373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A7F90-2FAB-42AF-82D3-CD443DBDAECA}">
      <dsp:nvSpPr>
        <dsp:cNvPr id="0" name=""/>
        <dsp:cNvSpPr/>
      </dsp:nvSpPr>
      <dsp:spPr>
        <a:xfrm>
          <a:off x="2047233" y="1891"/>
          <a:ext cx="5382065" cy="193906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427" tIns="492523" rIns="104427" bIns="492523" numCol="1" spcCol="1270" anchor="ctr" anchorCtr="0">
          <a:noAutofit/>
        </a:bodyPr>
        <a:lstStyle/>
        <a:p>
          <a:pPr marL="0" lvl="0" indent="0" algn="l" defTabSz="889000">
            <a:lnSpc>
              <a:spcPct val="90000"/>
            </a:lnSpc>
            <a:spcBef>
              <a:spcPct val="0"/>
            </a:spcBef>
            <a:spcAft>
              <a:spcPct val="35000"/>
            </a:spcAft>
            <a:buNone/>
          </a:pPr>
          <a:r>
            <a:rPr lang="en-US" sz="2000" b="0" i="0" kern="1200" dirty="0"/>
            <a:t>No required imports</a:t>
          </a:r>
          <a:endParaRPr lang="en-US" sz="2000" kern="1200" dirty="0"/>
        </a:p>
        <a:p>
          <a:pPr marL="0" lvl="0" indent="0" algn="l" defTabSz="889000">
            <a:lnSpc>
              <a:spcPct val="90000"/>
            </a:lnSpc>
            <a:spcBef>
              <a:spcPct val="0"/>
            </a:spcBef>
            <a:spcAft>
              <a:spcPct val="35000"/>
            </a:spcAft>
            <a:buNone/>
          </a:pPr>
          <a:r>
            <a:rPr lang="en-US" sz="2000" b="0" i="0" kern="1200" dirty="0"/>
            <a:t>Only need to know four functions</a:t>
          </a:r>
          <a:endParaRPr lang="en-US" sz="2000" kern="1200" dirty="0"/>
        </a:p>
        <a:p>
          <a:pPr marL="0" lvl="0" indent="0" algn="l" defTabSz="889000">
            <a:lnSpc>
              <a:spcPct val="90000"/>
            </a:lnSpc>
            <a:spcBef>
              <a:spcPct val="0"/>
            </a:spcBef>
            <a:spcAft>
              <a:spcPct val="35000"/>
            </a:spcAft>
            <a:buNone/>
          </a:pPr>
          <a:r>
            <a:rPr lang="en-US" sz="2000" b="0" i="0" kern="1200" dirty="0">
              <a:solidFill>
                <a:schemeClr val="accent1"/>
              </a:solidFill>
            </a:rPr>
            <a:t>Less flexibility</a:t>
          </a:r>
          <a:endParaRPr lang="en-US" sz="2000" kern="1200" dirty="0">
            <a:solidFill>
              <a:schemeClr val="accent1"/>
            </a:solidFill>
          </a:endParaRPr>
        </a:p>
      </dsp:txBody>
      <dsp:txXfrm>
        <a:off x="2047233" y="1891"/>
        <a:ext cx="5382065" cy="1939066"/>
      </dsp:txXfrm>
    </dsp:sp>
    <dsp:sp modelId="{0F0EEF14-32FD-46D9-A179-B260365BCA7E}">
      <dsp:nvSpPr>
        <dsp:cNvPr id="0" name=""/>
        <dsp:cNvSpPr/>
      </dsp:nvSpPr>
      <dsp:spPr>
        <a:xfrm>
          <a:off x="57" y="1891"/>
          <a:ext cx="2047176" cy="193906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200" tIns="191537" rIns="71200" bIns="191537" numCol="1" spcCol="1270" anchor="ctr" anchorCtr="0">
          <a:noAutofit/>
        </a:bodyPr>
        <a:lstStyle/>
        <a:p>
          <a:pPr marL="0" lvl="0" indent="0" algn="ctr" defTabSz="1200150">
            <a:lnSpc>
              <a:spcPct val="90000"/>
            </a:lnSpc>
            <a:spcBef>
              <a:spcPct val="0"/>
            </a:spcBef>
            <a:spcAft>
              <a:spcPct val="35000"/>
            </a:spcAft>
            <a:buNone/>
          </a:pPr>
          <a:r>
            <a:rPr lang="en-US" sz="2700" b="0" i="0" kern="1200" dirty="0"/>
            <a:t>Simplicity</a:t>
          </a:r>
          <a:endParaRPr lang="en-US" sz="2700" kern="1200" dirty="0"/>
        </a:p>
      </dsp:txBody>
      <dsp:txXfrm>
        <a:off x="57" y="1891"/>
        <a:ext cx="2047176" cy="1939066"/>
      </dsp:txXfrm>
    </dsp:sp>
    <dsp:sp modelId="{F4FACF0B-88C6-4B8A-876A-5BA6DC90856C}">
      <dsp:nvSpPr>
        <dsp:cNvPr id="0" name=""/>
        <dsp:cNvSpPr/>
      </dsp:nvSpPr>
      <dsp:spPr>
        <a:xfrm>
          <a:off x="2054439" y="2057301"/>
          <a:ext cx="5375991" cy="193906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356" tIns="492523" rIns="107356" bIns="492523"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G-computation and E-value from epidemiology</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en-US" sz="2000" b="0" i="0" kern="1200" dirty="0"/>
            <a:t>Many estimators from econometrics literature</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en-US" sz="2000" b="0" i="0" kern="1200" dirty="0"/>
            <a:t>Randomization inference from work on causal inference</a:t>
          </a:r>
          <a:endParaRPr lang="en-US" sz="2000" kern="1200" dirty="0"/>
        </a:p>
      </dsp:txBody>
      <dsp:txXfrm>
        <a:off x="2054439" y="2057301"/>
        <a:ext cx="5375991" cy="1939066"/>
      </dsp:txXfrm>
    </dsp:sp>
    <dsp:sp modelId="{94163454-D2AA-4C3F-AA59-6A90CD8B9B3E}">
      <dsp:nvSpPr>
        <dsp:cNvPr id="0" name=""/>
        <dsp:cNvSpPr/>
      </dsp:nvSpPr>
      <dsp:spPr>
        <a:xfrm>
          <a:off x="57" y="2057301"/>
          <a:ext cx="2054382" cy="193906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197" tIns="191537" rIns="73197" bIns="191537" numCol="1" spcCol="1270" anchor="ctr" anchorCtr="0">
          <a:noAutofit/>
        </a:bodyPr>
        <a:lstStyle/>
        <a:p>
          <a:pPr marL="0" lvl="0" indent="0" algn="ctr" defTabSz="889000">
            <a:lnSpc>
              <a:spcPct val="90000"/>
            </a:lnSpc>
            <a:spcBef>
              <a:spcPct val="0"/>
            </a:spcBef>
            <a:spcAft>
              <a:spcPct val="35000"/>
            </a:spcAft>
            <a:buNone/>
          </a:pPr>
          <a:r>
            <a:rPr lang="en-US" sz="2000" b="0" i="0" kern="1200" dirty="0"/>
            <a:t>Interdisciplinary</a:t>
          </a:r>
          <a:endParaRPr lang="en-US" sz="2000" kern="1200" dirty="0"/>
        </a:p>
      </dsp:txBody>
      <dsp:txXfrm>
        <a:off x="57" y="2057301"/>
        <a:ext cx="2054382" cy="1939066"/>
      </dsp:txXfrm>
    </dsp:sp>
    <dsp:sp modelId="{C59A39BA-EE19-43A3-A6D9-D95B68016277}">
      <dsp:nvSpPr>
        <dsp:cNvPr id="0" name=""/>
        <dsp:cNvSpPr/>
      </dsp:nvSpPr>
      <dsp:spPr>
        <a:xfrm>
          <a:off x="2061035" y="4112712"/>
          <a:ext cx="5370453" cy="193906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202" tIns="492523" rIns="104202" bIns="492523" numCol="1" spcCol="1270" anchor="ctr" anchorCtr="0">
          <a:noAutofit/>
        </a:bodyPr>
        <a:lstStyle/>
        <a:p>
          <a:pPr marL="0" lvl="0" indent="0" algn="l" defTabSz="889000">
            <a:lnSpc>
              <a:spcPct val="90000"/>
            </a:lnSpc>
            <a:spcBef>
              <a:spcPct val="0"/>
            </a:spcBef>
            <a:spcAft>
              <a:spcPct val="35000"/>
            </a:spcAft>
            <a:buNone/>
          </a:pPr>
          <a:r>
            <a:rPr lang="en-US" sz="2000" b="0" i="0" kern="1200" dirty="0"/>
            <a:t>Written in Julia standard library</a:t>
          </a:r>
          <a:endParaRPr lang="en-US" sz="2000" kern="1200" dirty="0"/>
        </a:p>
      </dsp:txBody>
      <dsp:txXfrm>
        <a:off x="2061035" y="4112712"/>
        <a:ext cx="5370453" cy="1939066"/>
      </dsp:txXfrm>
    </dsp:sp>
    <dsp:sp modelId="{9CDDD356-CEBF-46D4-8AF2-B4B3518E5CC4}">
      <dsp:nvSpPr>
        <dsp:cNvPr id="0" name=""/>
        <dsp:cNvSpPr/>
      </dsp:nvSpPr>
      <dsp:spPr>
        <a:xfrm>
          <a:off x="57" y="4112712"/>
          <a:ext cx="2060978" cy="193906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047" tIns="191537" rIns="71047" bIns="191537" numCol="1" spcCol="1270" anchor="ctr" anchorCtr="0">
          <a:noAutofit/>
        </a:bodyPr>
        <a:lstStyle/>
        <a:p>
          <a:pPr marL="0" lvl="0" indent="0" algn="ctr" defTabSz="889000">
            <a:lnSpc>
              <a:spcPct val="90000"/>
            </a:lnSpc>
            <a:spcBef>
              <a:spcPct val="0"/>
            </a:spcBef>
            <a:spcAft>
              <a:spcPct val="35000"/>
            </a:spcAft>
            <a:buNone/>
          </a:pPr>
          <a:r>
            <a:rPr lang="en-US" sz="2000" b="0" i="0" kern="1200" dirty="0"/>
            <a:t>Lightweight</a:t>
          </a:r>
          <a:endParaRPr lang="en-US" sz="2000" kern="1200" dirty="0"/>
        </a:p>
      </dsp:txBody>
      <dsp:txXfrm>
        <a:off x="57" y="4112712"/>
        <a:ext cx="2060978" cy="19390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D8E90-F7B1-051D-7B03-F91A9EB1A1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AFDD8C-005A-3B00-865E-B677A68540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10BDA-5139-4E86-A67A-22C4610DC73F}" type="datetimeFigureOut">
              <a:rPr lang="en-US" smtClean="0"/>
              <a:t>7/6/2024</a:t>
            </a:fld>
            <a:endParaRPr lang="en-US"/>
          </a:p>
        </p:txBody>
      </p:sp>
      <p:sp>
        <p:nvSpPr>
          <p:cNvPr id="4" name="Footer Placeholder 3">
            <a:extLst>
              <a:ext uri="{FF2B5EF4-FFF2-40B4-BE49-F238E27FC236}">
                <a16:creationId xmlns:a16="http://schemas.microsoft.com/office/drawing/2014/main" id="{60B2096D-EA59-19B2-0DB5-7AA648D2C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JuliaCon 2024</a:t>
            </a:r>
          </a:p>
        </p:txBody>
      </p:sp>
      <p:sp>
        <p:nvSpPr>
          <p:cNvPr id="5" name="Slide Number Placeholder 4">
            <a:extLst>
              <a:ext uri="{FF2B5EF4-FFF2-40B4-BE49-F238E27FC236}">
                <a16:creationId xmlns:a16="http://schemas.microsoft.com/office/drawing/2014/main" id="{C1DC1EA1-27AA-687A-E89B-1B2406902B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BF0C37-18D0-4F95-A215-FCD69579744C}" type="slidenum">
              <a:rPr lang="en-US" smtClean="0"/>
              <a:t>‹#›</a:t>
            </a:fld>
            <a:endParaRPr lang="en-US"/>
          </a:p>
        </p:txBody>
      </p:sp>
    </p:spTree>
    <p:extLst>
      <p:ext uri="{BB962C8B-B14F-4D97-AF65-F5344CB8AC3E}">
        <p14:creationId xmlns:p14="http://schemas.microsoft.com/office/powerpoint/2010/main" val="38856230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AE39F-5D25-4C56-B6E6-806B2CACEAC4}"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JuliaCon 2024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5AEA4-9AF0-4C4A-BC4B-23D78442E029}" type="slidenum">
              <a:rPr lang="en-US" smtClean="0"/>
              <a:t>‹#›</a:t>
            </a:fld>
            <a:endParaRPr lang="en-US"/>
          </a:p>
        </p:txBody>
      </p:sp>
    </p:spTree>
    <p:extLst>
      <p:ext uri="{BB962C8B-B14F-4D97-AF65-F5344CB8AC3E}">
        <p14:creationId xmlns:p14="http://schemas.microsoft.com/office/powerpoint/2010/main" val="342193951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will be going through a couple examples so if you want to follow along with them you can get the </a:t>
            </a:r>
            <a:r>
              <a:rPr lang="en-US" dirty="0" err="1"/>
              <a:t>Jupyter</a:t>
            </a:r>
            <a:r>
              <a:rPr lang="en-US" dirty="0"/>
              <a:t> notebooks at the URL on the </a:t>
            </a:r>
            <a:r>
              <a:rPr lang="en-US" dirty="0" err="1"/>
              <a:t>JuliaCon</a:t>
            </a:r>
            <a:r>
              <a:rPr lang="en-US" dirty="0"/>
              <a:t> website or scan the QR code here</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a:t>
            </a:fld>
            <a:endParaRPr lang="en-US"/>
          </a:p>
        </p:txBody>
      </p:sp>
    </p:spTree>
    <p:extLst>
      <p:ext uri="{BB962C8B-B14F-4D97-AF65-F5344CB8AC3E}">
        <p14:creationId xmlns:p14="http://schemas.microsoft.com/office/powerpoint/2010/main" val="44852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One caveat is that if the estimated effect seems way off, don’t panic, try a different activation function</a:t>
            </a:r>
          </a:p>
          <a:p>
            <a:pPr marL="171450" indent="-171450">
              <a:buFontTx/>
              <a:buChar char="-"/>
            </a:pPr>
            <a:r>
              <a:rPr lang="en-US" dirty="0"/>
              <a:t>Since the weights are not repeatedly updated by gradient descent, different activation functions will constrain the weights further or closer to zero</a:t>
            </a:r>
          </a:p>
          <a:p>
            <a:pPr marL="171450" indent="-171450">
              <a:buFontTx/>
              <a:buChar char="-"/>
            </a:pPr>
            <a:r>
              <a:rPr lang="en-US" dirty="0"/>
              <a:t>For example, an aggressive activation like the binary step function will work well if you notice the magnitude of the estimates are way larger than they should be with the default swish activation</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19</a:t>
            </a:fld>
            <a:endParaRPr lang="en-US"/>
          </a:p>
        </p:txBody>
      </p:sp>
    </p:spTree>
    <p:extLst>
      <p:ext uri="{BB962C8B-B14F-4D97-AF65-F5344CB8AC3E}">
        <p14:creationId xmlns:p14="http://schemas.microsoft.com/office/powerpoint/2010/main" val="299343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Hopefully somebody in the room gets the Stepbrothers reference</a:t>
            </a:r>
          </a:p>
          <a:p>
            <a:pPr marL="171450" indent="-171450">
              <a:buFontTx/>
              <a:buChar char="-"/>
            </a:pPr>
            <a:r>
              <a:rPr lang="en-US" dirty="0"/>
              <a:t>In Julia there isn’t a highly developed ecosystem for causal ML like in Python</a:t>
            </a:r>
          </a:p>
          <a:p>
            <a:pPr marL="171450" indent="-171450">
              <a:buFontTx/>
              <a:buChar char="-"/>
            </a:pPr>
            <a:r>
              <a:rPr lang="en-US" dirty="0"/>
              <a:t>This means we have an opportunity to create a simple interface in the spirit of </a:t>
            </a:r>
            <a:r>
              <a:rPr lang="en-US" dirty="0" err="1"/>
              <a:t>Tables.jl</a:t>
            </a:r>
            <a:r>
              <a:rPr lang="en-US" dirty="0"/>
              <a:t> for causal ML</a:t>
            </a:r>
          </a:p>
          <a:p>
            <a:pPr marL="171450" indent="-171450">
              <a:buFontTx/>
              <a:buChar char="-"/>
            </a:pPr>
            <a:r>
              <a:rPr lang="en-US" dirty="0"/>
              <a:t>Then anyone can easily estimate causal effects using a simple workflow like the one used by </a:t>
            </a:r>
            <a:r>
              <a:rPr lang="en-US" dirty="0" err="1"/>
              <a:t>CausalELM</a:t>
            </a:r>
            <a:endParaRPr lang="en-US" dirty="0"/>
          </a:p>
          <a:p>
            <a:pPr marL="171450" indent="-171450">
              <a:buFontTx/>
              <a:buChar char="-"/>
            </a:pPr>
            <a:r>
              <a:rPr lang="en-US" dirty="0"/>
              <a:t>Could also take this even further and make a metapackage like MLJ</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22</a:t>
            </a:fld>
            <a:endParaRPr lang="en-US"/>
          </a:p>
        </p:txBody>
      </p:sp>
    </p:spTree>
    <p:extLst>
      <p:ext uri="{BB962C8B-B14F-4D97-AF65-F5344CB8AC3E}">
        <p14:creationId xmlns:p14="http://schemas.microsoft.com/office/powerpoint/2010/main" val="249766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We’ll briefly cover the potential outcomes framework in a noncomprehensive manner because the models we will discuss fall under this framework</a:t>
            </a:r>
          </a:p>
          <a:p>
            <a:pPr marL="171450" indent="-171450">
              <a:buFontTx/>
              <a:buChar char="-"/>
            </a:pPr>
            <a:r>
              <a:rPr lang="en-US" dirty="0"/>
              <a:t>Then the bulk of the presentation will be walking through a couple of motivating examples, which are in the notebooks</a:t>
            </a:r>
          </a:p>
          <a:p>
            <a:pPr marL="171450" indent="-171450">
              <a:buFontTx/>
              <a:buChar char="-"/>
            </a:pPr>
            <a:r>
              <a:rPr lang="en-US" dirty="0"/>
              <a:t>We’ll quickly tie it back to the general workflow in </a:t>
            </a:r>
            <a:r>
              <a:rPr lang="en-US" dirty="0" err="1"/>
              <a:t>CausalELM</a:t>
            </a:r>
            <a:endParaRPr lang="en-US" dirty="0"/>
          </a:p>
          <a:p>
            <a:pPr marL="171450" indent="-171450">
              <a:buFontTx/>
              <a:buChar char="-"/>
            </a:pPr>
            <a:r>
              <a:rPr lang="en-US" dirty="0"/>
              <a:t>I’ll briefly talk about the other estimators that </a:t>
            </a:r>
            <a:r>
              <a:rPr lang="en-US" dirty="0" err="1"/>
              <a:t>CausalELM</a:t>
            </a:r>
            <a:r>
              <a:rPr lang="en-US" dirty="0"/>
              <a:t> implements that we won’t cover in the examples</a:t>
            </a:r>
          </a:p>
          <a:p>
            <a:pPr marL="171450" indent="-171450">
              <a:buFontTx/>
              <a:buChar char="-"/>
            </a:pPr>
            <a:r>
              <a:rPr lang="en-US" dirty="0"/>
              <a:t>Then I’ll talk a bit about how </a:t>
            </a:r>
            <a:r>
              <a:rPr lang="en-US" dirty="0" err="1"/>
              <a:t>CausalELM</a:t>
            </a:r>
            <a:r>
              <a:rPr lang="en-US" dirty="0"/>
              <a:t> differs from other </a:t>
            </a:r>
            <a:r>
              <a:rPr lang="en-US" dirty="0" err="1"/>
              <a:t>causalML</a:t>
            </a:r>
            <a:r>
              <a:rPr lang="en-US" dirty="0"/>
              <a:t> packages, especially </a:t>
            </a:r>
            <a:r>
              <a:rPr lang="en-US" dirty="0" err="1"/>
              <a:t>EconML</a:t>
            </a:r>
            <a:r>
              <a:rPr lang="en-US" dirty="0"/>
              <a:t> and others in Python</a:t>
            </a:r>
          </a:p>
          <a:p>
            <a:pPr marL="171450" indent="-171450">
              <a:buFontTx/>
              <a:buChar char="-"/>
            </a:pPr>
            <a:r>
              <a:rPr lang="en-US" dirty="0"/>
              <a:t>Finally, I’ll talk about what I see as a potential way forward for causal ML in Julia</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2</a:t>
            </a:fld>
            <a:endParaRPr lang="en-US"/>
          </a:p>
        </p:txBody>
      </p:sp>
    </p:spTree>
    <p:extLst>
      <p:ext uri="{BB962C8B-B14F-4D97-AF65-F5344CB8AC3E}">
        <p14:creationId xmlns:p14="http://schemas.microsoft.com/office/powerpoint/2010/main" val="364853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Under the potential outcomes framework we’ll assume we have a dataset where </a:t>
            </a:r>
            <a:r>
              <a:rPr lang="en-US" dirty="0" err="1"/>
              <a:t>x_is</a:t>
            </a:r>
            <a:r>
              <a:rPr lang="en-US" dirty="0"/>
              <a:t> represent covariates or features for a unit I, </a:t>
            </a:r>
            <a:r>
              <a:rPr lang="en-US" dirty="0" err="1"/>
              <a:t>T_is</a:t>
            </a:r>
            <a:r>
              <a:rPr lang="en-US" dirty="0"/>
              <a:t> represent a treatment status, and </a:t>
            </a:r>
            <a:r>
              <a:rPr lang="en-US" dirty="0" err="1"/>
              <a:t>Y_is</a:t>
            </a:r>
            <a:r>
              <a:rPr lang="en-US" dirty="0"/>
              <a:t> represent an outcome</a:t>
            </a:r>
          </a:p>
          <a:p>
            <a:pPr marL="171450" indent="-171450">
              <a:buFontTx/>
              <a:buChar char="-"/>
            </a:pPr>
            <a:r>
              <a:rPr lang="en-US" dirty="0"/>
              <a:t>When unit I is treated </a:t>
            </a:r>
            <a:r>
              <a:rPr lang="en-US" dirty="0" err="1"/>
              <a:t>T_i</a:t>
            </a:r>
            <a:r>
              <a:rPr lang="en-US" dirty="0"/>
              <a:t> is 1 and when I is not treated it’s treatment status </a:t>
            </a:r>
            <a:r>
              <a:rPr lang="en-US" dirty="0" err="1"/>
              <a:t>T_i</a:t>
            </a:r>
            <a:r>
              <a:rPr lang="en-US" dirty="0"/>
              <a:t> is 0</a:t>
            </a:r>
          </a:p>
          <a:p>
            <a:pPr marL="171450" indent="-171450">
              <a:buFontTx/>
              <a:buChar char="-"/>
            </a:pPr>
            <a:r>
              <a:rPr lang="en-US" dirty="0"/>
              <a:t>This means that </a:t>
            </a:r>
            <a:r>
              <a:rPr lang="en-US" dirty="0" err="1"/>
              <a:t>Y_i</a:t>
            </a:r>
            <a:r>
              <a:rPr lang="en-US" dirty="0"/>
              <a:t>(1) is the outcome we observe when </a:t>
            </a:r>
            <a:r>
              <a:rPr lang="en-US" dirty="0" err="1"/>
              <a:t>Y_i</a:t>
            </a:r>
            <a:r>
              <a:rPr lang="en-US" dirty="0"/>
              <a:t> is treated and </a:t>
            </a:r>
            <a:r>
              <a:rPr lang="en-US" dirty="0" err="1"/>
              <a:t>Y_i</a:t>
            </a:r>
            <a:r>
              <a:rPr lang="en-US" dirty="0"/>
              <a:t>(0) is the outcome we observe when </a:t>
            </a:r>
            <a:r>
              <a:rPr lang="en-US" dirty="0" err="1"/>
              <a:t>Y_i</a:t>
            </a:r>
            <a:r>
              <a:rPr lang="en-US" dirty="0"/>
              <a:t> is not treated</a:t>
            </a:r>
          </a:p>
          <a:p>
            <a:pPr marL="171450" indent="-171450">
              <a:buFontTx/>
              <a:buChar char="-"/>
            </a:pPr>
            <a:r>
              <a:rPr lang="en-US" dirty="0"/>
              <a:t>We call these potential outcomes</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3</a:t>
            </a:fld>
            <a:endParaRPr lang="en-US"/>
          </a:p>
        </p:txBody>
      </p:sp>
    </p:spTree>
    <p:extLst>
      <p:ext uri="{BB962C8B-B14F-4D97-AF65-F5344CB8AC3E}">
        <p14:creationId xmlns:p14="http://schemas.microsoft.com/office/powerpoint/2010/main" val="219813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that we have a basic idea of what the potential outcomes framework is, let’s look at a motivating example</a:t>
            </a:r>
          </a:p>
          <a:p>
            <a:pPr marL="171450" indent="-171450">
              <a:buFontTx/>
              <a:buChar char="-"/>
            </a:pPr>
            <a:r>
              <a:rPr lang="en-US" dirty="0"/>
              <a:t>Financial regulators or policymakers might want to know whether they should encourage or more heavily regulate 401(k) plans</a:t>
            </a:r>
          </a:p>
          <a:p>
            <a:pPr marL="171450" indent="-171450">
              <a:buFontTx/>
              <a:buChar char="-"/>
            </a:pPr>
            <a:r>
              <a:rPr lang="en-US" dirty="0"/>
              <a:t>For those people not form the US, a 401(k) plan is a private pension plan that an employer and employee invest in and the employee can withdraw from during retirement</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5</a:t>
            </a:fld>
            <a:endParaRPr lang="en-US"/>
          </a:p>
        </p:txBody>
      </p:sp>
    </p:spTree>
    <p:extLst>
      <p:ext uri="{BB962C8B-B14F-4D97-AF65-F5344CB8AC3E}">
        <p14:creationId xmlns:p14="http://schemas.microsoft.com/office/powerpoint/2010/main" val="187987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X, T, and Y arguments can be arrays or any data structure that implements the </a:t>
            </a:r>
            <a:r>
              <a:rPr lang="en-US" dirty="0" err="1"/>
              <a:t>Tables.jl</a:t>
            </a:r>
            <a:r>
              <a:rPr lang="en-US" dirty="0"/>
              <a:t> interface</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8</a:t>
            </a:fld>
            <a:endParaRPr lang="en-US"/>
          </a:p>
        </p:txBody>
      </p:sp>
    </p:spTree>
    <p:extLst>
      <p:ext uri="{BB962C8B-B14F-4D97-AF65-F5344CB8AC3E}">
        <p14:creationId xmlns:p14="http://schemas.microsoft.com/office/powerpoint/2010/main" val="289542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One thing to note is that the standard error and p-value are </a:t>
            </a:r>
            <a:r>
              <a:rPr lang="en-US" dirty="0" err="1"/>
              <a:t>NaN</a:t>
            </a:r>
            <a:endParaRPr lang="en-US" dirty="0"/>
          </a:p>
          <a:p>
            <a:pPr marL="171450" indent="-171450">
              <a:buFontTx/>
              <a:buChar char="-"/>
            </a:pPr>
            <a:r>
              <a:rPr lang="en-US" dirty="0"/>
              <a:t>This is because with a lot of the estimators in </a:t>
            </a:r>
            <a:r>
              <a:rPr lang="en-US" dirty="0" err="1"/>
              <a:t>CausalELM</a:t>
            </a:r>
            <a:r>
              <a:rPr lang="en-US" dirty="0"/>
              <a:t> there are no asymptotic guarantees for the estimated parameters, so we instead use randomization inference</a:t>
            </a:r>
          </a:p>
          <a:p>
            <a:pPr marL="171450" indent="-171450">
              <a:buFontTx/>
              <a:buChar char="-"/>
            </a:pPr>
            <a:r>
              <a:rPr lang="en-US" dirty="0"/>
              <a:t>This means it will take a long time to calculate p-values and standard errors</a:t>
            </a:r>
          </a:p>
          <a:p>
            <a:pPr marL="171450" indent="-171450">
              <a:buFontTx/>
              <a:buChar char="-"/>
            </a:pPr>
            <a:r>
              <a:rPr lang="en-US" dirty="0"/>
              <a:t>If you want to calculate them, you can set the inference keyword argument to true</a:t>
            </a: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10</a:t>
            </a:fld>
            <a:endParaRPr lang="en-US"/>
          </a:p>
        </p:txBody>
      </p:sp>
    </p:spTree>
    <p:extLst>
      <p:ext uri="{BB962C8B-B14F-4D97-AF65-F5344CB8AC3E}">
        <p14:creationId xmlns:p14="http://schemas.microsoft.com/office/powerpoint/2010/main" val="364305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Possibly the most important part of estimating causal effects is seeing whether your modelling assumptions hold or are at least not too sensitive</a:t>
            </a:r>
          </a:p>
          <a:p>
            <a:r>
              <a:rPr lang="en-US" dirty="0"/>
              <a:t>- In </a:t>
            </a:r>
            <a:r>
              <a:rPr lang="en-US" dirty="0" err="1"/>
              <a:t>CausalELM</a:t>
            </a:r>
            <a:r>
              <a:rPr lang="en-US" dirty="0"/>
              <a:t> we can use the validate method to get an idea of how robust our model is</a:t>
            </a:r>
          </a:p>
          <a:p>
            <a:r>
              <a:rPr lang="en-US" dirty="0"/>
              <a:t>- In this case, the first item we get is a dictionary that has estimated ATEs for models with simulated violations of the counterfactual consistency assumption</a:t>
            </a:r>
          </a:p>
          <a:p>
            <a:pPr marL="171450" indent="-171450">
              <a:buFontTx/>
              <a:buChar char="-"/>
            </a:pPr>
            <a:r>
              <a:rPr lang="en-US" dirty="0"/>
              <a:t>Ideally, these will not be too far off from the ATE we estimated</a:t>
            </a:r>
          </a:p>
          <a:p>
            <a:pPr marL="171450" indent="-171450">
              <a:buFontTx/>
              <a:buChar char="-"/>
            </a:pPr>
            <a:r>
              <a:rPr lang="en-US" dirty="0"/>
              <a:t>The next item is the E-value, which is a measure of how strong of an association a hidden confounder would need to have with the outcome to change our results</a:t>
            </a:r>
          </a:p>
          <a:p>
            <a:pPr marL="171450" indent="-171450">
              <a:buFontTx/>
              <a:buChar char="-"/>
            </a:pPr>
            <a:r>
              <a:rPr lang="en-US" dirty="0"/>
              <a:t>Finally, we get a matrix, which is hopefully empty, of observations that had a zero predicted probability of being assigned to either the treatment or control group</a:t>
            </a:r>
          </a:p>
          <a:p>
            <a:pPr marL="171450" indent="-171450">
              <a:buFontTx/>
              <a:buChar char="-"/>
            </a:pPr>
            <a:r>
              <a:rPr lang="en-US" dirty="0"/>
              <a:t>In the case of a continuous treatment, the treatment variable will be binarized to estimate propensity scores</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11</a:t>
            </a:fld>
            <a:endParaRPr lang="en-US"/>
          </a:p>
        </p:txBody>
      </p:sp>
    </p:spTree>
    <p:extLst>
      <p:ext uri="{BB962C8B-B14F-4D97-AF65-F5344CB8AC3E}">
        <p14:creationId xmlns:p14="http://schemas.microsoft.com/office/powerpoint/2010/main" val="305556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just saw how we can use </a:t>
            </a:r>
            <a:r>
              <a:rPr lang="en-US" dirty="0" err="1"/>
              <a:t>CausalELM</a:t>
            </a:r>
            <a:r>
              <a:rPr lang="en-US" dirty="0"/>
              <a:t> to estimate the ATE but what if we want to estimate heterogenous treatment effects?</a:t>
            </a:r>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12</a:t>
            </a:fld>
            <a:endParaRPr lang="en-US"/>
          </a:p>
        </p:txBody>
      </p:sp>
    </p:spTree>
    <p:extLst>
      <p:ext uri="{BB962C8B-B14F-4D97-AF65-F5344CB8AC3E}">
        <p14:creationId xmlns:p14="http://schemas.microsoft.com/office/powerpoint/2010/main" val="15512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JuliaCon 2024</a:t>
            </a:r>
          </a:p>
        </p:txBody>
      </p:sp>
      <p:sp>
        <p:nvSpPr>
          <p:cNvPr id="5" name="Slide Number Placeholder 4"/>
          <p:cNvSpPr>
            <a:spLocks noGrp="1"/>
          </p:cNvSpPr>
          <p:nvPr>
            <p:ph type="sldNum" sz="quarter" idx="5"/>
          </p:nvPr>
        </p:nvSpPr>
        <p:spPr/>
        <p:txBody>
          <a:bodyPr/>
          <a:lstStyle/>
          <a:p>
            <a:fld id="{8145AEA4-9AF0-4C4A-BC4B-23D78442E029}" type="slidenum">
              <a:rPr lang="en-US" smtClean="0"/>
              <a:t>18</a:t>
            </a:fld>
            <a:endParaRPr lang="en-US"/>
          </a:p>
        </p:txBody>
      </p:sp>
    </p:spTree>
    <p:extLst>
      <p:ext uri="{BB962C8B-B14F-4D97-AF65-F5344CB8AC3E}">
        <p14:creationId xmlns:p14="http://schemas.microsoft.com/office/powerpoint/2010/main" val="1697139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4E7D1CE-7D1F-4A03-B67E-08DE021841F5}" type="datetime1">
              <a:rPr lang="en-US" smtClean="0"/>
              <a:t>7/6/2024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JuliaCon 2024</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3669F5-F063-415B-9DFB-EB4B1BB84AA1}" type="datetime1">
              <a:rPr lang="en-US" smtClean="0"/>
              <a:t>7/6/2024</a:t>
            </a:fld>
            <a:endParaRPr lang="en-US" dirty="0"/>
          </a:p>
        </p:txBody>
      </p:sp>
      <p:sp>
        <p:nvSpPr>
          <p:cNvPr id="6" name="Footer Placeholder 5"/>
          <p:cNvSpPr>
            <a:spLocks noGrp="1"/>
          </p:cNvSpPr>
          <p:nvPr>
            <p:ph type="ftr" sz="quarter" idx="11"/>
          </p:nvPr>
        </p:nvSpPr>
        <p:spPr/>
        <p:txBody>
          <a:bodyPr/>
          <a:lstStyle/>
          <a:p>
            <a:r>
              <a:rPr lang="en-US"/>
              <a:t>JuliaCon 2024</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1886C-811B-464C-B640-FB8045538D7A}"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2F8C89-AFF9-4E87-9EF2-5B7C93B91BA5}"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47C2E-3C18-4364-A3B1-6D0CCD2FC01D}"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8688E7-DB2B-4B5D-8004-F7575F7C2351}" type="datetime1">
              <a:rPr lang="en-US" smtClean="0"/>
              <a:t>7/6/2024</a:t>
            </a:fld>
            <a:endParaRPr lang="en-US" dirty="0"/>
          </a:p>
        </p:txBody>
      </p:sp>
      <p:sp>
        <p:nvSpPr>
          <p:cNvPr id="8" name="Footer Placeholder 7"/>
          <p:cNvSpPr>
            <a:spLocks noGrp="1"/>
          </p:cNvSpPr>
          <p:nvPr>
            <p:ph type="ftr" sz="quarter" idx="11"/>
          </p:nvPr>
        </p:nvSpPr>
        <p:spPr/>
        <p:txBody>
          <a:bodyPr/>
          <a:lstStyle/>
          <a:p>
            <a:r>
              <a:rPr lang="en-US"/>
              <a:t>JuliaCon 2024</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FC4BBC-72D6-4D14-ACDD-22379EFBF8BC}" type="datetime1">
              <a:rPr lang="en-US" smtClean="0"/>
              <a:t>7/6/2024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JuliaCon 2024</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A4EA2F-D415-49AC-BBC0-9A3B96F809F6}"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EEEEC8-BD77-404A-BDA3-DDBDAB3F47A2}"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1CC1-B277-46D0-ADF8-0B7018EA1494}"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36211-FA49-482B-AFBD-DC01FA2C8C8C}" type="datetime1">
              <a:rPr lang="en-US" smtClean="0"/>
              <a:t>7/6/2024</a:t>
            </a:fld>
            <a:endParaRPr lang="en-US" dirty="0"/>
          </a:p>
        </p:txBody>
      </p:sp>
      <p:sp>
        <p:nvSpPr>
          <p:cNvPr id="5" name="Footer Placeholder 4"/>
          <p:cNvSpPr>
            <a:spLocks noGrp="1"/>
          </p:cNvSpPr>
          <p:nvPr>
            <p:ph type="ftr" sz="quarter" idx="11"/>
          </p:nvPr>
        </p:nvSpPr>
        <p:spPr/>
        <p:txBody>
          <a:bodyPr/>
          <a:lstStyle/>
          <a:p>
            <a:r>
              <a:rPr lang="en-US"/>
              <a:t>JuliaCon 2024</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EF46F-2254-4027-BE6B-B3203F75B424}" type="datetime1">
              <a:rPr lang="en-US" smtClean="0"/>
              <a:t>7/6/2024</a:t>
            </a:fld>
            <a:endParaRPr lang="en-US" dirty="0"/>
          </a:p>
        </p:txBody>
      </p:sp>
      <p:sp>
        <p:nvSpPr>
          <p:cNvPr id="6" name="Footer Placeholder 5"/>
          <p:cNvSpPr>
            <a:spLocks noGrp="1"/>
          </p:cNvSpPr>
          <p:nvPr>
            <p:ph type="ftr" sz="quarter" idx="11"/>
          </p:nvPr>
        </p:nvSpPr>
        <p:spPr/>
        <p:txBody>
          <a:bodyPr/>
          <a:lstStyle/>
          <a:p>
            <a:r>
              <a:rPr lang="en-US"/>
              <a:t>JuliaCon 2024</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92544-8C1C-442E-A285-3F7DCD4A5657}" type="datetime1">
              <a:rPr lang="en-US" smtClean="0"/>
              <a:t>7/6/2024</a:t>
            </a:fld>
            <a:endParaRPr lang="en-US" dirty="0"/>
          </a:p>
        </p:txBody>
      </p:sp>
      <p:sp>
        <p:nvSpPr>
          <p:cNvPr id="8" name="Footer Placeholder 7"/>
          <p:cNvSpPr>
            <a:spLocks noGrp="1"/>
          </p:cNvSpPr>
          <p:nvPr>
            <p:ph type="ftr" sz="quarter" idx="11"/>
          </p:nvPr>
        </p:nvSpPr>
        <p:spPr/>
        <p:txBody>
          <a:bodyPr/>
          <a:lstStyle/>
          <a:p>
            <a:r>
              <a:rPr lang="en-US"/>
              <a:t>JuliaCon 2024</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F366F-7844-4C6C-B8DB-6BC40CF29193}" type="datetime1">
              <a:rPr lang="en-US" smtClean="0"/>
              <a:t>7/6/2024</a:t>
            </a:fld>
            <a:endParaRPr lang="en-US" dirty="0"/>
          </a:p>
        </p:txBody>
      </p:sp>
      <p:sp>
        <p:nvSpPr>
          <p:cNvPr id="4" name="Footer Placeholder 3"/>
          <p:cNvSpPr>
            <a:spLocks noGrp="1"/>
          </p:cNvSpPr>
          <p:nvPr>
            <p:ph type="ftr" sz="quarter" idx="11"/>
          </p:nvPr>
        </p:nvSpPr>
        <p:spPr/>
        <p:txBody>
          <a:bodyPr/>
          <a:lstStyle/>
          <a:p>
            <a:r>
              <a:rPr lang="en-US"/>
              <a:t>JuliaCon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00586-7DA3-4126-AD2F-A469D67B65ED}" type="datetime1">
              <a:rPr lang="en-US" smtClean="0"/>
              <a:t>7/6/2024</a:t>
            </a:fld>
            <a:endParaRPr lang="en-US" dirty="0"/>
          </a:p>
        </p:txBody>
      </p:sp>
      <p:sp>
        <p:nvSpPr>
          <p:cNvPr id="3" name="Footer Placeholder 2"/>
          <p:cNvSpPr>
            <a:spLocks noGrp="1"/>
          </p:cNvSpPr>
          <p:nvPr>
            <p:ph type="ftr" sz="quarter" idx="11"/>
          </p:nvPr>
        </p:nvSpPr>
        <p:spPr/>
        <p:txBody>
          <a:bodyPr/>
          <a:lstStyle/>
          <a:p>
            <a:r>
              <a:rPr lang="en-US"/>
              <a:t>JuliaCon 2024</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F2911A-F7B5-46BD-89D1-32B9F9BBDD6F}" type="datetime1">
              <a:rPr lang="en-US" smtClean="0"/>
              <a:t>7/6/2024</a:t>
            </a:fld>
            <a:endParaRPr lang="en-US" dirty="0"/>
          </a:p>
        </p:txBody>
      </p:sp>
      <p:sp>
        <p:nvSpPr>
          <p:cNvPr id="6" name="Footer Placeholder 5"/>
          <p:cNvSpPr>
            <a:spLocks noGrp="1"/>
          </p:cNvSpPr>
          <p:nvPr>
            <p:ph type="ftr" sz="quarter" idx="11"/>
          </p:nvPr>
        </p:nvSpPr>
        <p:spPr/>
        <p:txBody>
          <a:bodyPr/>
          <a:lstStyle/>
          <a:p>
            <a:r>
              <a:rPr lang="en-US"/>
              <a:t>JuliaCon 2024</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7D990-51D8-40B7-8DCE-967C54B7CA1F}" type="datetime1">
              <a:rPr lang="en-US" smtClean="0"/>
              <a:t>7/6/2024</a:t>
            </a:fld>
            <a:endParaRPr lang="en-US" dirty="0"/>
          </a:p>
        </p:txBody>
      </p:sp>
      <p:sp>
        <p:nvSpPr>
          <p:cNvPr id="6" name="Footer Placeholder 5"/>
          <p:cNvSpPr>
            <a:spLocks noGrp="1"/>
          </p:cNvSpPr>
          <p:nvPr>
            <p:ph type="ftr" sz="quarter" idx="11"/>
          </p:nvPr>
        </p:nvSpPr>
        <p:spPr/>
        <p:txBody>
          <a:bodyPr/>
          <a:lstStyle/>
          <a:p>
            <a:r>
              <a:rPr lang="en-US"/>
              <a:t>JuliaCon 2024</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EF72961-FB66-41C5-8068-B5C60952F5E0}" type="datetime1">
              <a:rPr lang="en-US" smtClean="0"/>
              <a:t>7/6/2024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JuliaCon 2024</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6E63ADD0-4837-4506-8B81-1076581AF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A6FFD5AA-8A04-6863-8E86-2EC2EB4FB6D4}"/>
              </a:ext>
            </a:extLst>
          </p:cNvPr>
          <p:cNvSpPr>
            <a:spLocks noGrp="1"/>
          </p:cNvSpPr>
          <p:nvPr>
            <p:ph type="ctrTitle"/>
          </p:nvPr>
        </p:nvSpPr>
        <p:spPr>
          <a:xfrm>
            <a:off x="4662333" y="2099733"/>
            <a:ext cx="5730960" cy="2677648"/>
          </a:xfrm>
        </p:spPr>
        <p:txBody>
          <a:bodyPr>
            <a:normAutofit/>
          </a:bodyPr>
          <a:lstStyle/>
          <a:p>
            <a:r>
              <a:rPr lang="en-US" sz="4800" dirty="0">
                <a:solidFill>
                  <a:srgbClr val="EBEBEB"/>
                </a:solidFill>
              </a:rPr>
              <a:t>Causal Machine Learning with </a:t>
            </a:r>
            <a:r>
              <a:rPr lang="en-US" sz="4800" dirty="0" err="1">
                <a:solidFill>
                  <a:srgbClr val="EBEBEB"/>
                </a:solidFill>
              </a:rPr>
              <a:t>CausalELM</a:t>
            </a:r>
            <a:endParaRPr lang="en-US" sz="4800" dirty="0">
              <a:solidFill>
                <a:srgbClr val="EBEBEB"/>
              </a:solidFill>
            </a:endParaRPr>
          </a:p>
        </p:txBody>
      </p:sp>
      <p:sp>
        <p:nvSpPr>
          <p:cNvPr id="3" name="Subtitle 2">
            <a:extLst>
              <a:ext uri="{FF2B5EF4-FFF2-40B4-BE49-F238E27FC236}">
                <a16:creationId xmlns:a16="http://schemas.microsoft.com/office/drawing/2014/main" id="{F01B7FAF-1CFA-2542-9062-8DE74CFAC139}"/>
              </a:ext>
            </a:extLst>
          </p:cNvPr>
          <p:cNvSpPr>
            <a:spLocks noGrp="1"/>
          </p:cNvSpPr>
          <p:nvPr>
            <p:ph type="subTitle" idx="1"/>
          </p:nvPr>
        </p:nvSpPr>
        <p:spPr>
          <a:xfrm>
            <a:off x="4662333" y="4777380"/>
            <a:ext cx="5730960" cy="861420"/>
          </a:xfrm>
        </p:spPr>
        <p:txBody>
          <a:bodyPr>
            <a:normAutofit/>
          </a:bodyPr>
          <a:lstStyle/>
          <a:p>
            <a:r>
              <a:rPr lang="en-US" dirty="0"/>
              <a:t>Darren Colby</a:t>
            </a:r>
          </a:p>
        </p:txBody>
      </p:sp>
      <p:sp>
        <p:nvSpPr>
          <p:cNvPr id="12" name="Rectangle 11">
            <a:extLst>
              <a:ext uri="{FF2B5EF4-FFF2-40B4-BE49-F238E27FC236}">
                <a16:creationId xmlns:a16="http://schemas.microsoft.com/office/drawing/2014/main" id="{AFECA4B5-4C84-4095-B8D3-EFC5B417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network with circles and lines&#10;&#10;Description automatically generated">
            <a:extLst>
              <a:ext uri="{FF2B5EF4-FFF2-40B4-BE49-F238E27FC236}">
                <a16:creationId xmlns:a16="http://schemas.microsoft.com/office/drawing/2014/main" id="{66388C87-182B-CFF8-1668-31F4BDFE2D7E}"/>
              </a:ext>
            </a:extLst>
          </p:cNvPr>
          <p:cNvPicPr>
            <a:picLocks noChangeAspect="1"/>
          </p:cNvPicPr>
          <p:nvPr/>
        </p:nvPicPr>
        <p:blipFill>
          <a:blip r:embed="rId3"/>
          <a:stretch>
            <a:fillRect/>
          </a:stretch>
        </p:blipFill>
        <p:spPr>
          <a:xfrm>
            <a:off x="1206249" y="2166720"/>
            <a:ext cx="2956448" cy="3015576"/>
          </a:xfrm>
          <a:prstGeom prst="roundRect">
            <a:avLst>
              <a:gd name="adj" fmla="val 1858"/>
            </a:avLst>
          </a:prstGeom>
          <a:effectLst>
            <a:outerShdw blurRad="50800" dist="50800" dir="5400000" algn="tl" rotWithShape="0">
              <a:srgbClr val="000000">
                <a:alpha val="43000"/>
              </a:srgbClr>
            </a:outerShdw>
          </a:effectLst>
        </p:spPr>
      </p:pic>
      <p:pic>
        <p:nvPicPr>
          <p:cNvPr id="7" name="Picture 6" descr="A qr code on a white background&#10;&#10;Description automatically generated">
            <a:extLst>
              <a:ext uri="{FF2B5EF4-FFF2-40B4-BE49-F238E27FC236}">
                <a16:creationId xmlns:a16="http://schemas.microsoft.com/office/drawing/2014/main" id="{87E54C21-36A9-A025-DE0B-01CDF6C511E1}"/>
              </a:ext>
            </a:extLst>
          </p:cNvPr>
          <p:cNvPicPr>
            <a:picLocks noChangeAspect="1"/>
          </p:cNvPicPr>
          <p:nvPr/>
        </p:nvPicPr>
        <p:blipFill>
          <a:blip r:embed="rId4"/>
          <a:stretch>
            <a:fillRect/>
          </a:stretch>
        </p:blipFill>
        <p:spPr>
          <a:xfrm>
            <a:off x="9918612" y="4628992"/>
            <a:ext cx="1800225" cy="1800225"/>
          </a:xfrm>
          <a:prstGeom prst="rect">
            <a:avLst/>
          </a:prstGeom>
        </p:spPr>
      </p:pic>
      <p:sp>
        <p:nvSpPr>
          <p:cNvPr id="8" name="Footer Placeholder 7">
            <a:extLst>
              <a:ext uri="{FF2B5EF4-FFF2-40B4-BE49-F238E27FC236}">
                <a16:creationId xmlns:a16="http://schemas.microsoft.com/office/drawing/2014/main" id="{FAF63A9E-4530-86B8-89BF-09763A7DF6A5}"/>
              </a:ext>
            </a:extLst>
          </p:cNvPr>
          <p:cNvSpPr>
            <a:spLocks noGrp="1"/>
          </p:cNvSpPr>
          <p:nvPr>
            <p:ph type="ftr" sz="quarter" idx="11"/>
          </p:nvPr>
        </p:nvSpPr>
        <p:spPr/>
        <p:txBody>
          <a:bodyPr/>
          <a:lstStyle/>
          <a:p>
            <a:r>
              <a:rPr lang="en-US"/>
              <a:t>JuliaCon 2024</a:t>
            </a:r>
            <a:endParaRPr lang="en-US" dirty="0"/>
          </a:p>
        </p:txBody>
      </p:sp>
      <p:sp>
        <p:nvSpPr>
          <p:cNvPr id="9" name="Slide Number Placeholder 8">
            <a:extLst>
              <a:ext uri="{FF2B5EF4-FFF2-40B4-BE49-F238E27FC236}">
                <a16:creationId xmlns:a16="http://schemas.microsoft.com/office/drawing/2014/main" id="{91586E07-9F6E-8FB3-3559-7BFB18F0FA3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19" name="TextBox 18">
            <a:extLst>
              <a:ext uri="{FF2B5EF4-FFF2-40B4-BE49-F238E27FC236}">
                <a16:creationId xmlns:a16="http://schemas.microsoft.com/office/drawing/2014/main" id="{DF02D006-1DB4-B06E-9DAB-DFD111484BA3}"/>
              </a:ext>
            </a:extLst>
          </p:cNvPr>
          <p:cNvSpPr txBox="1"/>
          <p:nvPr/>
        </p:nvSpPr>
        <p:spPr>
          <a:xfrm>
            <a:off x="0" y="6474434"/>
            <a:ext cx="3667648" cy="338554"/>
          </a:xfrm>
          <a:prstGeom prst="rect">
            <a:avLst/>
          </a:prstGeom>
          <a:noFill/>
        </p:spPr>
        <p:txBody>
          <a:bodyPr wrap="square" rtlCol="0">
            <a:spAutoFit/>
          </a:bodyPr>
          <a:lstStyle/>
          <a:p>
            <a:r>
              <a:rPr lang="en-US" sz="1600" dirty="0">
                <a:solidFill>
                  <a:schemeClr val="bg1"/>
                </a:solidFill>
              </a:rPr>
              <a:t>dscolby.github.io/</a:t>
            </a:r>
            <a:r>
              <a:rPr lang="en-US" sz="1600" dirty="0" err="1">
                <a:solidFill>
                  <a:schemeClr val="bg1"/>
                </a:solidFill>
              </a:rPr>
              <a:t>CausalELM.jl</a:t>
            </a:r>
            <a:endParaRPr lang="en-US" sz="1600" dirty="0">
              <a:solidFill>
                <a:schemeClr val="bg1"/>
              </a:solidFill>
            </a:endParaRPr>
          </a:p>
        </p:txBody>
      </p:sp>
    </p:spTree>
    <p:extLst>
      <p:ext uri="{BB962C8B-B14F-4D97-AF65-F5344CB8AC3E}">
        <p14:creationId xmlns:p14="http://schemas.microsoft.com/office/powerpoint/2010/main" val="19595224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401(k) Plan on Net Worth</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Get a summary from the model</a:t>
            </a:r>
          </a:p>
          <a:p>
            <a:endParaRPr lang="en-US" sz="1600" dirty="0"/>
          </a:p>
        </p:txBody>
      </p:sp>
      <p:pic>
        <p:nvPicPr>
          <p:cNvPr id="5" name="Picture 4">
            <a:extLst>
              <a:ext uri="{FF2B5EF4-FFF2-40B4-BE49-F238E27FC236}">
                <a16:creationId xmlns:a16="http://schemas.microsoft.com/office/drawing/2014/main" id="{67B4157A-E827-38F3-B427-0F4E50316DD6}"/>
              </a:ext>
            </a:extLst>
          </p:cNvPr>
          <p:cNvPicPr>
            <a:picLocks noChangeAspect="1"/>
          </p:cNvPicPr>
          <p:nvPr/>
        </p:nvPicPr>
        <p:blipFill>
          <a:blip r:embed="rId3"/>
          <a:stretch>
            <a:fillRect/>
          </a:stretch>
        </p:blipFill>
        <p:spPr>
          <a:xfrm>
            <a:off x="6291430" y="2775951"/>
            <a:ext cx="3545853" cy="3067163"/>
          </a:xfrm>
          <a:prstGeom prst="roundRect">
            <a:avLst>
              <a:gd name="adj" fmla="val 1858"/>
            </a:avLst>
          </a:prstGeom>
          <a:effectLst>
            <a:outerShdw blurRad="50800" dist="50800" dir="5400000" algn="tl" rotWithShape="0">
              <a:srgbClr val="000000">
                <a:alpha val="43000"/>
              </a:srgbClr>
            </a:outerShdw>
          </a:effectLst>
        </p:spPr>
      </p:pic>
      <p:sp>
        <p:nvSpPr>
          <p:cNvPr id="6" name="Footer Placeholder 5">
            <a:extLst>
              <a:ext uri="{FF2B5EF4-FFF2-40B4-BE49-F238E27FC236}">
                <a16:creationId xmlns:a16="http://schemas.microsoft.com/office/drawing/2014/main" id="{08DDC335-5730-0695-3897-3DD87645FDDA}"/>
              </a:ext>
            </a:extLst>
          </p:cNvPr>
          <p:cNvSpPr>
            <a:spLocks noGrp="1"/>
          </p:cNvSpPr>
          <p:nvPr>
            <p:ph type="ftr" sz="quarter" idx="11"/>
          </p:nvPr>
        </p:nvSpPr>
        <p:spPr/>
        <p:txBody>
          <a:bodyPr/>
          <a:lstStyle/>
          <a:p>
            <a:r>
              <a:rPr lang="en-US" sz="1600" dirty="0" err="1"/>
              <a:t>JuliaCon</a:t>
            </a:r>
            <a:r>
              <a:rPr lang="en-US" sz="1600" dirty="0"/>
              <a:t> 2024</a:t>
            </a:r>
          </a:p>
        </p:txBody>
      </p:sp>
      <p:sp>
        <p:nvSpPr>
          <p:cNvPr id="7" name="Slide Number Placeholder 6">
            <a:extLst>
              <a:ext uri="{FF2B5EF4-FFF2-40B4-BE49-F238E27FC236}">
                <a16:creationId xmlns:a16="http://schemas.microsoft.com/office/drawing/2014/main" id="{57833D46-077D-C443-8A35-6A9362D13BB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2138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401(k) Plan on Net Worth</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Validate model assumptions</a:t>
            </a:r>
          </a:p>
          <a:p>
            <a:endParaRPr lang="en-US" sz="1600" dirty="0"/>
          </a:p>
        </p:txBody>
      </p:sp>
      <p:pic>
        <p:nvPicPr>
          <p:cNvPr id="7" name="Picture 6">
            <a:extLst>
              <a:ext uri="{FF2B5EF4-FFF2-40B4-BE49-F238E27FC236}">
                <a16:creationId xmlns:a16="http://schemas.microsoft.com/office/drawing/2014/main" id="{76E19753-399E-CC05-E80A-992A8D1FF599}"/>
              </a:ext>
            </a:extLst>
          </p:cNvPr>
          <p:cNvPicPr>
            <a:picLocks noChangeAspect="1"/>
          </p:cNvPicPr>
          <p:nvPr/>
        </p:nvPicPr>
        <p:blipFill>
          <a:blip r:embed="rId3"/>
          <a:stretch>
            <a:fillRect/>
          </a:stretch>
        </p:blipFill>
        <p:spPr>
          <a:xfrm>
            <a:off x="4984956" y="3624367"/>
            <a:ext cx="6158802" cy="1370331"/>
          </a:xfrm>
          <a:prstGeom prst="roundRect">
            <a:avLst>
              <a:gd name="adj" fmla="val 1858"/>
            </a:avLst>
          </a:prstGeom>
          <a:effectLst>
            <a:outerShdw blurRad="50800" dist="50800" dir="5400000" algn="tl" rotWithShape="0">
              <a:srgbClr val="000000">
                <a:alpha val="43000"/>
              </a:srgbClr>
            </a:outerShdw>
          </a:effectLst>
        </p:spPr>
      </p:pic>
      <p:sp>
        <p:nvSpPr>
          <p:cNvPr id="8" name="Footer Placeholder 7">
            <a:extLst>
              <a:ext uri="{FF2B5EF4-FFF2-40B4-BE49-F238E27FC236}">
                <a16:creationId xmlns:a16="http://schemas.microsoft.com/office/drawing/2014/main" id="{CB9863F4-B89C-E793-2768-C97C615FC4A6}"/>
              </a:ext>
            </a:extLst>
          </p:cNvPr>
          <p:cNvSpPr>
            <a:spLocks noGrp="1"/>
          </p:cNvSpPr>
          <p:nvPr>
            <p:ph type="ftr" sz="quarter" idx="11"/>
          </p:nvPr>
        </p:nvSpPr>
        <p:spPr/>
        <p:txBody>
          <a:bodyPr/>
          <a:lstStyle/>
          <a:p>
            <a:r>
              <a:rPr lang="en-US" sz="1600" dirty="0" err="1"/>
              <a:t>JuliaCon</a:t>
            </a:r>
            <a:r>
              <a:rPr lang="en-US" sz="1600" dirty="0"/>
              <a:t> 2024</a:t>
            </a:r>
          </a:p>
        </p:txBody>
      </p:sp>
      <p:sp>
        <p:nvSpPr>
          <p:cNvPr id="10" name="Slide Number Placeholder 9">
            <a:extLst>
              <a:ext uri="{FF2B5EF4-FFF2-40B4-BE49-F238E27FC236}">
                <a16:creationId xmlns:a16="http://schemas.microsoft.com/office/drawing/2014/main" id="{1370055E-020D-5EBA-2F76-46219FE2BF3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4030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p:txBody>
          <a:bodyPr/>
          <a:lstStyle/>
          <a:p>
            <a:r>
              <a:rPr lang="en-US" dirty="0"/>
              <a:t>Motivating Example: Effect of Aid on Taliban Violence</a:t>
            </a:r>
          </a:p>
        </p:txBody>
      </p:sp>
      <p:sp>
        <p:nvSpPr>
          <p:cNvPr id="3" name="Content Placeholder 2">
            <a:extLst>
              <a:ext uri="{FF2B5EF4-FFF2-40B4-BE49-F238E27FC236}">
                <a16:creationId xmlns:a16="http://schemas.microsoft.com/office/drawing/2014/main" id="{E6FE99C2-927F-6955-90DA-3AFBCD076AA3}"/>
              </a:ext>
            </a:extLst>
          </p:cNvPr>
          <p:cNvSpPr>
            <a:spLocks noGrp="1"/>
          </p:cNvSpPr>
          <p:nvPr>
            <p:ph idx="1"/>
          </p:nvPr>
        </p:nvSpPr>
        <p:spPr/>
        <p:txBody>
          <a:bodyPr>
            <a:normAutofit/>
          </a:bodyPr>
          <a:lstStyle/>
          <a:p>
            <a:r>
              <a:rPr lang="en-US" sz="2800" dirty="0"/>
              <a:t>What is the effect of providing compensation to victims of violence in Afghan villages on future Taliban violence?</a:t>
            </a:r>
          </a:p>
          <a:p>
            <a:pPr lvl="1"/>
            <a:r>
              <a:rPr lang="en-US" sz="2400" dirty="0"/>
              <a:t>E[Y</a:t>
            </a:r>
            <a:r>
              <a:rPr lang="en-US" sz="2400" baseline="-25000" dirty="0"/>
              <a:t>i</a:t>
            </a:r>
            <a:r>
              <a:rPr lang="en-US" sz="2400" dirty="0"/>
              <a:t>(1) − Y</a:t>
            </a:r>
            <a:r>
              <a:rPr lang="en-US" sz="2400" baseline="-25000" dirty="0"/>
              <a:t>i</a:t>
            </a:r>
            <a:r>
              <a:rPr lang="en-US" sz="2400" dirty="0"/>
              <a:t>(0)]|x</a:t>
            </a:r>
            <a:r>
              <a:rPr lang="en-US" sz="2400" baseline="-25000" dirty="0"/>
              <a:t>i</a:t>
            </a:r>
            <a:r>
              <a:rPr lang="en-US" sz="2400" dirty="0"/>
              <a:t>, T</a:t>
            </a:r>
            <a:r>
              <a:rPr lang="en-US" sz="2400" baseline="-25000" dirty="0"/>
              <a:t>i</a:t>
            </a:r>
            <a:r>
              <a:rPr lang="en-US" sz="2400" dirty="0"/>
              <a:t>] = Conditional Average Treatment Effect (CATE)</a:t>
            </a:r>
          </a:p>
          <a:p>
            <a:r>
              <a:rPr lang="en-US" sz="2800" dirty="0"/>
              <a:t>Data comes from a 2019 study by Jason Lyall</a:t>
            </a:r>
          </a:p>
          <a:p>
            <a:pPr lvl="1"/>
            <a:endParaRPr lang="en-US" sz="2600" dirty="0"/>
          </a:p>
        </p:txBody>
      </p:sp>
      <p:sp>
        <p:nvSpPr>
          <p:cNvPr id="4" name="Footer Placeholder 3">
            <a:extLst>
              <a:ext uri="{FF2B5EF4-FFF2-40B4-BE49-F238E27FC236}">
                <a16:creationId xmlns:a16="http://schemas.microsoft.com/office/drawing/2014/main" id="{097D9DBD-249D-9EE7-61ED-D811A7A404BE}"/>
              </a:ext>
            </a:extLst>
          </p:cNvPr>
          <p:cNvSpPr>
            <a:spLocks noGrp="1"/>
          </p:cNvSpPr>
          <p:nvPr>
            <p:ph type="ftr" sz="quarter" idx="11"/>
          </p:nvPr>
        </p:nvSpPr>
        <p:spPr/>
        <p:txBody>
          <a:bodyPr/>
          <a:lstStyle/>
          <a:p>
            <a:r>
              <a:rPr lang="en-US" sz="1600" dirty="0" err="1"/>
              <a:t>JuliaCon</a:t>
            </a:r>
            <a:r>
              <a:rPr lang="en-US" sz="1600" dirty="0"/>
              <a:t> 2024</a:t>
            </a:r>
          </a:p>
        </p:txBody>
      </p:sp>
      <p:sp>
        <p:nvSpPr>
          <p:cNvPr id="5" name="Slide Number Placeholder 4">
            <a:extLst>
              <a:ext uri="{FF2B5EF4-FFF2-40B4-BE49-F238E27FC236}">
                <a16:creationId xmlns:a16="http://schemas.microsoft.com/office/drawing/2014/main" id="{37CF15FE-A494-3D32-4005-E69C6CA9D5D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23998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Motivating Example: Effect of Aid on Taliban Violence</a:t>
            </a:r>
          </a:p>
        </p:txBody>
      </p:sp>
      <p:cxnSp>
        <p:nvCxnSpPr>
          <p:cNvPr id="16" name="Straight Connector 1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FE99C2-927F-6955-90DA-3AFBCD076AA3}"/>
              </a:ext>
            </a:extLst>
          </p:cNvPr>
          <p:cNvSpPr>
            <a:spLocks noGrp="1"/>
          </p:cNvSpPr>
          <p:nvPr>
            <p:ph idx="1"/>
          </p:nvPr>
        </p:nvSpPr>
        <p:spPr>
          <a:xfrm>
            <a:off x="5041399" y="1085549"/>
            <a:ext cx="5579707" cy="4686903"/>
          </a:xfrm>
        </p:spPr>
        <p:txBody>
          <a:bodyPr anchor="ctr">
            <a:normAutofit fontScale="85000" lnSpcReduction="20000"/>
          </a:bodyPr>
          <a:lstStyle/>
          <a:p>
            <a:r>
              <a:rPr lang="en-US" sz="3300" dirty="0">
                <a:solidFill>
                  <a:schemeClr val="tx1"/>
                </a:solidFill>
              </a:rPr>
              <a:t>Could subset by groups and use linear regression</a:t>
            </a:r>
          </a:p>
          <a:p>
            <a:pPr lvl="1"/>
            <a:r>
              <a:rPr lang="en-US" sz="2100" dirty="0">
                <a:solidFill>
                  <a:schemeClr val="tx1"/>
                </a:solidFill>
              </a:rPr>
              <a:t>Would get very tedious</a:t>
            </a:r>
          </a:p>
          <a:p>
            <a:pPr lvl="1"/>
            <a:r>
              <a:rPr lang="en-US" sz="2100" dirty="0">
                <a:solidFill>
                  <a:schemeClr val="tx1"/>
                </a:solidFill>
              </a:rPr>
              <a:t>Would not use all the data</a:t>
            </a:r>
          </a:p>
          <a:p>
            <a:r>
              <a:rPr lang="en-US" sz="3300" dirty="0">
                <a:solidFill>
                  <a:schemeClr val="tx1"/>
                </a:solidFill>
              </a:rPr>
              <a:t>Can also use doubly robust estimation or other </a:t>
            </a:r>
            <a:r>
              <a:rPr lang="en-US" sz="3300" dirty="0" err="1">
                <a:solidFill>
                  <a:schemeClr val="tx1"/>
                </a:solidFill>
              </a:rPr>
              <a:t>metalearner</a:t>
            </a:r>
            <a:r>
              <a:rPr lang="en-US" sz="3300" dirty="0">
                <a:solidFill>
                  <a:schemeClr val="tx1"/>
                </a:solidFill>
              </a:rPr>
              <a:t> (Kennedy, 2022)</a:t>
            </a:r>
          </a:p>
          <a:p>
            <a:pPr lvl="1"/>
            <a:r>
              <a:rPr lang="en-US" sz="2100" dirty="0">
                <a:solidFill>
                  <a:schemeClr val="tx1"/>
                </a:solidFill>
              </a:rPr>
              <a:t>No need to specify functional form</a:t>
            </a:r>
          </a:p>
          <a:p>
            <a:r>
              <a:rPr lang="en-US" sz="3300" dirty="0">
                <a:solidFill>
                  <a:schemeClr val="tx1"/>
                </a:solidFill>
              </a:rPr>
              <a:t>Uses any ML models predict treatments, conditional outcomes, and combines them into final ML model</a:t>
            </a:r>
          </a:p>
          <a:p>
            <a:pPr lvl="1"/>
            <a:endParaRPr lang="en-US" dirty="0">
              <a:solidFill>
                <a:schemeClr val="tx1"/>
              </a:solidFill>
            </a:endParaRPr>
          </a:p>
        </p:txBody>
      </p:sp>
      <p:sp>
        <p:nvSpPr>
          <p:cNvPr id="5" name="Slide Number Placeholder 4">
            <a:extLst>
              <a:ext uri="{FF2B5EF4-FFF2-40B4-BE49-F238E27FC236}">
                <a16:creationId xmlns:a16="http://schemas.microsoft.com/office/drawing/2014/main" id="{3478B6C9-DB08-CF14-7EF5-38B5C173F318}"/>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D57F1E4F-1CFF-5643-939E-217C01CDF565}" type="slidenum">
              <a:rPr lang="en-US">
                <a:solidFill>
                  <a:schemeClr val="tx1"/>
                </a:solidFill>
              </a:rPr>
              <a:pPr algn="l">
                <a:spcAft>
                  <a:spcPts val="600"/>
                </a:spcAft>
              </a:pPr>
              <a:t>13</a:t>
            </a:fld>
            <a:endParaRPr lang="en-US">
              <a:solidFill>
                <a:schemeClr val="tx1"/>
              </a:solidFill>
            </a:endParaRPr>
          </a:p>
        </p:txBody>
      </p:sp>
      <p:sp>
        <p:nvSpPr>
          <p:cNvPr id="4" name="Footer Placeholder 3">
            <a:extLst>
              <a:ext uri="{FF2B5EF4-FFF2-40B4-BE49-F238E27FC236}">
                <a16:creationId xmlns:a16="http://schemas.microsoft.com/office/drawing/2014/main" id="{6FD5444B-5A22-B40B-3C72-0D3DB04150F9}"/>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solidFill>
                  <a:schemeClr val="bg1">
                    <a:lumMod val="85000"/>
                    <a:lumOff val="15000"/>
                  </a:schemeClr>
                </a:solidFill>
              </a:rPr>
              <a:t>JuliaCon</a:t>
            </a:r>
            <a:r>
              <a:rPr lang="en-US" sz="1600" dirty="0">
                <a:solidFill>
                  <a:schemeClr val="bg1">
                    <a:lumMod val="85000"/>
                    <a:lumOff val="15000"/>
                  </a:schemeClr>
                </a:solidFill>
              </a:rPr>
              <a:t> 2024</a:t>
            </a:r>
          </a:p>
        </p:txBody>
      </p:sp>
    </p:spTree>
    <p:extLst>
      <p:ext uri="{BB962C8B-B14F-4D97-AF65-F5344CB8AC3E}">
        <p14:creationId xmlns:p14="http://schemas.microsoft.com/office/powerpoint/2010/main" val="37547536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Aid on Taliban Violence</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Instantiate a doubly robust learner</a:t>
            </a:r>
          </a:p>
          <a:p>
            <a:endParaRPr lang="en-US" sz="1600" dirty="0"/>
          </a:p>
        </p:txBody>
      </p:sp>
      <p:pic>
        <p:nvPicPr>
          <p:cNvPr id="7" name="Picture 6">
            <a:extLst>
              <a:ext uri="{FF2B5EF4-FFF2-40B4-BE49-F238E27FC236}">
                <a16:creationId xmlns:a16="http://schemas.microsoft.com/office/drawing/2014/main" id="{AB623CAE-78E1-39DA-4817-50FC41B63BBC}"/>
              </a:ext>
            </a:extLst>
          </p:cNvPr>
          <p:cNvPicPr>
            <a:picLocks noChangeAspect="1"/>
          </p:cNvPicPr>
          <p:nvPr/>
        </p:nvPicPr>
        <p:blipFill>
          <a:blip r:embed="rId2"/>
          <a:stretch>
            <a:fillRect/>
          </a:stretch>
        </p:blipFill>
        <p:spPr>
          <a:xfrm>
            <a:off x="4984956" y="3786035"/>
            <a:ext cx="6158802" cy="1046994"/>
          </a:xfrm>
          <a:prstGeom prst="roundRect">
            <a:avLst>
              <a:gd name="adj" fmla="val 1858"/>
            </a:avLst>
          </a:prstGeom>
          <a:effectLst>
            <a:outerShdw blurRad="50800" dist="50800" dir="5400000" algn="tl" rotWithShape="0">
              <a:srgbClr val="000000">
                <a:alpha val="43000"/>
              </a:srgbClr>
            </a:outerShdw>
          </a:effectLst>
        </p:spPr>
      </p:pic>
      <p:sp>
        <p:nvSpPr>
          <p:cNvPr id="8" name="Footer Placeholder 7">
            <a:extLst>
              <a:ext uri="{FF2B5EF4-FFF2-40B4-BE49-F238E27FC236}">
                <a16:creationId xmlns:a16="http://schemas.microsoft.com/office/drawing/2014/main" id="{76B91167-BCB2-1AD5-607A-1E405A5108A3}"/>
              </a:ext>
            </a:extLst>
          </p:cNvPr>
          <p:cNvSpPr>
            <a:spLocks noGrp="1"/>
          </p:cNvSpPr>
          <p:nvPr>
            <p:ph type="ftr" sz="quarter" idx="11"/>
          </p:nvPr>
        </p:nvSpPr>
        <p:spPr/>
        <p:txBody>
          <a:bodyPr/>
          <a:lstStyle/>
          <a:p>
            <a:r>
              <a:rPr lang="en-US" sz="1600" dirty="0" err="1"/>
              <a:t>JuliaCon</a:t>
            </a:r>
            <a:r>
              <a:rPr lang="en-US" sz="1600" dirty="0"/>
              <a:t> 2024</a:t>
            </a:r>
          </a:p>
        </p:txBody>
      </p:sp>
      <p:sp>
        <p:nvSpPr>
          <p:cNvPr id="10" name="Slide Number Placeholder 9">
            <a:extLst>
              <a:ext uri="{FF2B5EF4-FFF2-40B4-BE49-F238E27FC236}">
                <a16:creationId xmlns:a16="http://schemas.microsoft.com/office/drawing/2014/main" id="{A4A4E133-B5D0-2315-CCFA-8A343D28869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8346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Aid on Taliban Violence</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Estimate the CATE</a:t>
            </a:r>
          </a:p>
          <a:p>
            <a:endParaRPr lang="en-US" sz="1600" dirty="0"/>
          </a:p>
        </p:txBody>
      </p:sp>
      <p:pic>
        <p:nvPicPr>
          <p:cNvPr id="5" name="Picture 4">
            <a:extLst>
              <a:ext uri="{FF2B5EF4-FFF2-40B4-BE49-F238E27FC236}">
                <a16:creationId xmlns:a16="http://schemas.microsoft.com/office/drawing/2014/main" id="{72B814C8-8E62-778D-A525-6EE675D8FB3A}"/>
              </a:ext>
            </a:extLst>
          </p:cNvPr>
          <p:cNvPicPr>
            <a:picLocks noChangeAspect="1"/>
          </p:cNvPicPr>
          <p:nvPr/>
        </p:nvPicPr>
        <p:blipFill>
          <a:blip r:embed="rId2"/>
          <a:stretch>
            <a:fillRect/>
          </a:stretch>
        </p:blipFill>
        <p:spPr>
          <a:xfrm>
            <a:off x="8771556" y="2255035"/>
            <a:ext cx="3029213" cy="4458086"/>
          </a:xfrm>
          <a:prstGeom prst="rect">
            <a:avLst/>
          </a:prstGeom>
        </p:spPr>
      </p:pic>
      <p:sp>
        <p:nvSpPr>
          <p:cNvPr id="6" name="Footer Placeholder 5">
            <a:extLst>
              <a:ext uri="{FF2B5EF4-FFF2-40B4-BE49-F238E27FC236}">
                <a16:creationId xmlns:a16="http://schemas.microsoft.com/office/drawing/2014/main" id="{E242F751-0B8B-AB40-D99E-B404F79EC24C}"/>
              </a:ext>
            </a:extLst>
          </p:cNvPr>
          <p:cNvSpPr>
            <a:spLocks noGrp="1"/>
          </p:cNvSpPr>
          <p:nvPr>
            <p:ph type="ftr" sz="quarter" idx="11"/>
          </p:nvPr>
        </p:nvSpPr>
        <p:spPr/>
        <p:txBody>
          <a:bodyPr/>
          <a:lstStyle/>
          <a:p>
            <a:r>
              <a:rPr lang="en-US" sz="1600" dirty="0" err="1"/>
              <a:t>JuliaCon</a:t>
            </a:r>
            <a:r>
              <a:rPr lang="en-US" sz="1600" dirty="0"/>
              <a:t> 2024</a:t>
            </a:r>
          </a:p>
        </p:txBody>
      </p:sp>
      <p:sp>
        <p:nvSpPr>
          <p:cNvPr id="7" name="Slide Number Placeholder 6">
            <a:extLst>
              <a:ext uri="{FF2B5EF4-FFF2-40B4-BE49-F238E27FC236}">
                <a16:creationId xmlns:a16="http://schemas.microsoft.com/office/drawing/2014/main" id="{D1024459-4D22-118B-9F3F-A07227DF157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4524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Aid on Taliban Violence</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Get a summary from the model</a:t>
            </a:r>
          </a:p>
          <a:p>
            <a:endParaRPr lang="en-US" sz="1600" dirty="0"/>
          </a:p>
        </p:txBody>
      </p:sp>
      <p:pic>
        <p:nvPicPr>
          <p:cNvPr id="4" name="Picture 3">
            <a:extLst>
              <a:ext uri="{FF2B5EF4-FFF2-40B4-BE49-F238E27FC236}">
                <a16:creationId xmlns:a16="http://schemas.microsoft.com/office/drawing/2014/main" id="{1BAACEDA-6E3D-42F6-B943-30E5154653B3}"/>
              </a:ext>
            </a:extLst>
          </p:cNvPr>
          <p:cNvPicPr>
            <a:picLocks noChangeAspect="1"/>
          </p:cNvPicPr>
          <p:nvPr/>
        </p:nvPicPr>
        <p:blipFill>
          <a:blip r:embed="rId2"/>
          <a:stretch>
            <a:fillRect/>
          </a:stretch>
        </p:blipFill>
        <p:spPr>
          <a:xfrm>
            <a:off x="5329726" y="2513806"/>
            <a:ext cx="6058425" cy="2865368"/>
          </a:xfrm>
          <a:prstGeom prst="rect">
            <a:avLst/>
          </a:prstGeom>
        </p:spPr>
      </p:pic>
      <p:sp>
        <p:nvSpPr>
          <p:cNvPr id="6" name="Footer Placeholder 5">
            <a:extLst>
              <a:ext uri="{FF2B5EF4-FFF2-40B4-BE49-F238E27FC236}">
                <a16:creationId xmlns:a16="http://schemas.microsoft.com/office/drawing/2014/main" id="{1B118619-64BA-49FA-ACAA-63F511B68AE8}"/>
              </a:ext>
            </a:extLst>
          </p:cNvPr>
          <p:cNvSpPr>
            <a:spLocks noGrp="1"/>
          </p:cNvSpPr>
          <p:nvPr>
            <p:ph type="ftr" sz="quarter" idx="11"/>
          </p:nvPr>
        </p:nvSpPr>
        <p:spPr/>
        <p:txBody>
          <a:bodyPr/>
          <a:lstStyle/>
          <a:p>
            <a:r>
              <a:rPr lang="en-US" sz="1600" dirty="0" err="1"/>
              <a:t>JuliaCon</a:t>
            </a:r>
            <a:r>
              <a:rPr lang="en-US" sz="1600" dirty="0"/>
              <a:t> 2024</a:t>
            </a:r>
          </a:p>
        </p:txBody>
      </p:sp>
      <p:sp>
        <p:nvSpPr>
          <p:cNvPr id="7" name="Slide Number Placeholder 6">
            <a:extLst>
              <a:ext uri="{FF2B5EF4-FFF2-40B4-BE49-F238E27FC236}">
                <a16:creationId xmlns:a16="http://schemas.microsoft.com/office/drawing/2014/main" id="{F5A74653-3C62-4B04-787A-DC9E35A2334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6105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Aid on Taliban Violence</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Validate model assumptions</a:t>
            </a:r>
          </a:p>
          <a:p>
            <a:endParaRPr lang="en-US" sz="1600" dirty="0"/>
          </a:p>
        </p:txBody>
      </p:sp>
      <p:sp>
        <p:nvSpPr>
          <p:cNvPr id="5" name="Footer Placeholder 4">
            <a:extLst>
              <a:ext uri="{FF2B5EF4-FFF2-40B4-BE49-F238E27FC236}">
                <a16:creationId xmlns:a16="http://schemas.microsoft.com/office/drawing/2014/main" id="{F314BCEC-4644-0F97-EFEB-B132947F7058}"/>
              </a:ext>
            </a:extLst>
          </p:cNvPr>
          <p:cNvSpPr>
            <a:spLocks noGrp="1"/>
          </p:cNvSpPr>
          <p:nvPr>
            <p:ph type="ftr" sz="quarter" idx="11"/>
          </p:nvPr>
        </p:nvSpPr>
        <p:spPr/>
        <p:txBody>
          <a:bodyPr/>
          <a:lstStyle/>
          <a:p>
            <a:r>
              <a:rPr lang="en-US" sz="1600" dirty="0" err="1"/>
              <a:t>JuliaCon</a:t>
            </a:r>
            <a:r>
              <a:rPr lang="en-US" sz="1600" dirty="0"/>
              <a:t> 2024</a:t>
            </a:r>
          </a:p>
        </p:txBody>
      </p:sp>
      <p:sp>
        <p:nvSpPr>
          <p:cNvPr id="6" name="Slide Number Placeholder 5">
            <a:extLst>
              <a:ext uri="{FF2B5EF4-FFF2-40B4-BE49-F238E27FC236}">
                <a16:creationId xmlns:a16="http://schemas.microsoft.com/office/drawing/2014/main" id="{BF2F0C00-884A-FA2A-4EB2-4033E929CAD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0" name="Picture 9">
            <a:extLst>
              <a:ext uri="{FF2B5EF4-FFF2-40B4-BE49-F238E27FC236}">
                <a16:creationId xmlns:a16="http://schemas.microsoft.com/office/drawing/2014/main" id="{43148C7D-C184-A667-0F47-C988A6D6EA3F}"/>
              </a:ext>
            </a:extLst>
          </p:cNvPr>
          <p:cNvPicPr>
            <a:picLocks noChangeAspect="1"/>
          </p:cNvPicPr>
          <p:nvPr/>
        </p:nvPicPr>
        <p:blipFill>
          <a:blip r:embed="rId2"/>
          <a:stretch>
            <a:fillRect/>
          </a:stretch>
        </p:blipFill>
        <p:spPr>
          <a:xfrm>
            <a:off x="4851064" y="3246721"/>
            <a:ext cx="6348415" cy="1385567"/>
          </a:xfrm>
          <a:prstGeom prst="rect">
            <a:avLst/>
          </a:prstGeom>
        </p:spPr>
      </p:pic>
    </p:spTree>
    <p:extLst>
      <p:ext uri="{BB962C8B-B14F-4D97-AF65-F5344CB8AC3E}">
        <p14:creationId xmlns:p14="http://schemas.microsoft.com/office/powerpoint/2010/main" val="53665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9F9E-E41E-70C6-9BFE-8BD3070A48EA}"/>
              </a:ext>
            </a:extLst>
          </p:cNvPr>
          <p:cNvSpPr>
            <a:spLocks noGrp="1"/>
          </p:cNvSpPr>
          <p:nvPr>
            <p:ph type="title"/>
          </p:nvPr>
        </p:nvSpPr>
        <p:spPr>
          <a:xfrm>
            <a:off x="1154954" y="973668"/>
            <a:ext cx="8761413" cy="706964"/>
          </a:xfrm>
        </p:spPr>
        <p:txBody>
          <a:bodyPr>
            <a:normAutofit/>
          </a:bodyPr>
          <a:lstStyle/>
          <a:p>
            <a:r>
              <a:rPr lang="en-US">
                <a:solidFill>
                  <a:srgbClr val="EBEBEB"/>
                </a:solidFill>
              </a:rPr>
              <a:t>General Workflow</a:t>
            </a:r>
          </a:p>
        </p:txBody>
      </p:sp>
      <p:sp>
        <p:nvSpPr>
          <p:cNvPr id="5" name="Slide Number Placeholder 4">
            <a:extLst>
              <a:ext uri="{FF2B5EF4-FFF2-40B4-BE49-F238E27FC236}">
                <a16:creationId xmlns:a16="http://schemas.microsoft.com/office/drawing/2014/main" id="{94604473-2F00-97FE-63D5-6043B0740324}"/>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18</a:t>
            </a:fld>
            <a:endParaRPr lang="en-US">
              <a:solidFill>
                <a:srgbClr val="FFFFFF"/>
              </a:solidFill>
            </a:endParaRPr>
          </a:p>
        </p:txBody>
      </p:sp>
      <p:sp>
        <p:nvSpPr>
          <p:cNvPr id="4" name="Footer Placeholder 3">
            <a:extLst>
              <a:ext uri="{FF2B5EF4-FFF2-40B4-BE49-F238E27FC236}">
                <a16:creationId xmlns:a16="http://schemas.microsoft.com/office/drawing/2014/main" id="{F86E42BC-4039-BAC2-0092-B2D8E5620E6A}"/>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t>JuliaCon</a:t>
            </a:r>
            <a:r>
              <a:rPr lang="en-US" sz="1600" dirty="0"/>
              <a:t> 2024</a:t>
            </a:r>
          </a:p>
        </p:txBody>
      </p:sp>
      <p:graphicFrame>
        <p:nvGraphicFramePr>
          <p:cNvPr id="7" name="Content Placeholder 2">
            <a:extLst>
              <a:ext uri="{FF2B5EF4-FFF2-40B4-BE49-F238E27FC236}">
                <a16:creationId xmlns:a16="http://schemas.microsoft.com/office/drawing/2014/main" id="{87F3A742-7177-2326-BD85-34322095CCBF}"/>
              </a:ext>
            </a:extLst>
          </p:cNvPr>
          <p:cNvGraphicFramePr>
            <a:graphicFrameLocks noGrp="1"/>
          </p:cNvGraphicFramePr>
          <p:nvPr>
            <p:ph idx="1"/>
            <p:extLst>
              <p:ext uri="{D42A27DB-BD31-4B8C-83A1-F6EECF244321}">
                <p14:modId xmlns:p14="http://schemas.microsoft.com/office/powerpoint/2010/main" val="1365907240"/>
              </p:ext>
            </p:extLst>
          </p:nvPr>
        </p:nvGraphicFramePr>
        <p:xfrm>
          <a:off x="643467" y="2915184"/>
          <a:ext cx="10905066"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130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A84D4C4E-828F-435B-3884-660745BB30FB}"/>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The ELM in </a:t>
            </a:r>
            <a:r>
              <a:rPr lang="en-US" sz="3200" dirty="0" err="1">
                <a:solidFill>
                  <a:schemeClr val="tx1"/>
                </a:solidFill>
              </a:rPr>
              <a:t>CausalELM</a:t>
            </a:r>
            <a:endParaRPr lang="en-US" sz="3200" dirty="0">
              <a:solidFill>
                <a:schemeClr val="tx1"/>
              </a:solidFill>
            </a:endParaRPr>
          </a:p>
        </p:txBody>
      </p:sp>
      <p:cxnSp>
        <p:nvCxnSpPr>
          <p:cNvPr id="18" name="Straight Connector 17">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8F71ED-D79F-6422-58BC-18D4B5BDD63D}"/>
              </a:ext>
            </a:extLst>
          </p:cNvPr>
          <p:cNvSpPr>
            <a:spLocks noGrp="1"/>
          </p:cNvSpPr>
          <p:nvPr>
            <p:ph idx="1"/>
          </p:nvPr>
        </p:nvSpPr>
        <p:spPr>
          <a:xfrm>
            <a:off x="4678424" y="1059025"/>
            <a:ext cx="5302189" cy="4739950"/>
          </a:xfrm>
        </p:spPr>
        <p:txBody>
          <a:bodyPr anchor="ctr">
            <a:normAutofit fontScale="77500" lnSpcReduction="20000"/>
          </a:bodyPr>
          <a:lstStyle/>
          <a:p>
            <a:r>
              <a:rPr lang="en-US" sz="3300" dirty="0">
                <a:solidFill>
                  <a:schemeClr val="tx1"/>
                </a:solidFill>
              </a:rPr>
              <a:t>All </a:t>
            </a:r>
            <a:r>
              <a:rPr lang="en-US" sz="3300" dirty="0" err="1">
                <a:solidFill>
                  <a:schemeClr val="tx1"/>
                </a:solidFill>
              </a:rPr>
              <a:t>CausalELM</a:t>
            </a:r>
            <a:r>
              <a:rPr lang="en-US" sz="3300" dirty="0">
                <a:solidFill>
                  <a:schemeClr val="tx1"/>
                </a:solidFill>
              </a:rPr>
              <a:t> estimators need some kind of ML model</a:t>
            </a:r>
          </a:p>
          <a:p>
            <a:r>
              <a:rPr lang="en-US" sz="3300" dirty="0">
                <a:solidFill>
                  <a:schemeClr val="tx1"/>
                </a:solidFill>
              </a:rPr>
              <a:t>Base model in </a:t>
            </a:r>
            <a:r>
              <a:rPr lang="en-US" sz="3300" dirty="0" err="1">
                <a:solidFill>
                  <a:schemeClr val="tx1"/>
                </a:solidFill>
              </a:rPr>
              <a:t>CausalELM</a:t>
            </a:r>
            <a:r>
              <a:rPr lang="en-US" sz="3300" dirty="0">
                <a:solidFill>
                  <a:schemeClr val="tx1"/>
                </a:solidFill>
              </a:rPr>
              <a:t> is extreme learning machine (Guang-Bin et. al, 2006)</a:t>
            </a:r>
          </a:p>
          <a:p>
            <a:pPr lvl="1"/>
            <a:r>
              <a:rPr lang="en-US" sz="3100" dirty="0">
                <a:solidFill>
                  <a:schemeClr val="tx1"/>
                </a:solidFill>
              </a:rPr>
              <a:t>Simple single layer neural network</a:t>
            </a:r>
          </a:p>
          <a:p>
            <a:pPr lvl="1"/>
            <a:r>
              <a:rPr lang="en-US" sz="3100" dirty="0">
                <a:solidFill>
                  <a:schemeClr val="tx1"/>
                </a:solidFill>
              </a:rPr>
              <a:t>Uses random weights to solve least squares problem</a:t>
            </a:r>
          </a:p>
          <a:p>
            <a:r>
              <a:rPr lang="en-US" sz="3500" dirty="0" err="1">
                <a:solidFill>
                  <a:schemeClr val="tx1"/>
                </a:solidFill>
              </a:rPr>
              <a:t>CausalELM</a:t>
            </a:r>
            <a:r>
              <a:rPr lang="en-US" sz="3500" dirty="0">
                <a:solidFill>
                  <a:schemeClr val="tx1"/>
                </a:solidFill>
              </a:rPr>
              <a:t> uses bagged ensembles of them</a:t>
            </a:r>
          </a:p>
        </p:txBody>
      </p:sp>
      <p:sp>
        <p:nvSpPr>
          <p:cNvPr id="4" name="Footer Placeholder 3">
            <a:extLst>
              <a:ext uri="{FF2B5EF4-FFF2-40B4-BE49-F238E27FC236}">
                <a16:creationId xmlns:a16="http://schemas.microsoft.com/office/drawing/2014/main" id="{175F7354-92CD-6976-6C25-D95B189AA0D0}"/>
              </a:ext>
            </a:extLst>
          </p:cNvPr>
          <p:cNvSpPr>
            <a:spLocks noGrp="1"/>
          </p:cNvSpPr>
          <p:nvPr>
            <p:ph type="ftr" sz="quarter" idx="11"/>
          </p:nvPr>
        </p:nvSpPr>
        <p:spPr>
          <a:xfrm rot="5400000">
            <a:off x="9521207" y="3155806"/>
            <a:ext cx="3859795" cy="304801"/>
          </a:xfrm>
        </p:spPr>
        <p:txBody>
          <a:bodyPr>
            <a:noAutofit/>
          </a:bodyPr>
          <a:lstStyle/>
          <a:p>
            <a:pPr>
              <a:spcAft>
                <a:spcPts val="600"/>
              </a:spcAft>
            </a:pPr>
            <a:r>
              <a:rPr lang="en-US" sz="1600" dirty="0" err="1">
                <a:solidFill>
                  <a:srgbClr val="FFFFFF"/>
                </a:solidFill>
              </a:rPr>
              <a:t>JuliaCon</a:t>
            </a:r>
            <a:r>
              <a:rPr lang="en-US" sz="1600" dirty="0">
                <a:solidFill>
                  <a:srgbClr val="FFFFFF"/>
                </a:solidFill>
              </a:rPr>
              <a:t> 2024</a:t>
            </a:r>
          </a:p>
        </p:txBody>
      </p:sp>
      <p:sp>
        <p:nvSpPr>
          <p:cNvPr id="5" name="Slide Number Placeholder 4">
            <a:extLst>
              <a:ext uri="{FF2B5EF4-FFF2-40B4-BE49-F238E27FC236}">
                <a16:creationId xmlns:a16="http://schemas.microsoft.com/office/drawing/2014/main" id="{4FD4784B-5FB1-F9DD-BC87-BFA1B0E38598}"/>
              </a:ext>
            </a:extLst>
          </p:cNvPr>
          <p:cNvSpPr>
            <a:spLocks noGrp="1"/>
          </p:cNvSpPr>
          <p:nvPr>
            <p:ph type="sldNum" sz="quarter" idx="12"/>
          </p:nvPr>
        </p:nvSpPr>
        <p:spPr>
          <a:xfrm>
            <a:off x="11017538" y="610622"/>
            <a:ext cx="685802" cy="766675"/>
          </a:xfrm>
        </p:spPr>
        <p:txBody>
          <a:bodyPr anchor="ctr">
            <a:normAutofit/>
          </a:bodyPr>
          <a:lstStyle/>
          <a:p>
            <a:pPr>
              <a:spcAft>
                <a:spcPts val="600"/>
              </a:spcAft>
            </a:pPr>
            <a:fld id="{D57F1E4F-1CFF-5643-939E-217C01CDF565}" type="slidenum">
              <a:rPr lang="en-US" sz="2000">
                <a:solidFill>
                  <a:srgbClr val="FFFFFF"/>
                </a:solidFill>
              </a:rPr>
              <a:pPr>
                <a:spcAft>
                  <a:spcPts val="600"/>
                </a:spcAft>
              </a:pPr>
              <a:t>19</a:t>
            </a:fld>
            <a:endParaRPr lang="en-US" sz="2000">
              <a:solidFill>
                <a:srgbClr val="FFFFFF"/>
              </a:solidFill>
            </a:endParaRPr>
          </a:p>
        </p:txBody>
      </p:sp>
      <p:sp>
        <p:nvSpPr>
          <p:cNvPr id="6" name="TextBox 5">
            <a:extLst>
              <a:ext uri="{FF2B5EF4-FFF2-40B4-BE49-F238E27FC236}">
                <a16:creationId xmlns:a16="http://schemas.microsoft.com/office/drawing/2014/main" id="{F0E4A55B-3A27-EA08-FA48-4307CE974D23}"/>
              </a:ext>
            </a:extLst>
          </p:cNvPr>
          <p:cNvSpPr txBox="1"/>
          <p:nvPr/>
        </p:nvSpPr>
        <p:spPr>
          <a:xfrm>
            <a:off x="478632" y="5959155"/>
            <a:ext cx="8465737" cy="369332"/>
          </a:xfrm>
          <a:prstGeom prst="rect">
            <a:avLst/>
          </a:prstGeom>
          <a:noFill/>
        </p:spPr>
        <p:txBody>
          <a:bodyPr wrap="square" rtlCol="0">
            <a:spAutoFit/>
          </a:bodyPr>
          <a:lstStyle/>
          <a:p>
            <a:r>
              <a:rPr lang="en-US" dirty="0"/>
              <a:t>*If the estimated effects seem way off, try a different activation function</a:t>
            </a:r>
          </a:p>
        </p:txBody>
      </p:sp>
    </p:spTree>
    <p:extLst>
      <p:ext uri="{BB962C8B-B14F-4D97-AF65-F5344CB8AC3E}">
        <p14:creationId xmlns:p14="http://schemas.microsoft.com/office/powerpoint/2010/main" val="30081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F5D1C3C4-D156-9951-642A-B3E4212449D3}"/>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Outline</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71BFF6-9D5E-7CA4-2F85-9084117B1E35}"/>
              </a:ext>
            </a:extLst>
          </p:cNvPr>
          <p:cNvSpPr>
            <a:spLocks noGrp="1"/>
          </p:cNvSpPr>
          <p:nvPr>
            <p:ph idx="1"/>
          </p:nvPr>
        </p:nvSpPr>
        <p:spPr>
          <a:xfrm>
            <a:off x="4678424" y="1059025"/>
            <a:ext cx="5302189" cy="4739950"/>
          </a:xfrm>
        </p:spPr>
        <p:txBody>
          <a:bodyPr anchor="ctr">
            <a:normAutofit/>
          </a:bodyPr>
          <a:lstStyle/>
          <a:p>
            <a:r>
              <a:rPr lang="en-US" sz="2800" dirty="0">
                <a:solidFill>
                  <a:schemeClr val="tx1"/>
                </a:solidFill>
              </a:rPr>
              <a:t>Potential Outcomes Framework</a:t>
            </a:r>
          </a:p>
          <a:p>
            <a:r>
              <a:rPr lang="en-US" sz="2800" dirty="0">
                <a:solidFill>
                  <a:schemeClr val="tx1"/>
                </a:solidFill>
              </a:rPr>
              <a:t>Motivating Examples</a:t>
            </a:r>
          </a:p>
          <a:p>
            <a:r>
              <a:rPr lang="en-US" sz="2800" dirty="0">
                <a:solidFill>
                  <a:schemeClr val="tx1"/>
                </a:solidFill>
              </a:rPr>
              <a:t>General Workflow</a:t>
            </a:r>
          </a:p>
          <a:p>
            <a:r>
              <a:rPr lang="en-US" sz="2800" dirty="0">
                <a:solidFill>
                  <a:schemeClr val="tx1"/>
                </a:solidFill>
              </a:rPr>
              <a:t>The ELM in </a:t>
            </a:r>
            <a:r>
              <a:rPr lang="en-US" sz="2800" dirty="0" err="1">
                <a:solidFill>
                  <a:schemeClr val="tx1"/>
                </a:solidFill>
              </a:rPr>
              <a:t>CausalELM</a:t>
            </a:r>
            <a:endParaRPr lang="en-US" sz="2800" dirty="0">
              <a:solidFill>
                <a:schemeClr val="tx1"/>
              </a:solidFill>
            </a:endParaRPr>
          </a:p>
          <a:p>
            <a:r>
              <a:rPr lang="en-US" sz="2800" dirty="0">
                <a:solidFill>
                  <a:schemeClr val="tx1"/>
                </a:solidFill>
              </a:rPr>
              <a:t>List of All Estimators</a:t>
            </a:r>
          </a:p>
          <a:p>
            <a:r>
              <a:rPr lang="en-US" sz="2800" dirty="0">
                <a:solidFill>
                  <a:schemeClr val="tx1"/>
                </a:solidFill>
              </a:rPr>
              <a:t>Comparison with Other </a:t>
            </a:r>
            <a:r>
              <a:rPr lang="en-US" sz="2800" dirty="0" err="1">
                <a:solidFill>
                  <a:schemeClr val="tx1"/>
                </a:solidFill>
              </a:rPr>
              <a:t>CausalML</a:t>
            </a:r>
            <a:r>
              <a:rPr lang="en-US" sz="2800" dirty="0">
                <a:solidFill>
                  <a:schemeClr val="tx1"/>
                </a:solidFill>
              </a:rPr>
              <a:t> Packages</a:t>
            </a:r>
          </a:p>
          <a:p>
            <a:r>
              <a:rPr lang="en-US" sz="2800" dirty="0">
                <a:solidFill>
                  <a:schemeClr val="tx1"/>
                </a:solidFill>
              </a:rPr>
              <a:t>Way Forward</a:t>
            </a:r>
          </a:p>
          <a:p>
            <a:endParaRPr lang="en-US" dirty="0">
              <a:solidFill>
                <a:schemeClr val="tx1"/>
              </a:solidFill>
            </a:endParaRPr>
          </a:p>
        </p:txBody>
      </p:sp>
      <p:sp>
        <p:nvSpPr>
          <p:cNvPr id="4" name="Footer Placeholder 3">
            <a:extLst>
              <a:ext uri="{FF2B5EF4-FFF2-40B4-BE49-F238E27FC236}">
                <a16:creationId xmlns:a16="http://schemas.microsoft.com/office/drawing/2014/main" id="{337A4060-1878-4974-D832-BB22750EBF88}"/>
              </a:ext>
            </a:extLst>
          </p:cNvPr>
          <p:cNvSpPr>
            <a:spLocks noGrp="1"/>
          </p:cNvSpPr>
          <p:nvPr>
            <p:ph type="ftr" sz="quarter" idx="11"/>
          </p:nvPr>
        </p:nvSpPr>
        <p:spPr>
          <a:xfrm rot="5400000">
            <a:off x="9521207" y="3155806"/>
            <a:ext cx="3859795" cy="304801"/>
          </a:xfrm>
        </p:spPr>
        <p:txBody>
          <a:bodyPr>
            <a:noAutofit/>
          </a:bodyPr>
          <a:lstStyle/>
          <a:p>
            <a:pPr>
              <a:spcAft>
                <a:spcPts val="600"/>
              </a:spcAft>
            </a:pPr>
            <a:r>
              <a:rPr lang="en-US" sz="1600" dirty="0" err="1">
                <a:solidFill>
                  <a:srgbClr val="FFFFFF"/>
                </a:solidFill>
              </a:rPr>
              <a:t>JuliaCon</a:t>
            </a:r>
            <a:r>
              <a:rPr lang="en-US" sz="1600" dirty="0">
                <a:solidFill>
                  <a:srgbClr val="FFFFFF"/>
                </a:solidFill>
              </a:rPr>
              <a:t> 2024</a:t>
            </a:r>
          </a:p>
        </p:txBody>
      </p:sp>
      <p:sp>
        <p:nvSpPr>
          <p:cNvPr id="5" name="Slide Number Placeholder 4">
            <a:extLst>
              <a:ext uri="{FF2B5EF4-FFF2-40B4-BE49-F238E27FC236}">
                <a16:creationId xmlns:a16="http://schemas.microsoft.com/office/drawing/2014/main" id="{354D695A-ACE4-8CC4-9F05-A602ACDB70C7}"/>
              </a:ext>
            </a:extLst>
          </p:cNvPr>
          <p:cNvSpPr>
            <a:spLocks noGrp="1"/>
          </p:cNvSpPr>
          <p:nvPr>
            <p:ph type="sldNum" sz="quarter" idx="12"/>
          </p:nvPr>
        </p:nvSpPr>
        <p:spPr>
          <a:xfrm>
            <a:off x="11017538" y="610622"/>
            <a:ext cx="685802" cy="766675"/>
          </a:xfrm>
        </p:spPr>
        <p:txBody>
          <a:bodyPr anchor="ctr">
            <a:normAutofit/>
          </a:bodyPr>
          <a:lstStyle/>
          <a:p>
            <a:pPr>
              <a:spcAft>
                <a:spcPts val="600"/>
              </a:spcAft>
            </a:pPr>
            <a:fld id="{D57F1E4F-1CFF-5643-939E-217C01CDF565}" type="slidenum">
              <a:rPr lang="en-US" sz="2000">
                <a:solidFill>
                  <a:srgbClr val="FFFFFF"/>
                </a:solidFill>
              </a:rPr>
              <a:pPr>
                <a:spcAft>
                  <a:spcPts val="600"/>
                </a:spcAft>
              </a:pPr>
              <a:t>2</a:t>
            </a:fld>
            <a:endParaRPr lang="en-US" sz="2000">
              <a:solidFill>
                <a:srgbClr val="FFFFFF"/>
              </a:solidFill>
            </a:endParaRPr>
          </a:p>
        </p:txBody>
      </p:sp>
    </p:spTree>
    <p:extLst>
      <p:ext uri="{BB962C8B-B14F-4D97-AF65-F5344CB8AC3E}">
        <p14:creationId xmlns:p14="http://schemas.microsoft.com/office/powerpoint/2010/main" val="21317798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0496400-602C-104B-82F0-5D8CE062F941}"/>
              </a:ext>
            </a:extLst>
          </p:cNvPr>
          <p:cNvSpPr>
            <a:spLocks noGrp="1"/>
          </p:cNvSpPr>
          <p:nvPr>
            <p:ph type="title"/>
          </p:nvPr>
        </p:nvSpPr>
        <p:spPr>
          <a:xfrm>
            <a:off x="1154954" y="973668"/>
            <a:ext cx="8761413" cy="706964"/>
          </a:xfrm>
        </p:spPr>
        <p:txBody>
          <a:bodyPr>
            <a:normAutofit/>
          </a:bodyPr>
          <a:lstStyle/>
          <a:p>
            <a:r>
              <a:rPr lang="en-US">
                <a:solidFill>
                  <a:srgbClr val="FFFFFF"/>
                </a:solidFill>
              </a:rPr>
              <a:t>List of All Estimators</a:t>
            </a:r>
          </a:p>
        </p:txBody>
      </p:sp>
      <p:sp>
        <p:nvSpPr>
          <p:cNvPr id="24" name="Rectangle 2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7BFE750C-8757-51CC-8E1F-C1EDDF9422EB}"/>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20</a:t>
            </a:fld>
            <a:endParaRPr lang="en-US">
              <a:solidFill>
                <a:srgbClr val="FFFFFF"/>
              </a:solidFill>
            </a:endParaRPr>
          </a:p>
        </p:txBody>
      </p:sp>
      <p:sp>
        <p:nvSpPr>
          <p:cNvPr id="4" name="Footer Placeholder 3">
            <a:extLst>
              <a:ext uri="{FF2B5EF4-FFF2-40B4-BE49-F238E27FC236}">
                <a16:creationId xmlns:a16="http://schemas.microsoft.com/office/drawing/2014/main" id="{0A090159-BFB1-32B1-D6A8-EE7500DA2414}"/>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t>JuliaCon</a:t>
            </a:r>
            <a:r>
              <a:rPr lang="en-US" sz="1600" dirty="0"/>
              <a:t> 2024</a:t>
            </a:r>
          </a:p>
        </p:txBody>
      </p:sp>
      <p:graphicFrame>
        <p:nvGraphicFramePr>
          <p:cNvPr id="7" name="Content Placeholder 2">
            <a:extLst>
              <a:ext uri="{FF2B5EF4-FFF2-40B4-BE49-F238E27FC236}">
                <a16:creationId xmlns:a16="http://schemas.microsoft.com/office/drawing/2014/main" id="{28FD0C99-C4A2-ACCF-123E-9A6D681DC14A}"/>
              </a:ext>
            </a:extLst>
          </p:cNvPr>
          <p:cNvGraphicFramePr>
            <a:graphicFrameLocks noGrp="1"/>
          </p:cNvGraphicFramePr>
          <p:nvPr>
            <p:ph idx="1"/>
            <p:extLst>
              <p:ext uri="{D42A27DB-BD31-4B8C-83A1-F6EECF244321}">
                <p14:modId xmlns:p14="http://schemas.microsoft.com/office/powerpoint/2010/main" val="424482123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102554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1" name="Oval 20">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CD10E332-50E2-BA3E-D966-8DA2AFD911EB}"/>
              </a:ext>
            </a:extLst>
          </p:cNvPr>
          <p:cNvSpPr>
            <a:spLocks noGrp="1"/>
          </p:cNvSpPr>
          <p:nvPr>
            <p:ph type="title"/>
          </p:nvPr>
        </p:nvSpPr>
        <p:spPr>
          <a:xfrm>
            <a:off x="8471239" y="973667"/>
            <a:ext cx="2942210" cy="4833745"/>
          </a:xfrm>
        </p:spPr>
        <p:txBody>
          <a:bodyPr>
            <a:normAutofit/>
          </a:bodyPr>
          <a:lstStyle/>
          <a:p>
            <a:r>
              <a:rPr lang="en-US">
                <a:solidFill>
                  <a:srgbClr val="EBEBEB"/>
                </a:solidFill>
              </a:rPr>
              <a:t>Comparison with Other CausalML Packages</a:t>
            </a:r>
          </a:p>
        </p:txBody>
      </p:sp>
      <p:sp>
        <p:nvSpPr>
          <p:cNvPr id="25" name="Rectangle 24">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9C056C6E-D124-1A6C-0E7C-E99556771720}"/>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21</a:t>
            </a:fld>
            <a:endParaRPr lang="en-US">
              <a:solidFill>
                <a:srgbClr val="FFFFFF"/>
              </a:solidFill>
            </a:endParaRPr>
          </a:p>
        </p:txBody>
      </p:sp>
      <p:sp>
        <p:nvSpPr>
          <p:cNvPr id="4" name="Footer Placeholder 3">
            <a:extLst>
              <a:ext uri="{FF2B5EF4-FFF2-40B4-BE49-F238E27FC236}">
                <a16:creationId xmlns:a16="http://schemas.microsoft.com/office/drawing/2014/main" id="{0A6B5604-CE1E-0945-31D3-79BD333BD90D}"/>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t>JuliaCon</a:t>
            </a:r>
            <a:r>
              <a:rPr lang="en-US" sz="1600" dirty="0"/>
              <a:t> 2024</a:t>
            </a:r>
          </a:p>
        </p:txBody>
      </p:sp>
      <p:graphicFrame>
        <p:nvGraphicFramePr>
          <p:cNvPr id="7" name="Content Placeholder 2">
            <a:extLst>
              <a:ext uri="{FF2B5EF4-FFF2-40B4-BE49-F238E27FC236}">
                <a16:creationId xmlns:a16="http://schemas.microsoft.com/office/drawing/2014/main" id="{80297533-DFAA-26B0-674A-684ABF3B7AA8}"/>
              </a:ext>
            </a:extLst>
          </p:cNvPr>
          <p:cNvGraphicFramePr>
            <a:graphicFrameLocks noGrp="1"/>
          </p:cNvGraphicFramePr>
          <p:nvPr>
            <p:ph idx="1"/>
            <p:extLst>
              <p:ext uri="{D42A27DB-BD31-4B8C-83A1-F6EECF244321}">
                <p14:modId xmlns:p14="http://schemas.microsoft.com/office/powerpoint/2010/main" val="407056541"/>
              </p:ext>
            </p:extLst>
          </p:nvPr>
        </p:nvGraphicFramePr>
        <p:xfrm>
          <a:off x="273814" y="295729"/>
          <a:ext cx="7431547" cy="6053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54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32" name="Rectangle 103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035" name="Rectangle 103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916AA94-CD3E-7D9E-FC43-9CCCBF8E9002}"/>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Way Forward</a:t>
            </a:r>
          </a:p>
        </p:txBody>
      </p:sp>
      <p:sp>
        <p:nvSpPr>
          <p:cNvPr id="1039" name="Rectangle 1038">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924F465F-1BF0-9902-2D13-82943F648C71}"/>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a:solidFill>
                  <a:srgbClr val="FFFFFF"/>
                </a:solidFill>
              </a:rPr>
              <a:pPr defTabSz="914400">
                <a:spcAft>
                  <a:spcPts val="600"/>
                </a:spcAft>
              </a:pPr>
              <a:t>22</a:t>
            </a:fld>
            <a:endParaRPr lang="en-US">
              <a:solidFill>
                <a:srgbClr val="FFFFFF"/>
              </a:solidFill>
            </a:endParaRPr>
          </a:p>
        </p:txBody>
      </p:sp>
      <p:sp>
        <p:nvSpPr>
          <p:cNvPr id="4" name="Footer Placeholder 3">
            <a:extLst>
              <a:ext uri="{FF2B5EF4-FFF2-40B4-BE49-F238E27FC236}">
                <a16:creationId xmlns:a16="http://schemas.microsoft.com/office/drawing/2014/main" id="{B417FA1E-1836-ABE7-8F25-1D2AED89A2DD}"/>
              </a:ext>
            </a:extLst>
          </p:cNvPr>
          <p:cNvSpPr>
            <a:spLocks noGrp="1"/>
          </p:cNvSpPr>
          <p:nvPr>
            <p:ph type="ftr" sz="quarter" idx="11"/>
          </p:nvPr>
        </p:nvSpPr>
        <p:spPr>
          <a:xfrm>
            <a:off x="561110" y="6391838"/>
            <a:ext cx="3859795" cy="304801"/>
          </a:xfrm>
        </p:spPr>
        <p:txBody>
          <a:bodyPr vert="horz" lIns="91440" tIns="45720" rIns="91440" bIns="45720" rtlCol="0" anchor="ctr">
            <a:noAutofit/>
          </a:bodyPr>
          <a:lstStyle/>
          <a:p>
            <a:pPr defTabSz="914400">
              <a:spcAft>
                <a:spcPts val="600"/>
              </a:spcAft>
            </a:pPr>
            <a:r>
              <a:rPr lang="en-US" sz="1600" b="0" i="0" kern="1200" dirty="0" err="1">
                <a:latin typeface="+mn-lt"/>
                <a:ea typeface="+mn-ea"/>
                <a:cs typeface="+mn-cs"/>
              </a:rPr>
              <a:t>JuliaCon</a:t>
            </a:r>
            <a:r>
              <a:rPr lang="en-US" sz="1600" b="0" i="0" kern="1200" dirty="0">
                <a:latin typeface="+mn-lt"/>
                <a:ea typeface="+mn-ea"/>
                <a:cs typeface="+mn-cs"/>
              </a:rPr>
              <a:t> 2024</a:t>
            </a:r>
          </a:p>
        </p:txBody>
      </p:sp>
      <p:pic>
        <p:nvPicPr>
          <p:cNvPr id="1026" name="Picture 2" descr="Investors Possibly You! on Make a GIF">
            <a:extLst>
              <a:ext uri="{FF2B5EF4-FFF2-40B4-BE49-F238E27FC236}">
                <a16:creationId xmlns:a16="http://schemas.microsoft.com/office/drawing/2014/main" id="{751807AC-B68A-57F6-DF68-0BFAF8E2793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109764" y="1557603"/>
            <a:ext cx="4986236" cy="373967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6411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2CEE6175-3C85-97F5-40E5-A1B91556BE4C}"/>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Thank you!</a:t>
            </a:r>
          </a:p>
        </p:txBody>
      </p:sp>
      <p:sp>
        <p:nvSpPr>
          <p:cNvPr id="20" name="Rectangle 19">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A2E6909C-D074-0BDB-9758-9FBEC6911561}"/>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a:solidFill>
                  <a:srgbClr val="FFFFFF"/>
                </a:solidFill>
              </a:rPr>
              <a:pPr defTabSz="914400">
                <a:spcAft>
                  <a:spcPts val="600"/>
                </a:spcAft>
              </a:pPr>
              <a:t>23</a:t>
            </a:fld>
            <a:endParaRPr lang="en-US">
              <a:solidFill>
                <a:srgbClr val="FFFFFF"/>
              </a:solidFill>
            </a:endParaRPr>
          </a:p>
        </p:txBody>
      </p:sp>
      <p:sp>
        <p:nvSpPr>
          <p:cNvPr id="4" name="Footer Placeholder 3">
            <a:extLst>
              <a:ext uri="{FF2B5EF4-FFF2-40B4-BE49-F238E27FC236}">
                <a16:creationId xmlns:a16="http://schemas.microsoft.com/office/drawing/2014/main" id="{B8E4627E-9341-FB20-E78D-0DBABCB0C853}"/>
              </a:ext>
            </a:extLst>
          </p:cNvPr>
          <p:cNvSpPr>
            <a:spLocks noGrp="1"/>
          </p:cNvSpPr>
          <p:nvPr>
            <p:ph type="ftr" sz="quarter" idx="11"/>
          </p:nvPr>
        </p:nvSpPr>
        <p:spPr>
          <a:xfrm>
            <a:off x="561110" y="6391838"/>
            <a:ext cx="3859795" cy="304801"/>
          </a:xfrm>
        </p:spPr>
        <p:txBody>
          <a:bodyPr vert="horz" lIns="91440" tIns="45720" rIns="91440" bIns="45720" rtlCol="0" anchor="ctr">
            <a:noAutofit/>
          </a:bodyPr>
          <a:lstStyle/>
          <a:p>
            <a:pPr defTabSz="914400">
              <a:spcAft>
                <a:spcPts val="600"/>
              </a:spcAft>
            </a:pPr>
            <a:r>
              <a:rPr lang="en-US" sz="1600" b="0" i="0" kern="1200" dirty="0" err="1">
                <a:latin typeface="+mn-lt"/>
                <a:ea typeface="+mn-ea"/>
                <a:cs typeface="+mn-cs"/>
              </a:rPr>
              <a:t>JuliaCon</a:t>
            </a:r>
            <a:r>
              <a:rPr lang="en-US" sz="1600" b="0" i="0" kern="1200" dirty="0">
                <a:latin typeface="+mn-lt"/>
                <a:ea typeface="+mn-ea"/>
                <a:cs typeface="+mn-cs"/>
              </a:rPr>
              <a:t> 2024</a:t>
            </a:r>
          </a:p>
        </p:txBody>
      </p:sp>
      <p:pic>
        <p:nvPicPr>
          <p:cNvPr id="9" name="Graphic 8" descr="Handshake">
            <a:extLst>
              <a:ext uri="{FF2B5EF4-FFF2-40B4-BE49-F238E27FC236}">
                <a16:creationId xmlns:a16="http://schemas.microsoft.com/office/drawing/2014/main" id="{7E38079A-799D-A75C-ABA3-7ABBC4EEE7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537344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F520-75A2-301E-3F44-CDA27AA70028}"/>
              </a:ext>
            </a:extLst>
          </p:cNvPr>
          <p:cNvSpPr>
            <a:spLocks noGrp="1"/>
          </p:cNvSpPr>
          <p:nvPr>
            <p:ph type="title"/>
          </p:nvPr>
        </p:nvSpPr>
        <p:spPr/>
        <p:txBody>
          <a:bodyPr/>
          <a:lstStyle/>
          <a:p>
            <a:r>
              <a:rPr lang="en-US" dirty="0"/>
              <a:t>Potential Outcomes Framework</a:t>
            </a:r>
          </a:p>
        </p:txBody>
      </p:sp>
      <p:sp>
        <p:nvSpPr>
          <p:cNvPr id="3" name="Content Placeholder 2">
            <a:extLst>
              <a:ext uri="{FF2B5EF4-FFF2-40B4-BE49-F238E27FC236}">
                <a16:creationId xmlns:a16="http://schemas.microsoft.com/office/drawing/2014/main" id="{ABC69F1B-C3A6-4DBB-C92A-17D08E80335C}"/>
              </a:ext>
            </a:extLst>
          </p:cNvPr>
          <p:cNvSpPr>
            <a:spLocks noGrp="1"/>
          </p:cNvSpPr>
          <p:nvPr>
            <p:ph idx="1"/>
          </p:nvPr>
        </p:nvSpPr>
        <p:spPr>
          <a:xfrm>
            <a:off x="411982" y="2603500"/>
            <a:ext cx="11565653" cy="3416300"/>
          </a:xfrm>
        </p:spPr>
        <p:txBody>
          <a:bodyPr>
            <a:normAutofit/>
          </a:bodyPr>
          <a:lstStyle/>
          <a:p>
            <a:r>
              <a:rPr lang="en-US" sz="2800" dirty="0"/>
              <a:t>Define x</a:t>
            </a:r>
            <a:r>
              <a:rPr lang="en-US" sz="2800" baseline="-25000" dirty="0"/>
              <a:t>i</a:t>
            </a:r>
            <a:r>
              <a:rPr lang="en-US" sz="2800" dirty="0"/>
              <a:t> as a vector of covariates for each unit i</a:t>
            </a:r>
          </a:p>
          <a:p>
            <a:r>
              <a:rPr lang="en-US" sz="2800" dirty="0"/>
              <a:t>Define: T</a:t>
            </a:r>
            <a:r>
              <a:rPr lang="en-US" sz="2800" baseline="-25000" dirty="0"/>
              <a:t>i</a:t>
            </a:r>
            <a:r>
              <a:rPr lang="en-US" sz="2800" dirty="0"/>
              <a:t> ∈ {0, 1} as the treatment indicator</a:t>
            </a:r>
          </a:p>
          <a:p>
            <a:pPr lvl="1"/>
            <a:r>
              <a:rPr lang="en-US" sz="2000" dirty="0"/>
              <a:t>When unit i is treated, T</a:t>
            </a:r>
            <a:r>
              <a:rPr lang="en-US" sz="2000" baseline="-25000" dirty="0"/>
              <a:t>i</a:t>
            </a:r>
            <a:r>
              <a:rPr lang="en-US" sz="2000" dirty="0"/>
              <a:t> = 1</a:t>
            </a:r>
          </a:p>
          <a:p>
            <a:pPr lvl="1"/>
            <a:r>
              <a:rPr lang="en-US" sz="2000" dirty="0"/>
              <a:t>When unit i is not treated, T</a:t>
            </a:r>
            <a:r>
              <a:rPr lang="en-US" sz="2000" baseline="-25000" dirty="0"/>
              <a:t>i</a:t>
            </a:r>
            <a:r>
              <a:rPr lang="en-US" sz="2000" dirty="0"/>
              <a:t> = 0</a:t>
            </a:r>
          </a:p>
          <a:p>
            <a:r>
              <a:rPr lang="en-US" sz="2800" dirty="0"/>
              <a:t>Define: Y</a:t>
            </a:r>
            <a:r>
              <a:rPr lang="en-US" sz="2800" baseline="-25000" dirty="0"/>
              <a:t>i</a:t>
            </a:r>
            <a:r>
              <a:rPr lang="en-US" sz="2800" dirty="0"/>
              <a:t>(T</a:t>
            </a:r>
            <a:r>
              <a:rPr lang="en-US" sz="2800" baseline="-25000" dirty="0"/>
              <a:t>i</a:t>
            </a:r>
            <a:r>
              <a:rPr lang="en-US" sz="2800" dirty="0"/>
              <a:t>) as the outcome for unit i as a function of T</a:t>
            </a:r>
            <a:r>
              <a:rPr lang="en-US" sz="2800" baseline="-25000" dirty="0"/>
              <a:t>i</a:t>
            </a:r>
            <a:endParaRPr lang="en-US" sz="2800" dirty="0"/>
          </a:p>
          <a:p>
            <a:pPr lvl="1"/>
            <a:r>
              <a:rPr lang="en-US" sz="2000" dirty="0"/>
              <a:t>When unit i is treated, we observe Y(1)</a:t>
            </a:r>
          </a:p>
          <a:p>
            <a:pPr lvl="1"/>
            <a:r>
              <a:rPr lang="en-US" sz="2000" dirty="0"/>
              <a:t>When unit i is not treated, we observe Y(0)</a:t>
            </a:r>
          </a:p>
        </p:txBody>
      </p:sp>
      <p:sp>
        <p:nvSpPr>
          <p:cNvPr id="4" name="Footer Placeholder 3">
            <a:extLst>
              <a:ext uri="{FF2B5EF4-FFF2-40B4-BE49-F238E27FC236}">
                <a16:creationId xmlns:a16="http://schemas.microsoft.com/office/drawing/2014/main" id="{70ADF466-EC10-F8C4-1D52-8B577A021742}"/>
              </a:ext>
            </a:extLst>
          </p:cNvPr>
          <p:cNvSpPr>
            <a:spLocks noGrp="1"/>
          </p:cNvSpPr>
          <p:nvPr>
            <p:ph type="ftr" sz="quarter" idx="11"/>
          </p:nvPr>
        </p:nvSpPr>
        <p:spPr/>
        <p:txBody>
          <a:bodyPr/>
          <a:lstStyle/>
          <a:p>
            <a:r>
              <a:rPr lang="en-US" sz="1600" dirty="0" err="1"/>
              <a:t>JuliaCon</a:t>
            </a:r>
            <a:r>
              <a:rPr lang="en-US" sz="1600" dirty="0"/>
              <a:t> 2024</a:t>
            </a:r>
          </a:p>
        </p:txBody>
      </p:sp>
      <p:sp>
        <p:nvSpPr>
          <p:cNvPr id="5" name="Slide Number Placeholder 4">
            <a:extLst>
              <a:ext uri="{FF2B5EF4-FFF2-40B4-BE49-F238E27FC236}">
                <a16:creationId xmlns:a16="http://schemas.microsoft.com/office/drawing/2014/main" id="{3E5BF2B9-0A7E-EE7B-F327-1C4BC921D1B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6563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F520-75A2-301E-3F44-CDA27AA70028}"/>
              </a:ext>
            </a:extLst>
          </p:cNvPr>
          <p:cNvSpPr>
            <a:spLocks noGrp="1"/>
          </p:cNvSpPr>
          <p:nvPr>
            <p:ph type="title"/>
          </p:nvPr>
        </p:nvSpPr>
        <p:spPr/>
        <p:txBody>
          <a:bodyPr/>
          <a:lstStyle/>
          <a:p>
            <a:r>
              <a:rPr lang="en-US" dirty="0"/>
              <a:t>Potential Outcomes Framework</a:t>
            </a:r>
          </a:p>
        </p:txBody>
      </p:sp>
      <p:sp>
        <p:nvSpPr>
          <p:cNvPr id="3" name="Content Placeholder 2">
            <a:extLst>
              <a:ext uri="{FF2B5EF4-FFF2-40B4-BE49-F238E27FC236}">
                <a16:creationId xmlns:a16="http://schemas.microsoft.com/office/drawing/2014/main" id="{ABC69F1B-C3A6-4DBB-C92A-17D08E80335C}"/>
              </a:ext>
            </a:extLst>
          </p:cNvPr>
          <p:cNvSpPr>
            <a:spLocks noGrp="1"/>
          </p:cNvSpPr>
          <p:nvPr>
            <p:ph idx="1"/>
          </p:nvPr>
        </p:nvSpPr>
        <p:spPr>
          <a:xfrm>
            <a:off x="411982" y="2603500"/>
            <a:ext cx="11565653" cy="3416300"/>
          </a:xfrm>
        </p:spPr>
        <p:txBody>
          <a:bodyPr>
            <a:normAutofit/>
          </a:bodyPr>
          <a:lstStyle/>
          <a:p>
            <a:r>
              <a:rPr lang="en-US" sz="2800" dirty="0"/>
              <a:t>The impact of treatment for unit i is just: </a:t>
            </a:r>
            <a:r>
              <a:rPr lang="en-US" sz="2800" dirty="0" err="1"/>
              <a:t>τ</a:t>
            </a:r>
            <a:r>
              <a:rPr lang="en-US" sz="2800" baseline="-25000" dirty="0" err="1"/>
              <a:t>i</a:t>
            </a:r>
            <a:r>
              <a:rPr lang="en-US" sz="2800" dirty="0"/>
              <a:t> = Y</a:t>
            </a:r>
            <a:r>
              <a:rPr lang="en-US" sz="2800" baseline="-25000" dirty="0"/>
              <a:t>i</a:t>
            </a:r>
            <a:r>
              <a:rPr lang="en-US" sz="2800" dirty="0"/>
              <a:t>(1) − Y</a:t>
            </a:r>
            <a:r>
              <a:rPr lang="en-US" sz="2800" baseline="-25000" dirty="0"/>
              <a:t>i</a:t>
            </a:r>
            <a:r>
              <a:rPr lang="en-US" sz="2800" dirty="0"/>
              <a:t>(0)</a:t>
            </a:r>
          </a:p>
          <a:p>
            <a:r>
              <a:rPr lang="en-US" sz="2800" dirty="0"/>
              <a:t>Problem: we only observe Y</a:t>
            </a:r>
            <a:r>
              <a:rPr lang="en-US" sz="2800" baseline="-25000" dirty="0"/>
              <a:t>i</a:t>
            </a:r>
            <a:r>
              <a:rPr lang="en-US" sz="2800" dirty="0"/>
              <a:t>(1) or Y</a:t>
            </a:r>
            <a:r>
              <a:rPr lang="en-US" sz="2800" baseline="-25000" dirty="0"/>
              <a:t>i</a:t>
            </a:r>
            <a:r>
              <a:rPr lang="en-US" sz="2800" dirty="0"/>
              <a:t>(0) but not both potential outcomes</a:t>
            </a:r>
          </a:p>
          <a:p>
            <a:r>
              <a:rPr lang="en-US" sz="2800" dirty="0"/>
              <a:t>Most models try to use assumptions, data structure, or research designs to overcome this problem</a:t>
            </a:r>
          </a:p>
          <a:p>
            <a:endParaRPr lang="en-US" sz="2800" dirty="0"/>
          </a:p>
        </p:txBody>
      </p:sp>
      <p:sp>
        <p:nvSpPr>
          <p:cNvPr id="4" name="Footer Placeholder 3">
            <a:extLst>
              <a:ext uri="{FF2B5EF4-FFF2-40B4-BE49-F238E27FC236}">
                <a16:creationId xmlns:a16="http://schemas.microsoft.com/office/drawing/2014/main" id="{49F479E8-DA83-3640-C7D0-BBAD5EA217E8}"/>
              </a:ext>
            </a:extLst>
          </p:cNvPr>
          <p:cNvSpPr>
            <a:spLocks noGrp="1"/>
          </p:cNvSpPr>
          <p:nvPr>
            <p:ph type="ftr" sz="quarter" idx="11"/>
          </p:nvPr>
        </p:nvSpPr>
        <p:spPr/>
        <p:txBody>
          <a:bodyPr/>
          <a:lstStyle/>
          <a:p>
            <a:r>
              <a:rPr lang="en-US" sz="1600" dirty="0" err="1"/>
              <a:t>JuliaCon</a:t>
            </a:r>
            <a:r>
              <a:rPr lang="en-US" sz="1600" dirty="0"/>
              <a:t> 2024</a:t>
            </a:r>
          </a:p>
        </p:txBody>
      </p:sp>
      <p:sp>
        <p:nvSpPr>
          <p:cNvPr id="5" name="Slide Number Placeholder 4">
            <a:extLst>
              <a:ext uri="{FF2B5EF4-FFF2-40B4-BE49-F238E27FC236}">
                <a16:creationId xmlns:a16="http://schemas.microsoft.com/office/drawing/2014/main" id="{FD92ACAE-33E3-FF3E-4D36-C75F8A2E467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65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Motivating Example: Effect of 401(k) Plans on Net Worth</a:t>
            </a:r>
          </a:p>
        </p:txBody>
      </p:sp>
      <p:cxnSp>
        <p:nvCxnSpPr>
          <p:cNvPr id="16" name="Straight Connector 1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FE99C2-927F-6955-90DA-3AFBCD076AA3}"/>
              </a:ext>
            </a:extLst>
          </p:cNvPr>
          <p:cNvSpPr>
            <a:spLocks noGrp="1"/>
          </p:cNvSpPr>
          <p:nvPr>
            <p:ph idx="1"/>
          </p:nvPr>
        </p:nvSpPr>
        <p:spPr>
          <a:xfrm>
            <a:off x="5041399" y="1085549"/>
            <a:ext cx="5579707" cy="4686903"/>
          </a:xfrm>
        </p:spPr>
        <p:txBody>
          <a:bodyPr anchor="ctr">
            <a:normAutofit/>
          </a:bodyPr>
          <a:lstStyle/>
          <a:p>
            <a:r>
              <a:rPr lang="en-US" sz="2800" dirty="0">
                <a:solidFill>
                  <a:schemeClr val="tx1"/>
                </a:solidFill>
              </a:rPr>
              <a:t>What is the effect of US 401(k) plans on net worth?</a:t>
            </a:r>
          </a:p>
          <a:p>
            <a:pPr lvl="1"/>
            <a:r>
              <a:rPr lang="en-US" sz="2800" dirty="0">
                <a:solidFill>
                  <a:schemeClr val="tx1"/>
                </a:solidFill>
              </a:rPr>
              <a:t>E[</a:t>
            </a:r>
            <a:r>
              <a:rPr lang="en-US" sz="2800" dirty="0" err="1">
                <a:solidFill>
                  <a:schemeClr val="tx1"/>
                </a:solidFill>
              </a:rPr>
              <a:t>τ</a:t>
            </a:r>
            <a:r>
              <a:rPr lang="en-US" sz="2800" baseline="-25000" dirty="0" err="1">
                <a:solidFill>
                  <a:schemeClr val="tx1"/>
                </a:solidFill>
              </a:rPr>
              <a:t>i</a:t>
            </a:r>
            <a:r>
              <a:rPr lang="en-US" sz="2800" dirty="0">
                <a:solidFill>
                  <a:schemeClr val="tx1"/>
                </a:solidFill>
              </a:rPr>
              <a:t> ]= E[Y</a:t>
            </a:r>
            <a:r>
              <a:rPr lang="en-US" sz="2800" baseline="-25000" dirty="0">
                <a:solidFill>
                  <a:schemeClr val="tx1"/>
                </a:solidFill>
              </a:rPr>
              <a:t>i</a:t>
            </a:r>
            <a:r>
              <a:rPr lang="en-US" sz="2800" dirty="0">
                <a:solidFill>
                  <a:schemeClr val="tx1"/>
                </a:solidFill>
              </a:rPr>
              <a:t>(1) − Y</a:t>
            </a:r>
            <a:r>
              <a:rPr lang="en-US" sz="2800" baseline="-25000" dirty="0">
                <a:solidFill>
                  <a:schemeClr val="tx1"/>
                </a:solidFill>
              </a:rPr>
              <a:t>i</a:t>
            </a:r>
            <a:r>
              <a:rPr lang="en-US" sz="2800" dirty="0">
                <a:solidFill>
                  <a:schemeClr val="tx1"/>
                </a:solidFill>
              </a:rPr>
              <a:t>(0)] = Average Treatment Effect (ATE)</a:t>
            </a:r>
          </a:p>
          <a:p>
            <a:r>
              <a:rPr lang="en-US" sz="2800" dirty="0">
                <a:solidFill>
                  <a:schemeClr val="tx1"/>
                </a:solidFill>
              </a:rPr>
              <a:t>Data comes from a 1994 study by Poterba et. al</a:t>
            </a:r>
          </a:p>
          <a:p>
            <a:pPr lvl="1"/>
            <a:endParaRPr lang="en-US" dirty="0">
              <a:solidFill>
                <a:schemeClr val="tx1"/>
              </a:solidFill>
            </a:endParaRPr>
          </a:p>
        </p:txBody>
      </p:sp>
      <p:sp>
        <p:nvSpPr>
          <p:cNvPr id="5" name="Slide Number Placeholder 4">
            <a:extLst>
              <a:ext uri="{FF2B5EF4-FFF2-40B4-BE49-F238E27FC236}">
                <a16:creationId xmlns:a16="http://schemas.microsoft.com/office/drawing/2014/main" id="{772BE53D-68A4-E946-46C9-01BAB42FD161}"/>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D57F1E4F-1CFF-5643-939E-217C01CDF565}" type="slidenum">
              <a:rPr lang="en-US">
                <a:solidFill>
                  <a:schemeClr val="tx1"/>
                </a:solidFill>
              </a:rPr>
              <a:pPr algn="l">
                <a:spcAft>
                  <a:spcPts val="600"/>
                </a:spcAft>
              </a:pPr>
              <a:t>5</a:t>
            </a:fld>
            <a:endParaRPr lang="en-US">
              <a:solidFill>
                <a:schemeClr val="tx1"/>
              </a:solidFill>
            </a:endParaRPr>
          </a:p>
        </p:txBody>
      </p:sp>
      <p:sp>
        <p:nvSpPr>
          <p:cNvPr id="4" name="Footer Placeholder 3">
            <a:extLst>
              <a:ext uri="{FF2B5EF4-FFF2-40B4-BE49-F238E27FC236}">
                <a16:creationId xmlns:a16="http://schemas.microsoft.com/office/drawing/2014/main" id="{7D3BC2DD-55F7-FB60-8FAC-9FB5D34C4AD8}"/>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solidFill>
                  <a:schemeClr val="bg1">
                    <a:lumMod val="85000"/>
                    <a:lumOff val="15000"/>
                  </a:schemeClr>
                </a:solidFill>
              </a:rPr>
              <a:t>JuliaCon</a:t>
            </a:r>
            <a:r>
              <a:rPr lang="en-US" sz="1600" dirty="0">
                <a:solidFill>
                  <a:schemeClr val="bg1">
                    <a:lumMod val="85000"/>
                    <a:lumOff val="15000"/>
                  </a:schemeClr>
                </a:solidFill>
              </a:rPr>
              <a:t> 2024</a:t>
            </a:r>
          </a:p>
        </p:txBody>
      </p:sp>
    </p:spTree>
    <p:extLst>
      <p:ext uri="{BB962C8B-B14F-4D97-AF65-F5344CB8AC3E}">
        <p14:creationId xmlns:p14="http://schemas.microsoft.com/office/powerpoint/2010/main" val="15382471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Motivating Example: Effect of 401(k) Plans on Net Worth</a:t>
            </a:r>
          </a:p>
        </p:txBody>
      </p:sp>
      <p:cxnSp>
        <p:nvCxnSpPr>
          <p:cNvPr id="16" name="Straight Connector 1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FE99C2-927F-6955-90DA-3AFBCD076AA3}"/>
              </a:ext>
            </a:extLst>
          </p:cNvPr>
          <p:cNvSpPr>
            <a:spLocks noGrp="1"/>
          </p:cNvSpPr>
          <p:nvPr>
            <p:ph idx="1"/>
          </p:nvPr>
        </p:nvSpPr>
        <p:spPr>
          <a:xfrm>
            <a:off x="5041399" y="1085549"/>
            <a:ext cx="5579707" cy="4686903"/>
          </a:xfrm>
        </p:spPr>
        <p:txBody>
          <a:bodyPr anchor="ctr">
            <a:normAutofit lnSpcReduction="10000"/>
          </a:bodyPr>
          <a:lstStyle/>
          <a:p>
            <a:r>
              <a:rPr lang="en-US" sz="2800" dirty="0">
                <a:solidFill>
                  <a:schemeClr val="tx1"/>
                </a:solidFill>
              </a:rPr>
              <a:t>x</a:t>
            </a:r>
            <a:r>
              <a:rPr lang="en-US" sz="2800" baseline="-25000" dirty="0">
                <a:solidFill>
                  <a:schemeClr val="tx1"/>
                </a:solidFill>
              </a:rPr>
              <a:t>i</a:t>
            </a:r>
            <a:r>
              <a:rPr lang="en-US" sz="2800" dirty="0">
                <a:solidFill>
                  <a:schemeClr val="tx1"/>
                </a:solidFill>
              </a:rPr>
              <a:t> includes age, income in USD, family size, marital status, dual earner status, indicator for a defined benefits pension, IRA participation indicator, and home ownership indicator</a:t>
            </a:r>
          </a:p>
          <a:p>
            <a:r>
              <a:rPr lang="en-US" sz="2800" dirty="0">
                <a:solidFill>
                  <a:schemeClr val="tx1"/>
                </a:solidFill>
              </a:rPr>
              <a:t>T</a:t>
            </a:r>
            <a:r>
              <a:rPr lang="en-US" sz="2800" baseline="-25000" dirty="0">
                <a:solidFill>
                  <a:schemeClr val="tx1"/>
                </a:solidFill>
              </a:rPr>
              <a:t>i</a:t>
            </a:r>
            <a:r>
              <a:rPr lang="en-US" sz="2800" dirty="0">
                <a:solidFill>
                  <a:schemeClr val="tx1"/>
                </a:solidFill>
              </a:rPr>
              <a:t> denotes eligibility for a 401(k) plan</a:t>
            </a:r>
          </a:p>
          <a:p>
            <a:r>
              <a:rPr lang="en-US" sz="2800" dirty="0">
                <a:solidFill>
                  <a:schemeClr val="tx1"/>
                </a:solidFill>
              </a:rPr>
              <a:t>Y</a:t>
            </a:r>
            <a:r>
              <a:rPr lang="en-US" sz="2800" baseline="-25000" dirty="0">
                <a:solidFill>
                  <a:schemeClr val="tx1"/>
                </a:solidFill>
              </a:rPr>
              <a:t>i</a:t>
            </a:r>
            <a:r>
              <a:rPr lang="en-US" sz="2800" dirty="0">
                <a:solidFill>
                  <a:schemeClr val="tx1"/>
                </a:solidFill>
              </a:rPr>
              <a:t> represents net financial assets in USD</a:t>
            </a:r>
          </a:p>
          <a:p>
            <a:pPr lvl="1"/>
            <a:endParaRPr lang="en-US" dirty="0">
              <a:solidFill>
                <a:schemeClr val="tx1"/>
              </a:solidFill>
            </a:endParaRPr>
          </a:p>
        </p:txBody>
      </p:sp>
      <p:sp>
        <p:nvSpPr>
          <p:cNvPr id="5" name="Slide Number Placeholder 4">
            <a:extLst>
              <a:ext uri="{FF2B5EF4-FFF2-40B4-BE49-F238E27FC236}">
                <a16:creationId xmlns:a16="http://schemas.microsoft.com/office/drawing/2014/main" id="{E8363893-6CEA-E6D6-8307-5180D1D9BC59}"/>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D57F1E4F-1CFF-5643-939E-217C01CDF565}" type="slidenum">
              <a:rPr lang="en-US">
                <a:solidFill>
                  <a:schemeClr val="tx1"/>
                </a:solidFill>
              </a:rPr>
              <a:pPr algn="l">
                <a:spcAft>
                  <a:spcPts val="600"/>
                </a:spcAft>
              </a:pPr>
              <a:t>6</a:t>
            </a:fld>
            <a:endParaRPr lang="en-US">
              <a:solidFill>
                <a:schemeClr val="tx1"/>
              </a:solidFill>
            </a:endParaRPr>
          </a:p>
        </p:txBody>
      </p:sp>
      <p:sp>
        <p:nvSpPr>
          <p:cNvPr id="4" name="Footer Placeholder 3">
            <a:extLst>
              <a:ext uri="{FF2B5EF4-FFF2-40B4-BE49-F238E27FC236}">
                <a16:creationId xmlns:a16="http://schemas.microsoft.com/office/drawing/2014/main" id="{4EBEC75A-2961-E4AC-A0DB-35AE2F962769}"/>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solidFill>
                  <a:schemeClr val="bg1">
                    <a:lumMod val="85000"/>
                    <a:lumOff val="15000"/>
                  </a:schemeClr>
                </a:solidFill>
              </a:rPr>
              <a:t>JuliaCon</a:t>
            </a:r>
            <a:r>
              <a:rPr lang="en-US" sz="1600" dirty="0">
                <a:solidFill>
                  <a:schemeClr val="bg1">
                    <a:lumMod val="85000"/>
                    <a:lumOff val="15000"/>
                  </a:schemeClr>
                </a:solidFill>
              </a:rPr>
              <a:t> 2024</a:t>
            </a:r>
          </a:p>
        </p:txBody>
      </p:sp>
    </p:spTree>
    <p:extLst>
      <p:ext uri="{BB962C8B-B14F-4D97-AF65-F5344CB8AC3E}">
        <p14:creationId xmlns:p14="http://schemas.microsoft.com/office/powerpoint/2010/main" val="32820463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rmAutofit/>
          </a:bodyPr>
          <a:lstStyle/>
          <a:p>
            <a:pPr>
              <a:lnSpc>
                <a:spcPct val="90000"/>
              </a:lnSpc>
            </a:pPr>
            <a:r>
              <a:rPr lang="en-US" sz="2500">
                <a:solidFill>
                  <a:srgbClr val="FFFFFF"/>
                </a:solidFill>
              </a:rPr>
              <a:t>Motivating Example: Effect of 401(k) Plan on Net Worth</a:t>
            </a:r>
          </a:p>
        </p:txBody>
      </p:sp>
      <p:sp>
        <p:nvSpPr>
          <p:cNvPr id="15" name="Rectangle 1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47063DBA-134D-2BF9-7982-0C09D3C4E5F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7</a:t>
            </a:fld>
            <a:endParaRPr lang="en-US">
              <a:solidFill>
                <a:srgbClr val="FFFFFF"/>
              </a:solidFill>
            </a:endParaRPr>
          </a:p>
        </p:txBody>
      </p:sp>
      <p:sp>
        <p:nvSpPr>
          <p:cNvPr id="4" name="Footer Placeholder 3">
            <a:extLst>
              <a:ext uri="{FF2B5EF4-FFF2-40B4-BE49-F238E27FC236}">
                <a16:creationId xmlns:a16="http://schemas.microsoft.com/office/drawing/2014/main" id="{4460B4D4-5666-5F98-575D-63F5E11D51E5}"/>
              </a:ext>
            </a:extLst>
          </p:cNvPr>
          <p:cNvSpPr>
            <a:spLocks noGrp="1"/>
          </p:cNvSpPr>
          <p:nvPr>
            <p:ph type="ftr" sz="quarter" idx="11"/>
          </p:nvPr>
        </p:nvSpPr>
        <p:spPr>
          <a:xfrm>
            <a:off x="561110" y="6391838"/>
            <a:ext cx="3859795" cy="304801"/>
          </a:xfrm>
        </p:spPr>
        <p:txBody>
          <a:bodyPr>
            <a:noAutofit/>
          </a:bodyPr>
          <a:lstStyle/>
          <a:p>
            <a:pPr>
              <a:spcAft>
                <a:spcPts val="600"/>
              </a:spcAft>
            </a:pPr>
            <a:r>
              <a:rPr lang="en-US" sz="1600" dirty="0" err="1"/>
              <a:t>JuliaCon</a:t>
            </a:r>
            <a:r>
              <a:rPr lang="en-US" sz="1600" dirty="0"/>
              <a:t> 2024</a:t>
            </a:r>
          </a:p>
        </p:txBody>
      </p:sp>
      <p:graphicFrame>
        <p:nvGraphicFramePr>
          <p:cNvPr id="7" name="Content Placeholder 2">
            <a:extLst>
              <a:ext uri="{FF2B5EF4-FFF2-40B4-BE49-F238E27FC236}">
                <a16:creationId xmlns:a16="http://schemas.microsoft.com/office/drawing/2014/main" id="{119839AC-A404-F46B-AF5A-8529074C20BD}"/>
              </a:ext>
            </a:extLst>
          </p:cNvPr>
          <p:cNvGraphicFramePr>
            <a:graphicFrameLocks noGrp="1"/>
          </p:cNvGraphicFramePr>
          <p:nvPr>
            <p:ph idx="1"/>
            <p:extLst>
              <p:ext uri="{D42A27DB-BD31-4B8C-83A1-F6EECF244321}">
                <p14:modId xmlns:p14="http://schemas.microsoft.com/office/powerpoint/2010/main" val="4076873389"/>
              </p:ext>
            </p:extLst>
          </p:nvPr>
        </p:nvGraphicFramePr>
        <p:xfrm>
          <a:off x="959153" y="1768510"/>
          <a:ext cx="10273694" cy="4461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8646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401(k) Plan on Net Worth</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Instantiate a double machine learning model</a:t>
            </a:r>
          </a:p>
          <a:p>
            <a:endParaRPr lang="en-US" sz="1600" dirty="0"/>
          </a:p>
        </p:txBody>
      </p:sp>
      <p:pic>
        <p:nvPicPr>
          <p:cNvPr id="5" name="Picture 4">
            <a:extLst>
              <a:ext uri="{FF2B5EF4-FFF2-40B4-BE49-F238E27FC236}">
                <a16:creationId xmlns:a16="http://schemas.microsoft.com/office/drawing/2014/main" id="{BBB4646B-A33D-F237-DD62-B3F9C1067499}"/>
              </a:ext>
            </a:extLst>
          </p:cNvPr>
          <p:cNvPicPr>
            <a:picLocks noChangeAspect="1"/>
          </p:cNvPicPr>
          <p:nvPr/>
        </p:nvPicPr>
        <p:blipFill>
          <a:blip r:embed="rId3"/>
          <a:stretch>
            <a:fillRect/>
          </a:stretch>
        </p:blipFill>
        <p:spPr>
          <a:xfrm>
            <a:off x="4984956" y="3940004"/>
            <a:ext cx="6158802" cy="739056"/>
          </a:xfrm>
          <a:prstGeom prst="roundRect">
            <a:avLst>
              <a:gd name="adj" fmla="val 1858"/>
            </a:avLst>
          </a:prstGeom>
          <a:effectLst>
            <a:outerShdw blurRad="50800" dist="50800" dir="5400000" algn="tl" rotWithShape="0">
              <a:srgbClr val="000000">
                <a:alpha val="43000"/>
              </a:srgbClr>
            </a:outerShdw>
          </a:effectLst>
        </p:spPr>
      </p:pic>
      <p:sp>
        <p:nvSpPr>
          <p:cNvPr id="6" name="Footer Placeholder 5">
            <a:extLst>
              <a:ext uri="{FF2B5EF4-FFF2-40B4-BE49-F238E27FC236}">
                <a16:creationId xmlns:a16="http://schemas.microsoft.com/office/drawing/2014/main" id="{A099D2F1-A0F3-D0C9-ED4A-E88328ECA3AE}"/>
              </a:ext>
            </a:extLst>
          </p:cNvPr>
          <p:cNvSpPr>
            <a:spLocks noGrp="1"/>
          </p:cNvSpPr>
          <p:nvPr>
            <p:ph type="ftr" sz="quarter" idx="11"/>
          </p:nvPr>
        </p:nvSpPr>
        <p:spPr/>
        <p:txBody>
          <a:bodyPr/>
          <a:lstStyle/>
          <a:p>
            <a:r>
              <a:rPr lang="en-US" sz="1600" dirty="0" err="1"/>
              <a:t>JuliaCon</a:t>
            </a:r>
            <a:r>
              <a:rPr lang="en-US" sz="1600" dirty="0"/>
              <a:t> 2024</a:t>
            </a:r>
          </a:p>
        </p:txBody>
      </p:sp>
      <p:sp>
        <p:nvSpPr>
          <p:cNvPr id="7" name="Slide Number Placeholder 6">
            <a:extLst>
              <a:ext uri="{FF2B5EF4-FFF2-40B4-BE49-F238E27FC236}">
                <a16:creationId xmlns:a16="http://schemas.microsoft.com/office/drawing/2014/main" id="{B1FC9DC2-00F7-0D5A-4239-CDB57471AB5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4857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5FD-ABBC-924E-2C5F-64B027BA780D}"/>
              </a:ext>
            </a:extLst>
          </p:cNvPr>
          <p:cNvSpPr>
            <a:spLocks noGrp="1"/>
          </p:cNvSpPr>
          <p:nvPr>
            <p:ph type="title"/>
          </p:nvPr>
        </p:nvSpPr>
        <p:spPr>
          <a:xfrm>
            <a:off x="1154954" y="973668"/>
            <a:ext cx="8761413" cy="706964"/>
          </a:xfrm>
        </p:spPr>
        <p:txBody>
          <a:bodyPr>
            <a:noAutofit/>
          </a:bodyPr>
          <a:lstStyle/>
          <a:p>
            <a:pPr>
              <a:lnSpc>
                <a:spcPct val="90000"/>
              </a:lnSpc>
            </a:pPr>
            <a:r>
              <a:rPr lang="en-US" sz="2800" dirty="0">
                <a:solidFill>
                  <a:srgbClr val="EBEBEB"/>
                </a:solidFill>
              </a:rPr>
              <a:t>Motivating Example: Effect of 401(k) Plan on Net Worth</a:t>
            </a:r>
          </a:p>
        </p:txBody>
      </p:sp>
      <p:sp>
        <p:nvSpPr>
          <p:cNvPr id="9" name="Content Placeholder 8">
            <a:extLst>
              <a:ext uri="{FF2B5EF4-FFF2-40B4-BE49-F238E27FC236}">
                <a16:creationId xmlns:a16="http://schemas.microsoft.com/office/drawing/2014/main" id="{A7898EF3-9C36-85C9-7F5A-973386433444}"/>
              </a:ext>
            </a:extLst>
          </p:cNvPr>
          <p:cNvSpPr>
            <a:spLocks noGrp="1"/>
          </p:cNvSpPr>
          <p:nvPr>
            <p:ph idx="1"/>
          </p:nvPr>
        </p:nvSpPr>
        <p:spPr>
          <a:xfrm>
            <a:off x="1154955" y="2603500"/>
            <a:ext cx="3481054" cy="3416300"/>
          </a:xfrm>
        </p:spPr>
        <p:txBody>
          <a:bodyPr anchor="ctr">
            <a:normAutofit/>
          </a:bodyPr>
          <a:lstStyle/>
          <a:p>
            <a:r>
              <a:rPr lang="en-US" sz="2800" dirty="0"/>
              <a:t>Estimate the ATE</a:t>
            </a:r>
          </a:p>
          <a:p>
            <a:endParaRPr lang="en-US" sz="1600" dirty="0"/>
          </a:p>
        </p:txBody>
      </p:sp>
      <p:pic>
        <p:nvPicPr>
          <p:cNvPr id="4" name="Picture 3">
            <a:extLst>
              <a:ext uri="{FF2B5EF4-FFF2-40B4-BE49-F238E27FC236}">
                <a16:creationId xmlns:a16="http://schemas.microsoft.com/office/drawing/2014/main" id="{A60498E5-32CC-1722-4357-4F24FCE046F3}"/>
              </a:ext>
            </a:extLst>
          </p:cNvPr>
          <p:cNvPicPr>
            <a:picLocks noChangeAspect="1"/>
          </p:cNvPicPr>
          <p:nvPr/>
        </p:nvPicPr>
        <p:blipFill>
          <a:blip r:embed="rId2"/>
          <a:stretch>
            <a:fillRect/>
          </a:stretch>
        </p:blipFill>
        <p:spPr>
          <a:xfrm>
            <a:off x="4984956" y="3508889"/>
            <a:ext cx="6158802" cy="1601287"/>
          </a:xfrm>
          <a:prstGeom prst="roundRect">
            <a:avLst>
              <a:gd name="adj" fmla="val 1858"/>
            </a:avLst>
          </a:prstGeom>
          <a:effectLst>
            <a:outerShdw blurRad="50800" dist="50800" dir="5400000" algn="tl" rotWithShape="0">
              <a:srgbClr val="000000">
                <a:alpha val="43000"/>
              </a:srgbClr>
            </a:outerShdw>
          </a:effectLst>
        </p:spPr>
      </p:pic>
      <p:sp>
        <p:nvSpPr>
          <p:cNvPr id="3" name="Footer Placeholder 2">
            <a:extLst>
              <a:ext uri="{FF2B5EF4-FFF2-40B4-BE49-F238E27FC236}">
                <a16:creationId xmlns:a16="http://schemas.microsoft.com/office/drawing/2014/main" id="{0E5A8D3A-F57A-C942-AE86-A50B543025AE}"/>
              </a:ext>
            </a:extLst>
          </p:cNvPr>
          <p:cNvSpPr>
            <a:spLocks noGrp="1"/>
          </p:cNvSpPr>
          <p:nvPr>
            <p:ph type="ftr" sz="quarter" idx="11"/>
          </p:nvPr>
        </p:nvSpPr>
        <p:spPr/>
        <p:txBody>
          <a:bodyPr/>
          <a:lstStyle/>
          <a:p>
            <a:r>
              <a:rPr lang="en-US" sz="1600" dirty="0" err="1"/>
              <a:t>JuliaCon</a:t>
            </a:r>
            <a:r>
              <a:rPr lang="en-US" sz="1600" dirty="0"/>
              <a:t> 2024</a:t>
            </a:r>
          </a:p>
        </p:txBody>
      </p:sp>
      <p:sp>
        <p:nvSpPr>
          <p:cNvPr id="5" name="Slide Number Placeholder 4">
            <a:extLst>
              <a:ext uri="{FF2B5EF4-FFF2-40B4-BE49-F238E27FC236}">
                <a16:creationId xmlns:a16="http://schemas.microsoft.com/office/drawing/2014/main" id="{BF26EE19-466E-2EBD-B292-D459751F451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52205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TM02900722[[fn=Ion Boardroom]]</Template>
  <TotalTime>243</TotalTime>
  <Words>1635</Words>
  <Application>Microsoft Office PowerPoint</Application>
  <PresentationFormat>Widescreen</PresentationFormat>
  <Paragraphs>206</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Century Gothic</vt:lpstr>
      <vt:lpstr>Wingdings 3</vt:lpstr>
      <vt:lpstr>Ion Boardroom</vt:lpstr>
      <vt:lpstr>Causal Machine Learning with CausalELM</vt:lpstr>
      <vt:lpstr>Outline</vt:lpstr>
      <vt:lpstr>Potential Outcomes Framework</vt:lpstr>
      <vt:lpstr>Potential Outcomes Framework</vt:lpstr>
      <vt:lpstr>Motivating Example: Effect of 401(k) Plans on Net Worth</vt:lpstr>
      <vt:lpstr>Motivating Example: Effect of 401(k) Plans on Net Worth</vt:lpstr>
      <vt:lpstr>Motivating Example: Effect of 401(k) Plan on Net Worth</vt:lpstr>
      <vt:lpstr>Motivating Example: Effect of 401(k) Plan on Net Worth</vt:lpstr>
      <vt:lpstr>Motivating Example: Effect of 401(k) Plan on Net Worth</vt:lpstr>
      <vt:lpstr>Motivating Example: Effect of 401(k) Plan on Net Worth</vt:lpstr>
      <vt:lpstr>Motivating Example: Effect of 401(k) Plan on Net Worth</vt:lpstr>
      <vt:lpstr>Motivating Example: Effect of Aid on Taliban Violence</vt:lpstr>
      <vt:lpstr>Motivating Example: Effect of Aid on Taliban Violence</vt:lpstr>
      <vt:lpstr>Motivating Example: Effect of Aid on Taliban Violence</vt:lpstr>
      <vt:lpstr>Motivating Example: Effect of Aid on Taliban Violence</vt:lpstr>
      <vt:lpstr>Motivating Example: Effect of Aid on Taliban Violence</vt:lpstr>
      <vt:lpstr>Motivating Example: Effect of Aid on Taliban Violence</vt:lpstr>
      <vt:lpstr>General Workflow</vt:lpstr>
      <vt:lpstr>The ELM in CausalELM</vt:lpstr>
      <vt:lpstr>List of All Estimators</vt:lpstr>
      <vt:lpstr>Comparison with Other CausalML Packages</vt:lpstr>
      <vt:lpstr>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Darren Colby</dc:creator>
  <cp:lastModifiedBy>Darren Colby</cp:lastModifiedBy>
  <cp:revision>2</cp:revision>
  <dcterms:created xsi:type="dcterms:W3CDTF">2024-07-06T21:34:21Z</dcterms:created>
  <dcterms:modified xsi:type="dcterms:W3CDTF">2024-07-07T01:41:49Z</dcterms:modified>
</cp:coreProperties>
</file>