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81" r:id="rId21"/>
    <p:sldId id="276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2B506-EEEA-45DC-8AF4-EF88C699D02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BB802C-44E6-4164-ABF2-ED05158711E2}">
      <dgm:prSet custT="1"/>
      <dgm:spPr/>
      <dgm:t>
        <a:bodyPr/>
        <a:lstStyle/>
        <a:p>
          <a:r>
            <a:rPr lang="en-US" sz="2800" dirty="0"/>
            <a:t>Could use linear regression but we don’t know the functional form</a:t>
          </a:r>
        </a:p>
      </dgm:t>
    </dgm:pt>
    <dgm:pt modelId="{8CCBF0B9-D175-439E-A790-12C93AA50C50}" type="parTrans" cxnId="{4C8DC688-BC4D-46BE-BE36-C0EE96BC677E}">
      <dgm:prSet/>
      <dgm:spPr/>
      <dgm:t>
        <a:bodyPr/>
        <a:lstStyle/>
        <a:p>
          <a:endParaRPr lang="en-US"/>
        </a:p>
      </dgm:t>
    </dgm:pt>
    <dgm:pt modelId="{422955E9-A0DD-4F60-952B-A0B55E2520D8}" type="sibTrans" cxnId="{4C8DC688-BC4D-46BE-BE36-C0EE96BC677E}">
      <dgm:prSet/>
      <dgm:spPr/>
      <dgm:t>
        <a:bodyPr/>
        <a:lstStyle/>
        <a:p>
          <a:endParaRPr lang="en-US"/>
        </a:p>
      </dgm:t>
    </dgm:pt>
    <dgm:pt modelId="{33187A4E-4BAB-4F10-879C-097464AB7E4E}">
      <dgm:prSet custT="1"/>
      <dgm:spPr/>
      <dgm:t>
        <a:bodyPr/>
        <a:lstStyle/>
        <a:p>
          <a:r>
            <a:rPr lang="en-US" sz="2800" dirty="0"/>
            <a:t>Can also use double machine learning (</a:t>
          </a:r>
          <a:r>
            <a:rPr lang="en-US" sz="2800" dirty="0" err="1"/>
            <a:t>Chernozhukov</a:t>
          </a:r>
          <a:r>
            <a:rPr lang="en-US" sz="2800" dirty="0"/>
            <a:t> et. al, 2018)</a:t>
          </a:r>
        </a:p>
      </dgm:t>
    </dgm:pt>
    <dgm:pt modelId="{8A42E386-CA27-4B24-9D44-6BDFA65D7336}" type="parTrans" cxnId="{A6D032C1-8EB9-44E9-9A65-A764DC0F997A}">
      <dgm:prSet/>
      <dgm:spPr/>
      <dgm:t>
        <a:bodyPr/>
        <a:lstStyle/>
        <a:p>
          <a:endParaRPr lang="en-US"/>
        </a:p>
      </dgm:t>
    </dgm:pt>
    <dgm:pt modelId="{57FC1FAE-EA6F-4060-A711-4DE5DC02FE18}" type="sibTrans" cxnId="{A6D032C1-8EB9-44E9-9A65-A764DC0F997A}">
      <dgm:prSet/>
      <dgm:spPr/>
      <dgm:t>
        <a:bodyPr/>
        <a:lstStyle/>
        <a:p>
          <a:endParaRPr lang="en-US"/>
        </a:p>
      </dgm:t>
    </dgm:pt>
    <dgm:pt modelId="{40AEDFDF-1B02-4AA5-8194-1F4C86F91C3B}">
      <dgm:prSet custT="1"/>
      <dgm:spPr/>
      <dgm:t>
        <a:bodyPr/>
        <a:lstStyle/>
        <a:p>
          <a:r>
            <a:rPr lang="en-US" sz="2000" dirty="0"/>
            <a:t>No need to specify functional form</a:t>
          </a:r>
        </a:p>
      </dgm:t>
    </dgm:pt>
    <dgm:pt modelId="{17709AE8-C6AA-473B-9D1B-ED5F0D26D156}" type="parTrans" cxnId="{33C8CD51-017B-44F5-ACE9-41F9E086B36E}">
      <dgm:prSet/>
      <dgm:spPr/>
      <dgm:t>
        <a:bodyPr/>
        <a:lstStyle/>
        <a:p>
          <a:endParaRPr lang="en-US"/>
        </a:p>
      </dgm:t>
    </dgm:pt>
    <dgm:pt modelId="{3C125858-F9CE-4508-8299-5B9639D91FF4}" type="sibTrans" cxnId="{33C8CD51-017B-44F5-ACE9-41F9E086B36E}">
      <dgm:prSet/>
      <dgm:spPr/>
      <dgm:t>
        <a:bodyPr/>
        <a:lstStyle/>
        <a:p>
          <a:endParaRPr lang="en-US"/>
        </a:p>
      </dgm:t>
    </dgm:pt>
    <dgm:pt modelId="{030CE6DC-EC2A-4785-96D1-9B522B956936}">
      <dgm:prSet custT="1"/>
      <dgm:spPr/>
      <dgm:t>
        <a:bodyPr/>
        <a:lstStyle/>
        <a:p>
          <a:r>
            <a:rPr lang="en-US" sz="2800" dirty="0"/>
            <a:t>Uses any ML models to get treatment and outcome residuals and combines them in a final linear model</a:t>
          </a:r>
        </a:p>
      </dgm:t>
    </dgm:pt>
    <dgm:pt modelId="{C2CA9E33-F055-44A4-B37A-3C2E72FD376A}" type="parTrans" cxnId="{A29BDE43-13A7-42D5-81AD-3630D6462427}">
      <dgm:prSet/>
      <dgm:spPr/>
      <dgm:t>
        <a:bodyPr/>
        <a:lstStyle/>
        <a:p>
          <a:endParaRPr lang="en-US"/>
        </a:p>
      </dgm:t>
    </dgm:pt>
    <dgm:pt modelId="{211F1006-D7DC-4B9C-A76D-2A86E36C17FF}" type="sibTrans" cxnId="{A29BDE43-13A7-42D5-81AD-3630D6462427}">
      <dgm:prSet/>
      <dgm:spPr/>
      <dgm:t>
        <a:bodyPr/>
        <a:lstStyle/>
        <a:p>
          <a:endParaRPr lang="en-US"/>
        </a:p>
      </dgm:t>
    </dgm:pt>
    <dgm:pt modelId="{61D15538-CE52-430F-8EB1-6C437D6C1AF3}" type="pres">
      <dgm:prSet presAssocID="{6162B506-EEEA-45DC-8AF4-EF88C699D026}" presName="outerComposite" presStyleCnt="0">
        <dgm:presLayoutVars>
          <dgm:chMax val="5"/>
          <dgm:dir/>
          <dgm:resizeHandles val="exact"/>
        </dgm:presLayoutVars>
      </dgm:prSet>
      <dgm:spPr/>
    </dgm:pt>
    <dgm:pt modelId="{0D50F9E1-0A3F-4335-B1DE-21CDCA1EFD60}" type="pres">
      <dgm:prSet presAssocID="{6162B506-EEEA-45DC-8AF4-EF88C699D026}" presName="dummyMaxCanvas" presStyleCnt="0">
        <dgm:presLayoutVars/>
      </dgm:prSet>
      <dgm:spPr/>
    </dgm:pt>
    <dgm:pt modelId="{38343BCE-54EE-45BF-943D-BD2A4E521931}" type="pres">
      <dgm:prSet presAssocID="{6162B506-EEEA-45DC-8AF4-EF88C699D026}" presName="ThreeNodes_1" presStyleLbl="node1" presStyleIdx="0" presStyleCnt="3" custScaleX="110467">
        <dgm:presLayoutVars>
          <dgm:bulletEnabled val="1"/>
        </dgm:presLayoutVars>
      </dgm:prSet>
      <dgm:spPr/>
    </dgm:pt>
    <dgm:pt modelId="{F85E87FE-45EF-4570-869F-1EDB11BD92F8}" type="pres">
      <dgm:prSet presAssocID="{6162B506-EEEA-45DC-8AF4-EF88C699D026}" presName="ThreeNodes_2" presStyleLbl="node1" presStyleIdx="1" presStyleCnt="3" custScaleX="108979" custScaleY="118122" custLinFactNeighborX="3809">
        <dgm:presLayoutVars>
          <dgm:bulletEnabled val="1"/>
        </dgm:presLayoutVars>
      </dgm:prSet>
      <dgm:spPr/>
    </dgm:pt>
    <dgm:pt modelId="{1C7F4CE1-0AE2-4ED7-BF44-21D9000C171E}" type="pres">
      <dgm:prSet presAssocID="{6162B506-EEEA-45DC-8AF4-EF88C699D026}" presName="ThreeNodes_3" presStyleLbl="node1" presStyleIdx="2" presStyleCnt="3" custScaleY="107775" custLinFactNeighborY="16636">
        <dgm:presLayoutVars>
          <dgm:bulletEnabled val="1"/>
        </dgm:presLayoutVars>
      </dgm:prSet>
      <dgm:spPr/>
    </dgm:pt>
    <dgm:pt modelId="{DF5635A9-3088-4FC9-9CCA-956351C4DF2E}" type="pres">
      <dgm:prSet presAssocID="{6162B506-EEEA-45DC-8AF4-EF88C699D026}" presName="ThreeConn_1-2" presStyleLbl="fgAccFollowNode1" presStyleIdx="0" presStyleCnt="2">
        <dgm:presLayoutVars>
          <dgm:bulletEnabled val="1"/>
        </dgm:presLayoutVars>
      </dgm:prSet>
      <dgm:spPr/>
    </dgm:pt>
    <dgm:pt modelId="{16DEAF97-346C-40B8-8135-B89B27D1F44D}" type="pres">
      <dgm:prSet presAssocID="{6162B506-EEEA-45DC-8AF4-EF88C699D026}" presName="ThreeConn_2-3" presStyleLbl="fgAccFollowNode1" presStyleIdx="1" presStyleCnt="2">
        <dgm:presLayoutVars>
          <dgm:bulletEnabled val="1"/>
        </dgm:presLayoutVars>
      </dgm:prSet>
      <dgm:spPr/>
    </dgm:pt>
    <dgm:pt modelId="{9393FFB1-6796-4C6E-BB99-B102285866DB}" type="pres">
      <dgm:prSet presAssocID="{6162B506-EEEA-45DC-8AF4-EF88C699D026}" presName="ThreeNodes_1_text" presStyleLbl="node1" presStyleIdx="2" presStyleCnt="3">
        <dgm:presLayoutVars>
          <dgm:bulletEnabled val="1"/>
        </dgm:presLayoutVars>
      </dgm:prSet>
      <dgm:spPr/>
    </dgm:pt>
    <dgm:pt modelId="{6238D3C4-416D-43C4-A708-54802504D003}" type="pres">
      <dgm:prSet presAssocID="{6162B506-EEEA-45DC-8AF4-EF88C699D026}" presName="ThreeNodes_2_text" presStyleLbl="node1" presStyleIdx="2" presStyleCnt="3">
        <dgm:presLayoutVars>
          <dgm:bulletEnabled val="1"/>
        </dgm:presLayoutVars>
      </dgm:prSet>
      <dgm:spPr/>
    </dgm:pt>
    <dgm:pt modelId="{704D6BE2-E4A0-44D1-BB12-E7DDD3D014B0}" type="pres">
      <dgm:prSet presAssocID="{6162B506-EEEA-45DC-8AF4-EF88C699D0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6CE9732-BEA7-42E4-9311-49449935434E}" type="presOf" srcId="{6162B506-EEEA-45DC-8AF4-EF88C699D026}" destId="{61D15538-CE52-430F-8EB1-6C437D6C1AF3}" srcOrd="0" destOrd="0" presId="urn:microsoft.com/office/officeart/2005/8/layout/vProcess5"/>
    <dgm:cxn modelId="{F3273835-EA7B-4245-B840-25BDB9EBE01B}" type="presOf" srcId="{33187A4E-4BAB-4F10-879C-097464AB7E4E}" destId="{F85E87FE-45EF-4570-869F-1EDB11BD92F8}" srcOrd="0" destOrd="0" presId="urn:microsoft.com/office/officeart/2005/8/layout/vProcess5"/>
    <dgm:cxn modelId="{580D1C38-C9B6-4EE1-AC7F-8A38E4FEE24A}" type="presOf" srcId="{40AEDFDF-1B02-4AA5-8194-1F4C86F91C3B}" destId="{F85E87FE-45EF-4570-869F-1EDB11BD92F8}" srcOrd="0" destOrd="1" presId="urn:microsoft.com/office/officeart/2005/8/layout/vProcess5"/>
    <dgm:cxn modelId="{A29BDE43-13A7-42D5-81AD-3630D6462427}" srcId="{6162B506-EEEA-45DC-8AF4-EF88C699D026}" destId="{030CE6DC-EC2A-4785-96D1-9B522B956936}" srcOrd="2" destOrd="0" parTransId="{C2CA9E33-F055-44A4-B37A-3C2E72FD376A}" sibTransId="{211F1006-D7DC-4B9C-A76D-2A86E36C17FF}"/>
    <dgm:cxn modelId="{AB897344-324F-4E4C-AA41-ECDB1BD05A02}" type="presOf" srcId="{422955E9-A0DD-4F60-952B-A0B55E2520D8}" destId="{DF5635A9-3088-4FC9-9CCA-956351C4DF2E}" srcOrd="0" destOrd="0" presId="urn:microsoft.com/office/officeart/2005/8/layout/vProcess5"/>
    <dgm:cxn modelId="{0D27304C-7B12-423E-AEAA-1BD8C99E444B}" type="presOf" srcId="{40AEDFDF-1B02-4AA5-8194-1F4C86F91C3B}" destId="{6238D3C4-416D-43C4-A708-54802504D003}" srcOrd="1" destOrd="1" presId="urn:microsoft.com/office/officeart/2005/8/layout/vProcess5"/>
    <dgm:cxn modelId="{8ACFEA4F-9AD1-40C2-915E-159004D47E89}" type="presOf" srcId="{7CBB802C-44E6-4164-ABF2-ED05158711E2}" destId="{38343BCE-54EE-45BF-943D-BD2A4E521931}" srcOrd="0" destOrd="0" presId="urn:microsoft.com/office/officeart/2005/8/layout/vProcess5"/>
    <dgm:cxn modelId="{33C8CD51-017B-44F5-ACE9-41F9E086B36E}" srcId="{33187A4E-4BAB-4F10-879C-097464AB7E4E}" destId="{40AEDFDF-1B02-4AA5-8194-1F4C86F91C3B}" srcOrd="0" destOrd="0" parTransId="{17709AE8-C6AA-473B-9D1B-ED5F0D26D156}" sibTransId="{3C125858-F9CE-4508-8299-5B9639D91FF4}"/>
    <dgm:cxn modelId="{3E3D4C72-C378-4192-ABEF-5DFC00717EAD}" type="presOf" srcId="{030CE6DC-EC2A-4785-96D1-9B522B956936}" destId="{704D6BE2-E4A0-44D1-BB12-E7DDD3D014B0}" srcOrd="1" destOrd="0" presId="urn:microsoft.com/office/officeart/2005/8/layout/vProcess5"/>
    <dgm:cxn modelId="{B5A7327C-FE77-4663-B46D-D4C52F9A6B37}" type="presOf" srcId="{030CE6DC-EC2A-4785-96D1-9B522B956936}" destId="{1C7F4CE1-0AE2-4ED7-BF44-21D9000C171E}" srcOrd="0" destOrd="0" presId="urn:microsoft.com/office/officeart/2005/8/layout/vProcess5"/>
    <dgm:cxn modelId="{40425781-4C1E-480B-82DE-2FB92883074B}" type="presOf" srcId="{33187A4E-4BAB-4F10-879C-097464AB7E4E}" destId="{6238D3C4-416D-43C4-A708-54802504D003}" srcOrd="1" destOrd="0" presId="urn:microsoft.com/office/officeart/2005/8/layout/vProcess5"/>
    <dgm:cxn modelId="{4C8DC688-BC4D-46BE-BE36-C0EE96BC677E}" srcId="{6162B506-EEEA-45DC-8AF4-EF88C699D026}" destId="{7CBB802C-44E6-4164-ABF2-ED05158711E2}" srcOrd="0" destOrd="0" parTransId="{8CCBF0B9-D175-439E-A790-12C93AA50C50}" sibTransId="{422955E9-A0DD-4F60-952B-A0B55E2520D8}"/>
    <dgm:cxn modelId="{C31E2392-71CB-4699-B946-927FE2F28E2F}" type="presOf" srcId="{7CBB802C-44E6-4164-ABF2-ED05158711E2}" destId="{9393FFB1-6796-4C6E-BB99-B102285866DB}" srcOrd="1" destOrd="0" presId="urn:microsoft.com/office/officeart/2005/8/layout/vProcess5"/>
    <dgm:cxn modelId="{CB08B4A9-4B59-4CC8-B821-D2D3804A7338}" type="presOf" srcId="{57FC1FAE-EA6F-4060-A711-4DE5DC02FE18}" destId="{16DEAF97-346C-40B8-8135-B89B27D1F44D}" srcOrd="0" destOrd="0" presId="urn:microsoft.com/office/officeart/2005/8/layout/vProcess5"/>
    <dgm:cxn modelId="{A6D032C1-8EB9-44E9-9A65-A764DC0F997A}" srcId="{6162B506-EEEA-45DC-8AF4-EF88C699D026}" destId="{33187A4E-4BAB-4F10-879C-097464AB7E4E}" srcOrd="1" destOrd="0" parTransId="{8A42E386-CA27-4B24-9D44-6BDFA65D7336}" sibTransId="{57FC1FAE-EA6F-4060-A711-4DE5DC02FE18}"/>
    <dgm:cxn modelId="{00A9061E-30C7-4F95-A20F-F0EEE67FFDBB}" type="presParOf" srcId="{61D15538-CE52-430F-8EB1-6C437D6C1AF3}" destId="{0D50F9E1-0A3F-4335-B1DE-21CDCA1EFD60}" srcOrd="0" destOrd="0" presId="urn:microsoft.com/office/officeart/2005/8/layout/vProcess5"/>
    <dgm:cxn modelId="{33662134-546F-4C79-B093-0E8C9120B701}" type="presParOf" srcId="{61D15538-CE52-430F-8EB1-6C437D6C1AF3}" destId="{38343BCE-54EE-45BF-943D-BD2A4E521931}" srcOrd="1" destOrd="0" presId="urn:microsoft.com/office/officeart/2005/8/layout/vProcess5"/>
    <dgm:cxn modelId="{8A9C64B5-A140-4A9F-887C-DB2903C36716}" type="presParOf" srcId="{61D15538-CE52-430F-8EB1-6C437D6C1AF3}" destId="{F85E87FE-45EF-4570-869F-1EDB11BD92F8}" srcOrd="2" destOrd="0" presId="urn:microsoft.com/office/officeart/2005/8/layout/vProcess5"/>
    <dgm:cxn modelId="{5401DE00-BE19-4D40-A4D1-121342ED9C3C}" type="presParOf" srcId="{61D15538-CE52-430F-8EB1-6C437D6C1AF3}" destId="{1C7F4CE1-0AE2-4ED7-BF44-21D9000C171E}" srcOrd="3" destOrd="0" presId="urn:microsoft.com/office/officeart/2005/8/layout/vProcess5"/>
    <dgm:cxn modelId="{D565BF98-D6C5-48F5-8528-4492C3EDE170}" type="presParOf" srcId="{61D15538-CE52-430F-8EB1-6C437D6C1AF3}" destId="{DF5635A9-3088-4FC9-9CCA-956351C4DF2E}" srcOrd="4" destOrd="0" presId="urn:microsoft.com/office/officeart/2005/8/layout/vProcess5"/>
    <dgm:cxn modelId="{4AC482CB-C9BB-4874-BBD9-D10ED61BC0D8}" type="presParOf" srcId="{61D15538-CE52-430F-8EB1-6C437D6C1AF3}" destId="{16DEAF97-346C-40B8-8135-B89B27D1F44D}" srcOrd="5" destOrd="0" presId="urn:microsoft.com/office/officeart/2005/8/layout/vProcess5"/>
    <dgm:cxn modelId="{53E67A2F-95EA-410A-AA66-EC46C24CCFF1}" type="presParOf" srcId="{61D15538-CE52-430F-8EB1-6C437D6C1AF3}" destId="{9393FFB1-6796-4C6E-BB99-B102285866DB}" srcOrd="6" destOrd="0" presId="urn:microsoft.com/office/officeart/2005/8/layout/vProcess5"/>
    <dgm:cxn modelId="{880436B4-CBD5-4F5F-84A7-49F0F8F8D966}" type="presParOf" srcId="{61D15538-CE52-430F-8EB1-6C437D6C1AF3}" destId="{6238D3C4-416D-43C4-A708-54802504D003}" srcOrd="7" destOrd="0" presId="urn:microsoft.com/office/officeart/2005/8/layout/vProcess5"/>
    <dgm:cxn modelId="{989625B7-1987-49AD-B11C-DDC345DCBD08}" type="presParOf" srcId="{61D15538-CE52-430F-8EB1-6C437D6C1AF3}" destId="{704D6BE2-E4A0-44D1-BB12-E7DDD3D014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67A85-BF88-433A-9BBA-20FD48CF464E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33BCBF-B432-4616-9E43-07602C9C3B87}">
      <dgm:prSet custT="1"/>
      <dgm:spPr/>
      <dgm:t>
        <a:bodyPr/>
        <a:lstStyle/>
        <a:p>
          <a:r>
            <a:rPr lang="en-US" sz="2800" dirty="0"/>
            <a:t>Instantiate</a:t>
          </a:r>
        </a:p>
      </dgm:t>
    </dgm:pt>
    <dgm:pt modelId="{E18262DD-F2FB-4DCE-946F-7EED15AA6641}" type="parTrans" cxnId="{9AEFE006-2287-4088-B8D9-87416F3AA767}">
      <dgm:prSet/>
      <dgm:spPr/>
      <dgm:t>
        <a:bodyPr/>
        <a:lstStyle/>
        <a:p>
          <a:endParaRPr lang="en-US"/>
        </a:p>
      </dgm:t>
    </dgm:pt>
    <dgm:pt modelId="{EF422343-F698-4E75-870D-F9EEACAB405C}" type="sibTrans" cxnId="{9AEFE006-2287-4088-B8D9-87416F3AA767}">
      <dgm:prSet/>
      <dgm:spPr/>
      <dgm:t>
        <a:bodyPr/>
        <a:lstStyle/>
        <a:p>
          <a:endParaRPr lang="en-US"/>
        </a:p>
      </dgm:t>
    </dgm:pt>
    <dgm:pt modelId="{FF7F3EDB-CF66-4F7B-8586-87509D4CC444}">
      <dgm:prSet custT="1"/>
      <dgm:spPr/>
      <dgm:t>
        <a:bodyPr/>
        <a:lstStyle/>
        <a:p>
          <a:r>
            <a:rPr lang="en-US" sz="2800" dirty="0"/>
            <a:t>Instantiate a model</a:t>
          </a:r>
        </a:p>
      </dgm:t>
    </dgm:pt>
    <dgm:pt modelId="{A0CBCA45-F374-4510-A472-D1E8C398CFD2}" type="parTrans" cxnId="{925FF458-6477-4BE8-9CC1-9A8BDA745050}">
      <dgm:prSet/>
      <dgm:spPr/>
      <dgm:t>
        <a:bodyPr/>
        <a:lstStyle/>
        <a:p>
          <a:endParaRPr lang="en-US"/>
        </a:p>
      </dgm:t>
    </dgm:pt>
    <dgm:pt modelId="{AEBF6585-9622-4B51-884A-6BC5370335AB}" type="sibTrans" cxnId="{925FF458-6477-4BE8-9CC1-9A8BDA745050}">
      <dgm:prSet/>
      <dgm:spPr/>
      <dgm:t>
        <a:bodyPr/>
        <a:lstStyle/>
        <a:p>
          <a:endParaRPr lang="en-US"/>
        </a:p>
      </dgm:t>
    </dgm:pt>
    <dgm:pt modelId="{C856E120-95FD-406A-AEFF-0E87CB2BA657}">
      <dgm:prSet custT="1"/>
      <dgm:spPr/>
      <dgm:t>
        <a:bodyPr/>
        <a:lstStyle/>
        <a:p>
          <a:r>
            <a:rPr lang="en-US" sz="2800"/>
            <a:t>Estimate</a:t>
          </a:r>
        </a:p>
      </dgm:t>
    </dgm:pt>
    <dgm:pt modelId="{2C3F88E7-E641-49FF-8F92-940BDB454A09}" type="parTrans" cxnId="{693FB218-0D36-4A9F-9699-2065B043EDBD}">
      <dgm:prSet/>
      <dgm:spPr/>
      <dgm:t>
        <a:bodyPr/>
        <a:lstStyle/>
        <a:p>
          <a:endParaRPr lang="en-US"/>
        </a:p>
      </dgm:t>
    </dgm:pt>
    <dgm:pt modelId="{AD8C4459-45B3-4EFE-9969-DF484B97D62C}" type="sibTrans" cxnId="{693FB218-0D36-4A9F-9699-2065B043EDBD}">
      <dgm:prSet/>
      <dgm:spPr/>
      <dgm:t>
        <a:bodyPr/>
        <a:lstStyle/>
        <a:p>
          <a:endParaRPr lang="en-US"/>
        </a:p>
      </dgm:t>
    </dgm:pt>
    <dgm:pt modelId="{B05C88EA-9AA0-4522-A787-D94DC86D5413}">
      <dgm:prSet custT="1"/>
      <dgm:spPr/>
      <dgm:t>
        <a:bodyPr/>
        <a:lstStyle/>
        <a:p>
          <a:r>
            <a:rPr lang="en-US" sz="2800" dirty="0"/>
            <a:t>Estimate the causal effect of interest</a:t>
          </a:r>
        </a:p>
      </dgm:t>
    </dgm:pt>
    <dgm:pt modelId="{1281E82E-2606-43C9-9556-2D510DD52129}" type="parTrans" cxnId="{5D05E4C2-3D74-4BC0-AE3F-878C4550C220}">
      <dgm:prSet/>
      <dgm:spPr/>
      <dgm:t>
        <a:bodyPr/>
        <a:lstStyle/>
        <a:p>
          <a:endParaRPr lang="en-US"/>
        </a:p>
      </dgm:t>
    </dgm:pt>
    <dgm:pt modelId="{FAF03166-F84F-4C3F-BBCD-C26B4281D9AE}" type="sibTrans" cxnId="{5D05E4C2-3D74-4BC0-AE3F-878C4550C220}">
      <dgm:prSet/>
      <dgm:spPr/>
      <dgm:t>
        <a:bodyPr/>
        <a:lstStyle/>
        <a:p>
          <a:endParaRPr lang="en-US"/>
        </a:p>
      </dgm:t>
    </dgm:pt>
    <dgm:pt modelId="{D572E662-5C49-4EE0-AD06-2BFE1250B1BB}">
      <dgm:prSet custT="1"/>
      <dgm:spPr/>
      <dgm:t>
        <a:bodyPr/>
        <a:lstStyle/>
        <a:p>
          <a:r>
            <a:rPr lang="en-US" sz="2800" dirty="0"/>
            <a:t>Summarize</a:t>
          </a:r>
        </a:p>
      </dgm:t>
    </dgm:pt>
    <dgm:pt modelId="{C611B5A3-5D26-4D08-B1B6-5A1B03F01A85}" type="parTrans" cxnId="{DCA65055-A910-4FBE-BC2F-358A42E32587}">
      <dgm:prSet/>
      <dgm:spPr/>
      <dgm:t>
        <a:bodyPr/>
        <a:lstStyle/>
        <a:p>
          <a:endParaRPr lang="en-US"/>
        </a:p>
      </dgm:t>
    </dgm:pt>
    <dgm:pt modelId="{20732D89-1FFC-49E5-A580-5A64465A45F1}" type="sibTrans" cxnId="{DCA65055-A910-4FBE-BC2F-358A42E32587}">
      <dgm:prSet/>
      <dgm:spPr/>
      <dgm:t>
        <a:bodyPr/>
        <a:lstStyle/>
        <a:p>
          <a:endParaRPr lang="en-US"/>
        </a:p>
      </dgm:t>
    </dgm:pt>
    <dgm:pt modelId="{C24C88AD-7FC7-4309-A98A-F3E38583D5F8}">
      <dgm:prSet custT="1"/>
      <dgm:spPr/>
      <dgm:t>
        <a:bodyPr/>
        <a:lstStyle/>
        <a:p>
          <a:r>
            <a:rPr lang="en-US" sz="2800" dirty="0"/>
            <a:t>Get a summary of the model</a:t>
          </a:r>
        </a:p>
      </dgm:t>
    </dgm:pt>
    <dgm:pt modelId="{54A54BFA-1FFC-436A-AD71-83421BA7C6D1}" type="parTrans" cxnId="{DFDAF375-02DF-4183-89FB-7901787DA87A}">
      <dgm:prSet/>
      <dgm:spPr/>
      <dgm:t>
        <a:bodyPr/>
        <a:lstStyle/>
        <a:p>
          <a:endParaRPr lang="en-US"/>
        </a:p>
      </dgm:t>
    </dgm:pt>
    <dgm:pt modelId="{CAA31B08-143C-40EA-AC0F-78C37B6AE9BC}" type="sibTrans" cxnId="{DFDAF375-02DF-4183-89FB-7901787DA87A}">
      <dgm:prSet/>
      <dgm:spPr/>
      <dgm:t>
        <a:bodyPr/>
        <a:lstStyle/>
        <a:p>
          <a:endParaRPr lang="en-US"/>
        </a:p>
      </dgm:t>
    </dgm:pt>
    <dgm:pt modelId="{318254A0-13F6-4F15-8B17-1767E3DF0BAA}">
      <dgm:prSet custT="1"/>
      <dgm:spPr/>
      <dgm:t>
        <a:bodyPr/>
        <a:lstStyle/>
        <a:p>
          <a:r>
            <a:rPr lang="en-US" sz="2800" dirty="0"/>
            <a:t>Validate</a:t>
          </a:r>
        </a:p>
      </dgm:t>
    </dgm:pt>
    <dgm:pt modelId="{AF69560E-36DF-4407-A1E2-DA1BDF16A2B8}" type="parTrans" cxnId="{79640817-83E2-42CB-BFC7-E4929C9B8603}">
      <dgm:prSet/>
      <dgm:spPr/>
      <dgm:t>
        <a:bodyPr/>
        <a:lstStyle/>
        <a:p>
          <a:endParaRPr lang="en-US"/>
        </a:p>
      </dgm:t>
    </dgm:pt>
    <dgm:pt modelId="{5678759F-AEB0-4017-9F3B-78ACC6E0BD52}" type="sibTrans" cxnId="{79640817-83E2-42CB-BFC7-E4929C9B8603}">
      <dgm:prSet/>
      <dgm:spPr/>
      <dgm:t>
        <a:bodyPr/>
        <a:lstStyle/>
        <a:p>
          <a:endParaRPr lang="en-US"/>
        </a:p>
      </dgm:t>
    </dgm:pt>
    <dgm:pt modelId="{BA2DAF93-A935-47F2-B5BC-DCF5348D0B62}">
      <dgm:prSet custT="1"/>
      <dgm:spPr/>
      <dgm:t>
        <a:bodyPr/>
        <a:lstStyle/>
        <a:p>
          <a:r>
            <a:rPr lang="en-US" sz="2800" dirty="0"/>
            <a:t>Validate modeling assumptions</a:t>
          </a:r>
        </a:p>
      </dgm:t>
    </dgm:pt>
    <dgm:pt modelId="{D061E312-BDA4-45C5-B558-3C845F5D4181}" type="parTrans" cxnId="{5436C0E6-3780-4724-BFAC-82FFF394DA30}">
      <dgm:prSet/>
      <dgm:spPr/>
      <dgm:t>
        <a:bodyPr/>
        <a:lstStyle/>
        <a:p>
          <a:endParaRPr lang="en-US"/>
        </a:p>
      </dgm:t>
    </dgm:pt>
    <dgm:pt modelId="{86BAB3B0-DD28-439A-93DB-81904F0174F7}" type="sibTrans" cxnId="{5436C0E6-3780-4724-BFAC-82FFF394DA30}">
      <dgm:prSet/>
      <dgm:spPr/>
      <dgm:t>
        <a:bodyPr/>
        <a:lstStyle/>
        <a:p>
          <a:endParaRPr lang="en-US"/>
        </a:p>
      </dgm:t>
    </dgm:pt>
    <dgm:pt modelId="{19A79097-E5CA-41F9-B13D-B65FC5E61F5B}" type="pres">
      <dgm:prSet presAssocID="{13B67A85-BF88-433A-9BBA-20FD48CF464E}" presName="Name0" presStyleCnt="0">
        <dgm:presLayoutVars>
          <dgm:dir/>
          <dgm:animLvl val="lvl"/>
          <dgm:resizeHandles val="exact"/>
        </dgm:presLayoutVars>
      </dgm:prSet>
      <dgm:spPr/>
    </dgm:pt>
    <dgm:pt modelId="{F3F2C62C-1429-4055-83B7-4599326D0A64}" type="pres">
      <dgm:prSet presAssocID="{C133BCBF-B432-4616-9E43-07602C9C3B87}" presName="composite" presStyleCnt="0"/>
      <dgm:spPr/>
    </dgm:pt>
    <dgm:pt modelId="{688A346A-A683-4FF3-AFF8-B510B568C46E}" type="pres">
      <dgm:prSet presAssocID="{C133BCBF-B432-4616-9E43-07602C9C3B87}" presName="parTx" presStyleLbl="alignNode1" presStyleIdx="0" presStyleCnt="4">
        <dgm:presLayoutVars>
          <dgm:chMax val="0"/>
          <dgm:chPref val="0"/>
        </dgm:presLayoutVars>
      </dgm:prSet>
      <dgm:spPr/>
    </dgm:pt>
    <dgm:pt modelId="{5C09A58E-8A13-4C52-AF95-D3ED3732F58E}" type="pres">
      <dgm:prSet presAssocID="{C133BCBF-B432-4616-9E43-07602C9C3B87}" presName="desTx" presStyleLbl="alignAccFollowNode1" presStyleIdx="0" presStyleCnt="4" custLinFactNeighborX="-23230">
        <dgm:presLayoutVars/>
      </dgm:prSet>
      <dgm:spPr/>
    </dgm:pt>
    <dgm:pt modelId="{9ABBC4D8-EC84-4750-9A6A-1BB7D7EE3262}" type="pres">
      <dgm:prSet presAssocID="{EF422343-F698-4E75-870D-F9EEACAB405C}" presName="space" presStyleCnt="0"/>
      <dgm:spPr/>
    </dgm:pt>
    <dgm:pt modelId="{ED9F5692-F287-42C3-87C2-FC19861157B2}" type="pres">
      <dgm:prSet presAssocID="{C856E120-95FD-406A-AEFF-0E87CB2BA657}" presName="composite" presStyleCnt="0"/>
      <dgm:spPr/>
    </dgm:pt>
    <dgm:pt modelId="{62AD58EE-2244-42CC-9EF5-FF532DCF20E8}" type="pres">
      <dgm:prSet presAssocID="{C856E120-95FD-406A-AEFF-0E87CB2BA657}" presName="parTx" presStyleLbl="alignNode1" presStyleIdx="1" presStyleCnt="4">
        <dgm:presLayoutVars>
          <dgm:chMax val="0"/>
          <dgm:chPref val="0"/>
        </dgm:presLayoutVars>
      </dgm:prSet>
      <dgm:spPr/>
    </dgm:pt>
    <dgm:pt modelId="{EEAE3C93-5A28-4D75-9ACF-C79325FA63A9}" type="pres">
      <dgm:prSet presAssocID="{C856E120-95FD-406A-AEFF-0E87CB2BA657}" presName="desTx" presStyleLbl="alignAccFollowNode1" presStyleIdx="1" presStyleCnt="4">
        <dgm:presLayoutVars/>
      </dgm:prSet>
      <dgm:spPr/>
    </dgm:pt>
    <dgm:pt modelId="{270FE774-94F6-4D2E-BEAA-74CE0871A9E7}" type="pres">
      <dgm:prSet presAssocID="{AD8C4459-45B3-4EFE-9969-DF484B97D62C}" presName="space" presStyleCnt="0"/>
      <dgm:spPr/>
    </dgm:pt>
    <dgm:pt modelId="{4A423917-DAC0-41B9-A55B-D54567B363DB}" type="pres">
      <dgm:prSet presAssocID="{D572E662-5C49-4EE0-AD06-2BFE1250B1BB}" presName="composite" presStyleCnt="0"/>
      <dgm:spPr/>
    </dgm:pt>
    <dgm:pt modelId="{09852415-03F4-4935-BA62-2A61E0FFD2F3}" type="pres">
      <dgm:prSet presAssocID="{D572E662-5C49-4EE0-AD06-2BFE1250B1BB}" presName="parTx" presStyleLbl="alignNode1" presStyleIdx="2" presStyleCnt="4">
        <dgm:presLayoutVars>
          <dgm:chMax val="0"/>
          <dgm:chPref val="0"/>
        </dgm:presLayoutVars>
      </dgm:prSet>
      <dgm:spPr/>
    </dgm:pt>
    <dgm:pt modelId="{EF2AE90F-8435-4F0F-82FA-BDFA40B763D6}" type="pres">
      <dgm:prSet presAssocID="{D572E662-5C49-4EE0-AD06-2BFE1250B1BB}" presName="desTx" presStyleLbl="alignAccFollowNode1" presStyleIdx="2" presStyleCnt="4">
        <dgm:presLayoutVars/>
      </dgm:prSet>
      <dgm:spPr/>
    </dgm:pt>
    <dgm:pt modelId="{59E650EC-61F5-409E-9047-C668FC8AFE5F}" type="pres">
      <dgm:prSet presAssocID="{20732D89-1FFC-49E5-A580-5A64465A45F1}" presName="space" presStyleCnt="0"/>
      <dgm:spPr/>
    </dgm:pt>
    <dgm:pt modelId="{34B100FB-7547-44ED-A253-A009201A9179}" type="pres">
      <dgm:prSet presAssocID="{318254A0-13F6-4F15-8B17-1767E3DF0BAA}" presName="composite" presStyleCnt="0"/>
      <dgm:spPr/>
    </dgm:pt>
    <dgm:pt modelId="{82C90A7F-946D-4B9A-B9B5-0B80CE1182C2}" type="pres">
      <dgm:prSet presAssocID="{318254A0-13F6-4F15-8B17-1767E3DF0BAA}" presName="parTx" presStyleLbl="alignNode1" presStyleIdx="3" presStyleCnt="4">
        <dgm:presLayoutVars>
          <dgm:chMax val="0"/>
          <dgm:chPref val="0"/>
        </dgm:presLayoutVars>
      </dgm:prSet>
      <dgm:spPr/>
    </dgm:pt>
    <dgm:pt modelId="{B2DF174A-EE75-4187-B664-971EC0AA77F0}" type="pres">
      <dgm:prSet presAssocID="{318254A0-13F6-4F15-8B17-1767E3DF0BAA}" presName="desTx" presStyleLbl="alignAccFollowNode1" presStyleIdx="3" presStyleCnt="4">
        <dgm:presLayoutVars/>
      </dgm:prSet>
      <dgm:spPr/>
    </dgm:pt>
  </dgm:ptLst>
  <dgm:cxnLst>
    <dgm:cxn modelId="{9AEFE006-2287-4088-B8D9-87416F3AA767}" srcId="{13B67A85-BF88-433A-9BBA-20FD48CF464E}" destId="{C133BCBF-B432-4616-9E43-07602C9C3B87}" srcOrd="0" destOrd="0" parTransId="{E18262DD-F2FB-4DCE-946F-7EED15AA6641}" sibTransId="{EF422343-F698-4E75-870D-F9EEACAB405C}"/>
    <dgm:cxn modelId="{A678AA08-977C-4060-B10C-66D3423EF1C6}" type="presOf" srcId="{C24C88AD-7FC7-4309-A98A-F3E38583D5F8}" destId="{EF2AE90F-8435-4F0F-82FA-BDFA40B763D6}" srcOrd="0" destOrd="0" presId="urn:microsoft.com/office/officeart/2016/7/layout/HorizontalActionList"/>
    <dgm:cxn modelId="{BCF94C0A-E7FE-487F-BBCD-8418F36DBB9E}" type="presOf" srcId="{D572E662-5C49-4EE0-AD06-2BFE1250B1BB}" destId="{09852415-03F4-4935-BA62-2A61E0FFD2F3}" srcOrd="0" destOrd="0" presId="urn:microsoft.com/office/officeart/2016/7/layout/HorizontalActionList"/>
    <dgm:cxn modelId="{79640817-83E2-42CB-BFC7-E4929C9B8603}" srcId="{13B67A85-BF88-433A-9BBA-20FD48CF464E}" destId="{318254A0-13F6-4F15-8B17-1767E3DF0BAA}" srcOrd="3" destOrd="0" parTransId="{AF69560E-36DF-4407-A1E2-DA1BDF16A2B8}" sibTransId="{5678759F-AEB0-4017-9F3B-78ACC6E0BD52}"/>
    <dgm:cxn modelId="{693FB218-0D36-4A9F-9699-2065B043EDBD}" srcId="{13B67A85-BF88-433A-9BBA-20FD48CF464E}" destId="{C856E120-95FD-406A-AEFF-0E87CB2BA657}" srcOrd="1" destOrd="0" parTransId="{2C3F88E7-E641-49FF-8F92-940BDB454A09}" sibTransId="{AD8C4459-45B3-4EFE-9969-DF484B97D62C}"/>
    <dgm:cxn modelId="{7F96DA1B-ADF5-40EF-94A5-686A18F15C2C}" type="presOf" srcId="{BA2DAF93-A935-47F2-B5BC-DCF5348D0B62}" destId="{B2DF174A-EE75-4187-B664-971EC0AA77F0}" srcOrd="0" destOrd="0" presId="urn:microsoft.com/office/officeart/2016/7/layout/HorizontalActionList"/>
    <dgm:cxn modelId="{DC79DC30-2DCB-4E12-AAC7-BE57144CE559}" type="presOf" srcId="{13B67A85-BF88-433A-9BBA-20FD48CF464E}" destId="{19A79097-E5CA-41F9-B13D-B65FC5E61F5B}" srcOrd="0" destOrd="0" presId="urn:microsoft.com/office/officeart/2016/7/layout/HorizontalActionList"/>
    <dgm:cxn modelId="{B5502042-4D8B-4BCD-9D15-E04451C53CC3}" type="presOf" srcId="{B05C88EA-9AA0-4522-A787-D94DC86D5413}" destId="{EEAE3C93-5A28-4D75-9ACF-C79325FA63A9}" srcOrd="0" destOrd="0" presId="urn:microsoft.com/office/officeart/2016/7/layout/HorizontalActionList"/>
    <dgm:cxn modelId="{9FE08E44-5A9D-40FD-B04B-89F2C4C87F51}" type="presOf" srcId="{FF7F3EDB-CF66-4F7B-8586-87509D4CC444}" destId="{5C09A58E-8A13-4C52-AF95-D3ED3732F58E}" srcOrd="0" destOrd="0" presId="urn:microsoft.com/office/officeart/2016/7/layout/HorizontalActionList"/>
    <dgm:cxn modelId="{BED68E69-959F-4931-9038-0094EA5D9D65}" type="presOf" srcId="{C856E120-95FD-406A-AEFF-0E87CB2BA657}" destId="{62AD58EE-2244-42CC-9EF5-FF532DCF20E8}" srcOrd="0" destOrd="0" presId="urn:microsoft.com/office/officeart/2016/7/layout/HorizontalActionList"/>
    <dgm:cxn modelId="{DCA65055-A910-4FBE-BC2F-358A42E32587}" srcId="{13B67A85-BF88-433A-9BBA-20FD48CF464E}" destId="{D572E662-5C49-4EE0-AD06-2BFE1250B1BB}" srcOrd="2" destOrd="0" parTransId="{C611B5A3-5D26-4D08-B1B6-5A1B03F01A85}" sibTransId="{20732D89-1FFC-49E5-A580-5A64465A45F1}"/>
    <dgm:cxn modelId="{DFDAF375-02DF-4183-89FB-7901787DA87A}" srcId="{D572E662-5C49-4EE0-AD06-2BFE1250B1BB}" destId="{C24C88AD-7FC7-4309-A98A-F3E38583D5F8}" srcOrd="0" destOrd="0" parTransId="{54A54BFA-1FFC-436A-AD71-83421BA7C6D1}" sibTransId="{CAA31B08-143C-40EA-AC0F-78C37B6AE9BC}"/>
    <dgm:cxn modelId="{925FF458-6477-4BE8-9CC1-9A8BDA745050}" srcId="{C133BCBF-B432-4616-9E43-07602C9C3B87}" destId="{FF7F3EDB-CF66-4F7B-8586-87509D4CC444}" srcOrd="0" destOrd="0" parTransId="{A0CBCA45-F374-4510-A472-D1E8C398CFD2}" sibTransId="{AEBF6585-9622-4B51-884A-6BC5370335AB}"/>
    <dgm:cxn modelId="{EEABFF8A-5A21-4581-8DAC-3A0FF58B4437}" type="presOf" srcId="{318254A0-13F6-4F15-8B17-1767E3DF0BAA}" destId="{82C90A7F-946D-4B9A-B9B5-0B80CE1182C2}" srcOrd="0" destOrd="0" presId="urn:microsoft.com/office/officeart/2016/7/layout/HorizontalActionList"/>
    <dgm:cxn modelId="{5D05E4C2-3D74-4BC0-AE3F-878C4550C220}" srcId="{C856E120-95FD-406A-AEFF-0E87CB2BA657}" destId="{B05C88EA-9AA0-4522-A787-D94DC86D5413}" srcOrd="0" destOrd="0" parTransId="{1281E82E-2606-43C9-9556-2D510DD52129}" sibTransId="{FAF03166-F84F-4C3F-BBCD-C26B4281D9AE}"/>
    <dgm:cxn modelId="{CA9537DE-88FD-4A15-AA52-C65B52152DBF}" type="presOf" srcId="{C133BCBF-B432-4616-9E43-07602C9C3B87}" destId="{688A346A-A683-4FF3-AFF8-B510B568C46E}" srcOrd="0" destOrd="0" presId="urn:microsoft.com/office/officeart/2016/7/layout/HorizontalActionList"/>
    <dgm:cxn modelId="{5436C0E6-3780-4724-BFAC-82FFF394DA30}" srcId="{318254A0-13F6-4F15-8B17-1767E3DF0BAA}" destId="{BA2DAF93-A935-47F2-B5BC-DCF5348D0B62}" srcOrd="0" destOrd="0" parTransId="{D061E312-BDA4-45C5-B558-3C845F5D4181}" sibTransId="{86BAB3B0-DD28-439A-93DB-81904F0174F7}"/>
    <dgm:cxn modelId="{EB5AC9B2-F87B-406C-B9F2-92718362C0A1}" type="presParOf" srcId="{19A79097-E5CA-41F9-B13D-B65FC5E61F5B}" destId="{F3F2C62C-1429-4055-83B7-4599326D0A64}" srcOrd="0" destOrd="0" presId="urn:microsoft.com/office/officeart/2016/7/layout/HorizontalActionList"/>
    <dgm:cxn modelId="{B17AF59C-71FF-4FA2-8FB9-7EE269549E83}" type="presParOf" srcId="{F3F2C62C-1429-4055-83B7-4599326D0A64}" destId="{688A346A-A683-4FF3-AFF8-B510B568C46E}" srcOrd="0" destOrd="0" presId="urn:microsoft.com/office/officeart/2016/7/layout/HorizontalActionList"/>
    <dgm:cxn modelId="{0FBAFED5-7CBC-457E-923E-6AD7529197D2}" type="presParOf" srcId="{F3F2C62C-1429-4055-83B7-4599326D0A64}" destId="{5C09A58E-8A13-4C52-AF95-D3ED3732F58E}" srcOrd="1" destOrd="0" presId="urn:microsoft.com/office/officeart/2016/7/layout/HorizontalActionList"/>
    <dgm:cxn modelId="{9E35CFFD-894A-41E7-B015-7015E8AD382E}" type="presParOf" srcId="{19A79097-E5CA-41F9-B13D-B65FC5E61F5B}" destId="{9ABBC4D8-EC84-4750-9A6A-1BB7D7EE3262}" srcOrd="1" destOrd="0" presId="urn:microsoft.com/office/officeart/2016/7/layout/HorizontalActionList"/>
    <dgm:cxn modelId="{248E4028-8825-4893-BDD8-3ABAD049925B}" type="presParOf" srcId="{19A79097-E5CA-41F9-B13D-B65FC5E61F5B}" destId="{ED9F5692-F287-42C3-87C2-FC19861157B2}" srcOrd="2" destOrd="0" presId="urn:microsoft.com/office/officeart/2016/7/layout/HorizontalActionList"/>
    <dgm:cxn modelId="{3BA886FD-90EF-4264-B66A-920B089E37D4}" type="presParOf" srcId="{ED9F5692-F287-42C3-87C2-FC19861157B2}" destId="{62AD58EE-2244-42CC-9EF5-FF532DCF20E8}" srcOrd="0" destOrd="0" presId="urn:microsoft.com/office/officeart/2016/7/layout/HorizontalActionList"/>
    <dgm:cxn modelId="{8BBD2B5F-522B-4346-A097-D45ACC749C85}" type="presParOf" srcId="{ED9F5692-F287-42C3-87C2-FC19861157B2}" destId="{EEAE3C93-5A28-4D75-9ACF-C79325FA63A9}" srcOrd="1" destOrd="0" presId="urn:microsoft.com/office/officeart/2016/7/layout/HorizontalActionList"/>
    <dgm:cxn modelId="{F43F7587-D1D7-481C-B5D7-BBDA6FADF751}" type="presParOf" srcId="{19A79097-E5CA-41F9-B13D-B65FC5E61F5B}" destId="{270FE774-94F6-4D2E-BEAA-74CE0871A9E7}" srcOrd="3" destOrd="0" presId="urn:microsoft.com/office/officeart/2016/7/layout/HorizontalActionList"/>
    <dgm:cxn modelId="{BD6F2F62-2546-46CE-A28B-DE251046E46D}" type="presParOf" srcId="{19A79097-E5CA-41F9-B13D-B65FC5E61F5B}" destId="{4A423917-DAC0-41B9-A55B-D54567B363DB}" srcOrd="4" destOrd="0" presId="urn:microsoft.com/office/officeart/2016/7/layout/HorizontalActionList"/>
    <dgm:cxn modelId="{F4E18C05-C94D-485D-BEB4-5233D90CA71B}" type="presParOf" srcId="{4A423917-DAC0-41B9-A55B-D54567B363DB}" destId="{09852415-03F4-4935-BA62-2A61E0FFD2F3}" srcOrd="0" destOrd="0" presId="urn:microsoft.com/office/officeart/2016/7/layout/HorizontalActionList"/>
    <dgm:cxn modelId="{FE6AA42E-2481-4505-812E-035E0852F35A}" type="presParOf" srcId="{4A423917-DAC0-41B9-A55B-D54567B363DB}" destId="{EF2AE90F-8435-4F0F-82FA-BDFA40B763D6}" srcOrd="1" destOrd="0" presId="urn:microsoft.com/office/officeart/2016/7/layout/HorizontalActionList"/>
    <dgm:cxn modelId="{8AC8D3C4-CFC3-43A4-8E7D-C8A3D97E31E9}" type="presParOf" srcId="{19A79097-E5CA-41F9-B13D-B65FC5E61F5B}" destId="{59E650EC-61F5-409E-9047-C668FC8AFE5F}" srcOrd="5" destOrd="0" presId="urn:microsoft.com/office/officeart/2016/7/layout/HorizontalActionList"/>
    <dgm:cxn modelId="{3FB0D841-1A8C-46ED-8F67-E7AFFFFBD9C3}" type="presParOf" srcId="{19A79097-E5CA-41F9-B13D-B65FC5E61F5B}" destId="{34B100FB-7547-44ED-A253-A009201A9179}" srcOrd="6" destOrd="0" presId="urn:microsoft.com/office/officeart/2016/7/layout/HorizontalActionList"/>
    <dgm:cxn modelId="{A14DE7C7-2E3A-4B27-9695-F46961E7EEEA}" type="presParOf" srcId="{34B100FB-7547-44ED-A253-A009201A9179}" destId="{82C90A7F-946D-4B9A-B9B5-0B80CE1182C2}" srcOrd="0" destOrd="0" presId="urn:microsoft.com/office/officeart/2016/7/layout/HorizontalActionList"/>
    <dgm:cxn modelId="{11633DA7-4AE8-4FB3-87C5-A1B67C180538}" type="presParOf" srcId="{34B100FB-7547-44ED-A253-A009201A9179}" destId="{B2DF174A-EE75-4187-B664-971EC0AA77F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594404-0C42-4C8F-9CA2-68DC26EB7567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61F6BC-F0E2-4C67-8C91-499C8DB9F78A}">
      <dgm:prSet/>
      <dgm:spPr/>
      <dgm:t>
        <a:bodyPr/>
        <a:lstStyle/>
        <a:p>
          <a:r>
            <a:rPr lang="en-US" b="0" i="0" dirty="0"/>
            <a:t>Average Effect Estimators</a:t>
          </a:r>
          <a:endParaRPr lang="en-US" dirty="0"/>
        </a:p>
      </dgm:t>
    </dgm:pt>
    <dgm:pt modelId="{E60F1539-BA84-4CA4-AB78-EBC0AE6B6F9B}" type="parTrans" cxnId="{17FB1BB4-44C9-43CC-8898-26885E9F8EEE}">
      <dgm:prSet/>
      <dgm:spPr/>
      <dgm:t>
        <a:bodyPr/>
        <a:lstStyle/>
        <a:p>
          <a:endParaRPr lang="en-US"/>
        </a:p>
      </dgm:t>
    </dgm:pt>
    <dgm:pt modelId="{5BF2F2AE-0157-4E78-A24A-47D870802EA3}" type="sibTrans" cxnId="{17FB1BB4-44C9-43CC-8898-26885E9F8EEE}">
      <dgm:prSet/>
      <dgm:spPr/>
      <dgm:t>
        <a:bodyPr/>
        <a:lstStyle/>
        <a:p>
          <a:endParaRPr lang="en-US"/>
        </a:p>
      </dgm:t>
    </dgm:pt>
    <dgm:pt modelId="{349E4789-57D8-4C75-8991-3B6532A97F16}">
      <dgm:prSet/>
      <dgm:spPr/>
      <dgm:t>
        <a:bodyPr/>
        <a:lstStyle/>
        <a:p>
          <a:r>
            <a:rPr lang="en-US" b="0" i="0" dirty="0"/>
            <a:t>Interrupted Time Series</a:t>
          </a:r>
          <a:endParaRPr lang="en-US" dirty="0"/>
        </a:p>
      </dgm:t>
    </dgm:pt>
    <dgm:pt modelId="{1F00E928-14BD-4368-A229-A10DAB22D4F9}" type="parTrans" cxnId="{8B2AB2F3-3FF9-486E-A006-03F9025728DC}">
      <dgm:prSet/>
      <dgm:spPr/>
      <dgm:t>
        <a:bodyPr/>
        <a:lstStyle/>
        <a:p>
          <a:endParaRPr lang="en-US"/>
        </a:p>
      </dgm:t>
    </dgm:pt>
    <dgm:pt modelId="{1C1AB04D-4453-4F51-B7AB-DB731CBEC547}" type="sibTrans" cxnId="{8B2AB2F3-3FF9-486E-A006-03F9025728DC}">
      <dgm:prSet/>
      <dgm:spPr/>
      <dgm:t>
        <a:bodyPr/>
        <a:lstStyle/>
        <a:p>
          <a:endParaRPr lang="en-US"/>
        </a:p>
      </dgm:t>
    </dgm:pt>
    <dgm:pt modelId="{C9C52E7D-2279-4490-BA9B-269AEBD3824A}">
      <dgm:prSet/>
      <dgm:spPr/>
      <dgm:t>
        <a:bodyPr/>
        <a:lstStyle/>
        <a:p>
          <a:r>
            <a:rPr lang="en-US" b="0" i="0" dirty="0"/>
            <a:t>G-computation</a:t>
          </a:r>
          <a:endParaRPr lang="en-US" dirty="0"/>
        </a:p>
      </dgm:t>
    </dgm:pt>
    <dgm:pt modelId="{05D9FAC0-8D3B-4F96-9D95-2D651F63EA99}" type="parTrans" cxnId="{8AAE215C-729D-4BAC-BC1D-D34631B7E98F}">
      <dgm:prSet/>
      <dgm:spPr/>
      <dgm:t>
        <a:bodyPr/>
        <a:lstStyle/>
        <a:p>
          <a:endParaRPr lang="en-US"/>
        </a:p>
      </dgm:t>
    </dgm:pt>
    <dgm:pt modelId="{7D7004B7-6632-482F-9459-50186FC63A93}" type="sibTrans" cxnId="{8AAE215C-729D-4BAC-BC1D-D34631B7E98F}">
      <dgm:prSet/>
      <dgm:spPr/>
      <dgm:t>
        <a:bodyPr/>
        <a:lstStyle/>
        <a:p>
          <a:endParaRPr lang="en-US"/>
        </a:p>
      </dgm:t>
    </dgm:pt>
    <dgm:pt modelId="{B2E627E0-D024-4575-8FC4-8E8EA84A1D5D}">
      <dgm:prSet/>
      <dgm:spPr/>
      <dgm:t>
        <a:bodyPr/>
        <a:lstStyle/>
        <a:p>
          <a:r>
            <a:rPr lang="en-US" b="0" i="0" dirty="0"/>
            <a:t>Double Machine Learning</a:t>
          </a:r>
          <a:endParaRPr lang="en-US" dirty="0"/>
        </a:p>
      </dgm:t>
    </dgm:pt>
    <dgm:pt modelId="{2C53E4DD-1FAA-48AA-8D1F-9A54DC5FB015}" type="parTrans" cxnId="{B88BB869-8F84-40A7-838D-7BC1C4289C5C}">
      <dgm:prSet/>
      <dgm:spPr/>
      <dgm:t>
        <a:bodyPr/>
        <a:lstStyle/>
        <a:p>
          <a:endParaRPr lang="en-US"/>
        </a:p>
      </dgm:t>
    </dgm:pt>
    <dgm:pt modelId="{763EAE09-5DE3-4787-A9E5-F113EB0901C9}" type="sibTrans" cxnId="{B88BB869-8F84-40A7-838D-7BC1C4289C5C}">
      <dgm:prSet/>
      <dgm:spPr/>
      <dgm:t>
        <a:bodyPr/>
        <a:lstStyle/>
        <a:p>
          <a:endParaRPr lang="en-US"/>
        </a:p>
      </dgm:t>
    </dgm:pt>
    <dgm:pt modelId="{C964369F-AF07-45FD-8501-C408869536C0}">
      <dgm:prSet/>
      <dgm:spPr/>
      <dgm:t>
        <a:bodyPr/>
        <a:lstStyle/>
        <a:p>
          <a:r>
            <a:rPr lang="en-US" b="0" i="0" dirty="0"/>
            <a:t>CATE Estimators</a:t>
          </a:r>
          <a:endParaRPr lang="en-US" dirty="0"/>
        </a:p>
      </dgm:t>
    </dgm:pt>
    <dgm:pt modelId="{50C1C528-95C9-43B2-99B9-16653548F9C5}" type="parTrans" cxnId="{E75FCDD5-ABE6-4313-8CE0-7D431DAD0762}">
      <dgm:prSet/>
      <dgm:spPr/>
      <dgm:t>
        <a:bodyPr/>
        <a:lstStyle/>
        <a:p>
          <a:endParaRPr lang="en-US"/>
        </a:p>
      </dgm:t>
    </dgm:pt>
    <dgm:pt modelId="{8FC757B2-79CC-4194-9A53-1232D550A55A}" type="sibTrans" cxnId="{E75FCDD5-ABE6-4313-8CE0-7D431DAD0762}">
      <dgm:prSet/>
      <dgm:spPr/>
      <dgm:t>
        <a:bodyPr/>
        <a:lstStyle/>
        <a:p>
          <a:endParaRPr lang="en-US"/>
        </a:p>
      </dgm:t>
    </dgm:pt>
    <dgm:pt modelId="{6B1EF15E-0BD5-432D-8961-485DA30EDB28}">
      <dgm:prSet/>
      <dgm:spPr/>
      <dgm:t>
        <a:bodyPr/>
        <a:lstStyle/>
        <a:p>
          <a:r>
            <a:rPr lang="en-US" b="0" i="0" dirty="0"/>
            <a:t>S-learning</a:t>
          </a:r>
          <a:endParaRPr lang="en-US" dirty="0"/>
        </a:p>
      </dgm:t>
    </dgm:pt>
    <dgm:pt modelId="{8940384F-7B4D-4DD9-8719-D976EA16AD86}" type="parTrans" cxnId="{46D58841-34C0-45C9-9E24-349C2BBD3A99}">
      <dgm:prSet/>
      <dgm:spPr/>
      <dgm:t>
        <a:bodyPr/>
        <a:lstStyle/>
        <a:p>
          <a:endParaRPr lang="en-US"/>
        </a:p>
      </dgm:t>
    </dgm:pt>
    <dgm:pt modelId="{739D6DBF-FCE4-4D3C-AFD0-8EFE74AB1129}" type="sibTrans" cxnId="{46D58841-34C0-45C9-9E24-349C2BBD3A99}">
      <dgm:prSet/>
      <dgm:spPr/>
      <dgm:t>
        <a:bodyPr/>
        <a:lstStyle/>
        <a:p>
          <a:endParaRPr lang="en-US"/>
        </a:p>
      </dgm:t>
    </dgm:pt>
    <dgm:pt modelId="{42C7BC5B-8F5B-4646-9276-24B98180AA74}">
      <dgm:prSet/>
      <dgm:spPr/>
      <dgm:t>
        <a:bodyPr/>
        <a:lstStyle/>
        <a:p>
          <a:r>
            <a:rPr lang="en-US" b="0" i="0" dirty="0"/>
            <a:t>T-learning</a:t>
          </a:r>
          <a:endParaRPr lang="en-US" dirty="0"/>
        </a:p>
      </dgm:t>
    </dgm:pt>
    <dgm:pt modelId="{A08F5581-50EB-4EF5-B52A-3B63BEBBED78}" type="parTrans" cxnId="{F4A06E47-8020-421E-9735-C02233496B61}">
      <dgm:prSet/>
      <dgm:spPr/>
      <dgm:t>
        <a:bodyPr/>
        <a:lstStyle/>
        <a:p>
          <a:endParaRPr lang="en-US"/>
        </a:p>
      </dgm:t>
    </dgm:pt>
    <dgm:pt modelId="{0FEC8646-3948-4D1A-A073-5AE6A5C33213}" type="sibTrans" cxnId="{F4A06E47-8020-421E-9735-C02233496B61}">
      <dgm:prSet/>
      <dgm:spPr/>
      <dgm:t>
        <a:bodyPr/>
        <a:lstStyle/>
        <a:p>
          <a:endParaRPr lang="en-US"/>
        </a:p>
      </dgm:t>
    </dgm:pt>
    <dgm:pt modelId="{D7A9DC40-605D-4241-A7A2-48972A55B4EE}">
      <dgm:prSet/>
      <dgm:spPr/>
      <dgm:t>
        <a:bodyPr/>
        <a:lstStyle/>
        <a:p>
          <a:r>
            <a:rPr lang="en-US" b="0" i="0" dirty="0"/>
            <a:t>X-learning</a:t>
          </a:r>
          <a:endParaRPr lang="en-US" dirty="0"/>
        </a:p>
      </dgm:t>
    </dgm:pt>
    <dgm:pt modelId="{9FBA344D-C4EF-43C3-AE47-C8F6F95A5934}" type="parTrans" cxnId="{79E41DBC-5F0A-4924-AD11-FDC0DA58950B}">
      <dgm:prSet/>
      <dgm:spPr/>
      <dgm:t>
        <a:bodyPr/>
        <a:lstStyle/>
        <a:p>
          <a:endParaRPr lang="en-US"/>
        </a:p>
      </dgm:t>
    </dgm:pt>
    <dgm:pt modelId="{5E8411C1-F87A-4338-9ABB-B5C3EAA9CD4D}" type="sibTrans" cxnId="{79E41DBC-5F0A-4924-AD11-FDC0DA58950B}">
      <dgm:prSet/>
      <dgm:spPr/>
      <dgm:t>
        <a:bodyPr/>
        <a:lstStyle/>
        <a:p>
          <a:endParaRPr lang="en-US"/>
        </a:p>
      </dgm:t>
    </dgm:pt>
    <dgm:pt modelId="{9951C6FC-1CC2-47E8-B396-B969D7866159}">
      <dgm:prSet/>
      <dgm:spPr/>
      <dgm:t>
        <a:bodyPr/>
        <a:lstStyle/>
        <a:p>
          <a:r>
            <a:rPr lang="en-US" b="0" i="0" dirty="0"/>
            <a:t>R-learning</a:t>
          </a:r>
          <a:endParaRPr lang="en-US" dirty="0"/>
        </a:p>
      </dgm:t>
    </dgm:pt>
    <dgm:pt modelId="{AA84C680-EA61-47D3-BB79-020CCAF70325}" type="parTrans" cxnId="{8DE0BE5B-B6E6-4676-AA09-AF3376220DD4}">
      <dgm:prSet/>
      <dgm:spPr/>
      <dgm:t>
        <a:bodyPr/>
        <a:lstStyle/>
        <a:p>
          <a:endParaRPr lang="en-US"/>
        </a:p>
      </dgm:t>
    </dgm:pt>
    <dgm:pt modelId="{99D59320-07A3-45BB-8A3A-2B9828B60DA1}" type="sibTrans" cxnId="{8DE0BE5B-B6E6-4676-AA09-AF3376220DD4}">
      <dgm:prSet/>
      <dgm:spPr/>
      <dgm:t>
        <a:bodyPr/>
        <a:lstStyle/>
        <a:p>
          <a:endParaRPr lang="en-US"/>
        </a:p>
      </dgm:t>
    </dgm:pt>
    <dgm:pt modelId="{381632D9-6ED1-4D66-960D-AA5A00AC81A7}">
      <dgm:prSet/>
      <dgm:spPr/>
      <dgm:t>
        <a:bodyPr/>
        <a:lstStyle/>
        <a:p>
          <a:r>
            <a:rPr lang="en-US" b="0" i="0" dirty="0"/>
            <a:t>Doubly Robust Estimation</a:t>
          </a:r>
          <a:endParaRPr lang="en-US" dirty="0"/>
        </a:p>
      </dgm:t>
    </dgm:pt>
    <dgm:pt modelId="{1C30276F-FCF1-4E13-B061-65289B72CBB8}" type="parTrans" cxnId="{9102CC0A-FFA0-418B-9A8A-61FE9F7C1526}">
      <dgm:prSet/>
      <dgm:spPr/>
      <dgm:t>
        <a:bodyPr/>
        <a:lstStyle/>
        <a:p>
          <a:endParaRPr lang="en-US"/>
        </a:p>
      </dgm:t>
    </dgm:pt>
    <dgm:pt modelId="{AB398F38-5EEF-4920-AB23-AA2A593E6CD3}" type="sibTrans" cxnId="{9102CC0A-FFA0-418B-9A8A-61FE9F7C1526}">
      <dgm:prSet/>
      <dgm:spPr/>
      <dgm:t>
        <a:bodyPr/>
        <a:lstStyle/>
        <a:p>
          <a:endParaRPr lang="en-US"/>
        </a:p>
      </dgm:t>
    </dgm:pt>
    <dgm:pt modelId="{8FD12DF8-E833-4919-827D-E5CF141D5A36}" type="pres">
      <dgm:prSet presAssocID="{05594404-0C42-4C8F-9CA2-68DC26EB7567}" presName="Name0" presStyleCnt="0">
        <dgm:presLayoutVars>
          <dgm:dir/>
          <dgm:animLvl val="lvl"/>
          <dgm:resizeHandles val="exact"/>
        </dgm:presLayoutVars>
      </dgm:prSet>
      <dgm:spPr/>
    </dgm:pt>
    <dgm:pt modelId="{29B7FD25-9D9A-4949-97F6-A7F0D5368953}" type="pres">
      <dgm:prSet presAssocID="{0661F6BC-F0E2-4C67-8C91-499C8DB9F78A}" presName="composite" presStyleCnt="0"/>
      <dgm:spPr/>
    </dgm:pt>
    <dgm:pt modelId="{8A933DEF-410F-4315-AE74-37F63D1326C6}" type="pres">
      <dgm:prSet presAssocID="{0661F6BC-F0E2-4C67-8C91-499C8DB9F7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EB3EB30-A80C-4151-BD3B-5F6424497EBE}" type="pres">
      <dgm:prSet presAssocID="{0661F6BC-F0E2-4C67-8C91-499C8DB9F78A}" presName="desTx" presStyleLbl="alignAccFollowNode1" presStyleIdx="0" presStyleCnt="2">
        <dgm:presLayoutVars>
          <dgm:bulletEnabled val="1"/>
        </dgm:presLayoutVars>
      </dgm:prSet>
      <dgm:spPr/>
    </dgm:pt>
    <dgm:pt modelId="{7530CD83-3C50-420E-B452-4A1B3686C3D0}" type="pres">
      <dgm:prSet presAssocID="{5BF2F2AE-0157-4E78-A24A-47D870802EA3}" presName="space" presStyleCnt="0"/>
      <dgm:spPr/>
    </dgm:pt>
    <dgm:pt modelId="{48429217-D48B-4AFF-B04A-68D623DD142C}" type="pres">
      <dgm:prSet presAssocID="{C964369F-AF07-45FD-8501-C408869536C0}" presName="composite" presStyleCnt="0"/>
      <dgm:spPr/>
    </dgm:pt>
    <dgm:pt modelId="{7D6E8A99-0645-4B32-AC2D-D28A2EB287DE}" type="pres">
      <dgm:prSet presAssocID="{C964369F-AF07-45FD-8501-C408869536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CDE384A-F506-4338-9926-822E624F31A7}" type="pres">
      <dgm:prSet presAssocID="{C964369F-AF07-45FD-8501-C408869536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102CC0A-FFA0-418B-9A8A-61FE9F7C1526}" srcId="{C964369F-AF07-45FD-8501-C408869536C0}" destId="{381632D9-6ED1-4D66-960D-AA5A00AC81A7}" srcOrd="4" destOrd="0" parTransId="{1C30276F-FCF1-4E13-B061-65289B72CBB8}" sibTransId="{AB398F38-5EEF-4920-AB23-AA2A593E6CD3}"/>
    <dgm:cxn modelId="{1A9CD813-300B-4502-8DD3-B4BB69722A2F}" type="presOf" srcId="{381632D9-6ED1-4D66-960D-AA5A00AC81A7}" destId="{CCDE384A-F506-4338-9926-822E624F31A7}" srcOrd="0" destOrd="4" presId="urn:microsoft.com/office/officeart/2005/8/layout/hList1"/>
    <dgm:cxn modelId="{CC2BCB29-9D80-47BA-8633-C75AA05A9AA4}" type="presOf" srcId="{6B1EF15E-0BD5-432D-8961-485DA30EDB28}" destId="{CCDE384A-F506-4338-9926-822E624F31A7}" srcOrd="0" destOrd="0" presId="urn:microsoft.com/office/officeart/2005/8/layout/hList1"/>
    <dgm:cxn modelId="{260CEA29-F18B-412A-ABC2-5F11B17EC93E}" type="presOf" srcId="{42C7BC5B-8F5B-4646-9276-24B98180AA74}" destId="{CCDE384A-F506-4338-9926-822E624F31A7}" srcOrd="0" destOrd="1" presId="urn:microsoft.com/office/officeart/2005/8/layout/hList1"/>
    <dgm:cxn modelId="{3BDD783A-5AF8-4313-A8F2-F9EC560CB8A6}" type="presOf" srcId="{05594404-0C42-4C8F-9CA2-68DC26EB7567}" destId="{8FD12DF8-E833-4919-827D-E5CF141D5A36}" srcOrd="0" destOrd="0" presId="urn:microsoft.com/office/officeart/2005/8/layout/hList1"/>
    <dgm:cxn modelId="{8DE0BE5B-B6E6-4676-AA09-AF3376220DD4}" srcId="{C964369F-AF07-45FD-8501-C408869536C0}" destId="{9951C6FC-1CC2-47E8-B396-B969D7866159}" srcOrd="3" destOrd="0" parTransId="{AA84C680-EA61-47D3-BB79-020CCAF70325}" sibTransId="{99D59320-07A3-45BB-8A3A-2B9828B60DA1}"/>
    <dgm:cxn modelId="{8AAE215C-729D-4BAC-BC1D-D34631B7E98F}" srcId="{0661F6BC-F0E2-4C67-8C91-499C8DB9F78A}" destId="{C9C52E7D-2279-4490-BA9B-269AEBD3824A}" srcOrd="1" destOrd="0" parTransId="{05D9FAC0-8D3B-4F96-9D95-2D651F63EA99}" sibTransId="{7D7004B7-6632-482F-9459-50186FC63A93}"/>
    <dgm:cxn modelId="{46D58841-34C0-45C9-9E24-349C2BBD3A99}" srcId="{C964369F-AF07-45FD-8501-C408869536C0}" destId="{6B1EF15E-0BD5-432D-8961-485DA30EDB28}" srcOrd="0" destOrd="0" parTransId="{8940384F-7B4D-4DD9-8719-D976EA16AD86}" sibTransId="{739D6DBF-FCE4-4D3C-AFD0-8EFE74AB1129}"/>
    <dgm:cxn modelId="{F4A06E47-8020-421E-9735-C02233496B61}" srcId="{C964369F-AF07-45FD-8501-C408869536C0}" destId="{42C7BC5B-8F5B-4646-9276-24B98180AA74}" srcOrd="1" destOrd="0" parTransId="{A08F5581-50EB-4EF5-B52A-3B63BEBBED78}" sibTransId="{0FEC8646-3948-4D1A-A073-5AE6A5C33213}"/>
    <dgm:cxn modelId="{B88BB869-8F84-40A7-838D-7BC1C4289C5C}" srcId="{0661F6BC-F0E2-4C67-8C91-499C8DB9F78A}" destId="{B2E627E0-D024-4575-8FC4-8E8EA84A1D5D}" srcOrd="2" destOrd="0" parTransId="{2C53E4DD-1FAA-48AA-8D1F-9A54DC5FB015}" sibTransId="{763EAE09-5DE3-4787-A9E5-F113EB0901C9}"/>
    <dgm:cxn modelId="{5AB2FE53-B92B-4FD8-A56B-C1A40DBABD1A}" type="presOf" srcId="{9951C6FC-1CC2-47E8-B396-B969D7866159}" destId="{CCDE384A-F506-4338-9926-822E624F31A7}" srcOrd="0" destOrd="3" presId="urn:microsoft.com/office/officeart/2005/8/layout/hList1"/>
    <dgm:cxn modelId="{C22B0583-24FB-4D50-B763-842F09DFFE92}" type="presOf" srcId="{C964369F-AF07-45FD-8501-C408869536C0}" destId="{7D6E8A99-0645-4B32-AC2D-D28A2EB287DE}" srcOrd="0" destOrd="0" presId="urn:microsoft.com/office/officeart/2005/8/layout/hList1"/>
    <dgm:cxn modelId="{22760499-0F9D-496A-8DED-A7520FF1C6E9}" type="presOf" srcId="{349E4789-57D8-4C75-8991-3B6532A97F16}" destId="{EEB3EB30-A80C-4151-BD3B-5F6424497EBE}" srcOrd="0" destOrd="0" presId="urn:microsoft.com/office/officeart/2005/8/layout/hList1"/>
    <dgm:cxn modelId="{17FB1BB4-44C9-43CC-8898-26885E9F8EEE}" srcId="{05594404-0C42-4C8F-9CA2-68DC26EB7567}" destId="{0661F6BC-F0E2-4C67-8C91-499C8DB9F78A}" srcOrd="0" destOrd="0" parTransId="{E60F1539-BA84-4CA4-AB78-EBC0AE6B6F9B}" sibTransId="{5BF2F2AE-0157-4E78-A24A-47D870802EA3}"/>
    <dgm:cxn modelId="{DED3F5B7-35CC-4CDE-8240-45752B3E760B}" type="presOf" srcId="{0661F6BC-F0E2-4C67-8C91-499C8DB9F78A}" destId="{8A933DEF-410F-4315-AE74-37F63D1326C6}" srcOrd="0" destOrd="0" presId="urn:microsoft.com/office/officeart/2005/8/layout/hList1"/>
    <dgm:cxn modelId="{79E41DBC-5F0A-4924-AD11-FDC0DA58950B}" srcId="{C964369F-AF07-45FD-8501-C408869536C0}" destId="{D7A9DC40-605D-4241-A7A2-48972A55B4EE}" srcOrd="2" destOrd="0" parTransId="{9FBA344D-C4EF-43C3-AE47-C8F6F95A5934}" sibTransId="{5E8411C1-F87A-4338-9ABB-B5C3EAA9CD4D}"/>
    <dgm:cxn modelId="{E75FCDD5-ABE6-4313-8CE0-7D431DAD0762}" srcId="{05594404-0C42-4C8F-9CA2-68DC26EB7567}" destId="{C964369F-AF07-45FD-8501-C408869536C0}" srcOrd="1" destOrd="0" parTransId="{50C1C528-95C9-43B2-99B9-16653548F9C5}" sibTransId="{8FC757B2-79CC-4194-9A53-1232D550A55A}"/>
    <dgm:cxn modelId="{369E32D7-A749-4A5C-81E0-ACB0E51DFA42}" type="presOf" srcId="{C9C52E7D-2279-4490-BA9B-269AEBD3824A}" destId="{EEB3EB30-A80C-4151-BD3B-5F6424497EBE}" srcOrd="0" destOrd="1" presId="urn:microsoft.com/office/officeart/2005/8/layout/hList1"/>
    <dgm:cxn modelId="{B1FF6FDA-A114-495B-B47E-9711B5D8BFA9}" type="presOf" srcId="{D7A9DC40-605D-4241-A7A2-48972A55B4EE}" destId="{CCDE384A-F506-4338-9926-822E624F31A7}" srcOrd="0" destOrd="2" presId="urn:microsoft.com/office/officeart/2005/8/layout/hList1"/>
    <dgm:cxn modelId="{027296DA-A6D9-484B-BC88-A85B80B9FB7A}" type="presOf" srcId="{B2E627E0-D024-4575-8FC4-8E8EA84A1D5D}" destId="{EEB3EB30-A80C-4151-BD3B-5F6424497EBE}" srcOrd="0" destOrd="2" presId="urn:microsoft.com/office/officeart/2005/8/layout/hList1"/>
    <dgm:cxn modelId="{8B2AB2F3-3FF9-486E-A006-03F9025728DC}" srcId="{0661F6BC-F0E2-4C67-8C91-499C8DB9F78A}" destId="{349E4789-57D8-4C75-8991-3B6532A97F16}" srcOrd="0" destOrd="0" parTransId="{1F00E928-14BD-4368-A229-A10DAB22D4F9}" sibTransId="{1C1AB04D-4453-4F51-B7AB-DB731CBEC547}"/>
    <dgm:cxn modelId="{8FD59848-E44E-4D8C-A3E7-210A231FCDB4}" type="presParOf" srcId="{8FD12DF8-E833-4919-827D-E5CF141D5A36}" destId="{29B7FD25-9D9A-4949-97F6-A7F0D5368953}" srcOrd="0" destOrd="0" presId="urn:microsoft.com/office/officeart/2005/8/layout/hList1"/>
    <dgm:cxn modelId="{232EEF63-A2D6-4770-97F5-36E9E29398CE}" type="presParOf" srcId="{29B7FD25-9D9A-4949-97F6-A7F0D5368953}" destId="{8A933DEF-410F-4315-AE74-37F63D1326C6}" srcOrd="0" destOrd="0" presId="urn:microsoft.com/office/officeart/2005/8/layout/hList1"/>
    <dgm:cxn modelId="{1A946115-BDEB-45ED-A0DA-DB41BE96A4E5}" type="presParOf" srcId="{29B7FD25-9D9A-4949-97F6-A7F0D5368953}" destId="{EEB3EB30-A80C-4151-BD3B-5F6424497EBE}" srcOrd="1" destOrd="0" presId="urn:microsoft.com/office/officeart/2005/8/layout/hList1"/>
    <dgm:cxn modelId="{682670C0-C924-456D-BD3B-77EDB594E3B2}" type="presParOf" srcId="{8FD12DF8-E833-4919-827D-E5CF141D5A36}" destId="{7530CD83-3C50-420E-B452-4A1B3686C3D0}" srcOrd="1" destOrd="0" presId="urn:microsoft.com/office/officeart/2005/8/layout/hList1"/>
    <dgm:cxn modelId="{9A705A1B-0509-4728-BC60-6E537DB18D8C}" type="presParOf" srcId="{8FD12DF8-E833-4919-827D-E5CF141D5A36}" destId="{48429217-D48B-4AFF-B04A-68D623DD142C}" srcOrd="2" destOrd="0" presId="urn:microsoft.com/office/officeart/2005/8/layout/hList1"/>
    <dgm:cxn modelId="{56063407-F34A-42BB-9AD1-7616520EC79E}" type="presParOf" srcId="{48429217-D48B-4AFF-B04A-68D623DD142C}" destId="{7D6E8A99-0645-4B32-AC2D-D28A2EB287DE}" srcOrd="0" destOrd="0" presId="urn:microsoft.com/office/officeart/2005/8/layout/hList1"/>
    <dgm:cxn modelId="{D1462E39-8757-4D4A-95CE-CD48B05305FB}" type="presParOf" srcId="{48429217-D48B-4AFF-B04A-68D623DD142C}" destId="{CCDE384A-F506-4338-9926-822E624F31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F7EB9-268D-455E-B17B-4755ED49745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B2FF8-0C78-42F1-AFD4-1E861F9C3BF6}">
      <dgm:prSet/>
      <dgm:spPr/>
      <dgm:t>
        <a:bodyPr/>
        <a:lstStyle/>
        <a:p>
          <a:r>
            <a:rPr lang="en-US" b="0" i="0" dirty="0"/>
            <a:t>Simplicity</a:t>
          </a:r>
          <a:endParaRPr lang="en-US" dirty="0"/>
        </a:p>
      </dgm:t>
    </dgm:pt>
    <dgm:pt modelId="{8AC2DEA9-AE93-4EF0-AF7C-DCFA5673271A}" type="parTrans" cxnId="{9DA44777-4F57-4E6A-81A0-747355330D12}">
      <dgm:prSet/>
      <dgm:spPr/>
      <dgm:t>
        <a:bodyPr/>
        <a:lstStyle/>
        <a:p>
          <a:endParaRPr lang="en-US"/>
        </a:p>
      </dgm:t>
    </dgm:pt>
    <dgm:pt modelId="{4F2FAEFB-5306-446E-BDBA-2F42F2545EAA}" type="sibTrans" cxnId="{9DA44777-4F57-4E6A-81A0-747355330D12}">
      <dgm:prSet/>
      <dgm:spPr/>
      <dgm:t>
        <a:bodyPr/>
        <a:lstStyle/>
        <a:p>
          <a:endParaRPr lang="en-US"/>
        </a:p>
      </dgm:t>
    </dgm:pt>
    <dgm:pt modelId="{949BCE2F-F3EE-4CF2-8CE2-0DA29A85FB6C}">
      <dgm:prSet custT="1"/>
      <dgm:spPr/>
      <dgm:t>
        <a:bodyPr/>
        <a:lstStyle/>
        <a:p>
          <a:r>
            <a:rPr lang="en-US" sz="2000" b="0" i="0" dirty="0"/>
            <a:t>No required imports</a:t>
          </a:r>
          <a:endParaRPr lang="en-US" sz="2000" dirty="0"/>
        </a:p>
      </dgm:t>
    </dgm:pt>
    <dgm:pt modelId="{B6378553-74D1-47E6-8C47-929A882FD284}" type="parTrans" cxnId="{7D564158-3081-497B-B6AE-F656D5A94516}">
      <dgm:prSet/>
      <dgm:spPr/>
      <dgm:t>
        <a:bodyPr/>
        <a:lstStyle/>
        <a:p>
          <a:endParaRPr lang="en-US"/>
        </a:p>
      </dgm:t>
    </dgm:pt>
    <dgm:pt modelId="{20A5816D-7B9E-4155-BFB3-37BE3DB75B55}" type="sibTrans" cxnId="{7D564158-3081-497B-B6AE-F656D5A94516}">
      <dgm:prSet/>
      <dgm:spPr/>
      <dgm:t>
        <a:bodyPr/>
        <a:lstStyle/>
        <a:p>
          <a:endParaRPr lang="en-US"/>
        </a:p>
      </dgm:t>
    </dgm:pt>
    <dgm:pt modelId="{7070C5B1-0D03-4C49-92EB-EFF26278EED2}">
      <dgm:prSet custT="1"/>
      <dgm:spPr/>
      <dgm:t>
        <a:bodyPr/>
        <a:lstStyle/>
        <a:p>
          <a:r>
            <a:rPr lang="en-US" sz="2000" b="0" i="0" dirty="0"/>
            <a:t>Only need to know four functions</a:t>
          </a:r>
          <a:endParaRPr lang="en-US" sz="2000" dirty="0"/>
        </a:p>
      </dgm:t>
    </dgm:pt>
    <dgm:pt modelId="{0FD49E0A-A1A2-4B7C-B22F-160A44FD2CAE}" type="parTrans" cxnId="{BDB2BEE5-0EC4-46B5-9F18-0FB3CDE59076}">
      <dgm:prSet/>
      <dgm:spPr/>
      <dgm:t>
        <a:bodyPr/>
        <a:lstStyle/>
        <a:p>
          <a:endParaRPr lang="en-US"/>
        </a:p>
      </dgm:t>
    </dgm:pt>
    <dgm:pt modelId="{9B2A0787-658B-4E2B-9042-6D89C555958E}" type="sibTrans" cxnId="{BDB2BEE5-0EC4-46B5-9F18-0FB3CDE59076}">
      <dgm:prSet/>
      <dgm:spPr/>
      <dgm:t>
        <a:bodyPr/>
        <a:lstStyle/>
        <a:p>
          <a:endParaRPr lang="en-US"/>
        </a:p>
      </dgm:t>
    </dgm:pt>
    <dgm:pt modelId="{FE070ECD-D573-487D-96E2-ED54248B1409}">
      <dgm:prSet custT="1"/>
      <dgm:spPr/>
      <dgm:t>
        <a:bodyPr/>
        <a:lstStyle/>
        <a:p>
          <a:r>
            <a:rPr lang="en-US" sz="2000" b="0" i="0" dirty="0">
              <a:solidFill>
                <a:schemeClr val="accent1"/>
              </a:solidFill>
            </a:rPr>
            <a:t>Less flexibility</a:t>
          </a:r>
          <a:endParaRPr lang="en-US" sz="2000" dirty="0">
            <a:solidFill>
              <a:schemeClr val="accent1"/>
            </a:solidFill>
          </a:endParaRPr>
        </a:p>
      </dgm:t>
    </dgm:pt>
    <dgm:pt modelId="{4B45A04F-7901-43E8-AFBA-DEECD7360BD0}" type="parTrans" cxnId="{3B1A9E3C-2C54-4D13-81B4-2DB3CF5F2EB7}">
      <dgm:prSet/>
      <dgm:spPr/>
      <dgm:t>
        <a:bodyPr/>
        <a:lstStyle/>
        <a:p>
          <a:endParaRPr lang="en-US"/>
        </a:p>
      </dgm:t>
    </dgm:pt>
    <dgm:pt modelId="{ACE85C76-4B66-4A70-9DE9-0B6C04972CEA}" type="sibTrans" cxnId="{3B1A9E3C-2C54-4D13-81B4-2DB3CF5F2EB7}">
      <dgm:prSet/>
      <dgm:spPr/>
      <dgm:t>
        <a:bodyPr/>
        <a:lstStyle/>
        <a:p>
          <a:endParaRPr lang="en-US"/>
        </a:p>
      </dgm:t>
    </dgm:pt>
    <dgm:pt modelId="{232494F6-E2F7-4303-8B06-50C257849B5E}">
      <dgm:prSet custT="1"/>
      <dgm:spPr/>
      <dgm:t>
        <a:bodyPr/>
        <a:lstStyle/>
        <a:p>
          <a:r>
            <a:rPr lang="en-US" sz="2000" b="0" i="0" dirty="0"/>
            <a:t>Interdisciplinary</a:t>
          </a:r>
          <a:endParaRPr lang="en-US" sz="2000" dirty="0"/>
        </a:p>
      </dgm:t>
    </dgm:pt>
    <dgm:pt modelId="{BF8BBC37-AE3B-4DED-8832-29B7C5F3ECC1}" type="parTrans" cxnId="{2BFE46A2-412D-4B92-BDB1-1405F012FDC7}">
      <dgm:prSet/>
      <dgm:spPr/>
      <dgm:t>
        <a:bodyPr/>
        <a:lstStyle/>
        <a:p>
          <a:endParaRPr lang="en-US"/>
        </a:p>
      </dgm:t>
    </dgm:pt>
    <dgm:pt modelId="{834E94E0-F886-4AE3-AEB8-FB473D969C63}" type="sibTrans" cxnId="{2BFE46A2-412D-4B92-BDB1-1405F012FDC7}">
      <dgm:prSet/>
      <dgm:spPr/>
      <dgm:t>
        <a:bodyPr/>
        <a:lstStyle/>
        <a:p>
          <a:endParaRPr lang="en-US"/>
        </a:p>
      </dgm:t>
    </dgm:pt>
    <dgm:pt modelId="{EC01EA6F-8F9D-4089-99B7-6D8197495609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b="0" i="0" dirty="0"/>
            <a:t>G-computation and E-value from epidemiology</a:t>
          </a:r>
          <a:endParaRPr lang="en-US" sz="2000" dirty="0"/>
        </a:p>
      </dgm:t>
    </dgm:pt>
    <dgm:pt modelId="{BAB4E732-73E7-4E23-9AB5-2FA3423081A3}" type="parTrans" cxnId="{DA139F06-C467-443F-BC62-8A10C43BC890}">
      <dgm:prSet/>
      <dgm:spPr/>
      <dgm:t>
        <a:bodyPr/>
        <a:lstStyle/>
        <a:p>
          <a:endParaRPr lang="en-US"/>
        </a:p>
      </dgm:t>
    </dgm:pt>
    <dgm:pt modelId="{B86D49E7-B465-4D75-BDE6-9E6C0C1C9D2F}" type="sibTrans" cxnId="{DA139F06-C467-443F-BC62-8A10C43BC890}">
      <dgm:prSet/>
      <dgm:spPr/>
      <dgm:t>
        <a:bodyPr/>
        <a:lstStyle/>
        <a:p>
          <a:endParaRPr lang="en-US"/>
        </a:p>
      </dgm:t>
    </dgm:pt>
    <dgm:pt modelId="{8B7B044C-32C9-4378-AA8A-534F8755399A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b="0" i="0" dirty="0"/>
            <a:t>Many estimators from econometrics literature</a:t>
          </a:r>
          <a:endParaRPr lang="en-US" sz="2000" dirty="0"/>
        </a:p>
      </dgm:t>
    </dgm:pt>
    <dgm:pt modelId="{29EFE597-4A84-4EFD-931B-4424F762F9E5}" type="parTrans" cxnId="{9E5C40B3-296D-4328-896B-8365B7BEDC72}">
      <dgm:prSet/>
      <dgm:spPr/>
      <dgm:t>
        <a:bodyPr/>
        <a:lstStyle/>
        <a:p>
          <a:endParaRPr lang="en-US"/>
        </a:p>
      </dgm:t>
    </dgm:pt>
    <dgm:pt modelId="{A552AF14-F544-4AAA-8669-0D8E133CD351}" type="sibTrans" cxnId="{9E5C40B3-296D-4328-896B-8365B7BEDC72}">
      <dgm:prSet/>
      <dgm:spPr/>
      <dgm:t>
        <a:bodyPr/>
        <a:lstStyle/>
        <a:p>
          <a:endParaRPr lang="en-US"/>
        </a:p>
      </dgm:t>
    </dgm:pt>
    <dgm:pt modelId="{D95F3415-21B6-4EC5-8991-E2D15FAD71CD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b="0" i="0" dirty="0"/>
            <a:t>Randomization inference from work on causal inference</a:t>
          </a:r>
          <a:endParaRPr lang="en-US" sz="2000" dirty="0"/>
        </a:p>
      </dgm:t>
    </dgm:pt>
    <dgm:pt modelId="{030638DA-F486-4D49-A4C2-31BCC1315F12}" type="parTrans" cxnId="{611B6E9E-C0A7-43AB-9CFD-89B29F756AF0}">
      <dgm:prSet/>
      <dgm:spPr/>
      <dgm:t>
        <a:bodyPr/>
        <a:lstStyle/>
        <a:p>
          <a:endParaRPr lang="en-US"/>
        </a:p>
      </dgm:t>
    </dgm:pt>
    <dgm:pt modelId="{2334F553-BA5F-438D-8009-8F0204974609}" type="sibTrans" cxnId="{611B6E9E-C0A7-43AB-9CFD-89B29F756AF0}">
      <dgm:prSet/>
      <dgm:spPr/>
      <dgm:t>
        <a:bodyPr/>
        <a:lstStyle/>
        <a:p>
          <a:endParaRPr lang="en-US"/>
        </a:p>
      </dgm:t>
    </dgm:pt>
    <dgm:pt modelId="{C30DB088-FDB3-4059-9FA9-8EAF6C071B69}">
      <dgm:prSet custT="1"/>
      <dgm:spPr/>
      <dgm:t>
        <a:bodyPr/>
        <a:lstStyle/>
        <a:p>
          <a:r>
            <a:rPr lang="en-US" sz="2000" b="0" i="0" dirty="0"/>
            <a:t>Lightweight</a:t>
          </a:r>
          <a:endParaRPr lang="en-US" sz="2000" dirty="0"/>
        </a:p>
      </dgm:t>
    </dgm:pt>
    <dgm:pt modelId="{6E596C57-6D02-4B87-BC7E-D2B7C848B97B}" type="parTrans" cxnId="{291FD74F-79F6-4DC6-816D-1865B78D4590}">
      <dgm:prSet/>
      <dgm:spPr/>
      <dgm:t>
        <a:bodyPr/>
        <a:lstStyle/>
        <a:p>
          <a:endParaRPr lang="en-US"/>
        </a:p>
      </dgm:t>
    </dgm:pt>
    <dgm:pt modelId="{08F20638-1C07-4043-A628-49E6B4E1D622}" type="sibTrans" cxnId="{291FD74F-79F6-4DC6-816D-1865B78D4590}">
      <dgm:prSet/>
      <dgm:spPr/>
      <dgm:t>
        <a:bodyPr/>
        <a:lstStyle/>
        <a:p>
          <a:endParaRPr lang="en-US"/>
        </a:p>
      </dgm:t>
    </dgm:pt>
    <dgm:pt modelId="{A131B06B-A7AB-4384-84AE-4B57B3FDA8BB}">
      <dgm:prSet custT="1"/>
      <dgm:spPr/>
      <dgm:t>
        <a:bodyPr/>
        <a:lstStyle/>
        <a:p>
          <a:r>
            <a:rPr lang="en-US" sz="2000" b="0" i="0" dirty="0"/>
            <a:t>Written in Julia standard library</a:t>
          </a:r>
          <a:endParaRPr lang="en-US" sz="2000" dirty="0"/>
        </a:p>
      </dgm:t>
    </dgm:pt>
    <dgm:pt modelId="{593FFA4B-4E08-400E-86A9-8EE933FBCB5D}" type="parTrans" cxnId="{A51F6742-747F-4A53-BAAA-1F0D799D8CC4}">
      <dgm:prSet/>
      <dgm:spPr/>
      <dgm:t>
        <a:bodyPr/>
        <a:lstStyle/>
        <a:p>
          <a:endParaRPr lang="en-US"/>
        </a:p>
      </dgm:t>
    </dgm:pt>
    <dgm:pt modelId="{B211300B-6FD4-4868-8713-9366276173A2}" type="sibTrans" cxnId="{A51F6742-747F-4A53-BAAA-1F0D799D8CC4}">
      <dgm:prSet/>
      <dgm:spPr/>
      <dgm:t>
        <a:bodyPr/>
        <a:lstStyle/>
        <a:p>
          <a:endParaRPr lang="en-US"/>
        </a:p>
      </dgm:t>
    </dgm:pt>
    <dgm:pt modelId="{AA4DADE4-CCAF-415E-9705-C8E22190277A}" type="pres">
      <dgm:prSet presAssocID="{C15F7EB9-268D-455E-B17B-4755ED497458}" presName="Name0" presStyleCnt="0">
        <dgm:presLayoutVars>
          <dgm:dir/>
          <dgm:animLvl val="lvl"/>
          <dgm:resizeHandles val="exact"/>
        </dgm:presLayoutVars>
      </dgm:prSet>
      <dgm:spPr/>
    </dgm:pt>
    <dgm:pt modelId="{45474F03-85FD-42D8-949A-1C68239EEDCA}" type="pres">
      <dgm:prSet presAssocID="{2B2B2FF8-0C78-42F1-AFD4-1E861F9C3BF6}" presName="linNode" presStyleCnt="0"/>
      <dgm:spPr/>
    </dgm:pt>
    <dgm:pt modelId="{0F0EEF14-32FD-46D9-A179-B260365BCA7E}" type="pres">
      <dgm:prSet presAssocID="{2B2B2FF8-0C78-42F1-AFD4-1E861F9C3BF6}" presName="parentText" presStyleLbl="alignNode1" presStyleIdx="0" presStyleCnt="3" custScaleX="152148">
        <dgm:presLayoutVars>
          <dgm:chMax val="1"/>
          <dgm:bulletEnabled/>
        </dgm:presLayoutVars>
      </dgm:prSet>
      <dgm:spPr/>
    </dgm:pt>
    <dgm:pt modelId="{762A7F90-2FAB-42AF-82D3-CD443DBDAECA}" type="pres">
      <dgm:prSet presAssocID="{2B2B2FF8-0C78-42F1-AFD4-1E861F9C3BF6}" presName="descendantText" presStyleLbl="alignAccFollowNode1" presStyleIdx="0" presStyleCnt="3">
        <dgm:presLayoutVars>
          <dgm:bulletEnabled/>
        </dgm:presLayoutVars>
      </dgm:prSet>
      <dgm:spPr/>
    </dgm:pt>
    <dgm:pt modelId="{2EFC8B7F-6858-4A8D-AFA3-514F9C299740}" type="pres">
      <dgm:prSet presAssocID="{4F2FAEFB-5306-446E-BDBA-2F42F2545EAA}" presName="sp" presStyleCnt="0"/>
      <dgm:spPr/>
    </dgm:pt>
    <dgm:pt modelId="{94319E3B-C0D7-43B2-9710-07E38B13E5DD}" type="pres">
      <dgm:prSet presAssocID="{232494F6-E2F7-4303-8B06-50C257849B5E}" presName="linNode" presStyleCnt="0"/>
      <dgm:spPr/>
    </dgm:pt>
    <dgm:pt modelId="{94163454-D2AA-4C3F-AA59-6A90CD8B9B3E}" type="pres">
      <dgm:prSet presAssocID="{232494F6-E2F7-4303-8B06-50C257849B5E}" presName="parentText" presStyleLbl="alignNode1" presStyleIdx="1" presStyleCnt="3" custScaleX="148518">
        <dgm:presLayoutVars>
          <dgm:chMax val="1"/>
          <dgm:bulletEnabled/>
        </dgm:presLayoutVars>
      </dgm:prSet>
      <dgm:spPr/>
    </dgm:pt>
    <dgm:pt modelId="{F4FACF0B-88C6-4B8A-876A-5BA6DC90856C}" type="pres">
      <dgm:prSet presAssocID="{232494F6-E2F7-4303-8B06-50C257849B5E}" presName="descendantText" presStyleLbl="alignAccFollowNode1" presStyleIdx="1" presStyleCnt="3" custScaleX="97162">
        <dgm:presLayoutVars>
          <dgm:bulletEnabled/>
        </dgm:presLayoutVars>
      </dgm:prSet>
      <dgm:spPr/>
    </dgm:pt>
    <dgm:pt modelId="{154AF81A-A457-43BD-ADBA-64B31F0BFEF5}" type="pres">
      <dgm:prSet presAssocID="{834E94E0-F886-4AE3-AEB8-FB473D969C63}" presName="sp" presStyleCnt="0"/>
      <dgm:spPr/>
    </dgm:pt>
    <dgm:pt modelId="{91C500E9-3C39-40C7-BAAE-D5BE4C43BDAA}" type="pres">
      <dgm:prSet presAssocID="{C30DB088-FDB3-4059-9FA9-8EAF6C071B69}" presName="linNode" presStyleCnt="0"/>
      <dgm:spPr/>
    </dgm:pt>
    <dgm:pt modelId="{9CDDD356-CEBF-46D4-8AF2-B4B3518E5CC4}" type="pres">
      <dgm:prSet presAssocID="{C30DB088-FDB3-4059-9FA9-8EAF6C071B69}" presName="parentText" presStyleLbl="alignNode1" presStyleIdx="2" presStyleCnt="3" custScaleX="153505">
        <dgm:presLayoutVars>
          <dgm:chMax val="1"/>
          <dgm:bulletEnabled/>
        </dgm:presLayoutVars>
      </dgm:prSet>
      <dgm:spPr/>
    </dgm:pt>
    <dgm:pt modelId="{C59A39BA-EE19-43A3-A6D9-D95B68016277}" type="pres">
      <dgm:prSet presAssocID="{C30DB088-FDB3-4059-9FA9-8EAF6C071B6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DC42901-3DC9-4547-B226-9DCB6B14BA92}" type="presOf" srcId="{A131B06B-A7AB-4384-84AE-4B57B3FDA8BB}" destId="{C59A39BA-EE19-43A3-A6D9-D95B68016277}" srcOrd="0" destOrd="0" presId="urn:microsoft.com/office/officeart/2016/7/layout/VerticalSolidActionList"/>
    <dgm:cxn modelId="{DA139F06-C467-443F-BC62-8A10C43BC890}" srcId="{232494F6-E2F7-4303-8B06-50C257849B5E}" destId="{EC01EA6F-8F9D-4089-99B7-6D8197495609}" srcOrd="0" destOrd="0" parTransId="{BAB4E732-73E7-4E23-9AB5-2FA3423081A3}" sibTransId="{B86D49E7-B465-4D75-BDE6-9E6C0C1C9D2F}"/>
    <dgm:cxn modelId="{02480910-F624-48F6-9BBB-3B635444A521}" type="presOf" srcId="{C15F7EB9-268D-455E-B17B-4755ED497458}" destId="{AA4DADE4-CCAF-415E-9705-C8E22190277A}" srcOrd="0" destOrd="0" presId="urn:microsoft.com/office/officeart/2016/7/layout/VerticalSolidActionList"/>
    <dgm:cxn modelId="{0451E612-1C3A-4297-8809-8CE12FCE6928}" type="presOf" srcId="{C30DB088-FDB3-4059-9FA9-8EAF6C071B69}" destId="{9CDDD356-CEBF-46D4-8AF2-B4B3518E5CC4}" srcOrd="0" destOrd="0" presId="urn:microsoft.com/office/officeart/2016/7/layout/VerticalSolidActionList"/>
    <dgm:cxn modelId="{3B1A9E3C-2C54-4D13-81B4-2DB3CF5F2EB7}" srcId="{2B2B2FF8-0C78-42F1-AFD4-1E861F9C3BF6}" destId="{FE070ECD-D573-487D-96E2-ED54248B1409}" srcOrd="2" destOrd="0" parTransId="{4B45A04F-7901-43E8-AFBA-DEECD7360BD0}" sibTransId="{ACE85C76-4B66-4A70-9DE9-0B6C04972CEA}"/>
    <dgm:cxn modelId="{A51F6742-747F-4A53-BAAA-1F0D799D8CC4}" srcId="{C30DB088-FDB3-4059-9FA9-8EAF6C071B69}" destId="{A131B06B-A7AB-4384-84AE-4B57B3FDA8BB}" srcOrd="0" destOrd="0" parTransId="{593FFA4B-4E08-400E-86A9-8EE933FBCB5D}" sibTransId="{B211300B-6FD4-4868-8713-9366276173A2}"/>
    <dgm:cxn modelId="{FE659542-AFD0-4776-9C57-EC105B90DEDC}" type="presOf" srcId="{232494F6-E2F7-4303-8B06-50C257849B5E}" destId="{94163454-D2AA-4C3F-AA59-6A90CD8B9B3E}" srcOrd="0" destOrd="0" presId="urn:microsoft.com/office/officeart/2016/7/layout/VerticalSolidActionList"/>
    <dgm:cxn modelId="{B5F46069-2847-4763-8847-30063A1693DB}" type="presOf" srcId="{FE070ECD-D573-487D-96E2-ED54248B1409}" destId="{762A7F90-2FAB-42AF-82D3-CD443DBDAECA}" srcOrd="0" destOrd="2" presId="urn:microsoft.com/office/officeart/2016/7/layout/VerticalSolidActionList"/>
    <dgm:cxn modelId="{291FD74F-79F6-4DC6-816D-1865B78D4590}" srcId="{C15F7EB9-268D-455E-B17B-4755ED497458}" destId="{C30DB088-FDB3-4059-9FA9-8EAF6C071B69}" srcOrd="2" destOrd="0" parTransId="{6E596C57-6D02-4B87-BC7E-D2B7C848B97B}" sibTransId="{08F20638-1C07-4043-A628-49E6B4E1D622}"/>
    <dgm:cxn modelId="{F07CFB71-46ED-408A-BFA3-9CEE15AEF0CC}" type="presOf" srcId="{7070C5B1-0D03-4C49-92EB-EFF26278EED2}" destId="{762A7F90-2FAB-42AF-82D3-CD443DBDAECA}" srcOrd="0" destOrd="1" presId="urn:microsoft.com/office/officeart/2016/7/layout/VerticalSolidActionList"/>
    <dgm:cxn modelId="{9DA44777-4F57-4E6A-81A0-747355330D12}" srcId="{C15F7EB9-268D-455E-B17B-4755ED497458}" destId="{2B2B2FF8-0C78-42F1-AFD4-1E861F9C3BF6}" srcOrd="0" destOrd="0" parTransId="{8AC2DEA9-AE93-4EF0-AF7C-DCFA5673271A}" sibTransId="{4F2FAEFB-5306-446E-BDBA-2F42F2545EAA}"/>
    <dgm:cxn modelId="{7D564158-3081-497B-B6AE-F656D5A94516}" srcId="{2B2B2FF8-0C78-42F1-AFD4-1E861F9C3BF6}" destId="{949BCE2F-F3EE-4CF2-8CE2-0DA29A85FB6C}" srcOrd="0" destOrd="0" parTransId="{B6378553-74D1-47E6-8C47-929A882FD284}" sibTransId="{20A5816D-7B9E-4155-BFB3-37BE3DB75B55}"/>
    <dgm:cxn modelId="{78FA605A-06E6-484E-BE05-B7A47F1EA2E1}" type="presOf" srcId="{EC01EA6F-8F9D-4089-99B7-6D8197495609}" destId="{F4FACF0B-88C6-4B8A-876A-5BA6DC90856C}" srcOrd="0" destOrd="0" presId="urn:microsoft.com/office/officeart/2016/7/layout/VerticalSolidActionList"/>
    <dgm:cxn modelId="{611B6E9E-C0A7-43AB-9CFD-89B29F756AF0}" srcId="{232494F6-E2F7-4303-8B06-50C257849B5E}" destId="{D95F3415-21B6-4EC5-8991-E2D15FAD71CD}" srcOrd="2" destOrd="0" parTransId="{030638DA-F486-4D49-A4C2-31BCC1315F12}" sibTransId="{2334F553-BA5F-438D-8009-8F0204974609}"/>
    <dgm:cxn modelId="{72E608A0-5072-4F9E-8AB7-8CCD91D5DB32}" type="presOf" srcId="{D95F3415-21B6-4EC5-8991-E2D15FAD71CD}" destId="{F4FACF0B-88C6-4B8A-876A-5BA6DC90856C}" srcOrd="0" destOrd="2" presId="urn:microsoft.com/office/officeart/2016/7/layout/VerticalSolidActionList"/>
    <dgm:cxn modelId="{2BFE46A2-412D-4B92-BDB1-1405F012FDC7}" srcId="{C15F7EB9-268D-455E-B17B-4755ED497458}" destId="{232494F6-E2F7-4303-8B06-50C257849B5E}" srcOrd="1" destOrd="0" parTransId="{BF8BBC37-AE3B-4DED-8832-29B7C5F3ECC1}" sibTransId="{834E94E0-F886-4AE3-AEB8-FB473D969C63}"/>
    <dgm:cxn modelId="{94BEEFA5-B3A7-440D-BD79-FD4892934716}" type="presOf" srcId="{2B2B2FF8-0C78-42F1-AFD4-1E861F9C3BF6}" destId="{0F0EEF14-32FD-46D9-A179-B260365BCA7E}" srcOrd="0" destOrd="0" presId="urn:microsoft.com/office/officeart/2016/7/layout/VerticalSolidActionList"/>
    <dgm:cxn modelId="{9E5C40B3-296D-4328-896B-8365B7BEDC72}" srcId="{232494F6-E2F7-4303-8B06-50C257849B5E}" destId="{8B7B044C-32C9-4378-AA8A-534F8755399A}" srcOrd="1" destOrd="0" parTransId="{29EFE597-4A84-4EFD-931B-4424F762F9E5}" sibTransId="{A552AF14-F544-4AAA-8669-0D8E133CD351}"/>
    <dgm:cxn modelId="{C31710BC-1357-4452-9655-875337682102}" type="presOf" srcId="{949BCE2F-F3EE-4CF2-8CE2-0DA29A85FB6C}" destId="{762A7F90-2FAB-42AF-82D3-CD443DBDAECA}" srcOrd="0" destOrd="0" presId="urn:microsoft.com/office/officeart/2016/7/layout/VerticalSolidActionList"/>
    <dgm:cxn modelId="{AD4FB9CC-91E3-4DB1-81C6-1AF3F7182625}" type="presOf" srcId="{8B7B044C-32C9-4378-AA8A-534F8755399A}" destId="{F4FACF0B-88C6-4B8A-876A-5BA6DC90856C}" srcOrd="0" destOrd="1" presId="urn:microsoft.com/office/officeart/2016/7/layout/VerticalSolidActionList"/>
    <dgm:cxn modelId="{BDB2BEE5-0EC4-46B5-9F18-0FB3CDE59076}" srcId="{2B2B2FF8-0C78-42F1-AFD4-1E861F9C3BF6}" destId="{7070C5B1-0D03-4C49-92EB-EFF26278EED2}" srcOrd="1" destOrd="0" parTransId="{0FD49E0A-A1A2-4B7C-B22F-160A44FD2CAE}" sibTransId="{9B2A0787-658B-4E2B-9042-6D89C555958E}"/>
    <dgm:cxn modelId="{E2929F7A-D46B-45C7-8F5F-46D9F9CC90B2}" type="presParOf" srcId="{AA4DADE4-CCAF-415E-9705-C8E22190277A}" destId="{45474F03-85FD-42D8-949A-1C68239EEDCA}" srcOrd="0" destOrd="0" presId="urn:microsoft.com/office/officeart/2016/7/layout/VerticalSolidActionList"/>
    <dgm:cxn modelId="{EA46AA30-EBCC-4265-AFCF-350CF516B90A}" type="presParOf" srcId="{45474F03-85FD-42D8-949A-1C68239EEDCA}" destId="{0F0EEF14-32FD-46D9-A179-B260365BCA7E}" srcOrd="0" destOrd="0" presId="urn:microsoft.com/office/officeart/2016/7/layout/VerticalSolidActionList"/>
    <dgm:cxn modelId="{277710A5-665E-4A7B-9706-ABBC315CCCF0}" type="presParOf" srcId="{45474F03-85FD-42D8-949A-1C68239EEDCA}" destId="{762A7F90-2FAB-42AF-82D3-CD443DBDAECA}" srcOrd="1" destOrd="0" presId="urn:microsoft.com/office/officeart/2016/7/layout/VerticalSolidActionList"/>
    <dgm:cxn modelId="{E059DE6F-9090-4C6D-A9B9-98DC5FBE4456}" type="presParOf" srcId="{AA4DADE4-CCAF-415E-9705-C8E22190277A}" destId="{2EFC8B7F-6858-4A8D-AFA3-514F9C299740}" srcOrd="1" destOrd="0" presId="urn:microsoft.com/office/officeart/2016/7/layout/VerticalSolidActionList"/>
    <dgm:cxn modelId="{B3864BE5-0B96-4D37-A725-542401782DE7}" type="presParOf" srcId="{AA4DADE4-CCAF-415E-9705-C8E22190277A}" destId="{94319E3B-C0D7-43B2-9710-07E38B13E5DD}" srcOrd="2" destOrd="0" presId="urn:microsoft.com/office/officeart/2016/7/layout/VerticalSolidActionList"/>
    <dgm:cxn modelId="{9A9DF484-DD26-4BC0-BD94-ECC4EEF88493}" type="presParOf" srcId="{94319E3B-C0D7-43B2-9710-07E38B13E5DD}" destId="{94163454-D2AA-4C3F-AA59-6A90CD8B9B3E}" srcOrd="0" destOrd="0" presId="urn:microsoft.com/office/officeart/2016/7/layout/VerticalSolidActionList"/>
    <dgm:cxn modelId="{BF92214C-8E12-4006-B63E-B519B28775A7}" type="presParOf" srcId="{94319E3B-C0D7-43B2-9710-07E38B13E5DD}" destId="{F4FACF0B-88C6-4B8A-876A-5BA6DC90856C}" srcOrd="1" destOrd="0" presId="urn:microsoft.com/office/officeart/2016/7/layout/VerticalSolidActionList"/>
    <dgm:cxn modelId="{B08E9485-0FFE-4E6C-A9BA-56E8A27F65E0}" type="presParOf" srcId="{AA4DADE4-CCAF-415E-9705-C8E22190277A}" destId="{154AF81A-A457-43BD-ADBA-64B31F0BFEF5}" srcOrd="3" destOrd="0" presId="urn:microsoft.com/office/officeart/2016/7/layout/VerticalSolidActionList"/>
    <dgm:cxn modelId="{208A1B89-FFD5-4352-886C-BBA8364958F5}" type="presParOf" srcId="{AA4DADE4-CCAF-415E-9705-C8E22190277A}" destId="{91C500E9-3C39-40C7-BAAE-D5BE4C43BDAA}" srcOrd="4" destOrd="0" presId="urn:microsoft.com/office/officeart/2016/7/layout/VerticalSolidActionList"/>
    <dgm:cxn modelId="{1FDA283A-3F1E-4DBD-B1F1-FDA2B30F8ABE}" type="presParOf" srcId="{91C500E9-3C39-40C7-BAAE-D5BE4C43BDAA}" destId="{9CDDD356-CEBF-46D4-8AF2-B4B3518E5CC4}" srcOrd="0" destOrd="0" presId="urn:microsoft.com/office/officeart/2016/7/layout/VerticalSolidActionList"/>
    <dgm:cxn modelId="{6A9B198B-E1F1-4896-88BC-43CA9BACC29A}" type="presParOf" srcId="{91C500E9-3C39-40C7-BAAE-D5BE4C43BDAA}" destId="{C59A39BA-EE19-43A3-A6D9-D95B6801627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43BCE-54EE-45BF-943D-BD2A4E521931}">
      <dsp:nvSpPr>
        <dsp:cNvPr id="0" name=""/>
        <dsp:cNvSpPr/>
      </dsp:nvSpPr>
      <dsp:spPr>
        <a:xfrm>
          <a:off x="-228511" y="-26018"/>
          <a:ext cx="9646685" cy="1338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Could use linear regression but we don’t know the functional form</a:t>
          </a:r>
        </a:p>
      </dsp:txBody>
      <dsp:txXfrm>
        <a:off x="-189305" y="13188"/>
        <a:ext cx="8059259" cy="1260178"/>
      </dsp:txXfrm>
    </dsp:sp>
    <dsp:sp modelId="{F85E87FE-45EF-4570-869F-1EDB11BD92F8}">
      <dsp:nvSpPr>
        <dsp:cNvPr id="0" name=""/>
        <dsp:cNvSpPr/>
      </dsp:nvSpPr>
      <dsp:spPr>
        <a:xfrm>
          <a:off x="756950" y="1414379"/>
          <a:ext cx="9516743" cy="1581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 also use double machine learning (</a:t>
          </a:r>
          <a:r>
            <a:rPr lang="en-US" sz="2800" kern="1200" dirty="0" err="1"/>
            <a:t>Chernozhukov</a:t>
          </a:r>
          <a:r>
            <a:rPr lang="en-US" sz="2800" kern="1200" dirty="0"/>
            <a:t> et. al, 2018)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 need to specify functional form</a:t>
          </a:r>
        </a:p>
      </dsp:txBody>
      <dsp:txXfrm>
        <a:off x="803261" y="1460690"/>
        <a:ext cx="7636200" cy="1488547"/>
      </dsp:txXfrm>
    </dsp:sp>
    <dsp:sp modelId="{1C7F4CE1-0AE2-4ED7-BF44-21D9000C171E}">
      <dsp:nvSpPr>
        <dsp:cNvPr id="0" name=""/>
        <dsp:cNvSpPr/>
      </dsp:nvSpPr>
      <dsp:spPr>
        <a:xfrm>
          <a:off x="1769565" y="3045320"/>
          <a:ext cx="8732639" cy="1442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Uses any ML models to get treatment and outcome residuals and combines them in a final linear model</a:t>
          </a:r>
        </a:p>
      </dsp:txBody>
      <dsp:txXfrm>
        <a:off x="1811819" y="3087574"/>
        <a:ext cx="7007521" cy="1358157"/>
      </dsp:txXfrm>
    </dsp:sp>
    <dsp:sp modelId="{DF5635A9-3088-4FC9-9CCA-956351C4DF2E}">
      <dsp:nvSpPr>
        <dsp:cNvPr id="0" name=""/>
        <dsp:cNvSpPr/>
      </dsp:nvSpPr>
      <dsp:spPr>
        <a:xfrm>
          <a:off x="8091067" y="989078"/>
          <a:ext cx="870083" cy="870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6836" y="989078"/>
        <a:ext cx="478545" cy="654737"/>
      </dsp:txXfrm>
    </dsp:sp>
    <dsp:sp modelId="{16DEAF97-346C-40B8-8135-B89B27D1F44D}">
      <dsp:nvSpPr>
        <dsp:cNvPr id="0" name=""/>
        <dsp:cNvSpPr/>
      </dsp:nvSpPr>
      <dsp:spPr>
        <a:xfrm>
          <a:off x="8861594" y="2541843"/>
          <a:ext cx="870083" cy="8700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57363" y="2541843"/>
        <a:ext cx="478545" cy="65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A346A-A683-4FF3-AFF8-B510B568C46E}">
      <dsp:nvSpPr>
        <dsp:cNvPr id="0" name=""/>
        <dsp:cNvSpPr/>
      </dsp:nvSpPr>
      <dsp:spPr>
        <a:xfrm>
          <a:off x="13705" y="90909"/>
          <a:ext cx="2638572" cy="7915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6" tIns="208506" rIns="208506" bIns="20850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Instantiate</a:t>
          </a:r>
        </a:p>
      </dsp:txBody>
      <dsp:txXfrm>
        <a:off x="13705" y="90909"/>
        <a:ext cx="2638572" cy="791571"/>
      </dsp:txXfrm>
    </dsp:sp>
    <dsp:sp modelId="{5C09A58E-8A13-4C52-AF95-D3ED3732F58E}">
      <dsp:nvSpPr>
        <dsp:cNvPr id="0" name=""/>
        <dsp:cNvSpPr/>
      </dsp:nvSpPr>
      <dsp:spPr>
        <a:xfrm>
          <a:off x="0" y="882481"/>
          <a:ext cx="2638572" cy="2113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2" tIns="260632" rIns="260632" bIns="260632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Instantiate a model</a:t>
          </a:r>
        </a:p>
      </dsp:txBody>
      <dsp:txXfrm>
        <a:off x="0" y="882481"/>
        <a:ext cx="2638572" cy="2113070"/>
      </dsp:txXfrm>
    </dsp:sp>
    <dsp:sp modelId="{62AD58EE-2244-42CC-9EF5-FF532DCF20E8}">
      <dsp:nvSpPr>
        <dsp:cNvPr id="0" name=""/>
        <dsp:cNvSpPr/>
      </dsp:nvSpPr>
      <dsp:spPr>
        <a:xfrm>
          <a:off x="2760066" y="90909"/>
          <a:ext cx="2638572" cy="7915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6" tIns="208506" rIns="208506" bIns="20850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Estimate</a:t>
          </a:r>
        </a:p>
      </dsp:txBody>
      <dsp:txXfrm>
        <a:off x="2760066" y="90909"/>
        <a:ext cx="2638572" cy="791571"/>
      </dsp:txXfrm>
    </dsp:sp>
    <dsp:sp modelId="{EEAE3C93-5A28-4D75-9ACF-C79325FA63A9}">
      <dsp:nvSpPr>
        <dsp:cNvPr id="0" name=""/>
        <dsp:cNvSpPr/>
      </dsp:nvSpPr>
      <dsp:spPr>
        <a:xfrm>
          <a:off x="2760066" y="882481"/>
          <a:ext cx="2638572" cy="2113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2" tIns="260632" rIns="260632" bIns="260632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Estimate the causal effect of interest</a:t>
          </a:r>
        </a:p>
      </dsp:txBody>
      <dsp:txXfrm>
        <a:off x="2760066" y="882481"/>
        <a:ext cx="2638572" cy="2113070"/>
      </dsp:txXfrm>
    </dsp:sp>
    <dsp:sp modelId="{09852415-03F4-4935-BA62-2A61E0FFD2F3}">
      <dsp:nvSpPr>
        <dsp:cNvPr id="0" name=""/>
        <dsp:cNvSpPr/>
      </dsp:nvSpPr>
      <dsp:spPr>
        <a:xfrm>
          <a:off x="5506427" y="90909"/>
          <a:ext cx="2638572" cy="7915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6" tIns="208506" rIns="208506" bIns="20850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Summarize</a:t>
          </a:r>
        </a:p>
      </dsp:txBody>
      <dsp:txXfrm>
        <a:off x="5506427" y="90909"/>
        <a:ext cx="2638572" cy="791571"/>
      </dsp:txXfrm>
    </dsp:sp>
    <dsp:sp modelId="{EF2AE90F-8435-4F0F-82FA-BDFA40B763D6}">
      <dsp:nvSpPr>
        <dsp:cNvPr id="0" name=""/>
        <dsp:cNvSpPr/>
      </dsp:nvSpPr>
      <dsp:spPr>
        <a:xfrm>
          <a:off x="5506427" y="882481"/>
          <a:ext cx="2638572" cy="2113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2" tIns="260632" rIns="260632" bIns="260632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a summary of the model</a:t>
          </a:r>
        </a:p>
      </dsp:txBody>
      <dsp:txXfrm>
        <a:off x="5506427" y="882481"/>
        <a:ext cx="2638572" cy="2113070"/>
      </dsp:txXfrm>
    </dsp:sp>
    <dsp:sp modelId="{82C90A7F-946D-4B9A-B9B5-0B80CE1182C2}">
      <dsp:nvSpPr>
        <dsp:cNvPr id="0" name=""/>
        <dsp:cNvSpPr/>
      </dsp:nvSpPr>
      <dsp:spPr>
        <a:xfrm>
          <a:off x="8252788" y="90909"/>
          <a:ext cx="2638572" cy="7915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6" tIns="208506" rIns="208506" bIns="20850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Validate</a:t>
          </a:r>
        </a:p>
      </dsp:txBody>
      <dsp:txXfrm>
        <a:off x="8252788" y="90909"/>
        <a:ext cx="2638572" cy="791571"/>
      </dsp:txXfrm>
    </dsp:sp>
    <dsp:sp modelId="{B2DF174A-EE75-4187-B664-971EC0AA77F0}">
      <dsp:nvSpPr>
        <dsp:cNvPr id="0" name=""/>
        <dsp:cNvSpPr/>
      </dsp:nvSpPr>
      <dsp:spPr>
        <a:xfrm>
          <a:off x="8252788" y="882481"/>
          <a:ext cx="2638572" cy="2113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2" tIns="260632" rIns="260632" bIns="260632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Validate modeling assumptions</a:t>
          </a:r>
        </a:p>
      </dsp:txBody>
      <dsp:txXfrm>
        <a:off x="8252788" y="882481"/>
        <a:ext cx="2638572" cy="2113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33DEF-410F-4315-AE74-37F63D1326C6}">
      <dsp:nvSpPr>
        <dsp:cNvPr id="0" name=""/>
        <dsp:cNvSpPr/>
      </dsp:nvSpPr>
      <dsp:spPr>
        <a:xfrm>
          <a:off x="46" y="164343"/>
          <a:ext cx="4497798" cy="720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Average Effect Estimators</a:t>
          </a:r>
          <a:endParaRPr lang="en-US" sz="2500" kern="1200" dirty="0"/>
        </a:p>
      </dsp:txBody>
      <dsp:txXfrm>
        <a:off x="46" y="164343"/>
        <a:ext cx="4497798" cy="720000"/>
      </dsp:txXfrm>
    </dsp:sp>
    <dsp:sp modelId="{EEB3EB30-A80C-4151-BD3B-5F6424497EBE}">
      <dsp:nvSpPr>
        <dsp:cNvPr id="0" name=""/>
        <dsp:cNvSpPr/>
      </dsp:nvSpPr>
      <dsp:spPr>
        <a:xfrm>
          <a:off x="46" y="884343"/>
          <a:ext cx="4497798" cy="23739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Interrupted Time Series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G-computation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Double Machine Learning</a:t>
          </a:r>
          <a:endParaRPr lang="en-US" sz="2500" kern="1200" dirty="0"/>
        </a:p>
      </dsp:txBody>
      <dsp:txXfrm>
        <a:off x="46" y="884343"/>
        <a:ext cx="4497798" cy="2373996"/>
      </dsp:txXfrm>
    </dsp:sp>
    <dsp:sp modelId="{7D6E8A99-0645-4B32-AC2D-D28A2EB287DE}">
      <dsp:nvSpPr>
        <dsp:cNvPr id="0" name=""/>
        <dsp:cNvSpPr/>
      </dsp:nvSpPr>
      <dsp:spPr>
        <a:xfrm>
          <a:off x="5127537" y="164343"/>
          <a:ext cx="4497798" cy="720000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CATE Estimators</a:t>
          </a:r>
          <a:endParaRPr lang="en-US" sz="2500" kern="1200" dirty="0"/>
        </a:p>
      </dsp:txBody>
      <dsp:txXfrm>
        <a:off x="5127537" y="164343"/>
        <a:ext cx="4497798" cy="720000"/>
      </dsp:txXfrm>
    </dsp:sp>
    <dsp:sp modelId="{CCDE384A-F506-4338-9926-822E624F31A7}">
      <dsp:nvSpPr>
        <dsp:cNvPr id="0" name=""/>
        <dsp:cNvSpPr/>
      </dsp:nvSpPr>
      <dsp:spPr>
        <a:xfrm>
          <a:off x="5127537" y="884343"/>
          <a:ext cx="4497798" cy="2373996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S-learning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T-learning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X-learning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R-learning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Doubly Robust Estimation</a:t>
          </a:r>
          <a:endParaRPr lang="en-US" sz="2500" kern="1200" dirty="0"/>
        </a:p>
      </dsp:txBody>
      <dsp:txXfrm>
        <a:off x="5127537" y="884343"/>
        <a:ext cx="4497798" cy="2373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A7F90-2FAB-42AF-82D3-CD443DBDAECA}">
      <dsp:nvSpPr>
        <dsp:cNvPr id="0" name=""/>
        <dsp:cNvSpPr/>
      </dsp:nvSpPr>
      <dsp:spPr>
        <a:xfrm>
          <a:off x="2047233" y="1891"/>
          <a:ext cx="5382065" cy="19390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27" tIns="492523" rIns="104427" bIns="4925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No required imports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Only need to know four functions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accent1"/>
              </a:solidFill>
            </a:rPr>
            <a:t>Less flexibility</a:t>
          </a:r>
          <a:endParaRPr lang="en-US" sz="2000" kern="1200" dirty="0">
            <a:solidFill>
              <a:schemeClr val="accent1"/>
            </a:solidFill>
          </a:endParaRPr>
        </a:p>
      </dsp:txBody>
      <dsp:txXfrm>
        <a:off x="2047233" y="1891"/>
        <a:ext cx="5382065" cy="1939066"/>
      </dsp:txXfrm>
    </dsp:sp>
    <dsp:sp modelId="{0F0EEF14-32FD-46D9-A179-B260365BCA7E}">
      <dsp:nvSpPr>
        <dsp:cNvPr id="0" name=""/>
        <dsp:cNvSpPr/>
      </dsp:nvSpPr>
      <dsp:spPr>
        <a:xfrm>
          <a:off x="57" y="1891"/>
          <a:ext cx="2047176" cy="193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200" tIns="191537" rIns="71200" bIns="19153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Simplicity</a:t>
          </a:r>
          <a:endParaRPr lang="en-US" sz="2700" kern="1200" dirty="0"/>
        </a:p>
      </dsp:txBody>
      <dsp:txXfrm>
        <a:off x="57" y="1891"/>
        <a:ext cx="2047176" cy="1939066"/>
      </dsp:txXfrm>
    </dsp:sp>
    <dsp:sp modelId="{F4FACF0B-88C6-4B8A-876A-5BA6DC90856C}">
      <dsp:nvSpPr>
        <dsp:cNvPr id="0" name=""/>
        <dsp:cNvSpPr/>
      </dsp:nvSpPr>
      <dsp:spPr>
        <a:xfrm>
          <a:off x="2054439" y="2057301"/>
          <a:ext cx="5375991" cy="19390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56" tIns="492523" rIns="107356" bIns="4925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G-computation and E-value from epidemiology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Many estimators from econometrics literature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Randomization inference from work on causal inference</a:t>
          </a:r>
          <a:endParaRPr lang="en-US" sz="2000" kern="1200" dirty="0"/>
        </a:p>
      </dsp:txBody>
      <dsp:txXfrm>
        <a:off x="2054439" y="2057301"/>
        <a:ext cx="5375991" cy="1939066"/>
      </dsp:txXfrm>
    </dsp:sp>
    <dsp:sp modelId="{94163454-D2AA-4C3F-AA59-6A90CD8B9B3E}">
      <dsp:nvSpPr>
        <dsp:cNvPr id="0" name=""/>
        <dsp:cNvSpPr/>
      </dsp:nvSpPr>
      <dsp:spPr>
        <a:xfrm>
          <a:off x="57" y="2057301"/>
          <a:ext cx="2054382" cy="193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97" tIns="191537" rIns="73197" bIns="1915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Interdisciplinary</a:t>
          </a:r>
          <a:endParaRPr lang="en-US" sz="2000" kern="1200" dirty="0"/>
        </a:p>
      </dsp:txBody>
      <dsp:txXfrm>
        <a:off x="57" y="2057301"/>
        <a:ext cx="2054382" cy="1939066"/>
      </dsp:txXfrm>
    </dsp:sp>
    <dsp:sp modelId="{C59A39BA-EE19-43A3-A6D9-D95B68016277}">
      <dsp:nvSpPr>
        <dsp:cNvPr id="0" name=""/>
        <dsp:cNvSpPr/>
      </dsp:nvSpPr>
      <dsp:spPr>
        <a:xfrm>
          <a:off x="2061035" y="4112712"/>
          <a:ext cx="5370453" cy="19390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02" tIns="492523" rIns="104202" bIns="4925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Written in Julia standard library</a:t>
          </a:r>
          <a:endParaRPr lang="en-US" sz="2000" kern="1200" dirty="0"/>
        </a:p>
      </dsp:txBody>
      <dsp:txXfrm>
        <a:off x="2061035" y="4112712"/>
        <a:ext cx="5370453" cy="1939066"/>
      </dsp:txXfrm>
    </dsp:sp>
    <dsp:sp modelId="{9CDDD356-CEBF-46D4-8AF2-B4B3518E5CC4}">
      <dsp:nvSpPr>
        <dsp:cNvPr id="0" name=""/>
        <dsp:cNvSpPr/>
      </dsp:nvSpPr>
      <dsp:spPr>
        <a:xfrm>
          <a:off x="57" y="4112712"/>
          <a:ext cx="2060978" cy="193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47" tIns="191537" rIns="71047" bIns="1915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Lightweight</a:t>
          </a:r>
          <a:endParaRPr lang="en-US" sz="2000" kern="1200" dirty="0"/>
        </a:p>
      </dsp:txBody>
      <dsp:txXfrm>
        <a:off x="57" y="4112712"/>
        <a:ext cx="2060978" cy="1939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D8E90-F7B1-051D-7B03-F91A9EB1A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FDD8C-005A-3B00-865E-B677A6854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BDA-5139-4E86-A67A-22C4610DC73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2096D-EA59-19B2-0DB5-7AA648D2C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JuliaCon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C1EA1-27AA-687A-E89B-1B2406902B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F0C37-18D0-4F95-A215-FCD6957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30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E39F-5D25-4C56-B6E6-806B2CACEA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JuliaCon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5AEA4-9AF0-4C4A-BC4B-23D78442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95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will be going through a couple examples so if you want to follow along with them you can get the </a:t>
            </a:r>
            <a:r>
              <a:rPr lang="en-US" dirty="0" err="1"/>
              <a:t>Jupyter</a:t>
            </a:r>
            <a:r>
              <a:rPr lang="en-US" dirty="0"/>
              <a:t> notebooks at the URL on the </a:t>
            </a:r>
            <a:r>
              <a:rPr lang="en-US" dirty="0" err="1"/>
              <a:t>JuliaCon</a:t>
            </a:r>
            <a:r>
              <a:rPr lang="en-US" dirty="0"/>
              <a:t> website or scan the QR code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ELM is a special type of single layer neural network that uses randomized weights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train an ELM we generate a matrix of random weights where the number of rows is the number of features and the number of columns is the number of neurons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we multiply the weights with the training features and apply an activation function, which gives us our hidden layer H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get output weights by solving the least squares problem, multiplying the pseudoinverse of H with the targets to predict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Then, to make predictions we can multiply the test features by the weights, apply our activation function, and multiply this by the output </a:t>
            </a:r>
            <a:r>
              <a:rPr lang="en-US" dirty="0" err="1"/>
              <a:t>weightst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9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ELM is a special type of single layer neural network that uses randomized weights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get predictions for some features </a:t>
            </a:r>
            <a:r>
              <a:rPr lang="en-US" dirty="0" err="1"/>
              <a:t>X_test</a:t>
            </a:r>
            <a:r>
              <a:rPr lang="en-US" dirty="0"/>
              <a:t>, we multiply </a:t>
            </a:r>
            <a:r>
              <a:rPr lang="en-US" dirty="0" err="1"/>
              <a:t>X_test</a:t>
            </a:r>
            <a:r>
              <a:rPr lang="en-US" dirty="0"/>
              <a:t> by W transpose, apply an activation function g, and multiply that output by some output weights, beta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Beta is learned during training via least squares optimization by multiplying the pseudoinverse of H with Y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H can be thought of as a hidden layer that is the result of multiplying the training inputs by some weights and applying an activation function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Unlike a typical neural network, the weights are drawn from a uniform distribution and never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Hopefully somebody in the room gets the Stepbrothers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Julia there isn’t a highly developed ecosystem for causal ML like in Python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means we have an opportunity to create a simple interface in the spirit of </a:t>
            </a:r>
            <a:r>
              <a:rPr lang="en-US" dirty="0" err="1"/>
              <a:t>Tables.jl</a:t>
            </a:r>
            <a:r>
              <a:rPr lang="en-US" dirty="0"/>
              <a:t> for causal ML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anyone can easily estimate causal effects using a simple workflow like the one used by </a:t>
            </a:r>
            <a:r>
              <a:rPr lang="en-US" dirty="0" err="1"/>
              <a:t>CausalELM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Could also take this even further and make a metapackage like MLJ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6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We’ll briefly cover the potential outcomes framework in a noncomprehensive manner because the models we will discuss fall under this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the bulk of the presentation will be walking through a couple of motivating examples, which are in the notebooks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We’ll quickly tie it back to the general workflow in </a:t>
            </a:r>
            <a:r>
              <a:rPr lang="en-US" dirty="0" err="1"/>
              <a:t>CausalELM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I’ll briefly talk about the other estimators that </a:t>
            </a:r>
            <a:r>
              <a:rPr lang="en-US" dirty="0" err="1"/>
              <a:t>CausalELM</a:t>
            </a:r>
            <a:r>
              <a:rPr lang="en-US" dirty="0"/>
              <a:t> implements that we won’t cover in the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I’ll talk a bit about how </a:t>
            </a:r>
            <a:r>
              <a:rPr lang="en-US" dirty="0" err="1"/>
              <a:t>CausalELM</a:t>
            </a:r>
            <a:r>
              <a:rPr lang="en-US" dirty="0"/>
              <a:t> differs from other </a:t>
            </a:r>
            <a:r>
              <a:rPr lang="en-US" dirty="0" err="1"/>
              <a:t>causalML</a:t>
            </a:r>
            <a:r>
              <a:rPr lang="en-US" dirty="0"/>
              <a:t> packages, especially </a:t>
            </a:r>
            <a:r>
              <a:rPr lang="en-US" dirty="0" err="1"/>
              <a:t>EconML</a:t>
            </a:r>
            <a:r>
              <a:rPr lang="en-US" dirty="0"/>
              <a:t> and others in Python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Finally, I’ll talk about what I see as a potential way forward for causal ML in Julia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Under the potential outcomes framework we’ll assume we have a dataset where </a:t>
            </a:r>
            <a:r>
              <a:rPr lang="en-US" dirty="0" err="1"/>
              <a:t>x_is</a:t>
            </a:r>
            <a:r>
              <a:rPr lang="en-US" dirty="0"/>
              <a:t> represent covariates or features for a unit I, </a:t>
            </a:r>
            <a:r>
              <a:rPr lang="en-US" dirty="0" err="1"/>
              <a:t>T_is</a:t>
            </a:r>
            <a:r>
              <a:rPr lang="en-US" dirty="0"/>
              <a:t> represent a treatment status, and </a:t>
            </a:r>
            <a:r>
              <a:rPr lang="en-US" dirty="0" err="1"/>
              <a:t>Y_is</a:t>
            </a:r>
            <a:r>
              <a:rPr lang="en-US" dirty="0"/>
              <a:t> represent an outcome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unit I is treated </a:t>
            </a:r>
            <a:r>
              <a:rPr lang="en-US" dirty="0" err="1"/>
              <a:t>T_i</a:t>
            </a:r>
            <a:r>
              <a:rPr lang="en-US" dirty="0"/>
              <a:t> is 1 and when I is not treated it’s treatment status </a:t>
            </a:r>
            <a:r>
              <a:rPr lang="en-US" dirty="0" err="1"/>
              <a:t>T_i</a:t>
            </a:r>
            <a:r>
              <a:rPr lang="en-US" dirty="0"/>
              <a:t> is 0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means that </a:t>
            </a:r>
            <a:r>
              <a:rPr lang="en-US" dirty="0" err="1"/>
              <a:t>Y_i</a:t>
            </a:r>
            <a:r>
              <a:rPr lang="en-US" dirty="0"/>
              <a:t>(1) is the outcome we observe when </a:t>
            </a:r>
            <a:r>
              <a:rPr lang="en-US" dirty="0" err="1"/>
              <a:t>Y_i</a:t>
            </a:r>
            <a:r>
              <a:rPr lang="en-US" dirty="0"/>
              <a:t> is treated and </a:t>
            </a:r>
            <a:r>
              <a:rPr lang="en-US" dirty="0" err="1"/>
              <a:t>Y_i</a:t>
            </a:r>
            <a:r>
              <a:rPr lang="en-US" dirty="0"/>
              <a:t>(0) is the outcome we observe when </a:t>
            </a:r>
            <a:r>
              <a:rPr lang="en-US" dirty="0" err="1"/>
              <a:t>Y_i</a:t>
            </a:r>
            <a:r>
              <a:rPr lang="en-US" dirty="0"/>
              <a:t> is not treated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call these potential outcomes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3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Now that we have a basic idea of what the potential outcomes framework is, let’s look at a motivating example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Financial regulators or policymakers might want to know whether they should encourage or more heavily regulate 401(k) plans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those people not form the US, a 401(k) plan is a private pension plan that an employer and employee invest in and the employee can withdraw from during retirement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X, T, and Y arguments can be arrays or any data structure that implements the </a:t>
            </a:r>
            <a:r>
              <a:rPr lang="en-US" dirty="0" err="1"/>
              <a:t>Tables.jl</a:t>
            </a:r>
            <a:r>
              <a:rPr lang="en-US" dirty="0"/>
              <a:t>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One thing to note is that the standard error and p-value are </a:t>
            </a:r>
            <a:r>
              <a:rPr lang="en-US" dirty="0" err="1"/>
              <a:t>NaN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is because with a lot of the estimators in </a:t>
            </a:r>
            <a:r>
              <a:rPr lang="en-US" dirty="0" err="1"/>
              <a:t>CausalELM</a:t>
            </a:r>
            <a:r>
              <a:rPr lang="en-US" dirty="0"/>
              <a:t> there are no asymptotic guarantees for the estimated parameters, so we instead use randomization inference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means it will take a long time to calculate p-values and standard errors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want to calculate them, you can set the inference keyword argument to true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Possibly the most important part of estimating causal effects is seeing whether your modelling assumptions hold or are at least not too sensitive</a:t>
            </a:r>
          </a:p>
          <a:p>
            <a:r>
              <a:rPr lang="en-US" dirty="0"/>
              <a:t>- In </a:t>
            </a:r>
            <a:r>
              <a:rPr lang="en-US" dirty="0" err="1"/>
              <a:t>CausalELM</a:t>
            </a:r>
            <a:r>
              <a:rPr lang="en-US" dirty="0"/>
              <a:t> we can use the validate method to get an idea of how robust our model is</a:t>
            </a:r>
          </a:p>
          <a:p>
            <a:r>
              <a:rPr lang="en-US" dirty="0"/>
              <a:t>- In this case, the first item we get is a dictionary that has estimated ATEs for models with simulated violations of the counterfactual consistency assumption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Ideally, these will not be too far off from the ATE we estimated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next item is the E-value, which is a measure of how strong of an association a hidden confounder would need to have with the outcome to change our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Finally, we get a matrix, which is hopefully empty, of observations that had a zero predicted probability of being assigned to either the treatment or control group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the case of a continuous treatment, the treatment variable will be binarized to estimate propensity scores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just saw how we can use </a:t>
            </a:r>
            <a:r>
              <a:rPr lang="en-US" dirty="0" err="1"/>
              <a:t>CausalELM</a:t>
            </a:r>
            <a:r>
              <a:rPr lang="en-US" dirty="0"/>
              <a:t> to estimate the ATE but what if we want to estimate heterogenous treatment effects?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JuliaCon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AEA4-9AF0-4C4A-BC4B-23D78442E0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E7D1CE-7D1F-4A03-B67E-08DE021841F5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69F5-F063-415B-9DFB-EB4B1BB84AA1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886C-811B-464C-B640-FB8045538D7A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8C89-AFF9-4E87-9EF2-5B7C93B91BA5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7C2E-3C18-4364-A3B1-6D0CCD2FC01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88E7-DB2B-4B5D-8004-F7575F7C2351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BBC-72D6-4D14-ACDD-22379EFBF8BC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A4EA2F-D415-49AC-BBC0-9A3B96F809F6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EEEEC8-BD77-404A-BDA3-DDBDAB3F47A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CC1-B277-46D0-ADF8-0B7018EA149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211-FA49-482B-AFBD-DC01FA2C8C8C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F46F-2254-4027-BE6B-B3203F75B42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2544-8C1C-442E-A285-3F7DCD4A5657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366F-7844-4C6C-B8DB-6BC40CF29193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586-7DA3-4126-AD2F-A469D67B65E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911A-F7B5-46BD-89D1-32B9F9BBDD6F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D990-51D8-40B7-8DCE-967C54B7CA1F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F72961-FB66-41C5-8068-B5C60952F5E0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6E63ADD0-4837-4506-8B81-1076581AF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D5AA-8A04-6863-8E86-2EC2EB4F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333" y="2099733"/>
            <a:ext cx="5730960" cy="267764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Causal Machine Learning with </a:t>
            </a:r>
            <a:r>
              <a:rPr lang="en-US" sz="4800" dirty="0" err="1">
                <a:solidFill>
                  <a:srgbClr val="EBEBEB"/>
                </a:solidFill>
              </a:rPr>
              <a:t>CausalELM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7FAF-1CFA-2542-9062-8DE74CFAC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2333" y="4777380"/>
            <a:ext cx="5730960" cy="861420"/>
          </a:xfrm>
        </p:spPr>
        <p:txBody>
          <a:bodyPr>
            <a:normAutofit/>
          </a:bodyPr>
          <a:lstStyle/>
          <a:p>
            <a:r>
              <a:rPr lang="en-US" dirty="0"/>
              <a:t>Darren Colby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ECA4B5-4C84-4095-B8D3-EFC5B417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network with circles and lines&#10;&#10;Description automatically generated">
            <a:extLst>
              <a:ext uri="{FF2B5EF4-FFF2-40B4-BE49-F238E27FC236}">
                <a16:creationId xmlns:a16="http://schemas.microsoft.com/office/drawing/2014/main" id="{66388C87-182B-CFF8-1668-31F4BDFE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49" y="2166720"/>
            <a:ext cx="2956448" cy="301557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7E54C21-36A9-A025-DE0B-01CDF6C51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612" y="4628992"/>
            <a:ext cx="1800225" cy="180022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63A9E-4530-86B8-89BF-09763A7D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JuliaCon 2024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86E07-9F6E-8FB3-3559-7BFB18F0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02D006-1DB4-B06E-9DAB-DFD111484BA3}"/>
              </a:ext>
            </a:extLst>
          </p:cNvPr>
          <p:cNvSpPr txBox="1"/>
          <p:nvPr/>
        </p:nvSpPr>
        <p:spPr>
          <a:xfrm>
            <a:off x="0" y="6474434"/>
            <a:ext cx="366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dscolby.github.io/</a:t>
            </a:r>
            <a:r>
              <a:rPr lang="en-US" sz="1600" dirty="0" err="1">
                <a:solidFill>
                  <a:schemeClr val="bg1"/>
                </a:solidFill>
              </a:rPr>
              <a:t>CausalELM.jl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401(k) Plan on Net Worth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Get a summary from the model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4157A-E827-38F3-B427-0F4E5031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30" y="2775951"/>
            <a:ext cx="354585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DC335-5730-0695-3897-3DD87645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33D46-077D-C443-8A35-6A9362D1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8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401(k) Plan on Net Worth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Validate model assumptions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19753-399E-CC05-E80A-992A8D1F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56" y="3624367"/>
            <a:ext cx="6158802" cy="13703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863F4-B89C-E793-2768-C97C615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70055E-020D-5EBA-2F76-46219FE2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Effect of Aid on Taliban Violence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9C2-927F-6955-90DA-3AFBCD07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effect of providing compensation to victims of violence in Afghan villages on future Taliban violence?</a:t>
            </a:r>
          </a:p>
          <a:p>
            <a:pPr lvl="1"/>
            <a:r>
              <a:rPr lang="en-US" sz="2400" dirty="0"/>
              <a:t>E[Y</a:t>
            </a:r>
            <a:r>
              <a:rPr lang="en-US" sz="2400" baseline="-25000" dirty="0"/>
              <a:t>i</a:t>
            </a:r>
            <a:r>
              <a:rPr lang="en-US" sz="2400" dirty="0"/>
              <a:t>(1) − Y</a:t>
            </a:r>
            <a:r>
              <a:rPr lang="en-US" sz="2400" baseline="-25000" dirty="0"/>
              <a:t>i</a:t>
            </a:r>
            <a:r>
              <a:rPr lang="en-US" sz="2400" dirty="0"/>
              <a:t>(0)]|x</a:t>
            </a:r>
            <a:r>
              <a:rPr lang="en-US" sz="2400" baseline="-25000" dirty="0"/>
              <a:t>i</a:t>
            </a:r>
            <a:r>
              <a:rPr lang="en-US" sz="2400" dirty="0"/>
              <a:t>, T</a:t>
            </a:r>
            <a:r>
              <a:rPr lang="en-US" sz="2400" baseline="-25000" dirty="0"/>
              <a:t>i</a:t>
            </a:r>
            <a:r>
              <a:rPr lang="en-US" sz="2400" dirty="0"/>
              <a:t>] = Conditional Average Treatment Effect (CATE)</a:t>
            </a:r>
          </a:p>
          <a:p>
            <a:r>
              <a:rPr lang="en-US" sz="2800" dirty="0"/>
              <a:t>Data comes from a 2019 study by Jason Lyall</a:t>
            </a:r>
          </a:p>
          <a:p>
            <a:pPr lvl="1"/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D9DBD-249D-9EE7-61ED-D811A7A4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F15FE-A494-3D32-4005-E69C6CA9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8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Motivating Example: Effect of Aid on Taliban Violence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9C2-927F-6955-90DA-3AFBCD07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Could subset by groups and use linear regression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Would get very tedious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Would not use all the data</a:t>
            </a:r>
          </a:p>
          <a:p>
            <a:r>
              <a:rPr lang="en-US" sz="3300" dirty="0">
                <a:solidFill>
                  <a:schemeClr val="tx1"/>
                </a:solidFill>
              </a:rPr>
              <a:t>Can also use doubly robust estimation or other </a:t>
            </a:r>
            <a:r>
              <a:rPr lang="en-US" sz="3300" dirty="0" err="1">
                <a:solidFill>
                  <a:schemeClr val="tx1"/>
                </a:solidFill>
              </a:rPr>
              <a:t>metalearner</a:t>
            </a:r>
            <a:r>
              <a:rPr lang="en-US" sz="3300" dirty="0">
                <a:solidFill>
                  <a:schemeClr val="tx1"/>
                </a:solidFill>
              </a:rPr>
              <a:t> (Kennedy, 2022)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No need to specify functional form</a:t>
            </a:r>
          </a:p>
          <a:p>
            <a:r>
              <a:rPr lang="en-US" sz="3300" dirty="0">
                <a:solidFill>
                  <a:schemeClr val="tx1"/>
                </a:solidFill>
              </a:rPr>
              <a:t>Uses any ML models predict treatments, conditional outcomes, and combines them into final ML model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B6C9-DB08-CF14-7EF5-38B5C173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504" y="317862"/>
            <a:ext cx="838199" cy="76768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5444B-5A22-B40B-3C72-0D3DB041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JuliaCon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754753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Aid on Taliban Violence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Instantiate a doubly robust learner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23CAE-78E1-39DA-4817-50FC41B6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786035"/>
            <a:ext cx="6158802" cy="10469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91167-BCB2-1AD5-607A-1E405A51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4A4E133-B5D0-2315-CCFA-8A343D2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Aid on Taliban Violence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Estimate the CATE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814C8-8E62-778D-A525-6EE675D8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556" y="2255035"/>
            <a:ext cx="3029213" cy="445808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F751-0B8B-AB40-D99E-B404F79E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24459-4D22-118B-9F3F-A07227DF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Aid on Taliban Violence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Get a summary from the model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ACEDA-6E3D-42F6-B943-30E51546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726" y="2513806"/>
            <a:ext cx="6058425" cy="28653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8619-64BA-49FA-ACAA-63F511B6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74653-3C62-4B04-787A-DC9E35A2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Aid on Taliban Violence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Validate model assumptions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4BCEC-4644-0F97-EFEB-B132947F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0C00-884A-FA2A-4EB2-4033E929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48C7D-C184-A667-0F47-C988A6D6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64" y="3246721"/>
            <a:ext cx="6348415" cy="13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9F9E-E41E-70C6-9BFE-8BD307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General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04473-2F00-97FE-63D5-6043B074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E42BC-4039-BAC2-0092-B2D8E562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7F3A742-7177-2326-BD85-34322095C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07240"/>
              </p:ext>
            </p:extLst>
          </p:nvPr>
        </p:nvGraphicFramePr>
        <p:xfrm>
          <a:off x="643467" y="2915184"/>
          <a:ext cx="10905066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913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D4C4E-828F-435B-3884-660745BB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The ELM in </a:t>
            </a:r>
            <a:r>
              <a:rPr lang="en-US" sz="3200" dirty="0" err="1">
                <a:solidFill>
                  <a:schemeClr val="tx1"/>
                </a:solidFill>
              </a:rPr>
              <a:t>CausalELM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71ED-D79F-6422-58BC-18D4B5BD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All </a:t>
            </a:r>
            <a:r>
              <a:rPr lang="en-US" sz="3300" dirty="0" err="1">
                <a:solidFill>
                  <a:schemeClr val="tx1"/>
                </a:solidFill>
              </a:rPr>
              <a:t>CausalELM</a:t>
            </a:r>
            <a:r>
              <a:rPr lang="en-US" sz="3300" dirty="0">
                <a:solidFill>
                  <a:schemeClr val="tx1"/>
                </a:solidFill>
              </a:rPr>
              <a:t> estimators need some kind of ML model</a:t>
            </a:r>
          </a:p>
          <a:p>
            <a:r>
              <a:rPr lang="en-US" sz="3300" dirty="0">
                <a:solidFill>
                  <a:schemeClr val="tx1"/>
                </a:solidFill>
              </a:rPr>
              <a:t>Base model in </a:t>
            </a:r>
            <a:r>
              <a:rPr lang="en-US" sz="3300" dirty="0" err="1">
                <a:solidFill>
                  <a:schemeClr val="tx1"/>
                </a:solidFill>
              </a:rPr>
              <a:t>CausalELM</a:t>
            </a:r>
            <a:r>
              <a:rPr lang="en-US" sz="3300" dirty="0">
                <a:solidFill>
                  <a:schemeClr val="tx1"/>
                </a:solidFill>
              </a:rPr>
              <a:t> is extreme learning machine (Guang-Bin et. al, 2006)</a:t>
            </a:r>
          </a:p>
          <a:p>
            <a:pPr lvl="1"/>
            <a:r>
              <a:rPr lang="en-US" sz="3100" b="1" dirty="0" err="1">
                <a:solidFill>
                  <a:schemeClr val="tx1"/>
                </a:solidFill>
              </a:rPr>
              <a:t>W</a:t>
            </a:r>
            <a:r>
              <a:rPr lang="en-US" sz="3100" b="1" baseline="-25000" dirty="0" err="1">
                <a:solidFill>
                  <a:schemeClr val="tx1"/>
                </a:solidFill>
              </a:rPr>
              <a:t>feats</a:t>
            </a:r>
            <a:r>
              <a:rPr lang="en-US" sz="3100" b="1" baseline="-25000" dirty="0">
                <a:solidFill>
                  <a:schemeClr val="tx1"/>
                </a:solidFill>
              </a:rPr>
              <a:t>, neurons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dirty="0">
                <a:solidFill>
                  <a:schemeClr val="tx1"/>
                </a:solidFill>
              </a:rPr>
              <a:t>~ U(-1, 1)</a:t>
            </a:r>
            <a:endParaRPr lang="en-US" sz="3100" b="1" dirty="0">
              <a:solidFill>
                <a:schemeClr val="tx1"/>
              </a:solidFill>
            </a:endParaRPr>
          </a:p>
          <a:p>
            <a:pPr lvl="1"/>
            <a:r>
              <a:rPr lang="en-US" sz="3100" b="1" dirty="0">
                <a:solidFill>
                  <a:schemeClr val="tx1"/>
                </a:solidFill>
              </a:rPr>
              <a:t>H </a:t>
            </a:r>
            <a:r>
              <a:rPr lang="en-US" sz="3100" dirty="0">
                <a:solidFill>
                  <a:schemeClr val="tx1"/>
                </a:solidFill>
              </a:rPr>
              <a:t>=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dirty="0">
                <a:solidFill>
                  <a:schemeClr val="tx1"/>
                </a:solidFill>
              </a:rPr>
              <a:t>g(</a:t>
            </a:r>
            <a:r>
              <a:rPr lang="en-US" sz="3100" b="1" dirty="0">
                <a:solidFill>
                  <a:schemeClr val="tx1"/>
                </a:solidFill>
              </a:rPr>
              <a:t>XW</a:t>
            </a:r>
            <a:r>
              <a:rPr lang="en-US" sz="3100" baseline="30000" dirty="0">
                <a:solidFill>
                  <a:schemeClr val="tx1"/>
                </a:solidFill>
              </a:rPr>
              <a:t>T</a:t>
            </a:r>
            <a:r>
              <a:rPr lang="en-US" sz="3100" dirty="0">
                <a:solidFill>
                  <a:schemeClr val="tx1"/>
                </a:solidFill>
              </a:rPr>
              <a:t>)</a:t>
            </a:r>
            <a:endParaRPr lang="en-US" sz="3100" b="1" dirty="0">
              <a:solidFill>
                <a:schemeClr val="tx1"/>
              </a:solidFill>
            </a:endParaRPr>
          </a:p>
          <a:p>
            <a:pPr lvl="1"/>
            <a:r>
              <a:rPr lang="el-GR" sz="3100" b="1" dirty="0">
                <a:solidFill>
                  <a:schemeClr val="tx1"/>
                </a:solidFill>
              </a:rPr>
              <a:t>β</a:t>
            </a:r>
            <a:r>
              <a:rPr lang="en-US" sz="3100" dirty="0">
                <a:solidFill>
                  <a:schemeClr val="tx1"/>
                </a:solidFill>
              </a:rPr>
              <a:t> = </a:t>
            </a:r>
            <a:r>
              <a:rPr lang="en-US" sz="3100" b="1" dirty="0">
                <a:solidFill>
                  <a:schemeClr val="tx1"/>
                </a:solidFill>
              </a:rPr>
              <a:t>H</a:t>
            </a:r>
            <a:r>
              <a:rPr lang="en-US" sz="3100" baseline="30000" dirty="0">
                <a:solidFill>
                  <a:schemeClr val="tx1"/>
                </a:solidFill>
              </a:rPr>
              <a:t>+</a:t>
            </a:r>
            <a:r>
              <a:rPr lang="en-US" sz="3100" b="1" dirty="0">
                <a:solidFill>
                  <a:schemeClr val="tx1"/>
                </a:solidFill>
              </a:rPr>
              <a:t>Y</a:t>
            </a:r>
            <a:endParaRPr lang="en-US" sz="3100" dirty="0">
              <a:solidFill>
                <a:schemeClr val="tx1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f(</a:t>
            </a:r>
            <a:r>
              <a:rPr lang="en-US" sz="3100" b="1" dirty="0" err="1">
                <a:solidFill>
                  <a:schemeClr val="tx1"/>
                </a:solidFill>
              </a:rPr>
              <a:t>X</a:t>
            </a:r>
            <a:r>
              <a:rPr lang="en-US" sz="3100" baseline="-25000" dirty="0" err="1">
                <a:solidFill>
                  <a:schemeClr val="tx1"/>
                </a:solidFill>
              </a:rPr>
              <a:t>Test</a:t>
            </a:r>
            <a:r>
              <a:rPr lang="en-US" sz="3100" dirty="0">
                <a:solidFill>
                  <a:schemeClr val="tx1"/>
                </a:solidFill>
              </a:rPr>
              <a:t>) = g(</a:t>
            </a:r>
            <a:r>
              <a:rPr lang="en-US" sz="3100" b="1" dirty="0" err="1">
                <a:solidFill>
                  <a:schemeClr val="tx1"/>
                </a:solidFill>
              </a:rPr>
              <a:t>X</a:t>
            </a:r>
            <a:r>
              <a:rPr lang="en-US" sz="3100" baseline="-25000" dirty="0" err="1">
                <a:solidFill>
                  <a:schemeClr val="tx1"/>
                </a:solidFill>
              </a:rPr>
              <a:t>Test</a:t>
            </a:r>
            <a:r>
              <a:rPr lang="en-US" sz="3100" b="1" dirty="0" err="1">
                <a:solidFill>
                  <a:schemeClr val="tx1"/>
                </a:solidFill>
              </a:rPr>
              <a:t>W</a:t>
            </a:r>
            <a:r>
              <a:rPr lang="en-US" sz="3100" baseline="30000" dirty="0" err="1">
                <a:solidFill>
                  <a:schemeClr val="tx1"/>
                </a:solidFill>
              </a:rPr>
              <a:t>T</a:t>
            </a:r>
            <a:r>
              <a:rPr lang="en-US" sz="3100" dirty="0">
                <a:solidFill>
                  <a:schemeClr val="tx1"/>
                </a:solidFill>
              </a:rPr>
              <a:t>)</a:t>
            </a:r>
            <a:r>
              <a:rPr lang="el-GR" sz="3100" b="1" dirty="0">
                <a:solidFill>
                  <a:schemeClr val="tx1"/>
                </a:solidFill>
              </a:rPr>
              <a:t>β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F7354-92CD-6976-6C25-D95B189A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FFFFFF"/>
                </a:solidFill>
              </a:rPr>
              <a:t>JuliaCon</a:t>
            </a:r>
            <a:r>
              <a:rPr lang="en-US" sz="1600" dirty="0">
                <a:solidFill>
                  <a:srgbClr val="FFFFFF"/>
                </a:solidFill>
              </a:rPr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784B-5FB1-F9DD-BC87-BFA1B0E3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38" y="610622"/>
            <a:ext cx="685802" cy="7666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9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D1C3C4-D156-9951-642A-B3E42124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Outline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BFF6-9D5E-7CA4-2F85-9084117B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Potential Outcomes Framework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Motivating Examples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General Workflow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ELM in </a:t>
            </a:r>
            <a:r>
              <a:rPr lang="en-US" sz="2800" dirty="0" err="1">
                <a:solidFill>
                  <a:schemeClr val="tx1"/>
                </a:solidFill>
              </a:rPr>
              <a:t>CausalELM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List of All Estimators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Comparison with Other </a:t>
            </a:r>
            <a:r>
              <a:rPr lang="en-US" sz="2800" dirty="0" err="1">
                <a:solidFill>
                  <a:schemeClr val="tx1"/>
                </a:solidFill>
              </a:rPr>
              <a:t>CausalML</a:t>
            </a:r>
            <a:r>
              <a:rPr lang="en-US" sz="2800" dirty="0">
                <a:solidFill>
                  <a:schemeClr val="tx1"/>
                </a:solidFill>
              </a:rPr>
              <a:t> Packages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Way Forward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A4060-1878-4974-D832-BB22750E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FFFFFF"/>
                </a:solidFill>
              </a:rPr>
              <a:t>JuliaCon</a:t>
            </a:r>
            <a:r>
              <a:rPr lang="en-US" sz="1600" dirty="0">
                <a:solidFill>
                  <a:srgbClr val="FFFFFF"/>
                </a:solidFill>
              </a:rPr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D695A-ACE4-8CC4-9F05-A602ACDB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38" y="610622"/>
            <a:ext cx="685802" cy="7666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7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D4C4E-828F-435B-3884-660745BB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The ELM in </a:t>
            </a:r>
            <a:r>
              <a:rPr lang="en-US" sz="3200" dirty="0" err="1">
                <a:solidFill>
                  <a:schemeClr val="tx1"/>
                </a:solidFill>
              </a:rPr>
              <a:t>CausalELM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71ED-D79F-6422-58BC-18D4B5BD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lnSpcReduction="1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Ensemble of ELMs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Uses bagging strategy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Provides regularization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Enables probabilistic outputs</a:t>
            </a:r>
          </a:p>
          <a:p>
            <a:r>
              <a:rPr lang="en-US" sz="3300" dirty="0">
                <a:solidFill>
                  <a:schemeClr val="tx1"/>
                </a:solidFill>
              </a:rPr>
              <a:t>Activation functions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Provide regularization</a:t>
            </a: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Can greatly improve performance</a:t>
            </a:r>
          </a:p>
          <a:p>
            <a:pPr lvl="1"/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F7354-92CD-6976-6C25-D95B189A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FFFFFF"/>
                </a:solidFill>
              </a:rPr>
              <a:t>JuliaCon</a:t>
            </a:r>
            <a:r>
              <a:rPr lang="en-US" sz="1600" dirty="0">
                <a:solidFill>
                  <a:srgbClr val="FFFFFF"/>
                </a:solidFill>
              </a:rPr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784B-5FB1-F9DD-BC87-BFA1B0E3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38" y="610622"/>
            <a:ext cx="685802" cy="7666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8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496400-602C-104B-82F0-5D8CE062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List of All Estimators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E750C-8757-51CC-8E1F-C1EDDF94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90159-BFB1-32B1-D6A8-EE7500DA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FD0C99-C4A2-ACCF-123E-9A6D681DC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82123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102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0E332-50E2-BA3E-D966-8DA2AFD9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with Other CausalML Packages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56C6E-D124-1A6C-0E7C-E9955677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B5604-CE1E-0945-31D3-79BD333B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0297533-DFAA-26B0-674A-684ABF3B7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56541"/>
              </p:ext>
            </p:extLst>
          </p:nvPr>
        </p:nvGraphicFramePr>
        <p:xfrm>
          <a:off x="273814" y="295729"/>
          <a:ext cx="7431547" cy="605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54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6AA94-CD3E-7D9E-FC43-9CCCBF8E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Way Forward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F465F-1BF0-9902-2D13-82943F6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7FA1E-1836-ABE7-8F25-1D2AED89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b="0" i="0" kern="1200" dirty="0" err="1">
                <a:latin typeface="+mn-lt"/>
                <a:ea typeface="+mn-ea"/>
                <a:cs typeface="+mn-cs"/>
              </a:rPr>
              <a:t>JuliaCon</a:t>
            </a:r>
            <a:r>
              <a:rPr lang="en-US" sz="1600" b="0" i="0" kern="1200" dirty="0">
                <a:latin typeface="+mn-lt"/>
                <a:ea typeface="+mn-ea"/>
                <a:cs typeface="+mn-cs"/>
              </a:rPr>
              <a:t> 2024</a:t>
            </a:r>
          </a:p>
        </p:txBody>
      </p:sp>
      <p:pic>
        <p:nvPicPr>
          <p:cNvPr id="1026" name="Picture 2" descr="Investors Possibly You! on Make a GIF">
            <a:extLst>
              <a:ext uri="{FF2B5EF4-FFF2-40B4-BE49-F238E27FC236}">
                <a16:creationId xmlns:a16="http://schemas.microsoft.com/office/drawing/2014/main" id="{751807AC-B68A-57F6-DF68-0BFAF8E279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4" y="1557603"/>
            <a:ext cx="4986236" cy="37396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6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6175-3C85-97F5-40E5-A1B91556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6909C-D074-0BDB-9758-9FBEC69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4627E-9341-FB20-E78D-0DBABCB0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b="0" i="0" kern="1200" dirty="0" err="1">
                <a:latin typeface="+mn-lt"/>
                <a:ea typeface="+mn-ea"/>
                <a:cs typeface="+mn-cs"/>
              </a:rPr>
              <a:t>JuliaCon</a:t>
            </a:r>
            <a:r>
              <a:rPr lang="en-US" sz="1600" b="0" i="0" kern="1200" dirty="0">
                <a:latin typeface="+mn-lt"/>
                <a:ea typeface="+mn-ea"/>
                <a:cs typeface="+mn-cs"/>
              </a:rPr>
              <a:t> 2024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7E38079A-799D-A75C-ABA3-7ABBC4EEE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73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F520-75A2-301E-3F44-CDA27AA7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9F1B-C3A6-4DBB-C92A-17D08E80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2" y="2603500"/>
            <a:ext cx="11565653" cy="3416300"/>
          </a:xfrm>
        </p:spPr>
        <p:txBody>
          <a:bodyPr>
            <a:normAutofit/>
          </a:bodyPr>
          <a:lstStyle/>
          <a:p>
            <a:r>
              <a:rPr lang="en-US" sz="2800" dirty="0"/>
              <a:t>Define x</a:t>
            </a:r>
            <a:r>
              <a:rPr lang="en-US" sz="2800" baseline="-25000" dirty="0"/>
              <a:t>i</a:t>
            </a:r>
            <a:r>
              <a:rPr lang="en-US" sz="2800" dirty="0"/>
              <a:t> as a vector of covariates for each unit i</a:t>
            </a:r>
          </a:p>
          <a:p>
            <a:r>
              <a:rPr lang="en-US" sz="2800" dirty="0"/>
              <a:t>Define: T</a:t>
            </a:r>
            <a:r>
              <a:rPr lang="en-US" sz="2800" baseline="-25000" dirty="0"/>
              <a:t>i</a:t>
            </a:r>
            <a:r>
              <a:rPr lang="en-US" sz="2800" dirty="0"/>
              <a:t> ∈ {0, 1} as the treatment indicator</a:t>
            </a:r>
          </a:p>
          <a:p>
            <a:pPr lvl="1"/>
            <a:r>
              <a:rPr lang="en-US" sz="2000" dirty="0"/>
              <a:t>When unit i is treated, T</a:t>
            </a:r>
            <a:r>
              <a:rPr lang="en-US" sz="2000" baseline="-25000" dirty="0"/>
              <a:t>i</a:t>
            </a:r>
            <a:r>
              <a:rPr lang="en-US" sz="2000" dirty="0"/>
              <a:t> = 1</a:t>
            </a:r>
          </a:p>
          <a:p>
            <a:pPr lvl="1"/>
            <a:r>
              <a:rPr lang="en-US" sz="2000" dirty="0"/>
              <a:t>When unit i is not treated, T</a:t>
            </a:r>
            <a:r>
              <a:rPr lang="en-US" sz="2000" baseline="-25000" dirty="0"/>
              <a:t>i</a:t>
            </a:r>
            <a:r>
              <a:rPr lang="en-US" sz="2000" dirty="0"/>
              <a:t> = 0</a:t>
            </a:r>
          </a:p>
          <a:p>
            <a:r>
              <a:rPr lang="en-US" sz="2800" dirty="0"/>
              <a:t>Define: Y</a:t>
            </a:r>
            <a:r>
              <a:rPr lang="en-US" sz="2800" baseline="-25000" dirty="0"/>
              <a:t>i</a:t>
            </a:r>
            <a:r>
              <a:rPr lang="en-US" sz="2800" dirty="0"/>
              <a:t>(T</a:t>
            </a:r>
            <a:r>
              <a:rPr lang="en-US" sz="2800" baseline="-25000" dirty="0"/>
              <a:t>i</a:t>
            </a:r>
            <a:r>
              <a:rPr lang="en-US" sz="2800" dirty="0"/>
              <a:t>) as the outcome for unit i as a function of T</a:t>
            </a:r>
            <a:r>
              <a:rPr lang="en-US" sz="2800" baseline="-25000" dirty="0"/>
              <a:t>i</a:t>
            </a:r>
            <a:endParaRPr lang="en-US" sz="2800" dirty="0"/>
          </a:p>
          <a:p>
            <a:pPr lvl="1"/>
            <a:r>
              <a:rPr lang="en-US" sz="2000" dirty="0"/>
              <a:t>When unit i is treated, we observe Y(1)</a:t>
            </a:r>
          </a:p>
          <a:p>
            <a:pPr lvl="1"/>
            <a:r>
              <a:rPr lang="en-US" sz="2000" dirty="0"/>
              <a:t>When unit i is not treated, we observe Y(0)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DF466-EC10-F8C4-1D52-8B577A02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BF2B9-0A7E-EE7B-F327-1C4BC921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F520-75A2-301E-3F44-CDA27AA7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9F1B-C3A6-4DBB-C92A-17D08E80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2" y="2603500"/>
            <a:ext cx="11565653" cy="3416300"/>
          </a:xfrm>
        </p:spPr>
        <p:txBody>
          <a:bodyPr>
            <a:normAutofit/>
          </a:bodyPr>
          <a:lstStyle/>
          <a:p>
            <a:r>
              <a:rPr lang="en-US" sz="2800" dirty="0"/>
              <a:t>The impact of treatment for unit i is just: </a:t>
            </a:r>
            <a:r>
              <a:rPr lang="en-US" sz="2800" dirty="0" err="1"/>
              <a:t>τ</a:t>
            </a:r>
            <a:r>
              <a:rPr lang="en-US" sz="2800" baseline="-25000" dirty="0" err="1"/>
              <a:t>i</a:t>
            </a:r>
            <a:r>
              <a:rPr lang="en-US" sz="2800" dirty="0"/>
              <a:t> = Y</a:t>
            </a:r>
            <a:r>
              <a:rPr lang="en-US" sz="2800" baseline="-25000" dirty="0"/>
              <a:t>i</a:t>
            </a:r>
            <a:r>
              <a:rPr lang="en-US" sz="2800" dirty="0"/>
              <a:t>(1) − Y</a:t>
            </a:r>
            <a:r>
              <a:rPr lang="en-US" sz="2800" baseline="-25000" dirty="0"/>
              <a:t>i</a:t>
            </a:r>
            <a:r>
              <a:rPr lang="en-US" sz="2800" dirty="0"/>
              <a:t>(0)</a:t>
            </a:r>
          </a:p>
          <a:p>
            <a:r>
              <a:rPr lang="en-US" sz="2800" dirty="0"/>
              <a:t>Problem: we only observe Y</a:t>
            </a:r>
            <a:r>
              <a:rPr lang="en-US" sz="2800" baseline="-25000" dirty="0"/>
              <a:t>i</a:t>
            </a:r>
            <a:r>
              <a:rPr lang="en-US" sz="2800" dirty="0"/>
              <a:t>(1) or Y</a:t>
            </a:r>
            <a:r>
              <a:rPr lang="en-US" sz="2800" baseline="-25000" dirty="0"/>
              <a:t>i</a:t>
            </a:r>
            <a:r>
              <a:rPr lang="en-US" sz="2800" dirty="0"/>
              <a:t>(0) but not both potential outcomes</a:t>
            </a:r>
          </a:p>
          <a:p>
            <a:r>
              <a:rPr lang="en-US" sz="2800" dirty="0"/>
              <a:t>Most models try to use assumptions, data structure, or research designs to overcome this problem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479E8-DA83-3640-C7D0-BBAD5EA2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2ACAE-33E3-FF3E-4D36-C75F8A2E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Motivating Example: Effect of 401(k) Plans on Net Worth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9C2-927F-6955-90DA-3AFBCD07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What is the effect of US 401(k) plans on net worth?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E[</a:t>
            </a:r>
            <a:r>
              <a:rPr lang="en-US" sz="2800" dirty="0" err="1">
                <a:solidFill>
                  <a:schemeClr val="tx1"/>
                </a:solidFill>
              </a:rPr>
              <a:t>τ</a:t>
            </a:r>
            <a:r>
              <a:rPr lang="en-US" sz="2800" baseline="-250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]= E[Y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(1) − Y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(0)] = Average Treatment Effect (ATE)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Data comes from a 1994 study by Poterba et. al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E53D-68A4-E946-46C9-01BAB42F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504" y="317862"/>
            <a:ext cx="838199" cy="76768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BC2DD-55F7-FB60-8FAC-9FB5D34C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JuliaCon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538247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Motivating Example: Effect of 401(k) Plans on Net Worth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9C2-927F-6955-90DA-3AFBCD07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includes age, income in USD, family size, marital status, dual earner status, indicator for a defined benefits pension, IRA participation indicator, and home ownership indicator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denotes eligibility for a 401(k) plan</a:t>
            </a:r>
          </a:p>
          <a:p>
            <a:r>
              <a:rPr lang="en-US" sz="2800" dirty="0">
                <a:solidFill>
                  <a:schemeClr val="tx1"/>
                </a:solidFill>
              </a:rPr>
              <a:t>Y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represents net financial assets in USD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63893-6CEA-E6D6-8307-5180D1D9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504" y="317862"/>
            <a:ext cx="838199" cy="76768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EC75A-2961-E4AC-A0DB-35AE2F96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JuliaCon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282046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Motivating Example: Effect of 401(k) Plan on Net Worth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63DBA-134D-2BF9-7982-0C09D3C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0B4D4-5666-5F98-575D-63F5E11D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9839AC-A404-F46B-AF5A-8529074C2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73389"/>
              </p:ext>
            </p:extLst>
          </p:nvPr>
        </p:nvGraphicFramePr>
        <p:xfrm>
          <a:off x="959153" y="1768510"/>
          <a:ext cx="10273694" cy="4461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6864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401(k) Plan on Net Worth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Instantiate a double machine learning model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4646B-A33D-F237-DD62-B3F9C106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56" y="3940004"/>
            <a:ext cx="6158802" cy="7390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9D2F1-A0F3-D0C9-ED4A-E88328EC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9DC2-00F7-0D5A-4239-CDB57471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7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B5FD-ABBC-924E-2C5F-64B027B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Motivating Example: Effect of 401(k) Plan on Net Worth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98EF3-9C36-85C9-7F5A-97338643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Estimate the ATE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498E5-32CC-1722-4357-4F24FCE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508889"/>
            <a:ext cx="6158802" cy="160128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8D3A-F57A-C942-AE86-A50B5430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JuliaCon</a:t>
            </a:r>
            <a:r>
              <a:rPr lang="en-US" sz="1600" dirty="0"/>
              <a:t>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6EE19-466E-2EBD-B292-D459751F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5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410</TotalTime>
  <Words>1810</Words>
  <Application>Microsoft Office PowerPoint</Application>
  <PresentationFormat>Widescreen</PresentationFormat>
  <Paragraphs>225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Century Gothic</vt:lpstr>
      <vt:lpstr>Wingdings 3</vt:lpstr>
      <vt:lpstr>Ion Boardroom</vt:lpstr>
      <vt:lpstr>Causal Machine Learning with CausalELM</vt:lpstr>
      <vt:lpstr>Outline</vt:lpstr>
      <vt:lpstr>Potential Outcomes Framework</vt:lpstr>
      <vt:lpstr>Potential Outcomes Framework</vt:lpstr>
      <vt:lpstr>Motivating Example: Effect of 401(k) Plans on Net Worth</vt:lpstr>
      <vt:lpstr>Motivating Example: Effect of 401(k) Plans on Net Worth</vt:lpstr>
      <vt:lpstr>Motivating Example: Effect of 401(k) Plan on Net Worth</vt:lpstr>
      <vt:lpstr>Motivating Example: Effect of 401(k) Plan on Net Worth</vt:lpstr>
      <vt:lpstr>Motivating Example: Effect of 401(k) Plan on Net Worth</vt:lpstr>
      <vt:lpstr>Motivating Example: Effect of 401(k) Plan on Net Worth</vt:lpstr>
      <vt:lpstr>Motivating Example: Effect of 401(k) Plan on Net Worth</vt:lpstr>
      <vt:lpstr>Motivating Example: Effect of Aid on Taliban Violence</vt:lpstr>
      <vt:lpstr>Motivating Example: Effect of Aid on Taliban Violence</vt:lpstr>
      <vt:lpstr>Motivating Example: Effect of Aid on Taliban Violence</vt:lpstr>
      <vt:lpstr>Motivating Example: Effect of Aid on Taliban Violence</vt:lpstr>
      <vt:lpstr>Motivating Example: Effect of Aid on Taliban Violence</vt:lpstr>
      <vt:lpstr>Motivating Example: Effect of Aid on Taliban Violence</vt:lpstr>
      <vt:lpstr>General Workflow</vt:lpstr>
      <vt:lpstr>The ELM in CausalELM</vt:lpstr>
      <vt:lpstr>The ELM in CausalELM</vt:lpstr>
      <vt:lpstr>List of All Estimators</vt:lpstr>
      <vt:lpstr>Comparison with Other CausalML Packages</vt:lpstr>
      <vt:lpstr>Way Forward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Darren Colby</dc:creator>
  <cp:lastModifiedBy>Darren Colby</cp:lastModifiedBy>
  <cp:revision>3</cp:revision>
  <dcterms:created xsi:type="dcterms:W3CDTF">2024-07-06T21:34:21Z</dcterms:created>
  <dcterms:modified xsi:type="dcterms:W3CDTF">2024-07-08T13:30:35Z</dcterms:modified>
</cp:coreProperties>
</file>