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10287000" cx="18288000"/>
  <p:notesSz cx="6858000" cy="9144000"/>
  <p:embeddedFontLst>
    <p:embeddedFont>
      <p:font typeface="Anta"/>
      <p:regular r:id="rId18"/>
    </p:embeddedFont>
    <p:embeddedFont>
      <p:font typeface="Cabin Condensed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5" roundtripDataSignature="AMtx7mjKUVjg35fjp2Ww9cVvYhRrXRZO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17EE26-311E-4DCF-B962-3AB041A7B855}">
  <a:tblStyle styleId="{CF17EE26-311E-4DCF-B962-3AB041A7B8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Condensed-bold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CabinCondensed-regular.fntdata"/><Relationship Id="rId18" Type="http://schemas.openxmlformats.org/officeDocument/2006/relationships/font" Target="fonts/Ant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5c68bc2b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85c68bc2bb_1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85c68bc2b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85c68bc2bb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85c68bc2b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85c68bc2bb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a00687f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8a00687fc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a00687fc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8a00687fc4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a00687fc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8a00687fc4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a00687fc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8a00687fc4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8a00687fc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8a00687fc4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8a00687fc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8a00687fc4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85c68bc2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85c68bc2b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85c68bc2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85c68bc2b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://bit.ly/48F4Tsv" TargetMode="External"/><Relationship Id="rId5" Type="http://schemas.openxmlformats.org/officeDocument/2006/relationships/hyperlink" Target="http://bit.ly/3WsRUT5" TargetMode="External"/><Relationship Id="rId6" Type="http://schemas.openxmlformats.org/officeDocument/2006/relationships/image" Target="../media/image23.png"/><Relationship Id="rId7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9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1.png"/><Relationship Id="rId5" Type="http://schemas.openxmlformats.org/officeDocument/2006/relationships/image" Target="../media/image12.png"/><Relationship Id="rId6" Type="http://schemas.openxmlformats.org/officeDocument/2006/relationships/image" Target="../media/image28.png"/><Relationship Id="rId7" Type="http://schemas.openxmlformats.org/officeDocument/2006/relationships/image" Target="../media/image22.png"/><Relationship Id="rId8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5c68bc2bb_1_57"/>
          <p:cNvSpPr/>
          <p:nvPr/>
        </p:nvSpPr>
        <p:spPr>
          <a:xfrm rot="5400000">
            <a:off x="4018981" y="864980"/>
            <a:ext cx="10250048" cy="8568640"/>
          </a:xfrm>
          <a:custGeom>
            <a:rect b="b" l="l" r="r" t="t"/>
            <a:pathLst>
              <a:path extrusionOk="0" h="2227067" w="3882594">
                <a:moveTo>
                  <a:pt x="0" y="0"/>
                </a:moveTo>
                <a:lnTo>
                  <a:pt x="3882594" y="0"/>
                </a:lnTo>
                <a:lnTo>
                  <a:pt x="3882594" y="2227067"/>
                </a:lnTo>
                <a:lnTo>
                  <a:pt x="0" y="222706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85" name="Google Shape;85;g385c68bc2bb_1_57"/>
          <p:cNvSpPr txBox="1"/>
          <p:nvPr/>
        </p:nvSpPr>
        <p:spPr>
          <a:xfrm>
            <a:off x="9882136" y="5481637"/>
            <a:ext cx="30114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49" u="none" cap="none" strike="noStrike">
                <a:solidFill>
                  <a:srgbClr val="FFFFFF"/>
                </a:solidFill>
                <a:latin typeface="Anta"/>
                <a:ea typeface="Anta"/>
                <a:cs typeface="Anta"/>
                <a:sym typeface="Anta"/>
              </a:rPr>
              <a:t>Intro to Python + Data</a:t>
            </a:r>
            <a:endParaRPr/>
          </a:p>
        </p:txBody>
      </p:sp>
      <p:pic>
        <p:nvPicPr>
          <p:cNvPr id="86" name="Google Shape;86;g385c68bc2bb_1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988" y="3916625"/>
            <a:ext cx="8500025" cy="27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385c68bc2bb_1_57"/>
          <p:cNvSpPr txBox="1"/>
          <p:nvPr/>
        </p:nvSpPr>
        <p:spPr>
          <a:xfrm rot="-250087">
            <a:off x="6227946" y="1989097"/>
            <a:ext cx="5402890" cy="230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0" u="none" cap="none" strike="noStrike">
                <a:solidFill>
                  <a:srgbClr val="F8E64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88" name="Google Shape;88;g385c68bc2bb_1_57"/>
          <p:cNvSpPr/>
          <p:nvPr/>
        </p:nvSpPr>
        <p:spPr>
          <a:xfrm>
            <a:off x="4859525" y="25"/>
            <a:ext cx="8568600" cy="1938000"/>
          </a:xfrm>
          <a:prstGeom prst="rect">
            <a:avLst/>
          </a:prstGeom>
          <a:solidFill>
            <a:srgbClr val="FDEF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385c68bc2bb_1_57"/>
          <p:cNvSpPr/>
          <p:nvPr/>
        </p:nvSpPr>
        <p:spPr>
          <a:xfrm>
            <a:off x="4859525" y="8253975"/>
            <a:ext cx="8568600" cy="2033100"/>
          </a:xfrm>
          <a:prstGeom prst="rect">
            <a:avLst/>
          </a:prstGeom>
          <a:solidFill>
            <a:srgbClr val="FDEF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385c68bc2bb_1_57"/>
          <p:cNvSpPr/>
          <p:nvPr/>
        </p:nvSpPr>
        <p:spPr>
          <a:xfrm rot="5400000">
            <a:off x="12523252" y="2477898"/>
            <a:ext cx="6318922" cy="5239175"/>
          </a:xfrm>
          <a:custGeom>
            <a:rect b="b" l="l" r="r" t="t"/>
            <a:pathLst>
              <a:path extrusionOk="0" h="2227067" w="3882594">
                <a:moveTo>
                  <a:pt x="0" y="0"/>
                </a:moveTo>
                <a:lnTo>
                  <a:pt x="3882594" y="0"/>
                </a:lnTo>
                <a:lnTo>
                  <a:pt x="3882594" y="2227067"/>
                </a:lnTo>
                <a:lnTo>
                  <a:pt x="0" y="222706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91" name="Google Shape;91;g385c68bc2bb_1_57"/>
          <p:cNvSpPr/>
          <p:nvPr/>
        </p:nvSpPr>
        <p:spPr>
          <a:xfrm rot="5400000">
            <a:off x="-458881" y="2388816"/>
            <a:ext cx="6318922" cy="5417340"/>
          </a:xfrm>
          <a:custGeom>
            <a:rect b="b" l="l" r="r" t="t"/>
            <a:pathLst>
              <a:path extrusionOk="0" h="2227067" w="3882594">
                <a:moveTo>
                  <a:pt x="0" y="0"/>
                </a:moveTo>
                <a:lnTo>
                  <a:pt x="3882594" y="0"/>
                </a:lnTo>
                <a:lnTo>
                  <a:pt x="3882594" y="2227067"/>
                </a:lnTo>
                <a:lnTo>
                  <a:pt x="0" y="222706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92" name="Google Shape;92;g385c68bc2bb_1_57"/>
          <p:cNvSpPr/>
          <p:nvPr/>
        </p:nvSpPr>
        <p:spPr>
          <a:xfrm>
            <a:off x="11391025" y="8253975"/>
            <a:ext cx="6911400" cy="2033100"/>
          </a:xfrm>
          <a:prstGeom prst="rect">
            <a:avLst/>
          </a:prstGeom>
          <a:solidFill>
            <a:srgbClr val="FDEF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385c68bc2bb_1_57"/>
          <p:cNvSpPr/>
          <p:nvPr/>
        </p:nvSpPr>
        <p:spPr>
          <a:xfrm>
            <a:off x="-8100" y="8253975"/>
            <a:ext cx="7137900" cy="2033100"/>
          </a:xfrm>
          <a:prstGeom prst="rect">
            <a:avLst/>
          </a:prstGeom>
          <a:solidFill>
            <a:srgbClr val="FDEF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385c68bc2bb_1_57"/>
          <p:cNvSpPr/>
          <p:nvPr/>
        </p:nvSpPr>
        <p:spPr>
          <a:xfrm>
            <a:off x="-59950" y="25"/>
            <a:ext cx="8568600" cy="1938000"/>
          </a:xfrm>
          <a:prstGeom prst="rect">
            <a:avLst/>
          </a:prstGeom>
          <a:solidFill>
            <a:srgbClr val="FDEF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385c68bc2bb_1_57"/>
          <p:cNvSpPr/>
          <p:nvPr/>
        </p:nvSpPr>
        <p:spPr>
          <a:xfrm>
            <a:off x="10485875" y="0"/>
            <a:ext cx="7802100" cy="1938000"/>
          </a:xfrm>
          <a:prstGeom prst="rect">
            <a:avLst/>
          </a:prstGeom>
          <a:solidFill>
            <a:srgbClr val="FDEF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385c68bc2bb_1_57"/>
          <p:cNvSpPr txBox="1"/>
          <p:nvPr/>
        </p:nvSpPr>
        <p:spPr>
          <a:xfrm>
            <a:off x="6151100" y="6648775"/>
            <a:ext cx="6566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Intro to Python + Data</a:t>
            </a:r>
            <a:endParaRPr sz="55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7" name="Google Shape;97;g385c68bc2bb_1_57" title="462543847_2148246222243476_3841800274682213669_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7476" y="3304875"/>
            <a:ext cx="3955688" cy="39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385c68bc2bb_1_57"/>
          <p:cNvSpPr/>
          <p:nvPr/>
        </p:nvSpPr>
        <p:spPr>
          <a:xfrm flipH="1">
            <a:off x="-120420" y="6031748"/>
            <a:ext cx="4710933" cy="4710933"/>
          </a:xfrm>
          <a:custGeom>
            <a:rect b="b" l="l" r="r" t="t"/>
            <a:pathLst>
              <a:path extrusionOk="0" h="4710933" w="4710933">
                <a:moveTo>
                  <a:pt x="4710933" y="0"/>
                </a:moveTo>
                <a:lnTo>
                  <a:pt x="0" y="0"/>
                </a:lnTo>
                <a:lnTo>
                  <a:pt x="0" y="4710933"/>
                </a:lnTo>
                <a:lnTo>
                  <a:pt x="4710933" y="4710933"/>
                </a:lnTo>
                <a:lnTo>
                  <a:pt x="4710933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g385c68bc2bb_1_57"/>
          <p:cNvSpPr/>
          <p:nvPr/>
        </p:nvSpPr>
        <p:spPr>
          <a:xfrm>
            <a:off x="403175" y="2056400"/>
            <a:ext cx="4594800" cy="3289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C151A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Take a seat!</a:t>
            </a:r>
            <a:endParaRPr sz="5000">
              <a:solidFill>
                <a:srgbClr val="0C151A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>
                <a:solidFill>
                  <a:srgbClr val="0C151A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We’ll start at 7:05pm &lt;3</a:t>
            </a:r>
            <a:endParaRPr sz="5000">
              <a:solidFill>
                <a:srgbClr val="0C151A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g385c68bc2bb_0_29"/>
          <p:cNvGrpSpPr/>
          <p:nvPr/>
        </p:nvGrpSpPr>
        <p:grpSpPr>
          <a:xfrm rot="2700000">
            <a:off x="15432012" y="-3173820"/>
            <a:ext cx="6127311" cy="5735188"/>
            <a:chOff x="0" y="-66675"/>
            <a:chExt cx="1613775" cy="1510500"/>
          </a:xfrm>
        </p:grpSpPr>
        <p:sp>
          <p:nvSpPr>
            <p:cNvPr id="251" name="Google Shape;251;g385c68bc2bb_0_29"/>
            <p:cNvSpPr/>
            <p:nvPr/>
          </p:nvSpPr>
          <p:spPr>
            <a:xfrm>
              <a:off x="0" y="0"/>
              <a:ext cx="1613775" cy="1443740"/>
            </a:xfrm>
            <a:custGeom>
              <a:rect b="b" l="l" r="r" t="t"/>
              <a:pathLst>
                <a:path extrusionOk="0" h="1443740" w="1613775">
                  <a:moveTo>
                    <a:pt x="0" y="0"/>
                  </a:moveTo>
                  <a:lnTo>
                    <a:pt x="1613775" y="0"/>
                  </a:lnTo>
                  <a:lnTo>
                    <a:pt x="1613775" y="1443740"/>
                  </a:lnTo>
                  <a:lnTo>
                    <a:pt x="0" y="1443740"/>
                  </a:lnTo>
                  <a:close/>
                </a:path>
              </a:pathLst>
            </a:custGeom>
            <a:solidFill>
              <a:srgbClr val="F8E640"/>
            </a:solidFill>
            <a:ln>
              <a:noFill/>
            </a:ln>
          </p:spPr>
        </p:sp>
        <p:sp>
          <p:nvSpPr>
            <p:cNvPr id="252" name="Google Shape;252;g385c68bc2bb_0_29"/>
            <p:cNvSpPr txBox="1"/>
            <p:nvPr/>
          </p:nvSpPr>
          <p:spPr>
            <a:xfrm>
              <a:off x="0" y="-66675"/>
              <a:ext cx="1613700" cy="15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3" name="Google Shape;253;g385c68bc2bb_0_29"/>
          <p:cNvGrpSpPr/>
          <p:nvPr/>
        </p:nvGrpSpPr>
        <p:grpSpPr>
          <a:xfrm rot="2700000">
            <a:off x="15643551" y="-3425962"/>
            <a:ext cx="6127311" cy="5735188"/>
            <a:chOff x="0" y="-66675"/>
            <a:chExt cx="1613775" cy="1510500"/>
          </a:xfrm>
        </p:grpSpPr>
        <p:sp>
          <p:nvSpPr>
            <p:cNvPr id="254" name="Google Shape;254;g385c68bc2bb_0_29"/>
            <p:cNvSpPr/>
            <p:nvPr/>
          </p:nvSpPr>
          <p:spPr>
            <a:xfrm>
              <a:off x="0" y="0"/>
              <a:ext cx="1613775" cy="1443740"/>
            </a:xfrm>
            <a:custGeom>
              <a:rect b="b" l="l" r="r" t="t"/>
              <a:pathLst>
                <a:path extrusionOk="0" h="1443740" w="1613775">
                  <a:moveTo>
                    <a:pt x="0" y="0"/>
                  </a:moveTo>
                  <a:lnTo>
                    <a:pt x="1613775" y="0"/>
                  </a:lnTo>
                  <a:lnTo>
                    <a:pt x="1613775" y="1443740"/>
                  </a:lnTo>
                  <a:lnTo>
                    <a:pt x="0" y="14437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5" name="Google Shape;255;g385c68bc2bb_0_29"/>
            <p:cNvSpPr txBox="1"/>
            <p:nvPr/>
          </p:nvSpPr>
          <p:spPr>
            <a:xfrm>
              <a:off x="0" y="-66675"/>
              <a:ext cx="1613700" cy="15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6" name="Google Shape;256;g385c68bc2bb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710" y="2650076"/>
            <a:ext cx="7290774" cy="446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385c68bc2bb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3353" y="2550262"/>
            <a:ext cx="6382931" cy="446805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385c68bc2bb_0_29"/>
          <p:cNvSpPr/>
          <p:nvPr/>
        </p:nvSpPr>
        <p:spPr>
          <a:xfrm>
            <a:off x="8698531" y="4369971"/>
            <a:ext cx="1798800" cy="51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87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9725" lIns="179725" spcFirstLastPara="1" rIns="179725" wrap="square" tIns="17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2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g385c68bc2bb_0_29"/>
          <p:cNvSpPr txBox="1"/>
          <p:nvPr/>
        </p:nvSpPr>
        <p:spPr>
          <a:xfrm>
            <a:off x="4273500" y="1021125"/>
            <a:ext cx="9741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26232E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Importing Data Into Python</a:t>
            </a:r>
            <a:endParaRPr sz="7000">
              <a:solidFill>
                <a:srgbClr val="26232E"/>
              </a:solidFill>
            </a:endParaRPr>
          </a:p>
        </p:txBody>
      </p:sp>
      <p:sp>
        <p:nvSpPr>
          <p:cNvPr id="260" name="Google Shape;260;g385c68bc2bb_0_29"/>
          <p:cNvSpPr txBox="1"/>
          <p:nvPr/>
        </p:nvSpPr>
        <p:spPr>
          <a:xfrm>
            <a:off x="4197300" y="7231550"/>
            <a:ext cx="9893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.csv file</a:t>
            </a:r>
            <a:r>
              <a:rPr lang="en-US" sz="40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: a text file that can store data using “comma </a:t>
            </a:r>
            <a:r>
              <a:rPr lang="en-US" sz="40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separated</a:t>
            </a:r>
            <a:r>
              <a:rPr lang="en-US" sz="40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 values”</a:t>
            </a:r>
            <a:endParaRPr/>
          </a:p>
        </p:txBody>
      </p:sp>
      <p:sp>
        <p:nvSpPr>
          <p:cNvPr id="261" name="Google Shape;261;g385c68bc2bb_0_29"/>
          <p:cNvSpPr txBox="1"/>
          <p:nvPr/>
        </p:nvSpPr>
        <p:spPr>
          <a:xfrm>
            <a:off x="3179250" y="8647550"/>
            <a:ext cx="11929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This is only one of the ways that you might see data, but is very common for beginner projects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85c68bc2bb_1_34"/>
          <p:cNvSpPr/>
          <p:nvPr/>
        </p:nvSpPr>
        <p:spPr>
          <a:xfrm flipH="1">
            <a:off x="-874845" y="6182598"/>
            <a:ext cx="4710933" cy="4710933"/>
          </a:xfrm>
          <a:custGeom>
            <a:rect b="b" l="l" r="r" t="t"/>
            <a:pathLst>
              <a:path extrusionOk="0" h="4710933" w="4710933">
                <a:moveTo>
                  <a:pt x="4710933" y="0"/>
                </a:moveTo>
                <a:lnTo>
                  <a:pt x="0" y="0"/>
                </a:lnTo>
                <a:lnTo>
                  <a:pt x="0" y="4710933"/>
                </a:lnTo>
                <a:lnTo>
                  <a:pt x="4710933" y="4710933"/>
                </a:lnTo>
                <a:lnTo>
                  <a:pt x="471093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67" name="Google Shape;267;g385c68bc2bb_1_34"/>
          <p:cNvGrpSpPr/>
          <p:nvPr/>
        </p:nvGrpSpPr>
        <p:grpSpPr>
          <a:xfrm rot="2700000">
            <a:off x="15432012" y="-3173820"/>
            <a:ext cx="6127311" cy="5735188"/>
            <a:chOff x="0" y="-66675"/>
            <a:chExt cx="1613775" cy="1510500"/>
          </a:xfrm>
        </p:grpSpPr>
        <p:sp>
          <p:nvSpPr>
            <p:cNvPr id="268" name="Google Shape;268;g385c68bc2bb_1_34"/>
            <p:cNvSpPr/>
            <p:nvPr/>
          </p:nvSpPr>
          <p:spPr>
            <a:xfrm>
              <a:off x="0" y="0"/>
              <a:ext cx="1613775" cy="1443740"/>
            </a:xfrm>
            <a:custGeom>
              <a:rect b="b" l="l" r="r" t="t"/>
              <a:pathLst>
                <a:path extrusionOk="0" h="1443740" w="1613775">
                  <a:moveTo>
                    <a:pt x="0" y="0"/>
                  </a:moveTo>
                  <a:lnTo>
                    <a:pt x="1613775" y="0"/>
                  </a:lnTo>
                  <a:lnTo>
                    <a:pt x="1613775" y="1443740"/>
                  </a:lnTo>
                  <a:lnTo>
                    <a:pt x="0" y="1443740"/>
                  </a:lnTo>
                  <a:close/>
                </a:path>
              </a:pathLst>
            </a:custGeom>
            <a:solidFill>
              <a:srgbClr val="F8E640"/>
            </a:solidFill>
            <a:ln>
              <a:noFill/>
            </a:ln>
          </p:spPr>
        </p:sp>
        <p:sp>
          <p:nvSpPr>
            <p:cNvPr id="269" name="Google Shape;269;g385c68bc2bb_1_34"/>
            <p:cNvSpPr txBox="1"/>
            <p:nvPr/>
          </p:nvSpPr>
          <p:spPr>
            <a:xfrm>
              <a:off x="0" y="-66675"/>
              <a:ext cx="1613700" cy="15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g385c68bc2bb_1_34"/>
          <p:cNvGrpSpPr/>
          <p:nvPr/>
        </p:nvGrpSpPr>
        <p:grpSpPr>
          <a:xfrm rot="2700000">
            <a:off x="15643551" y="-3425962"/>
            <a:ext cx="6127311" cy="5735188"/>
            <a:chOff x="0" y="-66675"/>
            <a:chExt cx="1613775" cy="1510500"/>
          </a:xfrm>
        </p:grpSpPr>
        <p:sp>
          <p:nvSpPr>
            <p:cNvPr id="271" name="Google Shape;271;g385c68bc2bb_1_34"/>
            <p:cNvSpPr/>
            <p:nvPr/>
          </p:nvSpPr>
          <p:spPr>
            <a:xfrm>
              <a:off x="0" y="0"/>
              <a:ext cx="1613775" cy="1443740"/>
            </a:xfrm>
            <a:custGeom>
              <a:rect b="b" l="l" r="r" t="t"/>
              <a:pathLst>
                <a:path extrusionOk="0" h="1443740" w="1613775">
                  <a:moveTo>
                    <a:pt x="0" y="0"/>
                  </a:moveTo>
                  <a:lnTo>
                    <a:pt x="1613775" y="0"/>
                  </a:lnTo>
                  <a:lnTo>
                    <a:pt x="1613775" y="1443740"/>
                  </a:lnTo>
                  <a:lnTo>
                    <a:pt x="0" y="14437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72" name="Google Shape;272;g385c68bc2bb_1_34"/>
            <p:cNvSpPr txBox="1"/>
            <p:nvPr/>
          </p:nvSpPr>
          <p:spPr>
            <a:xfrm>
              <a:off x="0" y="-66675"/>
              <a:ext cx="1613700" cy="15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g385c68bc2bb_1_34"/>
          <p:cNvSpPr txBox="1"/>
          <p:nvPr/>
        </p:nvSpPr>
        <p:spPr>
          <a:xfrm>
            <a:off x="5348250" y="2944625"/>
            <a:ext cx="7591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abin Condensed"/>
                <a:ea typeface="Cabin Condensed"/>
                <a:cs typeface="Cabin Condensed"/>
                <a:sym typeface="Cabin Condensed"/>
              </a:rPr>
              <a:t>Worksheet:</a:t>
            </a:r>
            <a:r>
              <a:rPr lang="en-US" sz="4000">
                <a:latin typeface="Cabin Condensed"/>
                <a:ea typeface="Cabin Condensed"/>
                <a:cs typeface="Cabin Condensed"/>
                <a:sym typeface="Cabin Condensed"/>
              </a:rPr>
              <a:t> </a:t>
            </a:r>
            <a:r>
              <a:rPr lang="en-US" sz="4000" u="sng">
                <a:solidFill>
                  <a:schemeClr val="hlink"/>
                </a:solidFill>
                <a:latin typeface="Cabin Condensed"/>
                <a:ea typeface="Cabin Condensed"/>
                <a:cs typeface="Cabin Condensed"/>
                <a:sym typeface="Cabin Condensed"/>
                <a:hlinkClick r:id="rId4"/>
              </a:rPr>
              <a:t>http://bit.ly/48F4Tsv</a:t>
            </a:r>
            <a:endParaRPr sz="4000">
              <a:latin typeface="Cabin Condensed"/>
              <a:ea typeface="Cabin Condensed"/>
              <a:cs typeface="Cabin Condensed"/>
              <a:sym typeface="Cabin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abin Condensed"/>
              <a:ea typeface="Cabin Condensed"/>
              <a:cs typeface="Cabin Condensed"/>
              <a:sym typeface="Cabin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abin Condensed"/>
                <a:ea typeface="Cabin Condensed"/>
                <a:cs typeface="Cabin Condensed"/>
                <a:sym typeface="Cabin Condensed"/>
              </a:rPr>
              <a:t>Dataset:</a:t>
            </a:r>
            <a:r>
              <a:rPr lang="en-US" sz="4000">
                <a:latin typeface="Cabin Condensed"/>
                <a:ea typeface="Cabin Condensed"/>
                <a:cs typeface="Cabin Condensed"/>
                <a:sym typeface="Cabin Condensed"/>
              </a:rPr>
              <a:t> </a:t>
            </a:r>
            <a:r>
              <a:rPr lang="en-US" sz="4000" u="sng">
                <a:solidFill>
                  <a:schemeClr val="hlink"/>
                </a:solidFill>
                <a:latin typeface="Cabin Condensed"/>
                <a:ea typeface="Cabin Condensed"/>
                <a:cs typeface="Cabin Condensed"/>
                <a:sym typeface="Cabin Condensed"/>
                <a:hlinkClick r:id="rId5"/>
              </a:rPr>
              <a:t>http://bit.ly/3WsRUT5</a:t>
            </a:r>
            <a:r>
              <a:rPr lang="en-US" sz="4000">
                <a:latin typeface="Cabin Condensed"/>
                <a:ea typeface="Cabin Condensed"/>
                <a:cs typeface="Cabin Condensed"/>
                <a:sym typeface="Cabin Condensed"/>
              </a:rPr>
              <a:t> </a:t>
            </a:r>
            <a:endParaRPr sz="4000"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274" name="Google Shape;274;g385c68bc2bb_1_34"/>
          <p:cNvSpPr txBox="1"/>
          <p:nvPr/>
        </p:nvSpPr>
        <p:spPr>
          <a:xfrm>
            <a:off x="4273500" y="1021125"/>
            <a:ext cx="9741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26232E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Your Turn!</a:t>
            </a:r>
            <a:endParaRPr sz="7000">
              <a:solidFill>
                <a:srgbClr val="26232E"/>
              </a:solidFill>
            </a:endParaRPr>
          </a:p>
        </p:txBody>
      </p:sp>
      <p:pic>
        <p:nvPicPr>
          <p:cNvPr id="275" name="Google Shape;275;g385c68bc2bb_1_34" title="Screenshot 2025-10-09 at 1.49.04 AM.png"/>
          <p:cNvPicPr preferRelativeResize="0"/>
          <p:nvPr/>
        </p:nvPicPr>
        <p:blipFill rotWithShape="1">
          <a:blip r:embed="rId6">
            <a:alphaModFix/>
          </a:blip>
          <a:srcRect b="0" l="0" r="57675" t="0"/>
          <a:stretch/>
        </p:blipFill>
        <p:spPr>
          <a:xfrm>
            <a:off x="3988499" y="6182600"/>
            <a:ext cx="5125125" cy="389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385c68bc2bb_1_34" title="Screenshot 2025-10-09 at 1.49.28 AM.png"/>
          <p:cNvPicPr preferRelativeResize="0"/>
          <p:nvPr/>
        </p:nvPicPr>
        <p:blipFill rotWithShape="1">
          <a:blip r:embed="rId7">
            <a:alphaModFix/>
          </a:blip>
          <a:srcRect b="0" l="0" r="53414" t="0"/>
          <a:stretch/>
        </p:blipFill>
        <p:spPr>
          <a:xfrm>
            <a:off x="12939750" y="5128925"/>
            <a:ext cx="3673723" cy="50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385c68bc2bb_1_34"/>
          <p:cNvSpPr/>
          <p:nvPr/>
        </p:nvSpPr>
        <p:spPr>
          <a:xfrm>
            <a:off x="9613081" y="7195118"/>
            <a:ext cx="2827200" cy="87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6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8675" lIns="188675" spcFirstLastPara="1" rIns="188675" wrap="square" tIns="188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9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g385c68bc2bb_1_34"/>
          <p:cNvSpPr/>
          <p:nvPr/>
        </p:nvSpPr>
        <p:spPr>
          <a:xfrm>
            <a:off x="4514850" y="6404525"/>
            <a:ext cx="833400" cy="890700"/>
          </a:xfrm>
          <a:prstGeom prst="ellipse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385c68bc2bb_1_34"/>
          <p:cNvSpPr/>
          <p:nvPr/>
        </p:nvSpPr>
        <p:spPr>
          <a:xfrm>
            <a:off x="13094025" y="7266575"/>
            <a:ext cx="1724100" cy="5748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38a00687fc4_0_9"/>
          <p:cNvGrpSpPr/>
          <p:nvPr/>
        </p:nvGrpSpPr>
        <p:grpSpPr>
          <a:xfrm rot="2700000">
            <a:off x="15432012" y="-3173820"/>
            <a:ext cx="6127311" cy="5735188"/>
            <a:chOff x="0" y="-66675"/>
            <a:chExt cx="1613775" cy="1510500"/>
          </a:xfrm>
        </p:grpSpPr>
        <p:sp>
          <p:nvSpPr>
            <p:cNvPr id="105" name="Google Shape;105;g38a00687fc4_0_9"/>
            <p:cNvSpPr/>
            <p:nvPr/>
          </p:nvSpPr>
          <p:spPr>
            <a:xfrm>
              <a:off x="0" y="0"/>
              <a:ext cx="1613775" cy="1443740"/>
            </a:xfrm>
            <a:custGeom>
              <a:rect b="b" l="l" r="r" t="t"/>
              <a:pathLst>
                <a:path extrusionOk="0" h="1443740" w="1613775">
                  <a:moveTo>
                    <a:pt x="0" y="0"/>
                  </a:moveTo>
                  <a:lnTo>
                    <a:pt x="1613775" y="0"/>
                  </a:lnTo>
                  <a:lnTo>
                    <a:pt x="1613775" y="1443740"/>
                  </a:lnTo>
                  <a:lnTo>
                    <a:pt x="0" y="1443740"/>
                  </a:lnTo>
                  <a:close/>
                </a:path>
              </a:pathLst>
            </a:custGeom>
            <a:solidFill>
              <a:srgbClr val="F8E640"/>
            </a:solidFill>
            <a:ln>
              <a:noFill/>
            </a:ln>
          </p:spPr>
        </p:sp>
        <p:sp>
          <p:nvSpPr>
            <p:cNvPr id="106" name="Google Shape;106;g38a00687fc4_0_9"/>
            <p:cNvSpPr txBox="1"/>
            <p:nvPr/>
          </p:nvSpPr>
          <p:spPr>
            <a:xfrm>
              <a:off x="0" y="-66675"/>
              <a:ext cx="1613700" cy="15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g38a00687fc4_0_9"/>
          <p:cNvGrpSpPr/>
          <p:nvPr/>
        </p:nvGrpSpPr>
        <p:grpSpPr>
          <a:xfrm rot="2700000">
            <a:off x="15643551" y="-3425962"/>
            <a:ext cx="6127311" cy="5735188"/>
            <a:chOff x="0" y="-66675"/>
            <a:chExt cx="1613775" cy="1510500"/>
          </a:xfrm>
        </p:grpSpPr>
        <p:sp>
          <p:nvSpPr>
            <p:cNvPr id="108" name="Google Shape;108;g38a00687fc4_0_9"/>
            <p:cNvSpPr/>
            <p:nvPr/>
          </p:nvSpPr>
          <p:spPr>
            <a:xfrm>
              <a:off x="0" y="0"/>
              <a:ext cx="1613775" cy="1443740"/>
            </a:xfrm>
            <a:custGeom>
              <a:rect b="b" l="l" r="r" t="t"/>
              <a:pathLst>
                <a:path extrusionOk="0" h="1443740" w="1613775">
                  <a:moveTo>
                    <a:pt x="0" y="0"/>
                  </a:moveTo>
                  <a:lnTo>
                    <a:pt x="1613775" y="0"/>
                  </a:lnTo>
                  <a:lnTo>
                    <a:pt x="1613775" y="1443740"/>
                  </a:lnTo>
                  <a:lnTo>
                    <a:pt x="0" y="14437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09" name="Google Shape;109;g38a00687fc4_0_9"/>
            <p:cNvSpPr txBox="1"/>
            <p:nvPr/>
          </p:nvSpPr>
          <p:spPr>
            <a:xfrm>
              <a:off x="0" y="-66675"/>
              <a:ext cx="1613700" cy="15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g38a00687fc4_0_9"/>
          <p:cNvSpPr txBox="1"/>
          <p:nvPr/>
        </p:nvSpPr>
        <p:spPr>
          <a:xfrm>
            <a:off x="6078300" y="1028825"/>
            <a:ext cx="6131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26232E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What is Python?</a:t>
            </a:r>
            <a:endParaRPr sz="7000">
              <a:solidFill>
                <a:srgbClr val="26232E"/>
              </a:solidFill>
            </a:endParaRPr>
          </a:p>
        </p:txBody>
      </p:sp>
      <p:pic>
        <p:nvPicPr>
          <p:cNvPr id="111" name="Google Shape;111;g38a00687fc4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839" y="3347900"/>
            <a:ext cx="5283177" cy="111616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38a00687fc4_0_9"/>
          <p:cNvSpPr/>
          <p:nvPr/>
        </p:nvSpPr>
        <p:spPr>
          <a:xfrm>
            <a:off x="8075236" y="3492621"/>
            <a:ext cx="2675400" cy="82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86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8550" lIns="178550" spcFirstLastPara="1" rIns="178550" wrap="square" tIns="178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34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3" name="Google Shape;113;g38a00687fc4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30054" y="3347889"/>
            <a:ext cx="3311287" cy="93013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38a00687fc4_0_9"/>
          <p:cNvSpPr txBox="1"/>
          <p:nvPr/>
        </p:nvSpPr>
        <p:spPr>
          <a:xfrm>
            <a:off x="1772863" y="4464065"/>
            <a:ext cx="58590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8550" lIns="178550" spcFirstLastPara="1" rIns="178550" wrap="square" tIns="1785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6">
                <a:solidFill>
                  <a:srgbClr val="0C151A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Commands</a:t>
            </a:r>
            <a:endParaRPr sz="2734">
              <a:solidFill>
                <a:srgbClr val="0C151A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115" name="Google Shape;115;g38a00687fc4_0_9"/>
          <p:cNvSpPr txBox="1"/>
          <p:nvPr/>
        </p:nvSpPr>
        <p:spPr>
          <a:xfrm>
            <a:off x="10656132" y="4278027"/>
            <a:ext cx="5859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8550" lIns="178550" spcFirstLastPara="1" rIns="178550" wrap="square" tIns="1785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0C151A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Outcome</a:t>
            </a:r>
            <a:endParaRPr sz="3900">
              <a:solidFill>
                <a:srgbClr val="0C151A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pic>
        <p:nvPicPr>
          <p:cNvPr id="116" name="Google Shape;116;g38a00687fc4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6784" y="5426135"/>
            <a:ext cx="3311287" cy="331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38a00687fc4_0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88678" y="5333110"/>
            <a:ext cx="3594030" cy="331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g38a00687fc4_0_35"/>
          <p:cNvGrpSpPr/>
          <p:nvPr/>
        </p:nvGrpSpPr>
        <p:grpSpPr>
          <a:xfrm rot="2700000">
            <a:off x="15432012" y="-3173820"/>
            <a:ext cx="6127311" cy="5735188"/>
            <a:chOff x="0" y="-66675"/>
            <a:chExt cx="1613775" cy="1510500"/>
          </a:xfrm>
        </p:grpSpPr>
        <p:sp>
          <p:nvSpPr>
            <p:cNvPr id="123" name="Google Shape;123;g38a00687fc4_0_35"/>
            <p:cNvSpPr/>
            <p:nvPr/>
          </p:nvSpPr>
          <p:spPr>
            <a:xfrm>
              <a:off x="0" y="0"/>
              <a:ext cx="1613775" cy="1443740"/>
            </a:xfrm>
            <a:custGeom>
              <a:rect b="b" l="l" r="r" t="t"/>
              <a:pathLst>
                <a:path extrusionOk="0" h="1443740" w="1613775">
                  <a:moveTo>
                    <a:pt x="0" y="0"/>
                  </a:moveTo>
                  <a:lnTo>
                    <a:pt x="1613775" y="0"/>
                  </a:lnTo>
                  <a:lnTo>
                    <a:pt x="1613775" y="1443740"/>
                  </a:lnTo>
                  <a:lnTo>
                    <a:pt x="0" y="1443740"/>
                  </a:lnTo>
                  <a:close/>
                </a:path>
              </a:pathLst>
            </a:custGeom>
            <a:solidFill>
              <a:srgbClr val="F8E640"/>
            </a:solidFill>
            <a:ln>
              <a:noFill/>
            </a:ln>
          </p:spPr>
        </p:sp>
        <p:sp>
          <p:nvSpPr>
            <p:cNvPr id="124" name="Google Shape;124;g38a00687fc4_0_35"/>
            <p:cNvSpPr txBox="1"/>
            <p:nvPr/>
          </p:nvSpPr>
          <p:spPr>
            <a:xfrm>
              <a:off x="0" y="-66675"/>
              <a:ext cx="1613700" cy="15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g38a00687fc4_0_35"/>
          <p:cNvGrpSpPr/>
          <p:nvPr/>
        </p:nvGrpSpPr>
        <p:grpSpPr>
          <a:xfrm rot="2700000">
            <a:off x="15643551" y="-3425962"/>
            <a:ext cx="6127311" cy="5735188"/>
            <a:chOff x="0" y="-66675"/>
            <a:chExt cx="1613775" cy="1510500"/>
          </a:xfrm>
        </p:grpSpPr>
        <p:sp>
          <p:nvSpPr>
            <p:cNvPr id="126" name="Google Shape;126;g38a00687fc4_0_35"/>
            <p:cNvSpPr/>
            <p:nvPr/>
          </p:nvSpPr>
          <p:spPr>
            <a:xfrm>
              <a:off x="0" y="0"/>
              <a:ext cx="1613775" cy="1443740"/>
            </a:xfrm>
            <a:custGeom>
              <a:rect b="b" l="l" r="r" t="t"/>
              <a:pathLst>
                <a:path extrusionOk="0" h="1443740" w="1613775">
                  <a:moveTo>
                    <a:pt x="0" y="0"/>
                  </a:moveTo>
                  <a:lnTo>
                    <a:pt x="1613775" y="0"/>
                  </a:lnTo>
                  <a:lnTo>
                    <a:pt x="1613775" y="1443740"/>
                  </a:lnTo>
                  <a:lnTo>
                    <a:pt x="0" y="14437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27" name="Google Shape;127;g38a00687fc4_0_35"/>
            <p:cNvSpPr txBox="1"/>
            <p:nvPr/>
          </p:nvSpPr>
          <p:spPr>
            <a:xfrm>
              <a:off x="0" y="-66675"/>
              <a:ext cx="1613700" cy="15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g38a00687fc4_0_35"/>
          <p:cNvSpPr txBox="1"/>
          <p:nvPr/>
        </p:nvSpPr>
        <p:spPr>
          <a:xfrm>
            <a:off x="5600250" y="1028825"/>
            <a:ext cx="7087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26232E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Basic Functionalities</a:t>
            </a:r>
            <a:endParaRPr sz="7000">
              <a:solidFill>
                <a:srgbClr val="26232E"/>
              </a:solidFill>
            </a:endParaRPr>
          </a:p>
        </p:txBody>
      </p:sp>
      <p:sp>
        <p:nvSpPr>
          <p:cNvPr id="129" name="Google Shape;129;g38a00687fc4_0_35"/>
          <p:cNvSpPr txBox="1"/>
          <p:nvPr/>
        </p:nvSpPr>
        <p:spPr>
          <a:xfrm>
            <a:off x="6048297" y="2183225"/>
            <a:ext cx="6191400" cy="1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675" lIns="188675" spcFirstLastPara="1" rIns="188675" wrap="square" tIns="1886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C151A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Set Variables</a:t>
            </a:r>
            <a:endParaRPr sz="5000">
              <a:solidFill>
                <a:srgbClr val="0C151A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pic>
        <p:nvPicPr>
          <p:cNvPr id="130" name="Google Shape;130;g38a00687fc4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000" y="3677134"/>
            <a:ext cx="2476821" cy="224093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8a00687fc4_0_35"/>
          <p:cNvSpPr/>
          <p:nvPr/>
        </p:nvSpPr>
        <p:spPr>
          <a:xfrm>
            <a:off x="7730394" y="4360956"/>
            <a:ext cx="2827200" cy="87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6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8675" lIns="188675" spcFirstLastPara="1" rIns="188675" wrap="square" tIns="188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9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2" name="Google Shape;132;g38a00687fc4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9704" y="4242552"/>
            <a:ext cx="1396546" cy="1110096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133" name="Google Shape;133;g38a00687fc4_0_35"/>
          <p:cNvSpPr txBox="1"/>
          <p:nvPr/>
        </p:nvSpPr>
        <p:spPr>
          <a:xfrm>
            <a:off x="6048305" y="6788752"/>
            <a:ext cx="61914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675" lIns="188675" spcFirstLastPara="1" rIns="188675" wrap="square" tIns="1886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27">
                <a:solidFill>
                  <a:srgbClr val="26232E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Do Basic Math</a:t>
            </a:r>
            <a:endParaRPr sz="2889">
              <a:solidFill>
                <a:srgbClr val="26232E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pic>
        <p:nvPicPr>
          <p:cNvPr id="134" name="Google Shape;134;g38a00687fc4_0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7688" y="8424621"/>
            <a:ext cx="2555451" cy="1376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38a00687fc4_0_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09697" y="8557567"/>
            <a:ext cx="1179477" cy="111009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38a00687fc4_0_35"/>
          <p:cNvSpPr/>
          <p:nvPr/>
        </p:nvSpPr>
        <p:spPr>
          <a:xfrm>
            <a:off x="7730401" y="8675970"/>
            <a:ext cx="2827200" cy="87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6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8675" lIns="188675" spcFirstLastPara="1" rIns="188675" wrap="square" tIns="188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9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g38a00687fc4_0_35"/>
          <p:cNvSpPr/>
          <p:nvPr/>
        </p:nvSpPr>
        <p:spPr>
          <a:xfrm flipH="1">
            <a:off x="-874845" y="6182598"/>
            <a:ext cx="4710933" cy="4710933"/>
          </a:xfrm>
          <a:custGeom>
            <a:rect b="b" l="l" r="r" t="t"/>
            <a:pathLst>
              <a:path extrusionOk="0" h="4710933" w="4710933">
                <a:moveTo>
                  <a:pt x="4710933" y="0"/>
                </a:moveTo>
                <a:lnTo>
                  <a:pt x="0" y="0"/>
                </a:lnTo>
                <a:lnTo>
                  <a:pt x="0" y="4710933"/>
                </a:lnTo>
                <a:lnTo>
                  <a:pt x="4710933" y="4710933"/>
                </a:lnTo>
                <a:lnTo>
                  <a:pt x="4710933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38a00687fc4_0_80"/>
          <p:cNvGrpSpPr/>
          <p:nvPr/>
        </p:nvGrpSpPr>
        <p:grpSpPr>
          <a:xfrm rot="2700000">
            <a:off x="15432012" y="-3173820"/>
            <a:ext cx="6127311" cy="5735188"/>
            <a:chOff x="0" y="-66675"/>
            <a:chExt cx="1613775" cy="1510500"/>
          </a:xfrm>
        </p:grpSpPr>
        <p:sp>
          <p:nvSpPr>
            <p:cNvPr id="143" name="Google Shape;143;g38a00687fc4_0_80"/>
            <p:cNvSpPr/>
            <p:nvPr/>
          </p:nvSpPr>
          <p:spPr>
            <a:xfrm>
              <a:off x="0" y="0"/>
              <a:ext cx="1613775" cy="1443740"/>
            </a:xfrm>
            <a:custGeom>
              <a:rect b="b" l="l" r="r" t="t"/>
              <a:pathLst>
                <a:path extrusionOk="0" h="1443740" w="1613775">
                  <a:moveTo>
                    <a:pt x="0" y="0"/>
                  </a:moveTo>
                  <a:lnTo>
                    <a:pt x="1613775" y="0"/>
                  </a:lnTo>
                  <a:lnTo>
                    <a:pt x="1613775" y="1443740"/>
                  </a:lnTo>
                  <a:lnTo>
                    <a:pt x="0" y="1443740"/>
                  </a:lnTo>
                  <a:close/>
                </a:path>
              </a:pathLst>
            </a:custGeom>
            <a:solidFill>
              <a:srgbClr val="F8E640"/>
            </a:solidFill>
            <a:ln>
              <a:noFill/>
            </a:ln>
          </p:spPr>
        </p:sp>
        <p:sp>
          <p:nvSpPr>
            <p:cNvPr id="144" name="Google Shape;144;g38a00687fc4_0_80"/>
            <p:cNvSpPr txBox="1"/>
            <p:nvPr/>
          </p:nvSpPr>
          <p:spPr>
            <a:xfrm>
              <a:off x="0" y="-66675"/>
              <a:ext cx="1613700" cy="15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g38a00687fc4_0_80"/>
          <p:cNvGrpSpPr/>
          <p:nvPr/>
        </p:nvGrpSpPr>
        <p:grpSpPr>
          <a:xfrm rot="2700000">
            <a:off x="15643551" y="-3425962"/>
            <a:ext cx="6127311" cy="5735188"/>
            <a:chOff x="0" y="-66675"/>
            <a:chExt cx="1613775" cy="1510500"/>
          </a:xfrm>
        </p:grpSpPr>
        <p:sp>
          <p:nvSpPr>
            <p:cNvPr id="146" name="Google Shape;146;g38a00687fc4_0_80"/>
            <p:cNvSpPr/>
            <p:nvPr/>
          </p:nvSpPr>
          <p:spPr>
            <a:xfrm>
              <a:off x="0" y="0"/>
              <a:ext cx="1613775" cy="1443740"/>
            </a:xfrm>
            <a:custGeom>
              <a:rect b="b" l="l" r="r" t="t"/>
              <a:pathLst>
                <a:path extrusionOk="0" h="1443740" w="1613775">
                  <a:moveTo>
                    <a:pt x="0" y="0"/>
                  </a:moveTo>
                  <a:lnTo>
                    <a:pt x="1613775" y="0"/>
                  </a:lnTo>
                  <a:lnTo>
                    <a:pt x="1613775" y="1443740"/>
                  </a:lnTo>
                  <a:lnTo>
                    <a:pt x="0" y="14437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47" name="Google Shape;147;g38a00687fc4_0_80"/>
            <p:cNvSpPr txBox="1"/>
            <p:nvPr/>
          </p:nvSpPr>
          <p:spPr>
            <a:xfrm>
              <a:off x="0" y="-66675"/>
              <a:ext cx="1613700" cy="15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g38a00687fc4_0_80"/>
          <p:cNvSpPr txBox="1"/>
          <p:nvPr/>
        </p:nvSpPr>
        <p:spPr>
          <a:xfrm>
            <a:off x="6078300" y="1028825"/>
            <a:ext cx="6131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26232E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What is Data?</a:t>
            </a:r>
            <a:endParaRPr sz="7000">
              <a:solidFill>
                <a:srgbClr val="26232E"/>
              </a:solidFill>
            </a:endParaRPr>
          </a:p>
        </p:txBody>
      </p:sp>
      <p:sp>
        <p:nvSpPr>
          <p:cNvPr id="149" name="Google Shape;149;g38a00687fc4_0_80"/>
          <p:cNvSpPr/>
          <p:nvPr/>
        </p:nvSpPr>
        <p:spPr>
          <a:xfrm flipH="1">
            <a:off x="-874845" y="6182598"/>
            <a:ext cx="4710933" cy="4710933"/>
          </a:xfrm>
          <a:custGeom>
            <a:rect b="b" l="l" r="r" t="t"/>
            <a:pathLst>
              <a:path extrusionOk="0" h="4710933" w="4710933">
                <a:moveTo>
                  <a:pt x="4710933" y="0"/>
                </a:moveTo>
                <a:lnTo>
                  <a:pt x="0" y="0"/>
                </a:lnTo>
                <a:lnTo>
                  <a:pt x="0" y="4710933"/>
                </a:lnTo>
                <a:lnTo>
                  <a:pt x="4710933" y="4710933"/>
                </a:lnTo>
                <a:lnTo>
                  <a:pt x="471093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g38a00687fc4_0_80"/>
          <p:cNvSpPr txBox="1"/>
          <p:nvPr/>
        </p:nvSpPr>
        <p:spPr>
          <a:xfrm>
            <a:off x="3836100" y="2243875"/>
            <a:ext cx="106002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8675" lIns="188675" spcFirstLastPara="1" rIns="188675" wrap="square" tIns="1886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C151A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Data is everything!</a:t>
            </a:r>
            <a:endParaRPr sz="5000">
              <a:solidFill>
                <a:srgbClr val="0C151A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0C151A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C151A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It can take the form of surveys, a bunch of numbers, etc.</a:t>
            </a:r>
            <a:endParaRPr sz="5000">
              <a:solidFill>
                <a:srgbClr val="0C151A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0C151A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C151A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BUT… we have to differentiate TYPES of data</a:t>
            </a:r>
            <a:endParaRPr sz="5000">
              <a:solidFill>
                <a:srgbClr val="0C151A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0C151A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C151A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For example: We could do 2 + “Hello” in Python… let’s try it </a:t>
            </a:r>
            <a:r>
              <a:rPr lang="en-US" sz="500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😈</a:t>
            </a:r>
            <a:endParaRPr sz="5000">
              <a:solidFill>
                <a:srgbClr val="0C151A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pic>
        <p:nvPicPr>
          <p:cNvPr id="151" name="Google Shape;151;g38a00687fc4_0_80" title="among-us-twerk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76625" y="4715450"/>
            <a:ext cx="2867200" cy="28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a00687fc4_0_103"/>
          <p:cNvSpPr/>
          <p:nvPr/>
        </p:nvSpPr>
        <p:spPr>
          <a:xfrm flipH="1">
            <a:off x="-874845" y="6182598"/>
            <a:ext cx="4710933" cy="4710933"/>
          </a:xfrm>
          <a:custGeom>
            <a:rect b="b" l="l" r="r" t="t"/>
            <a:pathLst>
              <a:path extrusionOk="0" h="4710933" w="4710933">
                <a:moveTo>
                  <a:pt x="4710933" y="0"/>
                </a:moveTo>
                <a:lnTo>
                  <a:pt x="0" y="0"/>
                </a:lnTo>
                <a:lnTo>
                  <a:pt x="0" y="4710933"/>
                </a:lnTo>
                <a:lnTo>
                  <a:pt x="4710933" y="4710933"/>
                </a:lnTo>
                <a:lnTo>
                  <a:pt x="471093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7" name="Google Shape;157;g38a00687fc4_0_103"/>
          <p:cNvGrpSpPr/>
          <p:nvPr/>
        </p:nvGrpSpPr>
        <p:grpSpPr>
          <a:xfrm rot="2700000">
            <a:off x="15432012" y="-3173820"/>
            <a:ext cx="6127311" cy="5735188"/>
            <a:chOff x="0" y="-66675"/>
            <a:chExt cx="1613775" cy="1510500"/>
          </a:xfrm>
        </p:grpSpPr>
        <p:sp>
          <p:nvSpPr>
            <p:cNvPr id="158" name="Google Shape;158;g38a00687fc4_0_103"/>
            <p:cNvSpPr/>
            <p:nvPr/>
          </p:nvSpPr>
          <p:spPr>
            <a:xfrm>
              <a:off x="0" y="0"/>
              <a:ext cx="1613775" cy="1443740"/>
            </a:xfrm>
            <a:custGeom>
              <a:rect b="b" l="l" r="r" t="t"/>
              <a:pathLst>
                <a:path extrusionOk="0" h="1443740" w="1613775">
                  <a:moveTo>
                    <a:pt x="0" y="0"/>
                  </a:moveTo>
                  <a:lnTo>
                    <a:pt x="1613775" y="0"/>
                  </a:lnTo>
                  <a:lnTo>
                    <a:pt x="1613775" y="1443740"/>
                  </a:lnTo>
                  <a:lnTo>
                    <a:pt x="0" y="1443740"/>
                  </a:lnTo>
                  <a:close/>
                </a:path>
              </a:pathLst>
            </a:custGeom>
            <a:solidFill>
              <a:srgbClr val="F8E640"/>
            </a:solidFill>
            <a:ln>
              <a:noFill/>
            </a:ln>
          </p:spPr>
        </p:sp>
        <p:sp>
          <p:nvSpPr>
            <p:cNvPr id="159" name="Google Shape;159;g38a00687fc4_0_103"/>
            <p:cNvSpPr txBox="1"/>
            <p:nvPr/>
          </p:nvSpPr>
          <p:spPr>
            <a:xfrm>
              <a:off x="0" y="-66675"/>
              <a:ext cx="1613700" cy="15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g38a00687fc4_0_103"/>
          <p:cNvGrpSpPr/>
          <p:nvPr/>
        </p:nvGrpSpPr>
        <p:grpSpPr>
          <a:xfrm rot="2700000">
            <a:off x="15643551" y="-3425962"/>
            <a:ext cx="6127311" cy="5735188"/>
            <a:chOff x="0" y="-66675"/>
            <a:chExt cx="1613775" cy="1510500"/>
          </a:xfrm>
        </p:grpSpPr>
        <p:sp>
          <p:nvSpPr>
            <p:cNvPr id="161" name="Google Shape;161;g38a00687fc4_0_103"/>
            <p:cNvSpPr/>
            <p:nvPr/>
          </p:nvSpPr>
          <p:spPr>
            <a:xfrm>
              <a:off x="0" y="0"/>
              <a:ext cx="1613775" cy="1443740"/>
            </a:xfrm>
            <a:custGeom>
              <a:rect b="b" l="l" r="r" t="t"/>
              <a:pathLst>
                <a:path extrusionOk="0" h="1443740" w="1613775">
                  <a:moveTo>
                    <a:pt x="0" y="0"/>
                  </a:moveTo>
                  <a:lnTo>
                    <a:pt x="1613775" y="0"/>
                  </a:lnTo>
                  <a:lnTo>
                    <a:pt x="1613775" y="1443740"/>
                  </a:lnTo>
                  <a:lnTo>
                    <a:pt x="0" y="14437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62" name="Google Shape;162;g38a00687fc4_0_103"/>
            <p:cNvSpPr txBox="1"/>
            <p:nvPr/>
          </p:nvSpPr>
          <p:spPr>
            <a:xfrm>
              <a:off x="0" y="-66675"/>
              <a:ext cx="1613700" cy="15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g38a00687fc4_0_10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g38a00687fc4_0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1840" y="2294488"/>
            <a:ext cx="13107216" cy="2545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38a00687fc4_0_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6145" y="5556125"/>
            <a:ext cx="2359211" cy="22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38a00687fc4_0_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3247" y="3182539"/>
            <a:ext cx="2076355" cy="207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38a00687fc4_0_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360746">
            <a:off x="1912203" y="1957936"/>
            <a:ext cx="1700854" cy="102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38a00687fc4_0_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550683">
            <a:off x="1745013" y="5280832"/>
            <a:ext cx="1700851" cy="102067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38a00687fc4_0_103"/>
          <p:cNvSpPr txBox="1"/>
          <p:nvPr/>
        </p:nvSpPr>
        <p:spPr>
          <a:xfrm>
            <a:off x="7697530" y="5943625"/>
            <a:ext cx="11889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375" lIns="172375" spcFirstLastPara="1" rIns="172375" wrap="square" tIns="172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41"/>
              <a:t>⁉️</a:t>
            </a:r>
            <a:endParaRPr sz="754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g38a00687fc4_0_129"/>
          <p:cNvGrpSpPr/>
          <p:nvPr/>
        </p:nvGrpSpPr>
        <p:grpSpPr>
          <a:xfrm rot="2700000">
            <a:off x="15432012" y="-3173820"/>
            <a:ext cx="6127311" cy="5735188"/>
            <a:chOff x="0" y="-66675"/>
            <a:chExt cx="1613775" cy="1510500"/>
          </a:xfrm>
        </p:grpSpPr>
        <p:sp>
          <p:nvSpPr>
            <p:cNvPr id="175" name="Google Shape;175;g38a00687fc4_0_129"/>
            <p:cNvSpPr/>
            <p:nvPr/>
          </p:nvSpPr>
          <p:spPr>
            <a:xfrm>
              <a:off x="0" y="0"/>
              <a:ext cx="1613775" cy="1443740"/>
            </a:xfrm>
            <a:custGeom>
              <a:rect b="b" l="l" r="r" t="t"/>
              <a:pathLst>
                <a:path extrusionOk="0" h="1443740" w="1613775">
                  <a:moveTo>
                    <a:pt x="0" y="0"/>
                  </a:moveTo>
                  <a:lnTo>
                    <a:pt x="1613775" y="0"/>
                  </a:lnTo>
                  <a:lnTo>
                    <a:pt x="1613775" y="1443740"/>
                  </a:lnTo>
                  <a:lnTo>
                    <a:pt x="0" y="1443740"/>
                  </a:lnTo>
                  <a:close/>
                </a:path>
              </a:pathLst>
            </a:custGeom>
            <a:solidFill>
              <a:srgbClr val="F8E640"/>
            </a:solidFill>
            <a:ln>
              <a:noFill/>
            </a:ln>
          </p:spPr>
        </p:sp>
        <p:sp>
          <p:nvSpPr>
            <p:cNvPr id="176" name="Google Shape;176;g38a00687fc4_0_129"/>
            <p:cNvSpPr txBox="1"/>
            <p:nvPr/>
          </p:nvSpPr>
          <p:spPr>
            <a:xfrm>
              <a:off x="0" y="-66675"/>
              <a:ext cx="1613700" cy="15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g38a00687fc4_0_129"/>
          <p:cNvGrpSpPr/>
          <p:nvPr/>
        </p:nvGrpSpPr>
        <p:grpSpPr>
          <a:xfrm rot="2700000">
            <a:off x="15643551" y="-3425962"/>
            <a:ext cx="6127311" cy="5735188"/>
            <a:chOff x="0" y="-66675"/>
            <a:chExt cx="1613775" cy="1510500"/>
          </a:xfrm>
        </p:grpSpPr>
        <p:sp>
          <p:nvSpPr>
            <p:cNvPr id="178" name="Google Shape;178;g38a00687fc4_0_129"/>
            <p:cNvSpPr/>
            <p:nvPr/>
          </p:nvSpPr>
          <p:spPr>
            <a:xfrm>
              <a:off x="0" y="0"/>
              <a:ext cx="1613775" cy="1443740"/>
            </a:xfrm>
            <a:custGeom>
              <a:rect b="b" l="l" r="r" t="t"/>
              <a:pathLst>
                <a:path extrusionOk="0" h="1443740" w="1613775">
                  <a:moveTo>
                    <a:pt x="0" y="0"/>
                  </a:moveTo>
                  <a:lnTo>
                    <a:pt x="1613775" y="0"/>
                  </a:lnTo>
                  <a:lnTo>
                    <a:pt x="1613775" y="1443740"/>
                  </a:lnTo>
                  <a:lnTo>
                    <a:pt x="0" y="14437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79" name="Google Shape;179;g38a00687fc4_0_129"/>
            <p:cNvSpPr txBox="1"/>
            <p:nvPr/>
          </p:nvSpPr>
          <p:spPr>
            <a:xfrm>
              <a:off x="0" y="-66675"/>
              <a:ext cx="1613700" cy="15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g38a00687fc4_0_129"/>
          <p:cNvSpPr txBox="1"/>
          <p:nvPr/>
        </p:nvSpPr>
        <p:spPr>
          <a:xfrm>
            <a:off x="6078300" y="1028825"/>
            <a:ext cx="6131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26232E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Data Types</a:t>
            </a:r>
            <a:endParaRPr sz="7000">
              <a:solidFill>
                <a:srgbClr val="26232E"/>
              </a:solidFill>
            </a:endParaRPr>
          </a:p>
        </p:txBody>
      </p:sp>
      <p:graphicFrame>
        <p:nvGraphicFramePr>
          <p:cNvPr id="181" name="Google Shape;181;g38a00687fc4_0_129"/>
          <p:cNvGraphicFramePr/>
          <p:nvPr/>
        </p:nvGraphicFramePr>
        <p:xfrm>
          <a:off x="981425" y="2614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{CF17EE26-311E-4DCF-B962-3AB041A7B855}</a:tableStyleId>
              </a:tblPr>
              <a:tblGrid>
                <a:gridCol w="2281950"/>
                <a:gridCol w="1927300"/>
                <a:gridCol w="6386825"/>
                <a:gridCol w="5729075"/>
              </a:tblGrid>
              <a:tr h="142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Type</a:t>
                      </a:r>
                      <a:endParaRPr b="1"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Name in Python</a:t>
                      </a:r>
                      <a:endParaRPr b="1"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Description</a:t>
                      </a:r>
                      <a:endParaRPr b="1"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Examples</a:t>
                      </a:r>
                      <a:endParaRPr b="1"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Integers</a:t>
                      </a:r>
                      <a:endParaRPr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‘int’</a:t>
                      </a:r>
                      <a:endParaRPr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Whole numbers</a:t>
                      </a:r>
                      <a:endParaRPr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-1, 0, 1, 2, 3…</a:t>
                      </a:r>
                      <a:endParaRPr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Floats</a:t>
                      </a:r>
                      <a:endParaRPr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‘float’</a:t>
                      </a:r>
                      <a:endParaRPr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Decimals</a:t>
                      </a:r>
                      <a:endParaRPr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2.5, 6.125, </a:t>
                      </a:r>
                      <a:r>
                        <a:rPr lang="en-US" sz="3000">
                          <a:highlight>
                            <a:srgbClr val="FDEF0E"/>
                          </a:highlight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1.0</a:t>
                      </a:r>
                      <a:endParaRPr sz="3000">
                        <a:highlight>
                          <a:srgbClr val="FDEF0E"/>
                        </a:highlight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Strings</a:t>
                      </a:r>
                      <a:endParaRPr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‘str’</a:t>
                      </a:r>
                      <a:endParaRPr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Letters, words, and sentences (or anything surrounded by quotes)</a:t>
                      </a:r>
                      <a:endParaRPr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“A”, “Hello!”, </a:t>
                      </a:r>
                      <a:r>
                        <a:rPr lang="en-US" sz="3000">
                          <a:highlight>
                            <a:srgbClr val="FDEF0E"/>
                          </a:highlight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“12345”</a:t>
                      </a:r>
                      <a:endParaRPr sz="3000">
                        <a:highlight>
                          <a:srgbClr val="FDEF0E"/>
                        </a:highlight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Booleans</a:t>
                      </a:r>
                      <a:endParaRPr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‘bool’</a:t>
                      </a:r>
                      <a:endParaRPr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True/False</a:t>
                      </a:r>
                      <a:endParaRPr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True, False</a:t>
                      </a:r>
                      <a:endParaRPr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Lists</a:t>
                      </a:r>
                      <a:endParaRPr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‘list’</a:t>
                      </a:r>
                      <a:endParaRPr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Collections of items surrounded by brackets [ ]</a:t>
                      </a:r>
                      <a:endParaRPr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[1, 2, 3]</a:t>
                      </a:r>
                      <a:endParaRPr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[“Hi”, 1.5]</a:t>
                      </a:r>
                      <a:endParaRPr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[[1, 2, 3], “HI”]</a:t>
                      </a:r>
                      <a:endParaRPr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Dictionaries</a:t>
                      </a:r>
                      <a:endParaRPr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‘dict’</a:t>
                      </a:r>
                      <a:endParaRPr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Collections of items assigned to labels, called “keys”</a:t>
                      </a:r>
                      <a:endParaRPr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abin Condensed"/>
                          <a:ea typeface="Cabin Condensed"/>
                          <a:cs typeface="Cabin Condensed"/>
                          <a:sym typeface="Cabin Condensed"/>
                        </a:rPr>
                        <a:t>{“Colors”: [“red”, “blue”], “Numbers: [1,2,3]”}</a:t>
                      </a:r>
                      <a:endParaRPr sz="3000">
                        <a:latin typeface="Cabin Condensed"/>
                        <a:ea typeface="Cabin Condensed"/>
                        <a:cs typeface="Cabin Condensed"/>
                        <a:sym typeface="Cabin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a00687fc4_0_143"/>
          <p:cNvSpPr txBox="1"/>
          <p:nvPr/>
        </p:nvSpPr>
        <p:spPr>
          <a:xfrm>
            <a:off x="6078300" y="1028825"/>
            <a:ext cx="6131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26232E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Data Types</a:t>
            </a:r>
            <a:endParaRPr sz="7000">
              <a:solidFill>
                <a:srgbClr val="26232E"/>
              </a:solidFill>
            </a:endParaRPr>
          </a:p>
        </p:txBody>
      </p:sp>
      <p:grpSp>
        <p:nvGrpSpPr>
          <p:cNvPr id="187" name="Google Shape;187;g38a00687fc4_0_143"/>
          <p:cNvGrpSpPr/>
          <p:nvPr/>
        </p:nvGrpSpPr>
        <p:grpSpPr>
          <a:xfrm rot="2700000">
            <a:off x="15432012" y="-3173820"/>
            <a:ext cx="6127311" cy="5735188"/>
            <a:chOff x="0" y="-66675"/>
            <a:chExt cx="1613775" cy="1510500"/>
          </a:xfrm>
        </p:grpSpPr>
        <p:sp>
          <p:nvSpPr>
            <p:cNvPr id="188" name="Google Shape;188;g38a00687fc4_0_143"/>
            <p:cNvSpPr/>
            <p:nvPr/>
          </p:nvSpPr>
          <p:spPr>
            <a:xfrm>
              <a:off x="0" y="0"/>
              <a:ext cx="1613775" cy="1443740"/>
            </a:xfrm>
            <a:custGeom>
              <a:rect b="b" l="l" r="r" t="t"/>
              <a:pathLst>
                <a:path extrusionOk="0" h="1443740" w="1613775">
                  <a:moveTo>
                    <a:pt x="0" y="0"/>
                  </a:moveTo>
                  <a:lnTo>
                    <a:pt x="1613775" y="0"/>
                  </a:lnTo>
                  <a:lnTo>
                    <a:pt x="1613775" y="1443740"/>
                  </a:lnTo>
                  <a:lnTo>
                    <a:pt x="0" y="1443740"/>
                  </a:lnTo>
                  <a:close/>
                </a:path>
              </a:pathLst>
            </a:custGeom>
            <a:solidFill>
              <a:srgbClr val="F8E640"/>
            </a:solidFill>
            <a:ln>
              <a:noFill/>
            </a:ln>
          </p:spPr>
        </p:sp>
        <p:sp>
          <p:nvSpPr>
            <p:cNvPr id="189" name="Google Shape;189;g38a00687fc4_0_143"/>
            <p:cNvSpPr txBox="1"/>
            <p:nvPr/>
          </p:nvSpPr>
          <p:spPr>
            <a:xfrm>
              <a:off x="0" y="-66675"/>
              <a:ext cx="1613700" cy="15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g38a00687fc4_0_143"/>
          <p:cNvGrpSpPr/>
          <p:nvPr/>
        </p:nvGrpSpPr>
        <p:grpSpPr>
          <a:xfrm rot="2700000">
            <a:off x="15643551" y="-3425962"/>
            <a:ext cx="6127311" cy="5735188"/>
            <a:chOff x="0" y="-66675"/>
            <a:chExt cx="1613775" cy="1510500"/>
          </a:xfrm>
        </p:grpSpPr>
        <p:sp>
          <p:nvSpPr>
            <p:cNvPr id="191" name="Google Shape;191;g38a00687fc4_0_143"/>
            <p:cNvSpPr/>
            <p:nvPr/>
          </p:nvSpPr>
          <p:spPr>
            <a:xfrm>
              <a:off x="0" y="0"/>
              <a:ext cx="1613775" cy="1443740"/>
            </a:xfrm>
            <a:custGeom>
              <a:rect b="b" l="l" r="r" t="t"/>
              <a:pathLst>
                <a:path extrusionOk="0" h="1443740" w="1613775">
                  <a:moveTo>
                    <a:pt x="0" y="0"/>
                  </a:moveTo>
                  <a:lnTo>
                    <a:pt x="1613775" y="0"/>
                  </a:lnTo>
                  <a:lnTo>
                    <a:pt x="1613775" y="1443740"/>
                  </a:lnTo>
                  <a:lnTo>
                    <a:pt x="0" y="14437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92" name="Google Shape;192;g38a00687fc4_0_143"/>
            <p:cNvSpPr txBox="1"/>
            <p:nvPr/>
          </p:nvSpPr>
          <p:spPr>
            <a:xfrm>
              <a:off x="0" y="-66675"/>
              <a:ext cx="1613700" cy="15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g38a00687fc4_0_143"/>
          <p:cNvSpPr txBox="1"/>
          <p:nvPr/>
        </p:nvSpPr>
        <p:spPr>
          <a:xfrm>
            <a:off x="3333000" y="2530750"/>
            <a:ext cx="116220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6775" lIns="176775" spcFirstLastPara="1" rIns="176775" wrap="square" tIns="1767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latin typeface="Cabin Condensed"/>
                <a:ea typeface="Cabin Condensed"/>
                <a:cs typeface="Cabin Condensed"/>
                <a:sym typeface="Cabin Condensed"/>
              </a:rPr>
              <a:t>Lists</a:t>
            </a:r>
            <a:r>
              <a:rPr lang="en-US" sz="4500">
                <a:latin typeface="Cabin Condensed"/>
                <a:ea typeface="Cabin Condensed"/>
                <a:cs typeface="Cabin Condensed"/>
                <a:sym typeface="Cabin Condensed"/>
              </a:rPr>
              <a:t> (‘list’): </a:t>
            </a:r>
            <a:endParaRPr sz="4500">
              <a:latin typeface="Cabin Condensed"/>
              <a:ea typeface="Cabin Condensed"/>
              <a:cs typeface="Cabin Condensed"/>
              <a:sym typeface="Cabin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Cabin Condensed"/>
                <a:ea typeface="Cabin Condensed"/>
                <a:cs typeface="Cabin Condensed"/>
                <a:sym typeface="Cabin Condensed"/>
              </a:rPr>
              <a:t>Collections of items surrounded by brackets [ ]</a:t>
            </a:r>
            <a:endParaRPr sz="3500"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pic>
        <p:nvPicPr>
          <p:cNvPr id="194" name="Google Shape;194;g38a00687fc4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837" y="4091859"/>
            <a:ext cx="5988323" cy="8958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g38a00687fc4_0_143"/>
          <p:cNvCxnSpPr/>
          <p:nvPr/>
        </p:nvCxnSpPr>
        <p:spPr>
          <a:xfrm>
            <a:off x="8350899" y="4972950"/>
            <a:ext cx="514500" cy="0"/>
          </a:xfrm>
          <a:prstGeom prst="straightConnector1">
            <a:avLst/>
          </a:prstGeom>
          <a:noFill/>
          <a:ln cap="flat" cmpd="sng" w="1473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g38a00687fc4_0_143"/>
          <p:cNvCxnSpPr/>
          <p:nvPr/>
        </p:nvCxnSpPr>
        <p:spPr>
          <a:xfrm>
            <a:off x="9036938" y="4960769"/>
            <a:ext cx="1458600" cy="3000"/>
          </a:xfrm>
          <a:prstGeom prst="straightConnector1">
            <a:avLst/>
          </a:prstGeom>
          <a:noFill/>
          <a:ln cap="flat" cmpd="sng" w="1473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g38a00687fc4_0_143"/>
          <p:cNvCxnSpPr/>
          <p:nvPr/>
        </p:nvCxnSpPr>
        <p:spPr>
          <a:xfrm flipH="1" rot="10800000">
            <a:off x="10751649" y="4963690"/>
            <a:ext cx="1286400" cy="8100"/>
          </a:xfrm>
          <a:prstGeom prst="straightConnector1">
            <a:avLst/>
          </a:prstGeom>
          <a:noFill/>
          <a:ln cap="flat" cmpd="sng" w="1473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g38a00687fc4_0_143"/>
          <p:cNvSpPr txBox="1"/>
          <p:nvPr/>
        </p:nvSpPr>
        <p:spPr>
          <a:xfrm>
            <a:off x="3333000" y="5473584"/>
            <a:ext cx="116220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6775" lIns="176775" spcFirstLastPara="1" rIns="176775" wrap="square" tIns="1767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latin typeface="Cabin Condensed"/>
                <a:ea typeface="Cabin Condensed"/>
                <a:cs typeface="Cabin Condensed"/>
                <a:sym typeface="Cabin Condensed"/>
              </a:rPr>
              <a:t>Dictionaries</a:t>
            </a:r>
            <a:r>
              <a:rPr lang="en-US" sz="4500">
                <a:latin typeface="Cabin Condensed"/>
                <a:ea typeface="Cabin Condensed"/>
                <a:cs typeface="Cabin Condensed"/>
                <a:sym typeface="Cabin Condensed"/>
              </a:rPr>
              <a:t> (‘dict’): </a:t>
            </a:r>
            <a:endParaRPr sz="4500">
              <a:latin typeface="Cabin Condensed"/>
              <a:ea typeface="Cabin Condensed"/>
              <a:cs typeface="Cabin Condensed"/>
              <a:sym typeface="Cabin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Cabin Condensed"/>
                <a:ea typeface="Cabin Condensed"/>
                <a:cs typeface="Cabin Condensed"/>
                <a:sym typeface="Cabin Condensed"/>
              </a:rPr>
              <a:t>Collections of items assigned to labels, called “keys”. Surrounded by curly brackets { }</a:t>
            </a:r>
            <a:endParaRPr sz="3500"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pic>
        <p:nvPicPr>
          <p:cNvPr id="199" name="Google Shape;199;g38a00687fc4_0_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994" y="7599048"/>
            <a:ext cx="6716626" cy="21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38a00687fc4_0_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2299" y="8086702"/>
            <a:ext cx="1248333" cy="56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38a00687fc4_0_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2299" y="8424260"/>
            <a:ext cx="1248333" cy="56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38a00687fc4_0_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2299" y="8809432"/>
            <a:ext cx="1248333" cy="5672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38a00687fc4_0_143"/>
          <p:cNvSpPr/>
          <p:nvPr/>
        </p:nvSpPr>
        <p:spPr>
          <a:xfrm flipH="1">
            <a:off x="-874845" y="6182598"/>
            <a:ext cx="4710933" cy="4710933"/>
          </a:xfrm>
          <a:custGeom>
            <a:rect b="b" l="l" r="r" t="t"/>
            <a:pathLst>
              <a:path extrusionOk="0" h="4710933" w="4710933">
                <a:moveTo>
                  <a:pt x="4710933" y="0"/>
                </a:moveTo>
                <a:lnTo>
                  <a:pt x="0" y="0"/>
                </a:lnTo>
                <a:lnTo>
                  <a:pt x="0" y="4710933"/>
                </a:lnTo>
                <a:lnTo>
                  <a:pt x="4710933" y="4710933"/>
                </a:lnTo>
                <a:lnTo>
                  <a:pt x="4710933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85c68bc2bb_0_0"/>
          <p:cNvSpPr/>
          <p:nvPr/>
        </p:nvSpPr>
        <p:spPr>
          <a:xfrm flipH="1">
            <a:off x="-874845" y="6182598"/>
            <a:ext cx="4710933" cy="4710933"/>
          </a:xfrm>
          <a:custGeom>
            <a:rect b="b" l="l" r="r" t="t"/>
            <a:pathLst>
              <a:path extrusionOk="0" h="4710933" w="4710933">
                <a:moveTo>
                  <a:pt x="4710933" y="0"/>
                </a:moveTo>
                <a:lnTo>
                  <a:pt x="0" y="0"/>
                </a:lnTo>
                <a:lnTo>
                  <a:pt x="0" y="4710933"/>
                </a:lnTo>
                <a:lnTo>
                  <a:pt x="4710933" y="4710933"/>
                </a:lnTo>
                <a:lnTo>
                  <a:pt x="471093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9" name="Google Shape;209;g385c68bc2bb_0_0"/>
          <p:cNvGrpSpPr/>
          <p:nvPr/>
        </p:nvGrpSpPr>
        <p:grpSpPr>
          <a:xfrm rot="2700000">
            <a:off x="15432012" y="-3173820"/>
            <a:ext cx="6127311" cy="5735188"/>
            <a:chOff x="0" y="-66675"/>
            <a:chExt cx="1613775" cy="1510500"/>
          </a:xfrm>
        </p:grpSpPr>
        <p:sp>
          <p:nvSpPr>
            <p:cNvPr id="210" name="Google Shape;210;g385c68bc2bb_0_0"/>
            <p:cNvSpPr/>
            <p:nvPr/>
          </p:nvSpPr>
          <p:spPr>
            <a:xfrm>
              <a:off x="0" y="0"/>
              <a:ext cx="1613775" cy="1443740"/>
            </a:xfrm>
            <a:custGeom>
              <a:rect b="b" l="l" r="r" t="t"/>
              <a:pathLst>
                <a:path extrusionOk="0" h="1443740" w="1613775">
                  <a:moveTo>
                    <a:pt x="0" y="0"/>
                  </a:moveTo>
                  <a:lnTo>
                    <a:pt x="1613775" y="0"/>
                  </a:lnTo>
                  <a:lnTo>
                    <a:pt x="1613775" y="1443740"/>
                  </a:lnTo>
                  <a:lnTo>
                    <a:pt x="0" y="1443740"/>
                  </a:lnTo>
                  <a:close/>
                </a:path>
              </a:pathLst>
            </a:custGeom>
            <a:solidFill>
              <a:srgbClr val="F8E640"/>
            </a:solidFill>
            <a:ln>
              <a:noFill/>
            </a:ln>
          </p:spPr>
        </p:sp>
        <p:sp>
          <p:nvSpPr>
            <p:cNvPr id="211" name="Google Shape;211;g385c68bc2bb_0_0"/>
            <p:cNvSpPr txBox="1"/>
            <p:nvPr/>
          </p:nvSpPr>
          <p:spPr>
            <a:xfrm>
              <a:off x="0" y="-66675"/>
              <a:ext cx="1613700" cy="15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g385c68bc2bb_0_0"/>
          <p:cNvGrpSpPr/>
          <p:nvPr/>
        </p:nvGrpSpPr>
        <p:grpSpPr>
          <a:xfrm rot="2700000">
            <a:off x="15643551" y="-3425962"/>
            <a:ext cx="6127311" cy="5735188"/>
            <a:chOff x="0" y="-66675"/>
            <a:chExt cx="1613775" cy="1510500"/>
          </a:xfrm>
        </p:grpSpPr>
        <p:sp>
          <p:nvSpPr>
            <p:cNvPr id="213" name="Google Shape;213;g385c68bc2bb_0_0"/>
            <p:cNvSpPr/>
            <p:nvPr/>
          </p:nvSpPr>
          <p:spPr>
            <a:xfrm>
              <a:off x="0" y="0"/>
              <a:ext cx="1613775" cy="1443740"/>
            </a:xfrm>
            <a:custGeom>
              <a:rect b="b" l="l" r="r" t="t"/>
              <a:pathLst>
                <a:path extrusionOk="0" h="1443740" w="1613775">
                  <a:moveTo>
                    <a:pt x="0" y="0"/>
                  </a:moveTo>
                  <a:lnTo>
                    <a:pt x="1613775" y="0"/>
                  </a:lnTo>
                  <a:lnTo>
                    <a:pt x="1613775" y="1443740"/>
                  </a:lnTo>
                  <a:lnTo>
                    <a:pt x="0" y="14437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14" name="Google Shape;214;g385c68bc2bb_0_0"/>
            <p:cNvSpPr txBox="1"/>
            <p:nvPr/>
          </p:nvSpPr>
          <p:spPr>
            <a:xfrm>
              <a:off x="0" y="-66675"/>
              <a:ext cx="1613700" cy="15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g385c68bc2bb_0_0"/>
          <p:cNvSpPr txBox="1"/>
          <p:nvPr/>
        </p:nvSpPr>
        <p:spPr>
          <a:xfrm>
            <a:off x="2643300" y="2283750"/>
            <a:ext cx="130014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275" lIns="207275" spcFirstLastPara="1" rIns="207275" wrap="square" tIns="207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abin Condensed"/>
                <a:ea typeface="Cabin Condensed"/>
                <a:cs typeface="Cabin Condensed"/>
                <a:sym typeface="Cabin Condensed"/>
              </a:rPr>
              <a:t>Indexing</a:t>
            </a:r>
            <a:r>
              <a:rPr lang="en-US" sz="4000">
                <a:latin typeface="Cabin Condensed"/>
                <a:ea typeface="Cabin Condensed"/>
                <a:cs typeface="Cabin Condensed"/>
                <a:sym typeface="Cabin Condensed"/>
              </a:rPr>
              <a:t> means to retrieve an element from a collection (such as lists or dictionaries)</a:t>
            </a:r>
            <a:endParaRPr sz="4000"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216" name="Google Shape;216;g385c68bc2bb_0_0"/>
          <p:cNvSpPr txBox="1"/>
          <p:nvPr/>
        </p:nvSpPr>
        <p:spPr>
          <a:xfrm>
            <a:off x="5741324" y="3941753"/>
            <a:ext cx="68013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275" lIns="207275" spcFirstLastPara="1" rIns="207275" wrap="square" tIns="207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bin Condensed"/>
                <a:ea typeface="Cabin Condensed"/>
                <a:cs typeface="Cabin Condensed"/>
                <a:sym typeface="Cabin Condensed"/>
              </a:rPr>
              <a:t>Indexing from a </a:t>
            </a:r>
            <a:r>
              <a:rPr b="1" lang="en-US" sz="4000">
                <a:latin typeface="Cabin Condensed"/>
                <a:ea typeface="Cabin Condensed"/>
                <a:cs typeface="Cabin Condensed"/>
                <a:sym typeface="Cabin Condensed"/>
              </a:rPr>
              <a:t>List</a:t>
            </a:r>
            <a:r>
              <a:rPr lang="en-US" sz="4000">
                <a:latin typeface="Cabin Condensed"/>
                <a:ea typeface="Cabin Condensed"/>
                <a:cs typeface="Cabin Condensed"/>
                <a:sym typeface="Cabin Condensed"/>
              </a:rPr>
              <a:t>:</a:t>
            </a:r>
            <a:endParaRPr sz="4000"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pic>
        <p:nvPicPr>
          <p:cNvPr id="217" name="Google Shape;217;g385c68bc2b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9658" y="6743604"/>
            <a:ext cx="2602145" cy="772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385c68bc2b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1364" y="4919109"/>
            <a:ext cx="7021257" cy="105041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385c68bc2bb_0_0"/>
          <p:cNvSpPr/>
          <p:nvPr/>
        </p:nvSpPr>
        <p:spPr>
          <a:xfrm>
            <a:off x="9019812" y="6830718"/>
            <a:ext cx="2074500" cy="59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16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7275" lIns="207275" spcFirstLastPara="1" rIns="207275" wrap="square" tIns="20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73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g385c68bc2bb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02235" y="6743604"/>
            <a:ext cx="772068" cy="77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385c68bc2bb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9658" y="8994431"/>
            <a:ext cx="2602157" cy="77206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385c68bc2bb_0_0"/>
          <p:cNvSpPr/>
          <p:nvPr/>
        </p:nvSpPr>
        <p:spPr>
          <a:xfrm>
            <a:off x="8985578" y="9081546"/>
            <a:ext cx="2074500" cy="59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16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7275" lIns="207275" spcFirstLastPara="1" rIns="207275" wrap="square" tIns="20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73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3" name="Google Shape;223;g385c68bc2bb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533768" y="8994431"/>
            <a:ext cx="1351120" cy="77206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385c68bc2bb_0_0"/>
          <p:cNvSpPr txBox="1"/>
          <p:nvPr/>
        </p:nvSpPr>
        <p:spPr>
          <a:xfrm>
            <a:off x="6078300" y="1006750"/>
            <a:ext cx="6131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26232E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Indexing</a:t>
            </a:r>
            <a:endParaRPr sz="7000">
              <a:solidFill>
                <a:srgbClr val="26232E"/>
              </a:solidFill>
            </a:endParaRPr>
          </a:p>
        </p:txBody>
      </p:sp>
      <p:sp>
        <p:nvSpPr>
          <p:cNvPr id="225" name="Google Shape;225;g385c68bc2bb_0_0"/>
          <p:cNvSpPr txBox="1"/>
          <p:nvPr/>
        </p:nvSpPr>
        <p:spPr>
          <a:xfrm>
            <a:off x="12882225" y="6729463"/>
            <a:ext cx="4195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(we start from 0!)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g385c68bc2bb_1_0"/>
          <p:cNvGrpSpPr/>
          <p:nvPr/>
        </p:nvGrpSpPr>
        <p:grpSpPr>
          <a:xfrm rot="2700000">
            <a:off x="15432012" y="-3173820"/>
            <a:ext cx="6127311" cy="5735188"/>
            <a:chOff x="0" y="-66675"/>
            <a:chExt cx="1613775" cy="1510500"/>
          </a:xfrm>
        </p:grpSpPr>
        <p:sp>
          <p:nvSpPr>
            <p:cNvPr id="231" name="Google Shape;231;g385c68bc2bb_1_0"/>
            <p:cNvSpPr/>
            <p:nvPr/>
          </p:nvSpPr>
          <p:spPr>
            <a:xfrm>
              <a:off x="0" y="0"/>
              <a:ext cx="1613775" cy="1443740"/>
            </a:xfrm>
            <a:custGeom>
              <a:rect b="b" l="l" r="r" t="t"/>
              <a:pathLst>
                <a:path extrusionOk="0" h="1443740" w="1613775">
                  <a:moveTo>
                    <a:pt x="0" y="0"/>
                  </a:moveTo>
                  <a:lnTo>
                    <a:pt x="1613775" y="0"/>
                  </a:lnTo>
                  <a:lnTo>
                    <a:pt x="1613775" y="1443740"/>
                  </a:lnTo>
                  <a:lnTo>
                    <a:pt x="0" y="1443740"/>
                  </a:lnTo>
                  <a:close/>
                </a:path>
              </a:pathLst>
            </a:custGeom>
            <a:solidFill>
              <a:srgbClr val="F8E640"/>
            </a:solidFill>
            <a:ln>
              <a:noFill/>
            </a:ln>
          </p:spPr>
        </p:sp>
        <p:sp>
          <p:nvSpPr>
            <p:cNvPr id="232" name="Google Shape;232;g385c68bc2bb_1_0"/>
            <p:cNvSpPr txBox="1"/>
            <p:nvPr/>
          </p:nvSpPr>
          <p:spPr>
            <a:xfrm>
              <a:off x="0" y="-66675"/>
              <a:ext cx="1613700" cy="15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g385c68bc2bb_1_0"/>
          <p:cNvGrpSpPr/>
          <p:nvPr/>
        </p:nvGrpSpPr>
        <p:grpSpPr>
          <a:xfrm rot="2700000">
            <a:off x="15643551" y="-3425962"/>
            <a:ext cx="6127311" cy="5735188"/>
            <a:chOff x="0" y="-66675"/>
            <a:chExt cx="1613775" cy="1510500"/>
          </a:xfrm>
        </p:grpSpPr>
        <p:sp>
          <p:nvSpPr>
            <p:cNvPr id="234" name="Google Shape;234;g385c68bc2bb_1_0"/>
            <p:cNvSpPr/>
            <p:nvPr/>
          </p:nvSpPr>
          <p:spPr>
            <a:xfrm>
              <a:off x="0" y="0"/>
              <a:ext cx="1613775" cy="1443740"/>
            </a:xfrm>
            <a:custGeom>
              <a:rect b="b" l="l" r="r" t="t"/>
              <a:pathLst>
                <a:path extrusionOk="0" h="1443740" w="1613775">
                  <a:moveTo>
                    <a:pt x="0" y="0"/>
                  </a:moveTo>
                  <a:lnTo>
                    <a:pt x="1613775" y="0"/>
                  </a:lnTo>
                  <a:lnTo>
                    <a:pt x="1613775" y="1443740"/>
                  </a:lnTo>
                  <a:lnTo>
                    <a:pt x="0" y="14437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35" name="Google Shape;235;g385c68bc2bb_1_0"/>
            <p:cNvSpPr txBox="1"/>
            <p:nvPr/>
          </p:nvSpPr>
          <p:spPr>
            <a:xfrm>
              <a:off x="0" y="-66675"/>
              <a:ext cx="1613700" cy="15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g385c68bc2bb_1_0"/>
          <p:cNvSpPr txBox="1"/>
          <p:nvPr/>
        </p:nvSpPr>
        <p:spPr>
          <a:xfrm>
            <a:off x="6078300" y="1006750"/>
            <a:ext cx="6131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26232E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Indexing</a:t>
            </a:r>
            <a:endParaRPr sz="7000">
              <a:solidFill>
                <a:srgbClr val="26232E"/>
              </a:solidFill>
            </a:endParaRPr>
          </a:p>
        </p:txBody>
      </p:sp>
      <p:pic>
        <p:nvPicPr>
          <p:cNvPr id="237" name="Google Shape;237;g385c68bc2b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547" y="4855513"/>
            <a:ext cx="6668179" cy="217010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385c68bc2bb_1_0"/>
          <p:cNvSpPr txBox="1"/>
          <p:nvPr/>
        </p:nvSpPr>
        <p:spPr>
          <a:xfrm>
            <a:off x="3338227" y="2249600"/>
            <a:ext cx="11008800" cy="15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5500" lIns="175500" spcFirstLastPara="1" rIns="175500" wrap="square" tIns="1755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abin Condensed"/>
                <a:ea typeface="Cabin Condensed"/>
                <a:cs typeface="Cabin Condensed"/>
                <a:sym typeface="Cabin Condensed"/>
              </a:rPr>
              <a:t>Indexing</a:t>
            </a:r>
            <a:r>
              <a:rPr lang="en-US" sz="4000">
                <a:latin typeface="Cabin Condensed"/>
                <a:ea typeface="Cabin Condensed"/>
                <a:cs typeface="Cabin Condensed"/>
                <a:sym typeface="Cabin Condensed"/>
              </a:rPr>
              <a:t> means to retrieve an element from a collection (such as lists or dictionaries)</a:t>
            </a:r>
            <a:endParaRPr sz="4000"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239" name="Google Shape;239;g385c68bc2bb_1_0"/>
          <p:cNvSpPr txBox="1"/>
          <p:nvPr/>
        </p:nvSpPr>
        <p:spPr>
          <a:xfrm>
            <a:off x="5961440" y="3923861"/>
            <a:ext cx="57591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5500" lIns="175500" spcFirstLastPara="1" rIns="175500" wrap="square" tIns="1755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bin Condensed"/>
                <a:ea typeface="Cabin Condensed"/>
                <a:cs typeface="Cabin Condensed"/>
                <a:sym typeface="Cabin Condensed"/>
              </a:rPr>
              <a:t>Indexing from a </a:t>
            </a:r>
            <a:r>
              <a:rPr b="1" lang="en-US" sz="4000">
                <a:latin typeface="Cabin Condensed"/>
                <a:ea typeface="Cabin Condensed"/>
                <a:cs typeface="Cabin Condensed"/>
                <a:sym typeface="Cabin Condensed"/>
              </a:rPr>
              <a:t>Dictionary</a:t>
            </a:r>
            <a:r>
              <a:rPr lang="en-US" sz="4000">
                <a:latin typeface="Cabin Condensed"/>
                <a:ea typeface="Cabin Condensed"/>
                <a:cs typeface="Cabin Condensed"/>
                <a:sym typeface="Cabin Condensed"/>
              </a:rPr>
              <a:t>:</a:t>
            </a:r>
            <a:endParaRPr sz="4000"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pic>
        <p:nvPicPr>
          <p:cNvPr id="240" name="Google Shape;240;g385c68bc2bb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8726" y="7462551"/>
            <a:ext cx="4949673" cy="7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385c68bc2bb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3875" y="7505900"/>
            <a:ext cx="3682350" cy="6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385c68bc2bb_1_0"/>
          <p:cNvSpPr/>
          <p:nvPr/>
        </p:nvSpPr>
        <p:spPr>
          <a:xfrm>
            <a:off x="7704218" y="7613230"/>
            <a:ext cx="1756500" cy="50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82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00" lIns="175500" spcFirstLastPara="1" rIns="175500" wrap="square" tIns="1755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7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3" name="Google Shape;243;g385c68bc2bb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7025" y="9241361"/>
            <a:ext cx="3999200" cy="7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385c68bc2bb_1_0"/>
          <p:cNvSpPr/>
          <p:nvPr/>
        </p:nvSpPr>
        <p:spPr>
          <a:xfrm>
            <a:off x="7704218" y="9465257"/>
            <a:ext cx="1756500" cy="50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82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00" lIns="175500" spcFirstLastPara="1" rIns="175500" wrap="square" tIns="1755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87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5" name="Google Shape;245;g385c68bc2bb_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58726" y="9241349"/>
            <a:ext cx="1174273" cy="700425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