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65" r:id="rId2"/>
    <p:sldId id="266" r:id="rId3"/>
    <p:sldId id="267" r:id="rId4"/>
    <p:sldId id="264" r:id="rId5"/>
    <p:sldId id="257" r:id="rId6"/>
    <p:sldId id="263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79" r:id="rId15"/>
    <p:sldId id="275" r:id="rId16"/>
    <p:sldId id="276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52667-0E7B-4BE8-AF36-610A5020E02D}" v="8" dt="2022-02-11T02:29:06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197" autoAdjust="0"/>
  </p:normalViewPr>
  <p:slideViewPr>
    <p:cSldViewPr snapToGrid="0">
      <p:cViewPr varScale="1">
        <p:scale>
          <a:sx n="46" d="100"/>
          <a:sy n="46" d="100"/>
        </p:scale>
        <p:origin x="15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MIN J. JUNG" userId="ea713043205c05f0" providerId="LiveId" clId="{8F652667-0E7B-4BE8-AF36-610A5020E02D}"/>
    <pc:docChg chg="modSld">
      <pc:chgData name="JAEMIN J. JUNG" userId="ea713043205c05f0" providerId="LiveId" clId="{8F652667-0E7B-4BE8-AF36-610A5020E02D}" dt="2022-02-11T02:30:03.167" v="92" actId="20577"/>
      <pc:docMkLst>
        <pc:docMk/>
      </pc:docMkLst>
      <pc:sldChg chg="modSp mod">
        <pc:chgData name="JAEMIN J. JUNG" userId="ea713043205c05f0" providerId="LiveId" clId="{8F652667-0E7B-4BE8-AF36-610A5020E02D}" dt="2022-02-11T02:29:09.781" v="91" actId="20577"/>
        <pc:sldMkLst>
          <pc:docMk/>
          <pc:sldMk cId="3629368172" sldId="275"/>
        </pc:sldMkLst>
        <pc:spChg chg="mod">
          <ac:chgData name="JAEMIN J. JUNG" userId="ea713043205c05f0" providerId="LiveId" clId="{8F652667-0E7B-4BE8-AF36-610A5020E02D}" dt="2022-02-11T02:29:09.781" v="91" actId="20577"/>
          <ac:spMkLst>
            <pc:docMk/>
            <pc:sldMk cId="3629368172" sldId="275"/>
            <ac:spMk id="3" creationId="{63A59FA9-2378-4D08-9D1F-7619B3039586}"/>
          </ac:spMkLst>
        </pc:spChg>
      </pc:sldChg>
      <pc:sldChg chg="modSp mod">
        <pc:chgData name="JAEMIN J. JUNG" userId="ea713043205c05f0" providerId="LiveId" clId="{8F652667-0E7B-4BE8-AF36-610A5020E02D}" dt="2022-02-11T02:30:03.167" v="92" actId="20577"/>
        <pc:sldMkLst>
          <pc:docMk/>
          <pc:sldMk cId="3066129838" sldId="278"/>
        </pc:sldMkLst>
        <pc:spChg chg="mod">
          <ac:chgData name="JAEMIN J. JUNG" userId="ea713043205c05f0" providerId="LiveId" clId="{8F652667-0E7B-4BE8-AF36-610A5020E02D}" dt="2022-02-11T02:30:03.167" v="92" actId="20577"/>
          <ac:spMkLst>
            <pc:docMk/>
            <pc:sldMk cId="3066129838" sldId="278"/>
            <ac:spMk id="3" creationId="{3A107CC3-DB74-43F7-877E-D84EB34C04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E0ABF-BECA-4EA9-9298-4EEF79133CA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752AD-B7D1-4CC9-9BF9-4B1FCF8F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일정 수준의 레벨까지는 엑셀을 이용하여 분석 가능하지만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데이터가 좀더 커지고 복잡해지게 되면 엑셀이 </a:t>
            </a:r>
            <a:r>
              <a:rPr lang="ko-KR" altLang="en-US" dirty="0" err="1"/>
              <a:t>버벅거리는</a:t>
            </a:r>
            <a:r>
              <a:rPr lang="ko-KR" altLang="en-US" dirty="0"/>
              <a:t> 순간이 오게 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같은 데이터로 여러 사용자가 작업하거나</a:t>
            </a:r>
            <a:r>
              <a:rPr lang="en-US" altLang="ko-KR" dirty="0"/>
              <a:t>, </a:t>
            </a:r>
            <a:r>
              <a:rPr lang="ko-KR" altLang="en-US" dirty="0"/>
              <a:t>서버에 있는 데이터를 분석해야 할 순간이 오게 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SQL</a:t>
            </a:r>
            <a:r>
              <a:rPr lang="ko-KR" altLang="en-US" dirty="0"/>
              <a:t>이라는 데이터베이스 언어를 사용하게 됩니다</a:t>
            </a:r>
            <a:r>
              <a:rPr lang="en-US" altLang="ko-KR" dirty="0"/>
              <a:t>!!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3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(DB), </a:t>
            </a:r>
            <a:r>
              <a:rPr lang="ko-KR" altLang="en-US" dirty="0"/>
              <a:t>즉 </a:t>
            </a:r>
            <a:r>
              <a:rPr lang="en-US" altLang="ko-KR" dirty="0"/>
              <a:t>SQL</a:t>
            </a:r>
            <a:r>
              <a:rPr lang="ko-KR" altLang="en-US" dirty="0"/>
              <a:t>은 서버에 데이터를 입력</a:t>
            </a:r>
            <a:r>
              <a:rPr lang="en-US" altLang="ko-KR" dirty="0"/>
              <a:t>/</a:t>
            </a:r>
            <a:r>
              <a:rPr lang="ko-KR" altLang="en-US" dirty="0"/>
              <a:t>출력하고 </a:t>
            </a:r>
            <a:r>
              <a:rPr lang="en-US" altLang="ko-KR" dirty="0"/>
              <a:t>‘</a:t>
            </a:r>
            <a:r>
              <a:rPr lang="ko-KR" altLang="en-US" dirty="0"/>
              <a:t>명령어</a:t>
            </a:r>
            <a:r>
              <a:rPr lang="en-US" altLang="ko-KR" dirty="0"/>
              <a:t>’</a:t>
            </a:r>
            <a:r>
              <a:rPr lang="ko-KR" altLang="en-US" dirty="0"/>
              <a:t>를 통해 분석을 하는</a:t>
            </a:r>
            <a:endParaRPr lang="en-US" altLang="ko-KR" dirty="0"/>
          </a:p>
          <a:p>
            <a:r>
              <a:rPr lang="ko-KR" altLang="en-US" dirty="0"/>
              <a:t>데이터베이스 프로그래밍 언어입니다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요즘은 툴이 많이 발전해서</a:t>
            </a:r>
            <a:r>
              <a:rPr lang="en-US" altLang="ko-KR" dirty="0"/>
              <a:t>, </a:t>
            </a:r>
            <a:r>
              <a:rPr lang="ko-KR" altLang="en-US" dirty="0"/>
              <a:t>명령어를 거의 쓰지 않고 마우스만으로도 분석이 가능해요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여러분들이 차후 업계에 진출해서 데이터 분석을 전문적으로 하게 될 경우</a:t>
            </a:r>
            <a:r>
              <a:rPr lang="en-US" altLang="ko-KR" dirty="0"/>
              <a:t>, SQL</a:t>
            </a:r>
            <a:r>
              <a:rPr lang="ko-KR" altLang="en-US" dirty="0"/>
              <a:t>은 매우 요긴한 스킬이 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요약하면</a:t>
            </a:r>
            <a:r>
              <a:rPr lang="en-US" altLang="ko-KR" dirty="0"/>
              <a:t>, </a:t>
            </a:r>
            <a:r>
              <a:rPr lang="ko-KR" altLang="en-US" dirty="0"/>
              <a:t>기업이나 공공기관의 데이터베이스에 저장되어 있는 </a:t>
            </a:r>
            <a:r>
              <a:rPr lang="en-US" altLang="ko-KR" dirty="0"/>
              <a:t>‘</a:t>
            </a:r>
            <a:r>
              <a:rPr lang="ko-KR" altLang="en-US" dirty="0"/>
              <a:t>빅데이터</a:t>
            </a:r>
            <a:r>
              <a:rPr lang="en-US" altLang="ko-KR" dirty="0"/>
              <a:t>＇</a:t>
            </a:r>
            <a:r>
              <a:rPr lang="ko-KR" altLang="en-US" dirty="0"/>
              <a:t>를 데이터 전문가로서 불러 오고 추출하여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의미 있는</a:t>
            </a:r>
            <a:r>
              <a:rPr lang="en-US" altLang="ko-KR" dirty="0"/>
              <a:t>‘ </a:t>
            </a:r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즉 인사이트</a:t>
            </a:r>
            <a:r>
              <a:rPr lang="en-US" altLang="ko-KR" dirty="0"/>
              <a:t>(insight)</a:t>
            </a:r>
            <a:r>
              <a:rPr lang="ko-KR" altLang="en-US" dirty="0"/>
              <a:t>를 찾아낼 때 사용하기도 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서버에 있는 데이터를 웹의 사용자가 볼 수 있도록 </a:t>
            </a:r>
            <a:r>
              <a:rPr lang="en-US" altLang="ko-KR" dirty="0"/>
              <a:t>＇</a:t>
            </a:r>
            <a:r>
              <a:rPr lang="ko-KR" altLang="en-US" dirty="0"/>
              <a:t>화면</a:t>
            </a:r>
            <a:r>
              <a:rPr lang="en-US" altLang="ko-KR" dirty="0"/>
              <a:t>’</a:t>
            </a:r>
            <a:r>
              <a:rPr lang="ko-KR" altLang="en-US" dirty="0"/>
              <a:t>으로 출력해 주거나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파이썬 프로그래밍을 할 때 대량의 데이터를 저장</a:t>
            </a:r>
            <a:r>
              <a:rPr lang="en-US" altLang="ko-KR" dirty="0"/>
              <a:t>/</a:t>
            </a:r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출력하는 데 사용하기도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5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교재는 </a:t>
            </a:r>
            <a:r>
              <a:rPr lang="en-US" altLang="ko-KR" dirty="0"/>
              <a:t>‘</a:t>
            </a:r>
            <a:r>
              <a:rPr lang="ko-KR" altLang="en-US" dirty="0"/>
              <a:t>혼자 공부하는 </a:t>
            </a:r>
            <a:r>
              <a:rPr lang="en-US" altLang="ko-KR" dirty="0"/>
              <a:t>SQL’</a:t>
            </a:r>
            <a:r>
              <a:rPr lang="ko-KR" altLang="en-US" dirty="0"/>
              <a:t>인데</a:t>
            </a:r>
            <a:r>
              <a:rPr lang="en-US" altLang="ko-KR" dirty="0"/>
              <a:t>, e-book</a:t>
            </a:r>
            <a:r>
              <a:rPr lang="ko-KR" altLang="en-US" dirty="0"/>
              <a:t>으로도 있으니 참고하시기 바랍니다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수업에서는 책의 예제를 많이 따라해 볼 예정입니다</a:t>
            </a:r>
            <a:r>
              <a:rPr lang="en-US" altLang="ko-KR" dirty="0"/>
              <a:t>!!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1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4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493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997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74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3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20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364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1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55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920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scoool/datae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eongjaem.i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scool.kr@gmail.com" TargetMode="External"/><Relationship Id="rId4" Type="http://schemas.openxmlformats.org/officeDocument/2006/relationships/hyperlink" Target="http://jeongjaem.in/lectu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호수에 정박한 다채로운 배">
            <a:extLst>
              <a:ext uri="{FF2B5EF4-FFF2-40B4-BE49-F238E27FC236}">
                <a16:creationId xmlns:a16="http://schemas.microsoft.com/office/drawing/2014/main" id="{33C3933C-63C9-4BB8-987C-BDDA39A05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935748-BD1D-4AC8-9246-5A03F0D82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데이터엔지니어링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7FA073-C5CB-4780-88B2-3F9194F0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590" y="3905991"/>
            <a:ext cx="7640724" cy="2432463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</a:rPr>
              <a:t>강의소개 </a:t>
            </a:r>
            <a:r>
              <a:rPr lang="en-US" altLang="ko-KR" sz="2800" b="1" dirty="0">
                <a:solidFill>
                  <a:srgbClr val="FFFFFF"/>
                </a:solidFill>
              </a:rPr>
              <a:t>/ </a:t>
            </a:r>
            <a:r>
              <a:rPr lang="ko-KR" altLang="en-US" sz="2800" b="1" dirty="0">
                <a:solidFill>
                  <a:srgbClr val="FFFFFF"/>
                </a:solidFill>
              </a:rPr>
              <a:t>강사소개</a:t>
            </a:r>
            <a:endParaRPr lang="en-US" altLang="ko-KR" sz="2800" b="1" dirty="0">
              <a:solidFill>
                <a:srgbClr val="FFFFFF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FFFF"/>
                </a:solidFill>
              </a:rPr>
              <a:t>강사 정재민</a:t>
            </a:r>
            <a:endParaRPr lang="en-US" altLang="ko-KR" sz="2800" b="1" dirty="0">
              <a:solidFill>
                <a:srgbClr val="FFFFFF"/>
              </a:solidFill>
            </a:endParaRPr>
          </a:p>
          <a:p>
            <a:pPr algn="ctr"/>
            <a:r>
              <a:rPr lang="ko-KR" altLang="en-US" sz="2200" b="1" dirty="0">
                <a:solidFill>
                  <a:srgbClr val="FFFFFF"/>
                </a:solidFill>
              </a:rPr>
              <a:t>국민대학교 소프트융합대학원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8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BC725-8C2A-427C-8BE3-E9A42596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</a:t>
            </a:r>
            <a:r>
              <a:rPr lang="ko-KR" altLang="en-US" dirty="0"/>
              <a:t> </a:t>
            </a:r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951C9-2CB7-4845-98D9-5284E331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b="1" spc="100" dirty="0">
                <a:latin typeface="+mj-lt"/>
                <a:ea typeface="+mj-ea"/>
                <a:cs typeface="+mj-cs"/>
              </a:rPr>
              <a:t>5</a:t>
            </a:r>
            <a:r>
              <a:rPr lang="ko-KR" altLang="en-US" sz="2800" b="1" spc="100" dirty="0">
                <a:latin typeface="+mj-lt"/>
                <a:ea typeface="+mj-ea"/>
                <a:cs typeface="+mj-cs"/>
              </a:rPr>
              <a:t>주차</a:t>
            </a:r>
            <a:endParaRPr lang="en-US" altLang="ko-KR" sz="2800" b="1" spc="100" dirty="0">
              <a:latin typeface="+mj-lt"/>
              <a:ea typeface="+mj-ea"/>
              <a:cs typeface="+mj-cs"/>
            </a:endParaRPr>
          </a:p>
          <a:p>
            <a:r>
              <a:rPr lang="ko-KR" altLang="en-US" sz="2400" spc="100" dirty="0">
                <a:latin typeface="+mj-lt"/>
                <a:ea typeface="+mj-ea"/>
                <a:cs typeface="+mj-cs"/>
              </a:rPr>
              <a:t>엑셀 데이터 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(.xls.csv) 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가져오기 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/ 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내보내기 실습</a:t>
            </a:r>
            <a:endParaRPr lang="en-US" altLang="ko-KR" sz="2400" spc="100" dirty="0">
              <a:latin typeface="+mj-lt"/>
              <a:ea typeface="+mj-ea"/>
              <a:cs typeface="+mj-cs"/>
            </a:endParaRPr>
          </a:p>
          <a:p>
            <a:endParaRPr lang="en-US" altLang="ko-KR" sz="2400" spc="100" dirty="0">
              <a:latin typeface="+mj-lt"/>
              <a:ea typeface="+mj-ea"/>
              <a:cs typeface="+mj-cs"/>
            </a:endParaRPr>
          </a:p>
          <a:p>
            <a:r>
              <a:rPr lang="en-US" altLang="ko-KR" sz="2800" b="1" spc="100" dirty="0">
                <a:latin typeface="+mj-lt"/>
                <a:ea typeface="+mj-ea"/>
                <a:cs typeface="+mj-cs"/>
              </a:rPr>
              <a:t>6</a:t>
            </a:r>
            <a:r>
              <a:rPr lang="ko-KR" altLang="en-US" sz="2800" b="1" spc="100" dirty="0">
                <a:latin typeface="+mj-lt"/>
                <a:ea typeface="+mj-ea"/>
                <a:cs typeface="+mj-cs"/>
              </a:rPr>
              <a:t>주차</a:t>
            </a:r>
            <a:endParaRPr lang="en-US" altLang="ko-KR" sz="2800" b="1" spc="100" dirty="0">
              <a:latin typeface="+mj-lt"/>
              <a:ea typeface="+mj-ea"/>
              <a:cs typeface="+mj-cs"/>
            </a:endParaRPr>
          </a:p>
          <a:p>
            <a:r>
              <a:rPr lang="ko-KR" altLang="en-US" sz="2400" b="1" dirty="0"/>
              <a:t>중간고사</a:t>
            </a:r>
            <a:r>
              <a:rPr lang="en-US" altLang="ko-KR" sz="2400" b="1" dirty="0"/>
              <a:t>!!</a:t>
            </a:r>
          </a:p>
          <a:p>
            <a:r>
              <a:rPr lang="en-US" altLang="ko-KR" sz="2400" b="1" dirty="0"/>
              <a:t>** </a:t>
            </a:r>
            <a:r>
              <a:rPr lang="ko-KR" altLang="en-US" sz="2400" b="1" dirty="0"/>
              <a:t>중간고사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과제 대체를 원하는 학생은 </a:t>
            </a:r>
            <a:endParaRPr lang="en-US" altLang="ko-KR" sz="2400" b="1" dirty="0"/>
          </a:p>
          <a:p>
            <a:r>
              <a:rPr lang="ko-KR" altLang="en-US" sz="2400" b="1" dirty="0"/>
              <a:t>중간고사일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 전까지 강사와 협의하여야 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0299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9280F-9B7C-41A0-9C03-5F6F9DBF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</a:t>
            </a:r>
            <a:r>
              <a:rPr lang="ko-KR" altLang="en-US" dirty="0"/>
              <a:t> </a:t>
            </a:r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A3FB-B6E8-468B-B44F-30EBBEDDF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4480623" cy="3549045"/>
          </a:xfrm>
        </p:spPr>
        <p:txBody>
          <a:bodyPr/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강 공공데이터와 개발데이터</a:t>
            </a:r>
            <a:endParaRPr lang="en-US" altLang="ko-KR" sz="2400" b="1" dirty="0"/>
          </a:p>
          <a:p>
            <a:r>
              <a:rPr lang="en-US" altLang="ko-KR" sz="2800" spc="100" dirty="0">
                <a:latin typeface="+mj-lt"/>
                <a:ea typeface="+mj-ea"/>
                <a:cs typeface="+mj-cs"/>
              </a:rPr>
              <a:t>data.go.kr </a:t>
            </a:r>
            <a:r>
              <a:rPr lang="ko-KR" altLang="en-US" sz="2800" spc="100" dirty="0">
                <a:latin typeface="+mj-lt"/>
                <a:ea typeface="+mj-ea"/>
                <a:cs typeface="+mj-cs"/>
              </a:rPr>
              <a:t>공공데이터 살펴보기</a:t>
            </a:r>
            <a:endParaRPr lang="en-US" altLang="ko-KR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강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에서 원하는 데이터 검색하기</a:t>
            </a:r>
            <a:endParaRPr lang="en-US" altLang="ko-KR" sz="2400" b="1" dirty="0"/>
          </a:p>
          <a:p>
            <a:r>
              <a:rPr lang="en-US" altLang="ko-KR" sz="2400" spc="100" dirty="0">
                <a:latin typeface="+mj-lt"/>
                <a:ea typeface="+mj-ea"/>
                <a:cs typeface="+mj-cs"/>
              </a:rPr>
              <a:t>Group By, Order By, Join, Subquery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문 실습</a:t>
            </a:r>
            <a:endParaRPr lang="en-US" altLang="ko-KR" dirty="0"/>
          </a:p>
          <a:p>
            <a:r>
              <a:rPr lang="en-US" altLang="ko-KR" sz="2400" b="1" dirty="0"/>
              <a:t>9</a:t>
            </a:r>
            <a:r>
              <a:rPr lang="ko-KR" altLang="en-US" sz="2400" b="1" dirty="0"/>
              <a:t>강 </a:t>
            </a:r>
            <a:r>
              <a:rPr lang="en-US" altLang="ko-KR" sz="2400" b="1" dirty="0"/>
              <a:t>SQL </a:t>
            </a:r>
            <a:r>
              <a:rPr lang="ko-KR" altLang="en-US" sz="2400" b="1" dirty="0"/>
              <a:t>실습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보충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BAA2C-A228-466B-9E1C-3E3E2F604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0" t="-2693" r="11688" b="7313"/>
          <a:stretch/>
        </p:blipFill>
        <p:spPr>
          <a:xfrm>
            <a:off x="4840254" y="1698925"/>
            <a:ext cx="682602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6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840FF-97BF-49E2-B4B2-C6D10ED7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</a:t>
            </a:r>
            <a:r>
              <a:rPr lang="ko-KR" altLang="en-US" dirty="0"/>
              <a:t> </a:t>
            </a:r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DC2C-A7A4-451C-AFD0-8D031B49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3794823" cy="3549045"/>
          </a:xfrm>
        </p:spPr>
        <p:txBody>
          <a:bodyPr/>
          <a:lstStyle/>
          <a:p>
            <a:r>
              <a:rPr lang="en-US" altLang="ko-KR" sz="2400" b="1" dirty="0"/>
              <a:t>10</a:t>
            </a:r>
            <a:r>
              <a:rPr lang="ko-KR" altLang="en-US" sz="2400" b="1" dirty="0"/>
              <a:t>강 클라우드 서버 </a:t>
            </a:r>
            <a:r>
              <a:rPr lang="en-US" altLang="ko-KR" sz="2400" b="1" dirty="0"/>
              <a:t>DB </a:t>
            </a:r>
            <a:r>
              <a:rPr lang="ko-KR" altLang="en-US" sz="2400" b="1" dirty="0"/>
              <a:t>실습</a:t>
            </a:r>
            <a:endParaRPr lang="en-US" altLang="ko-KR" sz="2400" b="1" dirty="0"/>
          </a:p>
          <a:p>
            <a:r>
              <a:rPr lang="en-US" altLang="ko-KR" sz="2400" spc="100" dirty="0">
                <a:latin typeface="+mj-lt"/>
                <a:ea typeface="+mj-ea"/>
                <a:cs typeface="+mj-cs"/>
              </a:rPr>
              <a:t>Microsoft Azure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에서 클라우드 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DB </a:t>
            </a:r>
            <a:r>
              <a:rPr lang="ko-KR" altLang="en-US" sz="2400" spc="100" dirty="0" err="1">
                <a:latin typeface="+mj-lt"/>
                <a:ea typeface="+mj-ea"/>
                <a:cs typeface="+mj-cs"/>
              </a:rPr>
              <a:t>만들어보기</a:t>
            </a:r>
            <a:endParaRPr lang="en-US" altLang="ko-KR" dirty="0"/>
          </a:p>
          <a:p>
            <a:r>
              <a:rPr lang="en-US" altLang="ko-KR" sz="2400" b="1" dirty="0"/>
              <a:t>11</a:t>
            </a:r>
            <a:r>
              <a:rPr lang="ko-KR" altLang="en-US" sz="2400" b="1" dirty="0"/>
              <a:t>강 클라우드 서버 </a:t>
            </a:r>
            <a:r>
              <a:rPr lang="en-US" altLang="ko-KR" sz="2400" b="1" dirty="0"/>
              <a:t>DB </a:t>
            </a:r>
            <a:r>
              <a:rPr lang="ko-KR" altLang="en-US" sz="2400" b="1" dirty="0"/>
              <a:t>실습 </a:t>
            </a:r>
            <a:r>
              <a:rPr lang="en-US" altLang="ko-KR" sz="2400" b="1" dirty="0"/>
              <a:t>(2)</a:t>
            </a:r>
          </a:p>
          <a:p>
            <a:r>
              <a:rPr lang="en-US" altLang="ko-KR" sz="2400" spc="100" dirty="0">
                <a:latin typeface="+mj-lt"/>
                <a:ea typeface="+mj-ea"/>
                <a:cs typeface="+mj-cs"/>
              </a:rPr>
              <a:t>Microsoft Azure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에서 클라우드 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DB </a:t>
            </a:r>
            <a:r>
              <a:rPr lang="ko-KR" altLang="en-US" sz="2400" spc="100" dirty="0" err="1">
                <a:latin typeface="+mj-lt"/>
                <a:ea typeface="+mj-ea"/>
                <a:cs typeface="+mj-cs"/>
              </a:rPr>
              <a:t>만들어보기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 </a:t>
            </a:r>
            <a:endParaRPr lang="en-US" altLang="ko-KR" sz="2400" spc="100" dirty="0">
              <a:latin typeface="+mj-lt"/>
              <a:ea typeface="+mj-ea"/>
              <a:cs typeface="+mj-cs"/>
            </a:endParaRP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44B7EA-1FAB-4F22-B2C3-BFF8E3A40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4" b="8313"/>
          <a:stretch/>
        </p:blipFill>
        <p:spPr>
          <a:xfrm>
            <a:off x="4429962" y="2309176"/>
            <a:ext cx="7624931" cy="3931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9A6DB7-4FC8-4FDF-928A-F038BB33BF1B}"/>
              </a:ext>
            </a:extLst>
          </p:cNvPr>
          <p:cNvSpPr txBox="1"/>
          <p:nvPr/>
        </p:nvSpPr>
        <p:spPr>
          <a:xfrm>
            <a:off x="4783285" y="1281634"/>
            <a:ext cx="6262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클라우드 서버</a:t>
            </a:r>
            <a:r>
              <a:rPr lang="en-US" altLang="ko-KR" sz="2400" b="1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데이터센터에 있는 여러 대의 서버를 약간의 돈을 내고 사용하는 것</a:t>
            </a:r>
          </a:p>
        </p:txBody>
      </p:sp>
    </p:spTree>
    <p:extLst>
      <p:ext uri="{BB962C8B-B14F-4D97-AF65-F5344CB8AC3E}">
        <p14:creationId xmlns:p14="http://schemas.microsoft.com/office/powerpoint/2010/main" val="350486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840FF-97BF-49E2-B4B2-C6D10ED7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</a:t>
            </a:r>
            <a:r>
              <a:rPr lang="ko-KR" altLang="en-US" dirty="0"/>
              <a:t> </a:t>
            </a:r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DC2C-A7A4-451C-AFD0-8D031B49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4777803" cy="3549045"/>
          </a:xfrm>
        </p:spPr>
        <p:txBody>
          <a:bodyPr/>
          <a:lstStyle/>
          <a:p>
            <a:r>
              <a:rPr lang="en-US" altLang="ko-KR" sz="2400" spc="100" dirty="0">
                <a:latin typeface="+mj-lt"/>
                <a:ea typeface="+mj-ea"/>
                <a:cs typeface="+mj-cs"/>
              </a:rPr>
              <a:t>11,12,13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강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2400" spc="100" dirty="0" err="1">
                <a:latin typeface="+mj-lt"/>
                <a:ea typeface="+mj-ea"/>
                <a:cs typeface="+mj-cs"/>
              </a:rPr>
              <a:t>Wordpress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 DB 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실습</a:t>
            </a:r>
            <a:endParaRPr lang="en-US" altLang="ko-KR" sz="2400" spc="100" dirty="0">
              <a:latin typeface="+mj-lt"/>
              <a:ea typeface="+mj-ea"/>
              <a:cs typeface="+mj-cs"/>
            </a:endParaRPr>
          </a:p>
          <a:p>
            <a:r>
              <a:rPr lang="ko-KR" altLang="en-US" sz="2400" spc="100" dirty="0">
                <a:latin typeface="+mj-lt"/>
                <a:ea typeface="+mj-ea"/>
                <a:cs typeface="+mj-cs"/>
              </a:rPr>
              <a:t>웹사이트로 데이터를 전송하기 위한 워드프레스 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DB 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실습</a:t>
            </a:r>
            <a:endParaRPr lang="en-US" altLang="ko-KR" sz="2400" spc="100" dirty="0">
              <a:latin typeface="+mj-lt"/>
              <a:ea typeface="+mj-ea"/>
              <a:cs typeface="+mj-cs"/>
            </a:endParaRPr>
          </a:p>
          <a:p>
            <a:endParaRPr lang="en-US" altLang="ko-KR" sz="2400" spc="100" dirty="0">
              <a:latin typeface="+mj-lt"/>
              <a:ea typeface="+mj-ea"/>
              <a:cs typeface="+mj-cs"/>
            </a:endParaRPr>
          </a:p>
          <a:p>
            <a:r>
              <a:rPr lang="ko-KR" altLang="en-US" sz="3200" b="1" spc="100" dirty="0">
                <a:latin typeface="+mj-lt"/>
                <a:ea typeface="+mj-ea"/>
                <a:cs typeface="+mj-cs"/>
              </a:rPr>
              <a:t>웹사이트 만들기 </a:t>
            </a:r>
            <a:r>
              <a:rPr lang="en-US" altLang="ko-KR" sz="3200" b="1" spc="100" dirty="0">
                <a:latin typeface="+mj-lt"/>
                <a:ea typeface="+mj-ea"/>
                <a:cs typeface="+mj-cs"/>
              </a:rPr>
              <a:t>+ </a:t>
            </a:r>
          </a:p>
          <a:p>
            <a:r>
              <a:rPr lang="en-US" altLang="ko-KR" sz="3200" b="1" spc="100" dirty="0">
                <a:latin typeface="+mj-lt"/>
                <a:ea typeface="+mj-ea"/>
                <a:cs typeface="+mj-cs"/>
              </a:rPr>
              <a:t>DB </a:t>
            </a:r>
            <a:r>
              <a:rPr lang="ko-KR" altLang="en-US" sz="3200" b="1" spc="100" dirty="0">
                <a:latin typeface="+mj-lt"/>
                <a:ea typeface="+mj-ea"/>
                <a:cs typeface="+mj-cs"/>
              </a:rPr>
              <a:t>만들기</a:t>
            </a:r>
            <a:r>
              <a:rPr lang="en-US" altLang="ko-KR" sz="3200" b="1" spc="100" dirty="0">
                <a:latin typeface="+mj-lt"/>
                <a:ea typeface="+mj-ea"/>
                <a:cs typeface="+mj-cs"/>
              </a:rPr>
              <a:t>!!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AA4C68-7151-41D9-B527-F1F83B030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495" y="1947537"/>
            <a:ext cx="6134163" cy="469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70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25EB6-33E5-48B4-9405-A241D47F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강의자료 게시판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69CA6-718E-495E-94AD-6E6CCD5F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>
                <a:hlinkClick r:id="rId2"/>
              </a:rPr>
              <a:t>http://github.com/dscoool/dataeng</a:t>
            </a:r>
            <a:endParaRPr lang="en-US" altLang="ko-KR" sz="3200" dirty="0"/>
          </a:p>
          <a:p>
            <a:r>
              <a:rPr lang="ko-KR" altLang="en-US" sz="3200" dirty="0"/>
              <a:t>강의자료</a:t>
            </a:r>
            <a:r>
              <a:rPr lang="en-US" altLang="ko-KR" sz="3200" dirty="0"/>
              <a:t>, PPT, </a:t>
            </a:r>
            <a:r>
              <a:rPr lang="ko-KR" altLang="en-US" sz="3200" dirty="0"/>
              <a:t>코드</a:t>
            </a:r>
            <a:r>
              <a:rPr lang="en-US" altLang="ko-KR" sz="3200" dirty="0"/>
              <a:t>, </a:t>
            </a:r>
            <a:r>
              <a:rPr lang="ko-KR" altLang="en-US" sz="3200" dirty="0"/>
              <a:t>데이터</a:t>
            </a:r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2799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2A7FC-D35E-4CE3-B6F3-E74884CF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데이터엔지니어링 </a:t>
            </a:r>
            <a:r>
              <a:rPr lang="en-US" altLang="ko-KR" dirty="0"/>
              <a:t>- </a:t>
            </a:r>
            <a:r>
              <a:rPr lang="ko-KR" altLang="en-US" dirty="0"/>
              <a:t>평가항목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59FA9-2378-4D08-9D1F-7619B303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절대평가</a:t>
            </a:r>
            <a:endParaRPr lang="en-US" altLang="ko-KR" sz="2400" b="1" dirty="0"/>
          </a:p>
          <a:p>
            <a:r>
              <a:rPr lang="ko-KR" altLang="en-US" b="1" dirty="0"/>
              <a:t>출석</a:t>
            </a:r>
            <a:r>
              <a:rPr lang="en-US" altLang="ko-KR" b="1" dirty="0"/>
              <a:t>(50%)</a:t>
            </a:r>
          </a:p>
          <a:p>
            <a:r>
              <a:rPr lang="ko-KR" altLang="en-US" b="1" dirty="0"/>
              <a:t>중간고사</a:t>
            </a:r>
            <a:r>
              <a:rPr lang="en-US" altLang="ko-KR" b="1" dirty="0"/>
              <a:t>(20%)</a:t>
            </a:r>
          </a:p>
          <a:p>
            <a:r>
              <a:rPr lang="ko-KR" altLang="en-US" b="1" dirty="0"/>
              <a:t>기말고사</a:t>
            </a:r>
            <a:r>
              <a:rPr lang="en-US" altLang="ko-KR" b="1" dirty="0"/>
              <a:t>(30%)</a:t>
            </a:r>
          </a:p>
          <a:p>
            <a:pPr fontAlgn="base"/>
            <a:r>
              <a:rPr lang="en-U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Times New Roman" panose="02020603050405020304" pitchFamily="18" charset="0"/>
              </a:rPr>
              <a:t>***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Times New Roman" panose="02020603050405020304" pitchFamily="18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Times New Roman" panose="02020603050405020304" pitchFamily="18" charset="0"/>
              </a:rPr>
              <a:t>본 과목은 출석이 매우 중요합니다</a:t>
            </a:r>
            <a:r>
              <a:rPr lang="en-U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Times New Roman" panose="02020603050405020304" pitchFamily="18" charset="0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Times New Roman" panose="02020603050405020304" pitchFamily="18" charset="0"/>
              </a:rPr>
              <a:t>출석의 비중은 </a:t>
            </a:r>
            <a:r>
              <a:rPr lang="en-U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Times New Roman" panose="02020603050405020304" pitchFamily="18" charset="0"/>
              </a:rPr>
              <a:t>50%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Times New Roman" panose="02020603050405020304" pitchFamily="18" charset="0"/>
              </a:rPr>
              <a:t>입니다</a:t>
            </a:r>
            <a:r>
              <a:rPr lang="en-U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Times New Roman" panose="02020603050405020304" pitchFamily="18" charset="0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Times New Roman" panose="02020603050405020304" pitchFamily="18" charset="0"/>
              </a:rPr>
              <a:t> </a:t>
            </a:r>
          </a:p>
          <a:p>
            <a:pPr fontAlgn="base"/>
            <a:r>
              <a:rPr lang="en-US" altLang="ko-KR" sz="18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Times New Roman" panose="02020603050405020304" pitchFamily="18" charset="0"/>
              </a:rPr>
              <a:t>***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부정행위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적발시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대리출석 포함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) C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미만의 학점을 부여합니다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.</a:t>
            </a:r>
            <a:endParaRPr lang="ko-KR" altLang="ko-K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36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06C48-E49C-4B89-AFC2-D581FD28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1:1 OFFICE</a:t>
            </a:r>
            <a:r>
              <a:rPr lang="ko-KR" altLang="en-US" dirty="0"/>
              <a:t> </a:t>
            </a:r>
            <a:r>
              <a:rPr lang="en-US" altLang="ko-KR" dirty="0"/>
              <a:t>HOUR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9346B-BFD5-4F31-9918-0DE7F2CE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sz="22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Times New Roman" panose="02020603050405020304" pitchFamily="18" charset="0"/>
              </a:rPr>
              <a:t> </a:t>
            </a:r>
            <a:endParaRPr lang="ko-KR" altLang="ko-KR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Times New Roman" panose="02020603050405020304" pitchFamily="18" charset="0"/>
              </a:rPr>
              <a:t>OFFICE HOUR : </a:t>
            </a:r>
            <a:r>
              <a:rPr lang="ko-KR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수강생 누구나 강사에게 데이터베이스</a:t>
            </a:r>
            <a:r>
              <a:rPr lang="en-US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, </a:t>
            </a:r>
            <a:r>
              <a:rPr lang="ko-KR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인공지능</a:t>
            </a:r>
            <a:r>
              <a:rPr lang="en-US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, </a:t>
            </a:r>
            <a:r>
              <a:rPr lang="ko-KR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클라우드</a:t>
            </a:r>
            <a:r>
              <a:rPr lang="en-US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, </a:t>
            </a:r>
            <a:r>
              <a:rPr lang="ko-KR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취업</a:t>
            </a:r>
            <a:r>
              <a:rPr lang="en-US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 </a:t>
            </a:r>
            <a:r>
              <a:rPr lang="ko-KR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진로</a:t>
            </a:r>
            <a:r>
              <a:rPr lang="en-US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, </a:t>
            </a:r>
            <a:r>
              <a:rPr lang="ko-KR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개발자</a:t>
            </a:r>
            <a:r>
              <a:rPr lang="en-US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, </a:t>
            </a:r>
            <a:r>
              <a:rPr lang="ko-KR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과제</a:t>
            </a:r>
            <a:r>
              <a:rPr lang="en-US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, </a:t>
            </a:r>
            <a:r>
              <a:rPr lang="ko-KR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프로젝트</a:t>
            </a:r>
            <a:r>
              <a:rPr lang="en-US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, </a:t>
            </a:r>
            <a:r>
              <a:rPr lang="ko-KR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기타 사항에 관하여 </a:t>
            </a:r>
            <a:r>
              <a:rPr lang="en-US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1:1</a:t>
            </a:r>
            <a:r>
              <a:rPr lang="ko-KR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로 문의할 수 있습니다</a:t>
            </a:r>
            <a:r>
              <a:rPr lang="en-US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. </a:t>
            </a:r>
            <a:r>
              <a:rPr lang="ko-KR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오피스 아워는 매주 </a:t>
            </a:r>
            <a:r>
              <a:rPr lang="ko-KR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나눔고딕" panose="020D0604000000000000" pitchFamily="50" charset="-127"/>
              </a:rPr>
              <a:t>목</a:t>
            </a:r>
            <a:r>
              <a:rPr lang="ko-KR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요일 </a:t>
            </a:r>
            <a:r>
              <a:rPr lang="en-US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19:00 ~ 21:00 </a:t>
            </a:r>
            <a:r>
              <a:rPr lang="ko-KR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입니다</a:t>
            </a:r>
            <a:r>
              <a:rPr lang="en-US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. **</a:t>
            </a:r>
            <a:r>
              <a:rPr lang="ko-KR" alt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진로취업 문의 환영</a:t>
            </a:r>
            <a:r>
              <a:rPr lang="en-US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!!</a:t>
            </a:r>
          </a:p>
          <a:p>
            <a:pPr fontAlgn="base"/>
            <a:r>
              <a:rPr lang="en-US" altLang="ko-KR" sz="2200" dirty="0">
                <a:solidFill>
                  <a:srgbClr val="000000"/>
                </a:solidFill>
                <a:latin typeface="Times New Roman" panose="02020603050405020304" pitchFamily="18" charset="0"/>
                <a:ea typeface="나눔고딕" panose="020D0604000000000000" pitchFamily="50" charset="-127"/>
              </a:rPr>
              <a:t>    (</a:t>
            </a:r>
            <a:r>
              <a:rPr lang="en-US" altLang="ko-K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나눔고딕" panose="020D0604000000000000" pitchFamily="50" charset="-127"/>
              </a:rPr>
              <a:t>19:00 ~ 19:30, 19:30~20:00, 20:00~20:30, 20:30 ~ 21:00)</a:t>
            </a:r>
            <a:endParaRPr lang="ko-KR" altLang="ko-KR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rgbClr val="000000"/>
                </a:solidFill>
                <a:latin typeface="나눔고딕" panose="020D0604000000000000" pitchFamily="50" charset="-127"/>
              </a:rPr>
              <a:t>1</a:t>
            </a:r>
            <a:r>
              <a:rPr lang="ko-KR" altLang="en-US" sz="2200" dirty="0">
                <a:solidFill>
                  <a:srgbClr val="000000"/>
                </a:solidFill>
                <a:latin typeface="나눔고딕" panose="020D0604000000000000" pitchFamily="50" charset="-127"/>
              </a:rPr>
              <a:t>인당 </a:t>
            </a:r>
            <a:r>
              <a:rPr lang="en-US" altLang="ko-KR" sz="2200" dirty="0">
                <a:solidFill>
                  <a:srgbClr val="000000"/>
                </a:solidFill>
                <a:latin typeface="나눔고딕" panose="020D0604000000000000" pitchFamily="50" charset="-127"/>
              </a:rPr>
              <a:t>30</a:t>
            </a:r>
            <a:r>
              <a:rPr lang="ko-KR" altLang="en-US" sz="2200" dirty="0">
                <a:solidFill>
                  <a:srgbClr val="000000"/>
                </a:solidFill>
                <a:latin typeface="나눔고딕" panose="020D0604000000000000" pitchFamily="50" charset="-127"/>
              </a:rPr>
              <a:t>분</a:t>
            </a:r>
            <a:r>
              <a:rPr lang="en-US" altLang="ko-KR" sz="2200" dirty="0">
                <a:solidFill>
                  <a:srgbClr val="000000"/>
                </a:solidFill>
                <a:latin typeface="나눔고딕" panose="020D0604000000000000" pitchFamily="50" charset="-127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나눔고딕" panose="020D0604000000000000" pitchFamily="50" charset="-127"/>
              </a:rPr>
              <a:t>미리 강사 홈페이지 링크를 통해 신청 </a:t>
            </a:r>
            <a:r>
              <a:rPr lang="en-US" altLang="ko-KR" sz="2200" dirty="0">
                <a:solidFill>
                  <a:srgbClr val="000000"/>
                </a:solidFill>
                <a:latin typeface="나눔고딕" panose="020D0604000000000000" pitchFamily="50" charset="-127"/>
              </a:rPr>
              <a:t>(</a:t>
            </a:r>
            <a:r>
              <a:rPr lang="en-US" altLang="ko-KR" sz="2200" dirty="0">
                <a:solidFill>
                  <a:srgbClr val="000000"/>
                </a:solidFill>
                <a:latin typeface="나눔고딕" panose="020D0604000000000000" pitchFamily="50" charset="-127"/>
                <a:hlinkClick r:id="rId2"/>
              </a:rPr>
              <a:t>http://jeongjaem.in</a:t>
            </a:r>
            <a:r>
              <a:rPr lang="en-US" altLang="ko-KR" sz="2200" dirty="0">
                <a:solidFill>
                  <a:srgbClr val="000000"/>
                </a:solidFill>
                <a:latin typeface="나눔고딕" panose="020D0604000000000000" pitchFamily="50" charset="-127"/>
              </a:rPr>
              <a:t>)</a:t>
            </a:r>
          </a:p>
          <a:p>
            <a:pPr fontAlgn="base"/>
            <a:r>
              <a:rPr lang="ko-KR" altLang="en-US" sz="2200" dirty="0">
                <a:solidFill>
                  <a:srgbClr val="000000"/>
                </a:solidFill>
                <a:latin typeface="나눔고딕" panose="020D0604000000000000" pitchFamily="50" charset="-127"/>
              </a:rPr>
              <a:t>    대부분 직장인이신 관계로</a:t>
            </a:r>
            <a:r>
              <a:rPr lang="en-US" altLang="ko-KR" sz="2200" dirty="0">
                <a:solidFill>
                  <a:srgbClr val="000000"/>
                </a:solidFill>
                <a:latin typeface="나눔고딕" panose="020D0604000000000000" pitchFamily="50" charset="-127"/>
              </a:rPr>
              <a:t>, </a:t>
            </a:r>
            <a:r>
              <a:rPr lang="ko-KR" altLang="en-US" sz="2200" dirty="0" err="1">
                <a:solidFill>
                  <a:srgbClr val="000000"/>
                </a:solidFill>
                <a:latin typeface="나눔고딕" panose="020D0604000000000000" pitchFamily="50" charset="-127"/>
              </a:rPr>
              <a:t>비대면</a:t>
            </a:r>
            <a:r>
              <a:rPr lang="ko-KR" altLang="en-US" sz="2200" dirty="0">
                <a:solidFill>
                  <a:srgbClr val="000000"/>
                </a:solidFill>
                <a:latin typeface="나눔고딕" panose="020D0604000000000000" pitchFamily="50" charset="-127"/>
              </a:rPr>
              <a:t> 줌</a:t>
            </a:r>
            <a:r>
              <a:rPr lang="en-US" altLang="ko-KR" sz="2200" dirty="0">
                <a:solidFill>
                  <a:srgbClr val="000000"/>
                </a:solidFill>
                <a:latin typeface="나눔고딕" panose="020D0604000000000000" pitchFamily="50" charset="-127"/>
              </a:rPr>
              <a:t>(zoom)</a:t>
            </a:r>
            <a:r>
              <a:rPr lang="ko-KR" altLang="en-US" sz="2200" dirty="0">
                <a:solidFill>
                  <a:srgbClr val="000000"/>
                </a:solidFill>
                <a:latin typeface="나눔고딕" panose="020D0604000000000000" pitchFamily="50" charset="-127"/>
              </a:rPr>
              <a:t>으로 진행합니다</a:t>
            </a:r>
            <a:r>
              <a:rPr lang="en-US" altLang="ko-KR" sz="2200" dirty="0">
                <a:solidFill>
                  <a:srgbClr val="000000"/>
                </a:solidFill>
                <a:latin typeface="나눔고딕" panose="020D0604000000000000" pitchFamily="50" charset="-127"/>
              </a:rPr>
              <a:t>.</a:t>
            </a:r>
            <a:endParaRPr lang="ko-KR" altLang="en-US" sz="2200" dirty="0">
              <a:solidFill>
                <a:srgbClr val="000000"/>
              </a:solidFill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36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9AD6A-5D67-49CE-9145-DE1FA7E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수강목적 조사 </a:t>
            </a:r>
            <a:r>
              <a:rPr lang="en-US" altLang="ko-KR" dirty="0"/>
              <a:t>(</a:t>
            </a:r>
            <a:r>
              <a:rPr lang="ko-KR" altLang="en-US" dirty="0"/>
              <a:t>설문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07CC3-DB74-43F7-877E-D84EB34C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8892603" cy="3549045"/>
          </a:xfrm>
        </p:spPr>
        <p:txBody>
          <a:bodyPr/>
          <a:lstStyle/>
          <a:p>
            <a:r>
              <a:rPr lang="ko-KR" altLang="en-US" sz="2400" dirty="0"/>
              <a:t>아래 링크에 접속해서 본인의 수강목적과 이 수업에서 얻고자 하는 것에 대해 자세히 적어 주세요</a:t>
            </a:r>
            <a:r>
              <a:rPr lang="en-US" altLang="ko-KR" sz="2400" dirty="0"/>
              <a:t>!! </a:t>
            </a:r>
            <a:r>
              <a:rPr lang="ko-KR" altLang="en-US" sz="2400" dirty="0"/>
              <a:t>강사가 강의를 진행하는 데 큰 도움이 됩니다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  <a:p>
            <a:endParaRPr lang="en-US" altLang="ko-KR" sz="32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12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호수에 정박한 다채로운 배">
            <a:extLst>
              <a:ext uri="{FF2B5EF4-FFF2-40B4-BE49-F238E27FC236}">
                <a16:creationId xmlns:a16="http://schemas.microsoft.com/office/drawing/2014/main" id="{33C3933C-63C9-4BB8-987C-BDDA39A05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F93FFA0-4DD4-4152-8AE1-E982F4559487}"/>
              </a:ext>
            </a:extLst>
          </p:cNvPr>
          <p:cNvSpPr txBox="1">
            <a:spLocks/>
          </p:cNvSpPr>
          <p:nvPr/>
        </p:nvSpPr>
        <p:spPr>
          <a:xfrm>
            <a:off x="3748977" y="2295828"/>
            <a:ext cx="10077557" cy="1325563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수강해 주셔서 감사합니다</a:t>
            </a:r>
            <a:r>
              <a:rPr lang="en-US" altLang="ko-KR"/>
              <a:t>!!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9F1C7-5BAF-4BBB-95E6-8FBCD9206C77}"/>
              </a:ext>
            </a:extLst>
          </p:cNvPr>
          <p:cNvSpPr txBox="1"/>
          <p:nvPr/>
        </p:nvSpPr>
        <p:spPr>
          <a:xfrm>
            <a:off x="3748977" y="4617720"/>
            <a:ext cx="749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highlight>
                  <a:srgbClr val="C0C0C0"/>
                </a:highlight>
              </a:rPr>
              <a:t>강의게시판</a:t>
            </a:r>
            <a:r>
              <a:rPr lang="en-US" altLang="ko-KR" sz="2800" dirty="0">
                <a:highlight>
                  <a:srgbClr val="C0C0C0"/>
                </a:highlight>
              </a:rPr>
              <a:t>:    </a:t>
            </a:r>
            <a:r>
              <a:rPr lang="en-US" altLang="ko-KR" sz="2800" dirty="0">
                <a:highlight>
                  <a:srgbClr val="C0C0C0"/>
                </a:highlight>
                <a:hlinkClick r:id="rId4"/>
              </a:rPr>
              <a:t>http://jeongjaem.in/lecture</a:t>
            </a:r>
            <a:endParaRPr lang="en-US" altLang="ko-KR" sz="2800" dirty="0">
              <a:highlight>
                <a:srgbClr val="C0C0C0"/>
              </a:highlight>
            </a:endParaRPr>
          </a:p>
          <a:p>
            <a:r>
              <a:rPr lang="ko-KR" altLang="en-US" sz="2800" b="1" dirty="0">
                <a:highlight>
                  <a:srgbClr val="C0C0C0"/>
                </a:highlight>
              </a:rPr>
              <a:t>강사 이메일</a:t>
            </a:r>
            <a:r>
              <a:rPr lang="en-US" altLang="ko-KR" sz="2800" dirty="0">
                <a:highlight>
                  <a:srgbClr val="C0C0C0"/>
                </a:highlight>
              </a:rPr>
              <a:t>:   </a:t>
            </a:r>
            <a:r>
              <a:rPr lang="en-US" altLang="ko-KR" sz="2800" dirty="0">
                <a:highlight>
                  <a:srgbClr val="C0C0C0"/>
                </a:highlight>
                <a:hlinkClick r:id="rId5"/>
              </a:rPr>
              <a:t>dscool.kr@gmail.com</a:t>
            </a:r>
            <a:r>
              <a:rPr lang="en-US" altLang="ko-KR" sz="2800" dirty="0">
                <a:highlight>
                  <a:srgbClr val="C0C0C0"/>
                </a:highlight>
              </a:rPr>
              <a:t>        </a:t>
            </a:r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6338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022D1-3D9E-4ED7-B476-9F559A23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왜 해야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023BDA-1B95-4CCA-A449-B0E6FF3E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8" t="25366" r="12070" b="14260"/>
          <a:stretch/>
        </p:blipFill>
        <p:spPr>
          <a:xfrm>
            <a:off x="315311" y="2432395"/>
            <a:ext cx="8592206" cy="3728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9BCE50-4122-483B-A7D1-1ADA23E4E0F8}"/>
              </a:ext>
            </a:extLst>
          </p:cNvPr>
          <p:cNvSpPr txBox="1"/>
          <p:nvPr/>
        </p:nvSpPr>
        <p:spPr>
          <a:xfrm>
            <a:off x="9109464" y="2329159"/>
            <a:ext cx="3017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" dirty="0">
                <a:latin typeface="+mj-lt"/>
                <a:ea typeface="+mj-ea"/>
                <a:cs typeface="+mj-cs"/>
              </a:rPr>
              <a:t>COVID-19 </a:t>
            </a:r>
            <a:r>
              <a:rPr lang="ko-KR" altLang="en-US" sz="3600" spc="100" dirty="0">
                <a:latin typeface="+mj-lt"/>
                <a:ea typeface="+mj-ea"/>
                <a:cs typeface="+mj-cs"/>
              </a:rPr>
              <a:t>감염병 지도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7A08D-D7A2-4BB3-ABB9-B27BF7D0E942}"/>
              </a:ext>
            </a:extLst>
          </p:cNvPr>
          <p:cNvSpPr txBox="1"/>
          <p:nvPr/>
        </p:nvSpPr>
        <p:spPr>
          <a:xfrm>
            <a:off x="206477" y="6398753"/>
            <a:ext cx="765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Source:Tableau</a:t>
            </a:r>
            <a:r>
              <a:rPr lang="en-US" altLang="ko-KR" sz="900" dirty="0"/>
              <a:t> Covid-19 data resources.</a:t>
            </a:r>
          </a:p>
          <a:p>
            <a:r>
              <a:rPr lang="ko-KR" altLang="en-US" sz="900" dirty="0"/>
              <a:t> </a:t>
            </a:r>
            <a:r>
              <a:rPr lang="en-US" altLang="ko-KR" sz="900" dirty="0"/>
              <a:t>https://www.tableau.com/ko-kr/covid-19-coronavirus-data-resources</a:t>
            </a:r>
            <a:endParaRPr lang="ko-KR" altLang="en-US" sz="9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80AE47-88EA-490E-B31C-B16C0ABB7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78" r="23912" b="13315"/>
          <a:stretch/>
        </p:blipFill>
        <p:spPr>
          <a:xfrm>
            <a:off x="6523024" y="4745370"/>
            <a:ext cx="5353665" cy="1744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C2AC0F-EBA1-41B1-B838-C5858439DE45}"/>
              </a:ext>
            </a:extLst>
          </p:cNvPr>
          <p:cNvSpPr txBox="1"/>
          <p:nvPr/>
        </p:nvSpPr>
        <p:spPr>
          <a:xfrm>
            <a:off x="9062006" y="4283705"/>
            <a:ext cx="308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latin typeface="+mj-lt"/>
                <a:ea typeface="+mj-ea"/>
                <a:cs typeface="+mj-cs"/>
              </a:rPr>
              <a:t>코로나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-19 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데이터셋</a:t>
            </a:r>
          </a:p>
        </p:txBody>
      </p:sp>
      <p:sp>
        <p:nvSpPr>
          <p:cNvPr id="12" name="화살표: 위로 구부러짐 11">
            <a:extLst>
              <a:ext uri="{FF2B5EF4-FFF2-40B4-BE49-F238E27FC236}">
                <a16:creationId xmlns:a16="http://schemas.microsoft.com/office/drawing/2014/main" id="{BB00DEBB-F5AA-4AD3-AA55-9FF1444BDB0C}"/>
              </a:ext>
            </a:extLst>
          </p:cNvPr>
          <p:cNvSpPr/>
          <p:nvPr/>
        </p:nvSpPr>
        <p:spPr>
          <a:xfrm rot="13745809">
            <a:off x="7927867" y="3683720"/>
            <a:ext cx="1460599" cy="618161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1AE0A-A0D1-46BE-B3E2-F69BF4095C22}"/>
              </a:ext>
            </a:extLst>
          </p:cNvPr>
          <p:cNvSpPr txBox="1"/>
          <p:nvPr/>
        </p:nvSpPr>
        <p:spPr>
          <a:xfrm>
            <a:off x="7723811" y="1586601"/>
            <a:ext cx="329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</a:t>
            </a:r>
            <a:r>
              <a:rPr lang="ko-KR" altLang="en-US" b="1" dirty="0"/>
              <a:t> </a:t>
            </a:r>
            <a:r>
              <a:rPr lang="en-US" altLang="ko-KR" b="1" dirty="0"/>
              <a:t>VISUALISATION</a:t>
            </a:r>
          </a:p>
          <a:p>
            <a:r>
              <a:rPr lang="ko-KR" altLang="en-US" b="1" dirty="0"/>
              <a:t>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43531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90C48-677B-474E-A701-F719324E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515905"/>
            <a:ext cx="11618825" cy="1325563"/>
          </a:xfrm>
        </p:spPr>
        <p:txBody>
          <a:bodyPr/>
          <a:lstStyle/>
          <a:p>
            <a:r>
              <a:rPr lang="ko-KR" altLang="en-US" dirty="0"/>
              <a:t>데이터과학</a:t>
            </a:r>
            <a:r>
              <a:rPr lang="en-US" altLang="ko-KR" dirty="0"/>
              <a:t>(Data Science)</a:t>
            </a:r>
            <a:r>
              <a:rPr lang="ko-KR" altLang="en-US" dirty="0"/>
              <a:t>과 데이터베이스</a:t>
            </a:r>
            <a:r>
              <a:rPr lang="en-US" altLang="ko-KR" dirty="0"/>
              <a:t>(</a:t>
            </a:r>
            <a:r>
              <a:rPr lang="en-US" altLang="ko-KR" dirty="0" err="1"/>
              <a:t>DataBase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86E32A-259C-4E9B-B938-AF6DC5A7A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0" t="22136" r="24395" b="9443"/>
          <a:stretch/>
        </p:blipFill>
        <p:spPr>
          <a:xfrm>
            <a:off x="525717" y="1951413"/>
            <a:ext cx="7846142" cy="4689987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45EFFA-341D-4D77-86FE-74C20F6584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970556" y="1951413"/>
            <a:ext cx="2748425" cy="204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" dirty="0">
                <a:latin typeface="+mj-lt"/>
                <a:ea typeface="+mj-ea"/>
                <a:cs typeface="+mj-cs"/>
              </a:rPr>
              <a:t>COVID-19 </a:t>
            </a:r>
            <a:r>
              <a:rPr lang="ko-KR" altLang="en-US" sz="3600" spc="100" dirty="0">
                <a:latin typeface="+mj-lt"/>
                <a:ea typeface="+mj-ea"/>
                <a:cs typeface="+mj-cs"/>
              </a:rPr>
              <a:t>감염병 지도 </a:t>
            </a:r>
            <a:r>
              <a:rPr lang="en-US" altLang="ko-KR" sz="3600" spc="100" dirty="0">
                <a:latin typeface="+mj-lt"/>
                <a:ea typeface="+mj-ea"/>
                <a:cs typeface="+mj-cs"/>
              </a:rPr>
              <a:t>- </a:t>
            </a:r>
            <a:r>
              <a:rPr lang="ko-KR" altLang="en-US" sz="3600" spc="100" dirty="0">
                <a:latin typeface="+mj-lt"/>
                <a:ea typeface="+mj-ea"/>
                <a:cs typeface="+mj-cs"/>
              </a:rPr>
              <a:t>파키스탄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5B7E12-3CFE-4A26-84E6-C96DC5FED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78" r="23912" b="13315"/>
          <a:stretch/>
        </p:blipFill>
        <p:spPr>
          <a:xfrm>
            <a:off x="6523024" y="4745370"/>
            <a:ext cx="5353665" cy="1744835"/>
          </a:xfrm>
          <a:prstGeom prst="rect">
            <a:avLst/>
          </a:prstGeom>
        </p:spPr>
      </p:pic>
      <p:sp>
        <p:nvSpPr>
          <p:cNvPr id="8" name="화살표: 위로 구부러짐 7">
            <a:extLst>
              <a:ext uri="{FF2B5EF4-FFF2-40B4-BE49-F238E27FC236}">
                <a16:creationId xmlns:a16="http://schemas.microsoft.com/office/drawing/2014/main" id="{AB83E60A-D999-47D4-A0A4-917E16737648}"/>
              </a:ext>
            </a:extLst>
          </p:cNvPr>
          <p:cNvSpPr/>
          <p:nvPr/>
        </p:nvSpPr>
        <p:spPr>
          <a:xfrm rot="13745809">
            <a:off x="7927867" y="3683720"/>
            <a:ext cx="1460599" cy="618161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809E7-ED53-4AA9-B212-3D82757E11BE}"/>
              </a:ext>
            </a:extLst>
          </p:cNvPr>
          <p:cNvSpPr txBox="1"/>
          <p:nvPr/>
        </p:nvSpPr>
        <p:spPr>
          <a:xfrm>
            <a:off x="9062006" y="4283705"/>
            <a:ext cx="308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latin typeface="+mj-lt"/>
                <a:ea typeface="+mj-ea"/>
                <a:cs typeface="+mj-cs"/>
              </a:rPr>
              <a:t>코로나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-19 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데이터셋</a:t>
            </a:r>
          </a:p>
        </p:txBody>
      </p:sp>
    </p:spTree>
    <p:extLst>
      <p:ext uri="{BB962C8B-B14F-4D97-AF65-F5344CB8AC3E}">
        <p14:creationId xmlns:p14="http://schemas.microsoft.com/office/powerpoint/2010/main" val="107074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98FC3-CE22-4722-8EAC-08C6F10D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데이터베이스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DataBase</a:t>
            </a:r>
            <a:r>
              <a:rPr lang="en-US" altLang="ko-KR" dirty="0">
                <a:sym typeface="Wingdings" panose="05000000000000000000" pitchFamily="2" charset="2"/>
              </a:rPr>
              <a:t>, DB)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833557-0946-42C5-83C6-E06F60A07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42721" y="4327857"/>
            <a:ext cx="2619375" cy="1743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1C5DA0-273A-468B-8E30-59DCD0D6A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78" r="23912" b="13315"/>
          <a:stretch/>
        </p:blipFill>
        <p:spPr>
          <a:xfrm>
            <a:off x="152608" y="3833426"/>
            <a:ext cx="7868674" cy="2564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C2058-B135-4E94-AE19-985F4D8265A6}"/>
              </a:ext>
            </a:extLst>
          </p:cNvPr>
          <p:cNvSpPr txBox="1"/>
          <p:nvPr/>
        </p:nvSpPr>
        <p:spPr>
          <a:xfrm>
            <a:off x="8542721" y="3992372"/>
            <a:ext cx="16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</a:t>
            </a:r>
            <a:endParaRPr lang="ko-KR" altLang="en-US" dirty="0"/>
          </a:p>
        </p:txBody>
      </p:sp>
      <p:pic>
        <p:nvPicPr>
          <p:cNvPr id="1026" name="Picture 2" descr="Python - 나무위키">
            <a:extLst>
              <a:ext uri="{FF2B5EF4-FFF2-40B4-BE49-F238E27FC236}">
                <a16:creationId xmlns:a16="http://schemas.microsoft.com/office/drawing/2014/main" id="{75A30A97-4FAD-4344-8B2F-F2FDDB204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21" y="2867724"/>
            <a:ext cx="2255947" cy="6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AB33F2-73BB-488C-A7D4-E3F5D68B51F5}"/>
              </a:ext>
            </a:extLst>
          </p:cNvPr>
          <p:cNvSpPr txBox="1"/>
          <p:nvPr/>
        </p:nvSpPr>
        <p:spPr>
          <a:xfrm>
            <a:off x="8542721" y="3576303"/>
            <a:ext cx="16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pic>
        <p:nvPicPr>
          <p:cNvPr id="1028" name="Picture 4" descr="데이터베이스 시스템 개요 - 기본 용어(데이터, 정보, DB, DBMS, DBS, 스키마, 상태) : 네이버 블로그">
            <a:extLst>
              <a:ext uri="{FF2B5EF4-FFF2-40B4-BE49-F238E27FC236}">
                <a16:creationId xmlns:a16="http://schemas.microsoft.com/office/drawing/2014/main" id="{7F5D863D-F98C-4485-919A-C1A5A2EC8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265" y="2368007"/>
            <a:ext cx="19526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8DB705F-AC8D-4051-947E-0B6E3A446A9C}"/>
              </a:ext>
            </a:extLst>
          </p:cNvPr>
          <p:cNvSpPr/>
          <p:nvPr/>
        </p:nvSpPr>
        <p:spPr>
          <a:xfrm>
            <a:off x="8542721" y="4085846"/>
            <a:ext cx="2619375" cy="2536802"/>
          </a:xfrm>
          <a:prstGeom prst="ellipse">
            <a:avLst/>
          </a:prstGeom>
          <a:noFill/>
          <a:ln w="508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10912294-4274-4F74-A367-72BD6C5A9BB2}"/>
              </a:ext>
            </a:extLst>
          </p:cNvPr>
          <p:cNvSpPr/>
          <p:nvPr/>
        </p:nvSpPr>
        <p:spPr>
          <a:xfrm rot="1098214">
            <a:off x="7215068" y="3812894"/>
            <a:ext cx="1612427" cy="656248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위로 구부러짐 9">
            <a:extLst>
              <a:ext uri="{FF2B5EF4-FFF2-40B4-BE49-F238E27FC236}">
                <a16:creationId xmlns:a16="http://schemas.microsoft.com/office/drawing/2014/main" id="{7C570591-839B-40DB-9D3B-5174030859E5}"/>
              </a:ext>
            </a:extLst>
          </p:cNvPr>
          <p:cNvSpPr/>
          <p:nvPr/>
        </p:nvSpPr>
        <p:spPr>
          <a:xfrm rot="15065864">
            <a:off x="10609132" y="3262279"/>
            <a:ext cx="1532171" cy="694177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DC026-AD7B-4B8E-885D-CACF35B504E1}"/>
              </a:ext>
            </a:extLst>
          </p:cNvPr>
          <p:cNvSpPr txBox="1"/>
          <p:nvPr/>
        </p:nvSpPr>
        <p:spPr>
          <a:xfrm>
            <a:off x="11446534" y="2772154"/>
            <a:ext cx="16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분석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C9EF1-1087-49AC-BF05-2731B565F79B}"/>
              </a:ext>
            </a:extLst>
          </p:cNvPr>
          <p:cNvSpPr txBox="1"/>
          <p:nvPr/>
        </p:nvSpPr>
        <p:spPr>
          <a:xfrm>
            <a:off x="7833097" y="3321532"/>
            <a:ext cx="16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B596C-8AC6-4DBB-A698-9CDACF60E8E8}"/>
              </a:ext>
            </a:extLst>
          </p:cNvPr>
          <p:cNvSpPr txBox="1"/>
          <p:nvPr/>
        </p:nvSpPr>
        <p:spPr>
          <a:xfrm>
            <a:off x="262753" y="2504535"/>
            <a:ext cx="481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엑셀로 이 많은 복잡한 데이터 다 분석할 수 없어</a:t>
            </a:r>
            <a:r>
              <a:rPr lang="en-US" altLang="ko-KR" b="1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여러 사람</a:t>
            </a:r>
            <a:r>
              <a:rPr lang="en-US" altLang="ko-KR" b="1" dirty="0"/>
              <a:t>(</a:t>
            </a:r>
            <a:r>
              <a:rPr lang="ko-KR" altLang="en-US" b="1" dirty="0"/>
              <a:t>컴퓨터</a:t>
            </a:r>
            <a:r>
              <a:rPr lang="en-US" altLang="ko-KR" b="1" dirty="0"/>
              <a:t>, </a:t>
            </a:r>
            <a:r>
              <a:rPr lang="ko-KR" altLang="en-US" b="1" dirty="0"/>
              <a:t>서버</a:t>
            </a:r>
            <a:r>
              <a:rPr lang="en-US" altLang="ko-KR" b="1" dirty="0"/>
              <a:t>, </a:t>
            </a:r>
            <a:r>
              <a:rPr lang="ko-KR" altLang="en-US" b="1" dirty="0"/>
              <a:t>사용자</a:t>
            </a:r>
            <a:r>
              <a:rPr lang="en-US" altLang="ko-KR" b="1" dirty="0"/>
              <a:t>)</a:t>
            </a:r>
            <a:r>
              <a:rPr lang="ko-KR" altLang="en-US" b="1" dirty="0"/>
              <a:t>가 동시에 접속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실시간 유지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07919-C0D0-4885-AE09-B6AAA392D2FA}"/>
              </a:ext>
            </a:extLst>
          </p:cNvPr>
          <p:cNvSpPr txBox="1"/>
          <p:nvPr/>
        </p:nvSpPr>
        <p:spPr>
          <a:xfrm>
            <a:off x="4454997" y="6074772"/>
            <a:ext cx="306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 Millions, Thousands, Trillions, Billions…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B9CFE-D4D5-40B6-B8FF-9F71BDC07872}"/>
              </a:ext>
            </a:extLst>
          </p:cNvPr>
          <p:cNvSpPr txBox="1"/>
          <p:nvPr/>
        </p:nvSpPr>
        <p:spPr>
          <a:xfrm>
            <a:off x="10191080" y="6239639"/>
            <a:ext cx="208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SQL </a:t>
            </a:r>
            <a:r>
              <a:rPr lang="ko-KR" altLang="en-US" sz="2800" b="1" dirty="0"/>
              <a:t>필요</a:t>
            </a:r>
            <a:r>
              <a:rPr lang="en-US" altLang="ko-KR" sz="2800" b="1" dirty="0"/>
              <a:t>!!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682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DA22A-05DD-4802-8268-8BA4EAF0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개론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5FAC7-96AD-4A03-B779-31A91E15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89" y="2846349"/>
            <a:ext cx="2836914" cy="923329"/>
          </a:xfrm>
        </p:spPr>
        <p:txBody>
          <a:bodyPr/>
          <a:lstStyle/>
          <a:p>
            <a:r>
              <a:rPr lang="ko-KR" altLang="en-US" sz="1800" dirty="0"/>
              <a:t>정형 데이터베이스 </a:t>
            </a:r>
            <a:endParaRPr lang="en-US" altLang="ko-KR" sz="1800" dirty="0"/>
          </a:p>
          <a:p>
            <a:r>
              <a:rPr lang="en-US" altLang="ko-KR" sz="1800" dirty="0"/>
              <a:t>( X × Y, </a:t>
            </a:r>
            <a:r>
              <a:rPr lang="ko-KR" altLang="en-US" sz="1800" dirty="0"/>
              <a:t>가로 </a:t>
            </a:r>
            <a:r>
              <a:rPr lang="en-US" altLang="ko-KR" sz="1800" dirty="0"/>
              <a:t>x </a:t>
            </a:r>
            <a:r>
              <a:rPr lang="ko-KR" altLang="en-US" sz="1800" dirty="0"/>
              <a:t>세로</a:t>
            </a:r>
            <a:r>
              <a:rPr lang="en-US" altLang="ko-KR" sz="1800" dirty="0"/>
              <a:t> )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sz="2800" dirty="0"/>
          </a:p>
        </p:txBody>
      </p:sp>
      <p:pic>
        <p:nvPicPr>
          <p:cNvPr id="2050" name="Picture 2" descr="NoSQL과 NoSQL의 종류들">
            <a:extLst>
              <a:ext uri="{FF2B5EF4-FFF2-40B4-BE49-F238E27FC236}">
                <a16:creationId xmlns:a16="http://schemas.microsoft.com/office/drawing/2014/main" id="{DBD5A02C-3E01-4C26-8BB5-039140C0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83" y="5199097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7B5DC6-C2F4-435B-9399-5ACC67135D67}"/>
              </a:ext>
            </a:extLst>
          </p:cNvPr>
          <p:cNvSpPr txBox="1"/>
          <p:nvPr/>
        </p:nvSpPr>
        <p:spPr>
          <a:xfrm>
            <a:off x="791189" y="5609267"/>
            <a:ext cx="2315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비정형 데이터베이스</a:t>
            </a:r>
            <a:r>
              <a:rPr lang="en-US" altLang="ko-KR" sz="1800" dirty="0"/>
              <a:t>(NoSQL)</a:t>
            </a:r>
          </a:p>
          <a:p>
            <a:endParaRPr lang="ko-KR" altLang="en-US" dirty="0"/>
          </a:p>
        </p:txBody>
      </p:sp>
      <p:pic>
        <p:nvPicPr>
          <p:cNvPr id="2054" name="Picture 6" descr="왕초보를 위한 JSON Parsing - 1 (JSON이란?)">
            <a:extLst>
              <a:ext uri="{FF2B5EF4-FFF2-40B4-BE49-F238E27FC236}">
                <a16:creationId xmlns:a16="http://schemas.microsoft.com/office/drawing/2014/main" id="{1FC844A1-55F8-478F-B05C-574027C50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3875" r="10372" b="54704"/>
          <a:stretch/>
        </p:blipFill>
        <p:spPr bwMode="auto">
          <a:xfrm>
            <a:off x="7095526" y="4723095"/>
            <a:ext cx="4763462" cy="213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E02F46-C0AE-4E42-ABAB-5DD95A7694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438" r="62852" b="30796"/>
          <a:stretch/>
        </p:blipFill>
        <p:spPr>
          <a:xfrm>
            <a:off x="7095526" y="2186156"/>
            <a:ext cx="5096474" cy="1987413"/>
          </a:xfrm>
          <a:prstGeom prst="rect">
            <a:avLst/>
          </a:prstGeom>
        </p:spPr>
      </p:pic>
      <p:pic>
        <p:nvPicPr>
          <p:cNvPr id="2056" name="Picture 8" descr="PostgreSQL, MySQL and Microsoft SQL Server | by Matteo Gevi | Medium">
            <a:extLst>
              <a:ext uri="{FF2B5EF4-FFF2-40B4-BE49-F238E27FC236}">
                <a16:creationId xmlns:a16="http://schemas.microsoft.com/office/drawing/2014/main" id="{28B8CF6E-9A3B-4772-A42C-CFD79728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01" y="2551887"/>
            <a:ext cx="32575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B88C-F6EC-478A-868D-B9095198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서버에 데이터를 올리고 추가해보자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0A0869-7847-416B-B56A-966CDB70D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" t="24" r="32500" b="5930"/>
          <a:stretch/>
        </p:blipFill>
        <p:spPr>
          <a:xfrm>
            <a:off x="0" y="2299892"/>
            <a:ext cx="5029201" cy="3993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47861-59EB-45DB-A01A-937F25697023}"/>
              </a:ext>
            </a:extLst>
          </p:cNvPr>
          <p:cNvSpPr txBox="1"/>
          <p:nvPr/>
        </p:nvSpPr>
        <p:spPr>
          <a:xfrm>
            <a:off x="1403131" y="4635062"/>
            <a:ext cx="3626070" cy="1435868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7A855-F8AD-40A5-8E25-F87380590609}"/>
              </a:ext>
            </a:extLst>
          </p:cNvPr>
          <p:cNvSpPr txBox="1"/>
          <p:nvPr/>
        </p:nvSpPr>
        <p:spPr>
          <a:xfrm>
            <a:off x="5696262" y="3275504"/>
            <a:ext cx="6300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업로드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입력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추출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검색 </a:t>
            </a:r>
            <a:r>
              <a:rPr lang="en-US" altLang="ko-KR" sz="2400" dirty="0"/>
              <a:t>( x &gt;= 20 </a:t>
            </a:r>
            <a:r>
              <a:rPr lang="ko-KR" altLang="en-US" sz="2400" dirty="0"/>
              <a:t>이고 </a:t>
            </a:r>
            <a:r>
              <a:rPr lang="en-US" altLang="ko-KR" sz="2400" dirty="0"/>
              <a:t>y==“</a:t>
            </a:r>
            <a:r>
              <a:rPr lang="ko-KR" altLang="en-US" sz="2400" dirty="0"/>
              <a:t>금요일</a:t>
            </a:r>
            <a:r>
              <a:rPr lang="en-US" altLang="ko-KR" sz="2400" dirty="0"/>
              <a:t>“ </a:t>
            </a:r>
            <a:r>
              <a:rPr lang="ko-KR" altLang="en-US" sz="2400" dirty="0"/>
              <a:t>인 레코드만 </a:t>
            </a:r>
            <a:r>
              <a:rPr lang="ko-KR" altLang="en-US" sz="2400" dirty="0" err="1"/>
              <a:t>검색하시오</a:t>
            </a:r>
            <a:r>
              <a:rPr lang="en-US" altLang="ko-KR" sz="2400" dirty="0"/>
              <a:t>!!)</a:t>
            </a:r>
          </a:p>
          <a:p>
            <a:r>
              <a:rPr lang="en-US" altLang="ko-KR" sz="2400" dirty="0"/>
              <a:t>    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서버에서 데이터 읽어서</a:t>
            </a:r>
            <a:r>
              <a:rPr lang="en-US" altLang="ko-KR" sz="2400" dirty="0"/>
              <a:t>(read) </a:t>
            </a:r>
            <a:r>
              <a:rPr lang="ko-KR" altLang="en-US" sz="2400" dirty="0"/>
              <a:t>웹화면으로 전송하기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Wordpress</a:t>
            </a:r>
            <a:r>
              <a:rPr lang="en-US" altLang="ko-KR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클라우드 </a:t>
            </a:r>
            <a:r>
              <a:rPr lang="en-US" altLang="ko-KR" sz="2400" dirty="0"/>
              <a:t>DB </a:t>
            </a:r>
            <a:r>
              <a:rPr lang="ko-KR" altLang="en-US" sz="2400" dirty="0"/>
              <a:t>사용하기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438D63-81B0-41A2-BA94-15A443542794}"/>
              </a:ext>
            </a:extLst>
          </p:cNvPr>
          <p:cNvSpPr txBox="1"/>
          <p:nvPr/>
        </p:nvSpPr>
        <p:spPr>
          <a:xfrm>
            <a:off x="5783705" y="2359852"/>
            <a:ext cx="3092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이번 학기에 할 일</a:t>
            </a:r>
          </a:p>
        </p:txBody>
      </p:sp>
    </p:spTree>
    <p:extLst>
      <p:ext uri="{BB962C8B-B14F-4D97-AF65-F5344CB8AC3E}">
        <p14:creationId xmlns:p14="http://schemas.microsoft.com/office/powerpoint/2010/main" val="264994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AFD83-A783-4AE7-A3EB-B07B4645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37" y="840075"/>
            <a:ext cx="10077557" cy="1325563"/>
          </a:xfrm>
        </p:spPr>
        <p:txBody>
          <a:bodyPr/>
          <a:lstStyle/>
          <a:p>
            <a:r>
              <a:rPr lang="ko-KR" altLang="en-US" dirty="0"/>
              <a:t>준비물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B5D0-E8FA-440A-A41F-E4AE4268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7597203" cy="3549045"/>
          </a:xfrm>
        </p:spPr>
        <p:txBody>
          <a:bodyPr/>
          <a:lstStyle/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Windows, Mac </a:t>
            </a:r>
            <a:r>
              <a:rPr lang="ko-KR" altLang="en-US" sz="2400" dirty="0"/>
              <a:t>컴퓨터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MySQL 8.0 </a:t>
            </a:r>
          </a:p>
          <a:p>
            <a:r>
              <a:rPr lang="en-US" altLang="ko-KR" sz="2400" dirty="0"/>
              <a:t>(‘MySQL Installer’, http://dev.mysql.com/downloads/installer/)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u="sng" dirty="0"/>
              <a:t>Microsoft Azure </a:t>
            </a:r>
            <a:r>
              <a:rPr lang="ko-KR" altLang="en-US" sz="2400" u="sng" dirty="0"/>
              <a:t>계정 </a:t>
            </a:r>
            <a:r>
              <a:rPr lang="en-US" altLang="ko-KR" sz="2400" u="sng" dirty="0"/>
              <a:t>(</a:t>
            </a:r>
            <a:r>
              <a:rPr lang="ko-KR" altLang="en-US" sz="2400" u="sng" dirty="0"/>
              <a:t>미리 만들어 두세요</a:t>
            </a:r>
            <a:r>
              <a:rPr lang="en-US" altLang="ko-KR" sz="2400" u="sng" dirty="0"/>
              <a:t>!!)</a:t>
            </a:r>
          </a:p>
          <a:p>
            <a:r>
              <a:rPr lang="en-US" altLang="ko-KR" u="sng" dirty="0"/>
              <a:t>(* </a:t>
            </a:r>
            <a:r>
              <a:rPr lang="ko-KR" altLang="en-US" u="sng" dirty="0"/>
              <a:t>교재</a:t>
            </a:r>
            <a:r>
              <a:rPr lang="en-US" altLang="ko-KR" u="sng" dirty="0"/>
              <a:t>: ‘</a:t>
            </a:r>
            <a:r>
              <a:rPr lang="ko-KR" altLang="en-US" u="sng" dirty="0"/>
              <a:t>혼자 공부하는 </a:t>
            </a:r>
            <a:r>
              <a:rPr lang="en-US" altLang="ko-KR" u="sng" dirty="0"/>
              <a:t>SQL’, </a:t>
            </a:r>
            <a:r>
              <a:rPr lang="ko-KR" altLang="en-US" u="sng" dirty="0" err="1"/>
              <a:t>우재남</a:t>
            </a:r>
            <a:r>
              <a:rPr lang="ko-KR" altLang="en-US" u="sng" dirty="0"/>
              <a:t> 지음</a:t>
            </a:r>
            <a:r>
              <a:rPr lang="en-US" altLang="ko-KR" u="sng" dirty="0"/>
              <a:t>, </a:t>
            </a:r>
            <a:r>
              <a:rPr lang="ko-KR" altLang="en-US" u="sng" dirty="0" err="1"/>
              <a:t>한빛미디어</a:t>
            </a:r>
            <a:r>
              <a:rPr lang="en-US" altLang="ko-KR" u="sng" dirty="0"/>
              <a:t>)</a:t>
            </a:r>
            <a:endParaRPr lang="ko-KR" altLang="en-US" u="sng" dirty="0"/>
          </a:p>
        </p:txBody>
      </p:sp>
      <p:pic>
        <p:nvPicPr>
          <p:cNvPr id="1026" name="Picture 2" descr="혼자 공부하는 SQL">
            <a:extLst>
              <a:ext uri="{FF2B5EF4-FFF2-40B4-BE49-F238E27FC236}">
                <a16:creationId xmlns:a16="http://schemas.microsoft.com/office/drawing/2014/main" id="{3760B0AF-213E-4B91-8234-AE17557EF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920" y="876920"/>
            <a:ext cx="3810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4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AFD83-A783-4AE7-A3EB-B07B4645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70"/>
            <a:ext cx="10077557" cy="1325563"/>
          </a:xfrm>
        </p:spPr>
        <p:txBody>
          <a:bodyPr/>
          <a:lstStyle/>
          <a:p>
            <a:r>
              <a:rPr lang="en-US" altLang="ko-KR" dirty="0"/>
              <a:t>Course</a:t>
            </a:r>
            <a:r>
              <a:rPr lang="ko-KR" altLang="en-US" dirty="0"/>
              <a:t> </a:t>
            </a:r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B5D0-E8FA-440A-A41F-E4AE4268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38" y="2730433"/>
            <a:ext cx="10077557" cy="1325564"/>
          </a:xfrm>
        </p:spPr>
        <p:txBody>
          <a:bodyPr/>
          <a:lstStyle/>
          <a:p>
            <a:r>
              <a:rPr lang="en-US" altLang="ko-KR" sz="2400" b="1" spc="100" dirty="0">
                <a:latin typeface="+mj-lt"/>
                <a:ea typeface="+mj-ea"/>
                <a:cs typeface="+mj-cs"/>
              </a:rPr>
              <a:t>1</a:t>
            </a:r>
            <a:r>
              <a:rPr lang="ko-KR" altLang="en-US" sz="2400" b="1" spc="100" dirty="0">
                <a:latin typeface="+mj-lt"/>
                <a:ea typeface="+mj-ea"/>
                <a:cs typeface="+mj-cs"/>
              </a:rPr>
              <a:t>강 </a:t>
            </a:r>
            <a:r>
              <a:rPr lang="ko-KR" altLang="ko-KR" sz="2400" b="1" spc="100" dirty="0">
                <a:latin typeface="+mj-lt"/>
                <a:ea typeface="+mj-ea"/>
                <a:cs typeface="+mj-cs"/>
              </a:rPr>
              <a:t>강의소개</a:t>
            </a:r>
            <a:r>
              <a:rPr lang="en-GB" altLang="ko-KR" sz="2400" b="1" spc="100" dirty="0">
                <a:latin typeface="+mj-lt"/>
                <a:ea typeface="+mj-ea"/>
                <a:cs typeface="+mj-cs"/>
              </a:rPr>
              <a:t> / </a:t>
            </a:r>
            <a:r>
              <a:rPr lang="ko-KR" altLang="ko-KR" sz="2400" b="1" spc="100" dirty="0">
                <a:latin typeface="+mj-lt"/>
                <a:ea typeface="+mj-ea"/>
                <a:cs typeface="+mj-cs"/>
              </a:rPr>
              <a:t>강사소개</a:t>
            </a:r>
            <a:r>
              <a:rPr lang="en-GB" altLang="ko-KR" sz="2400" b="1" spc="100" dirty="0">
                <a:latin typeface="+mj-lt"/>
                <a:ea typeface="+mj-ea"/>
                <a:cs typeface="+mj-cs"/>
              </a:rPr>
              <a:t> / SQL </a:t>
            </a:r>
            <a:r>
              <a:rPr lang="ko-KR" altLang="ko-KR" sz="2400" b="1" spc="100" dirty="0">
                <a:latin typeface="+mj-lt"/>
                <a:ea typeface="+mj-ea"/>
                <a:cs typeface="+mj-cs"/>
              </a:rPr>
              <a:t>및 데이터베이스 소개</a:t>
            </a:r>
            <a:endParaRPr lang="en-US" altLang="ko-KR" sz="2400" b="1" spc="100" dirty="0">
              <a:latin typeface="+mj-lt"/>
              <a:ea typeface="+mj-ea"/>
              <a:cs typeface="+mj-cs"/>
            </a:endParaRPr>
          </a:p>
          <a:p>
            <a:r>
              <a:rPr lang="ko-KR" altLang="en-US" sz="2400" spc="100" dirty="0">
                <a:latin typeface="+mj-lt"/>
                <a:ea typeface="+mj-ea"/>
                <a:cs typeface="+mj-cs"/>
              </a:rPr>
              <a:t>이 과목에서 무엇을 할 것인가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? / 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정재민 강사 소개 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/ 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강의자료 배부</a:t>
            </a:r>
            <a:endParaRPr lang="en-US" altLang="ko-KR" sz="2400" spc="1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A2379-D767-49E7-AE3E-1AB4873BBF0A}"/>
              </a:ext>
            </a:extLst>
          </p:cNvPr>
          <p:cNvSpPr txBox="1"/>
          <p:nvPr/>
        </p:nvSpPr>
        <p:spPr>
          <a:xfrm>
            <a:off x="381338" y="3927839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spc="100" dirty="0">
              <a:latin typeface="+mj-lt"/>
              <a:ea typeface="+mj-ea"/>
              <a:cs typeface="+mj-cs"/>
            </a:endParaRPr>
          </a:p>
          <a:p>
            <a:r>
              <a:rPr lang="en-US" altLang="ko-KR" sz="2400" b="1" spc="100" dirty="0">
                <a:latin typeface="+mj-lt"/>
                <a:ea typeface="+mj-ea"/>
                <a:cs typeface="+mj-cs"/>
              </a:rPr>
              <a:t>2</a:t>
            </a:r>
            <a:r>
              <a:rPr lang="ko-KR" altLang="en-US" sz="2400" b="1" spc="100" dirty="0">
                <a:latin typeface="+mj-lt"/>
                <a:ea typeface="+mj-ea"/>
                <a:cs typeface="+mj-cs"/>
              </a:rPr>
              <a:t>강 </a:t>
            </a:r>
            <a:r>
              <a:rPr lang="en-GB" altLang="ko-KR" sz="2400" b="1" spc="100" dirty="0">
                <a:latin typeface="+mj-lt"/>
                <a:ea typeface="+mj-ea"/>
                <a:cs typeface="+mj-cs"/>
              </a:rPr>
              <a:t>MySQL </a:t>
            </a:r>
            <a:r>
              <a:rPr lang="ko-KR" altLang="ko-KR" sz="2400" b="1" spc="100" dirty="0">
                <a:latin typeface="+mj-lt"/>
                <a:ea typeface="+mj-ea"/>
                <a:cs typeface="+mj-cs"/>
              </a:rPr>
              <a:t>프로그램 설치</a:t>
            </a:r>
            <a:endParaRPr lang="en-US" altLang="ko-KR" sz="2400" b="1" spc="100" dirty="0">
              <a:latin typeface="+mj-lt"/>
              <a:ea typeface="+mj-ea"/>
              <a:cs typeface="+mj-cs"/>
            </a:endParaRPr>
          </a:p>
          <a:p>
            <a:endParaRPr lang="en-US" altLang="ko-KR" sz="2400" spc="100" dirty="0">
              <a:latin typeface="+mj-lt"/>
              <a:ea typeface="+mj-ea"/>
              <a:cs typeface="+mj-cs"/>
            </a:endParaRPr>
          </a:p>
          <a:p>
            <a:r>
              <a:rPr lang="ko-KR" altLang="en-US" sz="2400" spc="100" dirty="0">
                <a:latin typeface="+mj-lt"/>
                <a:ea typeface="+mj-ea"/>
                <a:cs typeface="+mj-cs"/>
              </a:rPr>
              <a:t>프로그램 설치 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/ 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환경설정 </a:t>
            </a:r>
            <a:endParaRPr lang="en-US" altLang="ko-KR" sz="2400" spc="100" dirty="0">
              <a:latin typeface="+mj-lt"/>
              <a:ea typeface="+mj-ea"/>
              <a:cs typeface="+mj-cs"/>
            </a:endParaRPr>
          </a:p>
          <a:p>
            <a:r>
              <a:rPr lang="en-US" altLang="ko-KR" sz="2400" spc="100" dirty="0">
                <a:latin typeface="+mj-lt"/>
                <a:ea typeface="+mj-ea"/>
                <a:cs typeface="+mj-cs"/>
              </a:rPr>
              <a:t>MySQL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Server / MySQL </a:t>
            </a:r>
            <a:r>
              <a:rPr lang="en-US" altLang="ko-KR" sz="2400" spc="100" dirty="0" err="1">
                <a:latin typeface="+mj-lt"/>
                <a:ea typeface="+mj-ea"/>
                <a:cs typeface="+mj-cs"/>
              </a:rPr>
              <a:t>WorkBench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설치 및 환경설정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413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E45A-3704-4DA9-896A-A78F0996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</a:t>
            </a:r>
            <a:r>
              <a:rPr lang="ko-KR" altLang="en-US" dirty="0"/>
              <a:t> </a:t>
            </a:r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B7670-64E4-49F8-83DE-B264E8C0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7"/>
            <a:ext cx="10077557" cy="3549045"/>
          </a:xfrm>
        </p:spPr>
        <p:txBody>
          <a:bodyPr/>
          <a:lstStyle/>
          <a:p>
            <a:r>
              <a:rPr lang="en-US" altLang="ko-KR" sz="2400" b="1" spc="100" dirty="0">
                <a:latin typeface="+mj-lt"/>
                <a:ea typeface="+mj-ea"/>
                <a:cs typeface="+mj-cs"/>
              </a:rPr>
              <a:t>3</a:t>
            </a:r>
            <a:r>
              <a:rPr lang="ko-KR" altLang="en-US" sz="2400" b="1" spc="100" dirty="0">
                <a:latin typeface="+mj-lt"/>
                <a:ea typeface="+mj-ea"/>
                <a:cs typeface="+mj-cs"/>
              </a:rPr>
              <a:t>강 </a:t>
            </a:r>
            <a:r>
              <a:rPr lang="en-US" altLang="ko-KR" sz="2400" b="1" spc="100" dirty="0">
                <a:latin typeface="+mj-lt"/>
                <a:ea typeface="+mj-ea"/>
                <a:cs typeface="+mj-cs"/>
              </a:rPr>
              <a:t>DB </a:t>
            </a:r>
            <a:r>
              <a:rPr lang="ko-KR" altLang="en-US" sz="2400" b="1" spc="100" dirty="0">
                <a:latin typeface="+mj-lt"/>
                <a:ea typeface="+mj-ea"/>
                <a:cs typeface="+mj-cs"/>
              </a:rPr>
              <a:t>테이블 만들어 보기</a:t>
            </a:r>
            <a:endParaRPr lang="en-US" altLang="ko-KR" sz="2400" b="1" spc="100" dirty="0">
              <a:latin typeface="+mj-lt"/>
              <a:ea typeface="+mj-ea"/>
              <a:cs typeface="+mj-cs"/>
            </a:endParaRPr>
          </a:p>
          <a:p>
            <a:r>
              <a:rPr lang="ko-KR" altLang="en-US" sz="2400" spc="100" dirty="0">
                <a:latin typeface="+mj-lt"/>
                <a:ea typeface="+mj-ea"/>
                <a:cs typeface="+mj-cs"/>
              </a:rPr>
              <a:t>데이터 입력하기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삭제하기 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(INSERT, DELETE)</a:t>
            </a:r>
          </a:p>
          <a:p>
            <a:endParaRPr lang="en-US" altLang="ko-KR" sz="2400" b="1" spc="100" dirty="0">
              <a:latin typeface="+mj-lt"/>
              <a:ea typeface="+mj-ea"/>
              <a:cs typeface="+mj-cs"/>
            </a:endParaRPr>
          </a:p>
          <a:p>
            <a:r>
              <a:rPr lang="en-US" altLang="ko-KR" sz="2400" b="1" spc="100" dirty="0">
                <a:latin typeface="+mj-lt"/>
                <a:ea typeface="+mj-ea"/>
                <a:cs typeface="+mj-cs"/>
              </a:rPr>
              <a:t>4</a:t>
            </a:r>
            <a:r>
              <a:rPr lang="ko-KR" altLang="en-US" sz="2400" b="1" spc="100" dirty="0">
                <a:latin typeface="+mj-lt"/>
                <a:ea typeface="+mj-ea"/>
                <a:cs typeface="+mj-cs"/>
              </a:rPr>
              <a:t>강 </a:t>
            </a:r>
            <a:r>
              <a:rPr lang="en-US" altLang="ko-KR" sz="2400" b="1" spc="100" dirty="0">
                <a:latin typeface="+mj-lt"/>
                <a:ea typeface="+mj-ea"/>
                <a:cs typeface="+mj-cs"/>
              </a:rPr>
              <a:t>DB</a:t>
            </a:r>
            <a:r>
              <a:rPr lang="ko-KR" altLang="en-US" sz="2400" b="1" spc="100" dirty="0">
                <a:latin typeface="+mj-lt"/>
                <a:ea typeface="+mj-ea"/>
                <a:cs typeface="+mj-cs"/>
              </a:rPr>
              <a:t>에서 원하는 데이터 검색하기</a:t>
            </a:r>
            <a:endParaRPr lang="en-US" altLang="ko-KR" sz="2400" b="1" spc="100" dirty="0">
              <a:latin typeface="+mj-lt"/>
              <a:ea typeface="+mj-ea"/>
              <a:cs typeface="+mj-cs"/>
            </a:endParaRPr>
          </a:p>
          <a:p>
            <a:r>
              <a:rPr lang="en-US" altLang="ko-KR" sz="2400" spc="100" dirty="0">
                <a:latin typeface="+mj-lt"/>
                <a:ea typeface="+mj-ea"/>
                <a:cs typeface="+mj-cs"/>
              </a:rPr>
              <a:t>SELECT 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문 실습 </a:t>
            </a:r>
            <a:endParaRPr lang="en-US" altLang="ko-KR" sz="2400" spc="100" dirty="0">
              <a:latin typeface="+mj-lt"/>
              <a:ea typeface="+mj-ea"/>
              <a:cs typeface="+mj-cs"/>
            </a:endParaRP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529688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LeftStep">
      <a:dk1>
        <a:srgbClr val="000000"/>
      </a:dk1>
      <a:lt1>
        <a:srgbClr val="FFFFFF"/>
      </a:lt1>
      <a:dk2>
        <a:srgbClr val="1B2F2E"/>
      </a:dk2>
      <a:lt2>
        <a:srgbClr val="F0F2F3"/>
      </a:lt2>
      <a:accent1>
        <a:srgbClr val="C38E4D"/>
      </a:accent1>
      <a:accent2>
        <a:srgbClr val="B14A3B"/>
      </a:accent2>
      <a:accent3>
        <a:srgbClr val="C34D6E"/>
      </a:accent3>
      <a:accent4>
        <a:srgbClr val="B13B8E"/>
      </a:accent4>
      <a:accent5>
        <a:srgbClr val="B54DC3"/>
      </a:accent5>
      <a:accent6>
        <a:srgbClr val="743DB2"/>
      </a:accent6>
      <a:hlink>
        <a:srgbClr val="3F79BF"/>
      </a:hlink>
      <a:folHlink>
        <a:srgbClr val="7F7F7F"/>
      </a:folHlink>
    </a:clrScheme>
    <a:fontScheme name="Custom 3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814</Words>
  <Application>Microsoft Office PowerPoint</Application>
  <PresentationFormat>와이드스크린</PresentationFormat>
  <Paragraphs>130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Microsoft GothicNeo</vt:lpstr>
      <vt:lpstr>Microsoft GothicNeo Light</vt:lpstr>
      <vt:lpstr>나눔고딕</vt:lpstr>
      <vt:lpstr>Arial</vt:lpstr>
      <vt:lpstr>Avenir Next LT Pro Light</vt:lpstr>
      <vt:lpstr>Calibri</vt:lpstr>
      <vt:lpstr>Times New Roman</vt:lpstr>
      <vt:lpstr>RocaVTI</vt:lpstr>
      <vt:lpstr>데이터엔지니어링 Introduction</vt:lpstr>
      <vt:lpstr>데이터베이스 왜 해야 하나요?</vt:lpstr>
      <vt:lpstr>데이터과학(Data Science)과 데이터베이스(DataBase)</vt:lpstr>
      <vt:lpstr>데이터 분석  데이터베이스(DataBase, DB)</vt:lpstr>
      <vt:lpstr>데이터베이스 개론</vt:lpstr>
      <vt:lpstr>서버에 데이터를 올리고 추가해보자!!</vt:lpstr>
      <vt:lpstr>준비물</vt:lpstr>
      <vt:lpstr>Course Schedule</vt:lpstr>
      <vt:lpstr>Course Schedule</vt:lpstr>
      <vt:lpstr>Course Schedule</vt:lpstr>
      <vt:lpstr>Course Schedule</vt:lpstr>
      <vt:lpstr>Course Schedule</vt:lpstr>
      <vt:lpstr>Course Schedule</vt:lpstr>
      <vt:lpstr>강의자료 게시판</vt:lpstr>
      <vt:lpstr>데이터엔지니어링 - 평가항목</vt:lpstr>
      <vt:lpstr>1:1 OFFICE HOUR</vt:lpstr>
      <vt:lpstr>수강목적 조사 (설문)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제1강 Mysql Workbench 환경설정</dc:title>
  <dc:creator>JAEMIN J. JUNG</dc:creator>
  <cp:lastModifiedBy>JAEMIN J. JUNG</cp:lastModifiedBy>
  <cp:revision>7</cp:revision>
  <dcterms:created xsi:type="dcterms:W3CDTF">2022-02-03T00:06:29Z</dcterms:created>
  <dcterms:modified xsi:type="dcterms:W3CDTF">2022-02-11T02:30:08Z</dcterms:modified>
</cp:coreProperties>
</file>