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65" r:id="rId2"/>
    <p:sldId id="266" r:id="rId3"/>
    <p:sldId id="267" r:id="rId4"/>
    <p:sldId id="264" r:id="rId5"/>
    <p:sldId id="257" r:id="rId6"/>
    <p:sldId id="263" r:id="rId7"/>
    <p:sldId id="262" r:id="rId8"/>
    <p:sldId id="268" r:id="rId9"/>
    <p:sldId id="269" r:id="rId10"/>
    <p:sldId id="256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A3F5D-6013-496D-B5A6-7B29BE718DD8}" v="84" dt="2022-02-03T03:41:4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080" autoAdjust="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MIN J. JUNG" userId="ea713043205c05f0" providerId="LiveId" clId="{B56A3F5D-6013-496D-B5A6-7B29BE718DD8}"/>
    <pc:docChg chg="custSel addSld modSld">
      <pc:chgData name="JAEMIN J. JUNG" userId="ea713043205c05f0" providerId="LiveId" clId="{B56A3F5D-6013-496D-B5A6-7B29BE718DD8}" dt="2022-02-03T03:41:48.886" v="1112" actId="478"/>
      <pc:docMkLst>
        <pc:docMk/>
      </pc:docMkLst>
      <pc:sldChg chg="modSp mod">
        <pc:chgData name="JAEMIN J. JUNG" userId="ea713043205c05f0" providerId="LiveId" clId="{B56A3F5D-6013-496D-B5A6-7B29BE718DD8}" dt="2022-02-03T03:39:51.728" v="936" actId="20577"/>
        <pc:sldMkLst>
          <pc:docMk/>
          <pc:sldMk cId="2125377667" sldId="256"/>
        </pc:sldMkLst>
        <pc:spChg chg="mod">
          <ac:chgData name="JAEMIN J. JUNG" userId="ea713043205c05f0" providerId="LiveId" clId="{B56A3F5D-6013-496D-B5A6-7B29BE718DD8}" dt="2022-02-03T03:39:51.728" v="936" actId="20577"/>
          <ac:spMkLst>
            <pc:docMk/>
            <pc:sldMk cId="2125377667" sldId="256"/>
            <ac:spMk id="2" creationId="{8B935748-BD1D-4AC8-9246-5A03F0D82BA1}"/>
          </ac:spMkLst>
        </pc:spChg>
      </pc:sldChg>
      <pc:sldChg chg="modSp mod modNotesTx">
        <pc:chgData name="JAEMIN J. JUNG" userId="ea713043205c05f0" providerId="LiveId" clId="{B56A3F5D-6013-496D-B5A6-7B29BE718DD8}" dt="2022-02-03T03:40:10.338" v="955"/>
        <pc:sldMkLst>
          <pc:docMk/>
          <pc:sldMk cId="2310647481" sldId="257"/>
        </pc:sldMkLst>
        <pc:spChg chg="mod">
          <ac:chgData name="JAEMIN J. JUNG" userId="ea713043205c05f0" providerId="LiveId" clId="{B56A3F5D-6013-496D-B5A6-7B29BE718DD8}" dt="2022-02-03T03:40:10.338" v="955"/>
          <ac:spMkLst>
            <pc:docMk/>
            <pc:sldMk cId="2310647481" sldId="257"/>
            <ac:spMk id="2" creationId="{4ECDA22A-05DD-4802-8268-8BA4EAF03526}"/>
          </ac:spMkLst>
        </pc:spChg>
        <pc:spChg chg="mod">
          <ac:chgData name="JAEMIN J. JUNG" userId="ea713043205c05f0" providerId="LiveId" clId="{B56A3F5D-6013-496D-B5A6-7B29BE718DD8}" dt="2022-02-03T00:15:13.921" v="0" actId="14100"/>
          <ac:spMkLst>
            <pc:docMk/>
            <pc:sldMk cId="2310647481" sldId="257"/>
            <ac:spMk id="3" creationId="{72B5FAC7-96AD-4A03-B779-31A91E153B92}"/>
          </ac:spMkLst>
        </pc:spChg>
      </pc:sldChg>
      <pc:sldChg chg="delSp modSp mod">
        <pc:chgData name="JAEMIN J. JUNG" userId="ea713043205c05f0" providerId="LiveId" clId="{B56A3F5D-6013-496D-B5A6-7B29BE718DD8}" dt="2022-02-03T03:41:48.886" v="1112" actId="478"/>
        <pc:sldMkLst>
          <pc:docMk/>
          <pc:sldMk cId="4205466601" sldId="258"/>
        </pc:sldMkLst>
        <pc:spChg chg="mod">
          <ac:chgData name="JAEMIN J. JUNG" userId="ea713043205c05f0" providerId="LiveId" clId="{B56A3F5D-6013-496D-B5A6-7B29BE718DD8}" dt="2022-02-03T03:41:43.634" v="1111" actId="20577"/>
          <ac:spMkLst>
            <pc:docMk/>
            <pc:sldMk cId="4205466601" sldId="258"/>
            <ac:spMk id="3" creationId="{1BF4793D-E305-4EFB-9649-CBE80077D655}"/>
          </ac:spMkLst>
        </pc:spChg>
        <pc:picChg chg="del">
          <ac:chgData name="JAEMIN J. JUNG" userId="ea713043205c05f0" providerId="LiveId" clId="{B56A3F5D-6013-496D-B5A6-7B29BE718DD8}" dt="2022-02-03T03:41:48.886" v="1112" actId="478"/>
          <ac:picMkLst>
            <pc:docMk/>
            <pc:sldMk cId="4205466601" sldId="258"/>
            <ac:picMk id="6" creationId="{73DE78FC-D561-480E-86B4-EA6D587E8F21}"/>
          </ac:picMkLst>
        </pc:picChg>
      </pc:sldChg>
      <pc:sldChg chg="modSp new mod modNotesTx">
        <pc:chgData name="JAEMIN J. JUNG" userId="ea713043205c05f0" providerId="LiveId" clId="{B56A3F5D-6013-496D-B5A6-7B29BE718DD8}" dt="2022-02-03T00:19:45.781" v="533" actId="20577"/>
        <pc:sldMkLst>
          <pc:docMk/>
          <pc:sldMk cId="1895290819" sldId="259"/>
        </pc:sldMkLst>
        <pc:spChg chg="mod">
          <ac:chgData name="JAEMIN J. JUNG" userId="ea713043205c05f0" providerId="LiveId" clId="{B56A3F5D-6013-496D-B5A6-7B29BE718DD8}" dt="2022-02-03T00:17:00.129" v="115" actId="20577"/>
          <ac:spMkLst>
            <pc:docMk/>
            <pc:sldMk cId="1895290819" sldId="259"/>
            <ac:spMk id="2" creationId="{7A0E6246-1D20-45DD-9DF4-51429B5B1DF5}"/>
          </ac:spMkLst>
        </pc:spChg>
      </pc:sldChg>
      <pc:sldChg chg="modSp new mod modNotesTx">
        <pc:chgData name="JAEMIN J. JUNG" userId="ea713043205c05f0" providerId="LiveId" clId="{B56A3F5D-6013-496D-B5A6-7B29BE718DD8}" dt="2022-02-03T00:28:37.042" v="923" actId="20577"/>
        <pc:sldMkLst>
          <pc:docMk/>
          <pc:sldMk cId="2225872926" sldId="260"/>
        </pc:sldMkLst>
        <pc:spChg chg="mod">
          <ac:chgData name="JAEMIN J. JUNG" userId="ea713043205c05f0" providerId="LiveId" clId="{B56A3F5D-6013-496D-B5A6-7B29BE718DD8}" dt="2022-02-03T00:17:11.900" v="141" actId="20577"/>
          <ac:spMkLst>
            <pc:docMk/>
            <pc:sldMk cId="2225872926" sldId="260"/>
            <ac:spMk id="2" creationId="{380F95DA-E508-4A90-9CC5-85AB83F1EEED}"/>
          </ac:spMkLst>
        </pc:spChg>
        <pc:spChg chg="mod">
          <ac:chgData name="JAEMIN J. JUNG" userId="ea713043205c05f0" providerId="LiveId" clId="{B56A3F5D-6013-496D-B5A6-7B29BE718DD8}" dt="2022-02-03T00:28:37.042" v="923" actId="20577"/>
          <ac:spMkLst>
            <pc:docMk/>
            <pc:sldMk cId="2225872926" sldId="260"/>
            <ac:spMk id="3" creationId="{A3365491-04B3-4331-863C-F3297FB51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0ABF-BECA-4EA9-9298-4EEF79133C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설치하는 동안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왜 이 수업을 들었는지 수강생의 의견을 물어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설치 잘 안 되시는 분 설명</a:t>
            </a:r>
            <a:endParaRPr lang="en-US" altLang="ko-KR" dirty="0"/>
          </a:p>
          <a:p>
            <a:r>
              <a:rPr lang="ko-KR" altLang="en-US" dirty="0"/>
              <a:t>강의게시판 설명</a:t>
            </a:r>
            <a:endParaRPr lang="en-US" altLang="ko-KR" dirty="0"/>
          </a:p>
          <a:p>
            <a:r>
              <a:rPr lang="ko-KR" altLang="en-US" dirty="0"/>
              <a:t>결석하지 말라고 설명</a:t>
            </a:r>
            <a:r>
              <a:rPr lang="en-US" altLang="ko-KR" dirty="0"/>
              <a:t>(60% </a:t>
            </a:r>
            <a:r>
              <a:rPr lang="ko-KR" altLang="en-US" dirty="0"/>
              <a:t>이상 출석해야 </a:t>
            </a:r>
            <a:r>
              <a:rPr lang="en-US" altLang="ko-KR" dirty="0"/>
              <a:t>B </a:t>
            </a:r>
            <a:r>
              <a:rPr lang="ko-KR" altLang="en-US" dirty="0"/>
              <a:t>이상 줌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직장인이 </a:t>
            </a:r>
            <a:r>
              <a:rPr lang="ko-KR" altLang="en-US" dirty="0" err="1"/>
              <a:t>많으신가요</a:t>
            </a:r>
            <a:r>
              <a:rPr lang="ko-KR" altLang="en-US" dirty="0"/>
              <a:t> 학생이 </a:t>
            </a:r>
            <a:r>
              <a:rPr lang="ko-KR" altLang="en-US" dirty="0" err="1"/>
              <a:t>많으신가요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어느회사에</a:t>
            </a:r>
            <a:r>
              <a:rPr lang="ko-KR" altLang="en-US" dirty="0"/>
              <a:t> 근무하시나요</a:t>
            </a:r>
            <a:r>
              <a:rPr lang="en-US" altLang="ko-KR" dirty="0"/>
              <a:t>?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설치 다 하셨으면 노트북 바꾸지 말 것 </a:t>
            </a:r>
            <a:r>
              <a:rPr lang="en-US" altLang="ko-KR" dirty="0"/>
              <a:t>– </a:t>
            </a:r>
            <a:r>
              <a:rPr lang="ko-KR" altLang="en-US" dirty="0"/>
              <a:t>한 대의 기기만 사용</a:t>
            </a:r>
            <a:endParaRPr lang="en-US" altLang="ko-KR" dirty="0"/>
          </a:p>
          <a:p>
            <a:r>
              <a:rPr lang="ko-KR" altLang="en-US" dirty="0"/>
              <a:t>왜냐하면 중간에 기기가 바뀌면 재설치를 하거나 처음부터 환경설정을 다시 해야 하는 경우가 발생합니다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4571/fileData.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데이터엔지니어링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590" y="3905992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강의소개 </a:t>
            </a:r>
            <a:r>
              <a:rPr lang="en-US" altLang="ko-KR" sz="2800" b="1" dirty="0">
                <a:solidFill>
                  <a:srgbClr val="FFFFFF"/>
                </a:solidFill>
              </a:rPr>
              <a:t>/ </a:t>
            </a:r>
            <a:r>
              <a:rPr lang="ko-KR" altLang="en-US" sz="2800" b="1" dirty="0">
                <a:solidFill>
                  <a:srgbClr val="FFFFFF"/>
                </a:solidFill>
              </a:rPr>
              <a:t>강사소개</a:t>
            </a:r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8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제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강 </a:t>
            </a:r>
            <a:r>
              <a:rPr lang="en-US" altLang="ko-KR" dirty="0">
                <a:solidFill>
                  <a:srgbClr val="FFFFFF"/>
                </a:solidFill>
              </a:rPr>
              <a:t>MySQL </a:t>
            </a:r>
            <a:r>
              <a:rPr lang="ko-KR" altLang="en-US" dirty="0">
                <a:solidFill>
                  <a:srgbClr val="FFFFFF"/>
                </a:solidFill>
              </a:rPr>
              <a:t>환경설정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590" y="3905992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데이터베이스 프로그램 설치 및 환경설정</a:t>
            </a:r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3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4BF3-F541-4496-A507-BF95808B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Workbench </a:t>
            </a:r>
            <a:r>
              <a:rPr lang="ko-KR" altLang="en-US" dirty="0"/>
              <a:t>다운로드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4793D-E305-4EFB-9649-CBE80077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5708828" cy="3549045"/>
          </a:xfrm>
        </p:spPr>
        <p:txBody>
          <a:bodyPr/>
          <a:lstStyle/>
          <a:p>
            <a:r>
              <a:rPr lang="ko-KR" altLang="en-US" b="1" dirty="0"/>
              <a:t>프로그램 다운로드 주소</a:t>
            </a:r>
            <a:r>
              <a:rPr lang="en-US" altLang="ko-KR" b="1" dirty="0"/>
              <a:t>:</a:t>
            </a:r>
          </a:p>
          <a:p>
            <a:r>
              <a:rPr lang="en-US" sz="4000" dirty="0">
                <a:hlinkClick r:id="rId2"/>
              </a:rPr>
              <a:t>https://dev.mysql.com/downloads/installer/</a:t>
            </a:r>
            <a:endParaRPr lang="en-US" sz="4000" dirty="0"/>
          </a:p>
          <a:p>
            <a:r>
              <a:rPr lang="ko-KR" altLang="en-US" b="1" dirty="0"/>
              <a:t>또는 구글에서 </a:t>
            </a:r>
            <a:r>
              <a:rPr lang="en-US" altLang="ko-KR" b="1" dirty="0"/>
              <a:t>‘MySQL Installer’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r>
              <a:rPr lang="ko-KR" altLang="en-US" dirty="0"/>
              <a:t>버전</a:t>
            </a:r>
            <a:r>
              <a:rPr lang="en-US" altLang="ko-KR" dirty="0"/>
              <a:t>: 8.0.</a:t>
            </a:r>
          </a:p>
          <a:p>
            <a:r>
              <a:rPr lang="en-US" dirty="0"/>
              <a:t>[</a:t>
            </a:r>
            <a:r>
              <a:rPr lang="ko-KR" altLang="en-US" dirty="0"/>
              <a:t>화면 좌측 하단의 </a:t>
            </a:r>
            <a:r>
              <a:rPr lang="en-US" altLang="ko-KR" dirty="0"/>
              <a:t>No thanks, just start my download </a:t>
            </a:r>
            <a:r>
              <a:rPr lang="ko-KR" altLang="en-US" dirty="0"/>
              <a:t>선택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6246-1D20-45DD-9DF4-51429B5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</a:t>
            </a:r>
            <a:r>
              <a:rPr lang="en-US" altLang="ko-KR" dirty="0"/>
              <a:t>(1) 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AE055-A32F-415B-B096-F3571FD1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95DA-E508-4A90-9CC5-85AB83F1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r>
              <a:rPr lang="en-US" altLang="ko-KR" dirty="0"/>
              <a:t>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5491-04B3-4331-863C-F3297FB5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https://www.data.go.kr/data/15064571/fileData.do</a:t>
            </a:r>
            <a:endParaRPr lang="en-US" dirty="0"/>
          </a:p>
          <a:p>
            <a:r>
              <a:rPr lang="ko-KR" altLang="en-US" dirty="0"/>
              <a:t>청년인턴 데이터셋 다운로드</a:t>
            </a:r>
            <a:endParaRPr lang="en-US" altLang="ko-KR" dirty="0"/>
          </a:p>
          <a:p>
            <a:r>
              <a:rPr lang="ko-KR" altLang="en-US" dirty="0"/>
              <a:t>일단 수기로 </a:t>
            </a:r>
            <a:r>
              <a:rPr lang="en-US" altLang="ko-KR" dirty="0"/>
              <a:t>DB</a:t>
            </a:r>
            <a:r>
              <a:rPr lang="ko-KR" altLang="en-US" dirty="0"/>
              <a:t>에 입력을 해보겠습니다</a:t>
            </a:r>
            <a:r>
              <a:rPr lang="en-US" altLang="ko-KR" dirty="0"/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22D1-3D9E-4ED7-B476-9F559A2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왜 해야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23BDA-1B95-4CCA-A449-B0E6FF3E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25366" r="12070" b="14260"/>
          <a:stretch/>
        </p:blipFill>
        <p:spPr>
          <a:xfrm>
            <a:off x="315311" y="2432395"/>
            <a:ext cx="8592206" cy="3728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BCE50-4122-483B-A7D1-1ADA23E4E0F8}"/>
              </a:ext>
            </a:extLst>
          </p:cNvPr>
          <p:cNvSpPr txBox="1"/>
          <p:nvPr/>
        </p:nvSpPr>
        <p:spPr>
          <a:xfrm>
            <a:off x="9109464" y="2329159"/>
            <a:ext cx="301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" dirty="0">
                <a:latin typeface="+mj-lt"/>
                <a:ea typeface="+mj-ea"/>
                <a:cs typeface="+mj-cs"/>
              </a:rPr>
              <a:t>COVID-19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감염병 지도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7A08D-D7A2-4BB3-ABB9-B27BF7D0E942}"/>
              </a:ext>
            </a:extLst>
          </p:cNvPr>
          <p:cNvSpPr txBox="1"/>
          <p:nvPr/>
        </p:nvSpPr>
        <p:spPr>
          <a:xfrm>
            <a:off x="206477" y="6398753"/>
            <a:ext cx="765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Source:Tableau</a:t>
            </a:r>
            <a:r>
              <a:rPr lang="en-US" altLang="ko-KR" sz="900" dirty="0"/>
              <a:t> Covid-19 data resources.</a:t>
            </a:r>
          </a:p>
          <a:p>
            <a:r>
              <a:rPr lang="ko-KR" altLang="en-US" sz="900" dirty="0"/>
              <a:t> </a:t>
            </a:r>
            <a:r>
              <a:rPr lang="en-US" altLang="ko-KR" sz="900" dirty="0"/>
              <a:t>https://www.tableau.com/ko-kr/covid-19-coronavirus-data-resources</a:t>
            </a:r>
            <a:endParaRPr lang="ko-KR" altLang="en-US" sz="9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80AE47-88EA-490E-B31C-B16C0ABB7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78" r="23912" b="13315"/>
          <a:stretch/>
        </p:blipFill>
        <p:spPr>
          <a:xfrm>
            <a:off x="6523024" y="4745370"/>
            <a:ext cx="5353665" cy="1744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C2AC0F-EBA1-41B1-B838-C5858439DE45}"/>
              </a:ext>
            </a:extLst>
          </p:cNvPr>
          <p:cNvSpPr txBox="1"/>
          <p:nvPr/>
        </p:nvSpPr>
        <p:spPr>
          <a:xfrm>
            <a:off x="9062006" y="4283705"/>
            <a:ext cx="30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코로나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-19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데이터셋</a:t>
            </a:r>
          </a:p>
        </p:txBody>
      </p:sp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BB00DEBB-F5AA-4AD3-AA55-9FF1444BDB0C}"/>
              </a:ext>
            </a:extLst>
          </p:cNvPr>
          <p:cNvSpPr/>
          <p:nvPr/>
        </p:nvSpPr>
        <p:spPr>
          <a:xfrm rot="13745809">
            <a:off x="7927867" y="3683720"/>
            <a:ext cx="1460599" cy="61816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1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90C48-677B-474E-A701-F719324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15905"/>
            <a:ext cx="11618825" cy="1325563"/>
          </a:xfrm>
        </p:spPr>
        <p:txBody>
          <a:bodyPr/>
          <a:lstStyle/>
          <a:p>
            <a:r>
              <a:rPr lang="ko-KR" altLang="en-US" dirty="0"/>
              <a:t>데이터과학</a:t>
            </a:r>
            <a:r>
              <a:rPr lang="en-US" altLang="ko-KR" dirty="0"/>
              <a:t>(Data Science)</a:t>
            </a:r>
            <a:r>
              <a:rPr lang="ko-KR" altLang="en-US" dirty="0"/>
              <a:t>과 데이터베이스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6E32A-259C-4E9B-B938-AF6DC5A7A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22136" r="24395" b="9443"/>
          <a:stretch/>
        </p:blipFill>
        <p:spPr>
          <a:xfrm>
            <a:off x="525717" y="1951413"/>
            <a:ext cx="7846142" cy="468998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45EFFA-341D-4D77-86FE-74C20F6584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70556" y="1951413"/>
            <a:ext cx="2748425" cy="204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100" dirty="0">
                <a:latin typeface="+mj-lt"/>
                <a:ea typeface="+mj-ea"/>
                <a:cs typeface="+mj-cs"/>
              </a:rPr>
              <a:t>COVID-19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감염병 지도 </a:t>
            </a:r>
            <a:r>
              <a:rPr lang="en-US" altLang="ko-KR" sz="3600" spc="100" dirty="0">
                <a:latin typeface="+mj-lt"/>
                <a:ea typeface="+mj-ea"/>
                <a:cs typeface="+mj-cs"/>
              </a:rPr>
              <a:t>- </a:t>
            </a:r>
            <a:r>
              <a:rPr lang="ko-KR" altLang="en-US" sz="3600" spc="100" dirty="0">
                <a:latin typeface="+mj-lt"/>
                <a:ea typeface="+mj-ea"/>
                <a:cs typeface="+mj-cs"/>
              </a:rPr>
              <a:t>파키스탄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5B7E12-3CFE-4A26-84E6-C96DC5FED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78" r="23912" b="13315"/>
          <a:stretch/>
        </p:blipFill>
        <p:spPr>
          <a:xfrm>
            <a:off x="6523024" y="4745370"/>
            <a:ext cx="5353665" cy="1744835"/>
          </a:xfrm>
          <a:prstGeom prst="rect">
            <a:avLst/>
          </a:prstGeom>
        </p:spPr>
      </p:pic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AB83E60A-D999-47D4-A0A4-917E16737648}"/>
              </a:ext>
            </a:extLst>
          </p:cNvPr>
          <p:cNvSpPr/>
          <p:nvPr/>
        </p:nvSpPr>
        <p:spPr>
          <a:xfrm rot="13745809">
            <a:off x="7927867" y="3683720"/>
            <a:ext cx="1460599" cy="61816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809E7-ED53-4AA9-B212-3D82757E11BE}"/>
              </a:ext>
            </a:extLst>
          </p:cNvPr>
          <p:cNvSpPr txBox="1"/>
          <p:nvPr/>
        </p:nvSpPr>
        <p:spPr>
          <a:xfrm>
            <a:off x="9062006" y="4283705"/>
            <a:ext cx="308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latin typeface="+mj-lt"/>
                <a:ea typeface="+mj-ea"/>
                <a:cs typeface="+mj-cs"/>
              </a:rPr>
              <a:t>코로나</a:t>
            </a:r>
            <a:r>
              <a:rPr lang="en-US" altLang="ko-KR" sz="2400" spc="100" dirty="0">
                <a:latin typeface="+mj-lt"/>
                <a:ea typeface="+mj-ea"/>
                <a:cs typeface="+mj-cs"/>
              </a:rPr>
              <a:t>-19 </a:t>
            </a:r>
            <a:r>
              <a:rPr lang="ko-KR" altLang="en-US" sz="2400" spc="100" dirty="0">
                <a:latin typeface="+mj-lt"/>
                <a:ea typeface="+mj-ea"/>
                <a:cs typeface="+mj-cs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107074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98FC3-CE22-4722-8EAC-08C6F10D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데이터베이스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DataBase</a:t>
            </a:r>
            <a:r>
              <a:rPr lang="en-US" altLang="ko-KR" dirty="0">
                <a:sym typeface="Wingdings" panose="05000000000000000000" pitchFamily="2" charset="2"/>
              </a:rPr>
              <a:t>, DB)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833557-0946-42C5-83C6-E06F60A0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721" y="4327857"/>
            <a:ext cx="2619375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1C5DA0-273A-468B-8E30-59DCD0D6A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78" r="23912" b="13315"/>
          <a:stretch/>
        </p:blipFill>
        <p:spPr>
          <a:xfrm>
            <a:off x="152608" y="3833426"/>
            <a:ext cx="7868674" cy="2564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C2058-B135-4E94-AE19-985F4D8265A6}"/>
              </a:ext>
            </a:extLst>
          </p:cNvPr>
          <p:cNvSpPr txBox="1"/>
          <p:nvPr/>
        </p:nvSpPr>
        <p:spPr>
          <a:xfrm>
            <a:off x="8542721" y="3992372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pic>
        <p:nvPicPr>
          <p:cNvPr id="1026" name="Picture 2" descr="Python - 나무위키">
            <a:extLst>
              <a:ext uri="{FF2B5EF4-FFF2-40B4-BE49-F238E27FC236}">
                <a16:creationId xmlns:a16="http://schemas.microsoft.com/office/drawing/2014/main" id="{75A30A97-4FAD-4344-8B2F-F2FDDB20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21" y="2867724"/>
            <a:ext cx="2255947" cy="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B33F2-73BB-488C-A7D4-E3F5D68B51F5}"/>
              </a:ext>
            </a:extLst>
          </p:cNvPr>
          <p:cNvSpPr txBox="1"/>
          <p:nvPr/>
        </p:nvSpPr>
        <p:spPr>
          <a:xfrm>
            <a:off x="8542721" y="3576303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pic>
        <p:nvPicPr>
          <p:cNvPr id="1028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7F5D863D-F98C-4485-919A-C1A5A2EC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65" y="2368007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8DB705F-AC8D-4051-947E-0B6E3A446A9C}"/>
              </a:ext>
            </a:extLst>
          </p:cNvPr>
          <p:cNvSpPr/>
          <p:nvPr/>
        </p:nvSpPr>
        <p:spPr>
          <a:xfrm>
            <a:off x="8542721" y="4085846"/>
            <a:ext cx="2619375" cy="2536802"/>
          </a:xfrm>
          <a:prstGeom prst="ellipse">
            <a:avLst/>
          </a:prstGeom>
          <a:noFill/>
          <a:ln w="508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10912294-4274-4F74-A367-72BD6C5A9BB2}"/>
              </a:ext>
            </a:extLst>
          </p:cNvPr>
          <p:cNvSpPr/>
          <p:nvPr/>
        </p:nvSpPr>
        <p:spPr>
          <a:xfrm rot="1098214">
            <a:off x="7215068" y="3812894"/>
            <a:ext cx="1612427" cy="65624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7C570591-839B-40DB-9D3B-5174030859E5}"/>
              </a:ext>
            </a:extLst>
          </p:cNvPr>
          <p:cNvSpPr/>
          <p:nvPr/>
        </p:nvSpPr>
        <p:spPr>
          <a:xfrm rot="15065864">
            <a:off x="10609132" y="3262279"/>
            <a:ext cx="1532171" cy="69417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DC026-AD7B-4B8E-885D-CACF35B504E1}"/>
              </a:ext>
            </a:extLst>
          </p:cNvPr>
          <p:cNvSpPr txBox="1"/>
          <p:nvPr/>
        </p:nvSpPr>
        <p:spPr>
          <a:xfrm>
            <a:off x="11446534" y="2772154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분석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C9EF1-1087-49AC-BF05-2731B565F79B}"/>
              </a:ext>
            </a:extLst>
          </p:cNvPr>
          <p:cNvSpPr txBox="1"/>
          <p:nvPr/>
        </p:nvSpPr>
        <p:spPr>
          <a:xfrm>
            <a:off x="7833097" y="3321532"/>
            <a:ext cx="160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B596C-8AC6-4DBB-A698-9CDACF60E8E8}"/>
              </a:ext>
            </a:extLst>
          </p:cNvPr>
          <p:cNvSpPr txBox="1"/>
          <p:nvPr/>
        </p:nvSpPr>
        <p:spPr>
          <a:xfrm>
            <a:off x="262753" y="2504535"/>
            <a:ext cx="481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엑셀로 이 많은 복잡한 데이터 다 분석할 수 없어</a:t>
            </a:r>
            <a:r>
              <a:rPr lang="en-US" altLang="ko-KR" b="1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여러 사람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, </a:t>
            </a:r>
            <a:r>
              <a:rPr lang="ko-KR" altLang="en-US" b="1" dirty="0"/>
              <a:t>서버</a:t>
            </a:r>
            <a:r>
              <a:rPr lang="en-US" altLang="ko-KR" b="1" dirty="0"/>
              <a:t>, </a:t>
            </a:r>
            <a:r>
              <a:rPr lang="ko-KR" altLang="en-US" b="1" dirty="0"/>
              <a:t>사용자</a:t>
            </a:r>
            <a:r>
              <a:rPr lang="en-US" altLang="ko-KR" b="1" dirty="0"/>
              <a:t>)</a:t>
            </a:r>
            <a:r>
              <a:rPr lang="ko-KR" altLang="en-US" b="1" dirty="0"/>
              <a:t>가 동시에 접속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실시간 유지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07919-C0D0-4885-AE09-B6AAA392D2FA}"/>
              </a:ext>
            </a:extLst>
          </p:cNvPr>
          <p:cNvSpPr txBox="1"/>
          <p:nvPr/>
        </p:nvSpPr>
        <p:spPr>
          <a:xfrm>
            <a:off x="4454997" y="6074772"/>
            <a:ext cx="306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 Millions, Thousands, Trillions, Billions…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9CFE-D4D5-40B6-B8FF-9F71BDC07872}"/>
              </a:ext>
            </a:extLst>
          </p:cNvPr>
          <p:cNvSpPr txBox="1"/>
          <p:nvPr/>
        </p:nvSpPr>
        <p:spPr>
          <a:xfrm>
            <a:off x="10191080" y="6239639"/>
            <a:ext cx="20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SQL </a:t>
            </a:r>
            <a:r>
              <a:rPr lang="ko-KR" altLang="en-US" sz="2800" b="1" dirty="0"/>
              <a:t>필요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682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개론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5FAC7-96AD-4A03-B779-31A91E15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89" y="2846349"/>
            <a:ext cx="2836914" cy="923329"/>
          </a:xfrm>
        </p:spPr>
        <p:txBody>
          <a:bodyPr/>
          <a:lstStyle/>
          <a:p>
            <a:r>
              <a:rPr lang="ko-KR" altLang="en-US" sz="1800" dirty="0"/>
              <a:t>정형 데이터베이스 </a:t>
            </a:r>
            <a:endParaRPr lang="en-US" altLang="ko-KR" sz="1800" dirty="0"/>
          </a:p>
          <a:p>
            <a:r>
              <a:rPr lang="en-US" altLang="ko-KR" sz="1800" dirty="0"/>
              <a:t>( X × Y, </a:t>
            </a:r>
            <a:r>
              <a:rPr lang="ko-KR" altLang="en-US" sz="1800" dirty="0"/>
              <a:t>가로 </a:t>
            </a:r>
            <a:r>
              <a:rPr lang="en-US" altLang="ko-KR" sz="1800" dirty="0"/>
              <a:t>x </a:t>
            </a:r>
            <a:r>
              <a:rPr lang="ko-KR" altLang="en-US" sz="1800" dirty="0"/>
              <a:t>세로</a:t>
            </a:r>
            <a:r>
              <a:rPr lang="en-US" altLang="ko-KR" sz="1800" dirty="0"/>
              <a:t> 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sz="2800" dirty="0"/>
          </a:p>
        </p:txBody>
      </p:sp>
      <p:pic>
        <p:nvPicPr>
          <p:cNvPr id="2050" name="Picture 2" descr="NoSQL과 NoSQL의 종류들">
            <a:extLst>
              <a:ext uri="{FF2B5EF4-FFF2-40B4-BE49-F238E27FC236}">
                <a16:creationId xmlns:a16="http://schemas.microsoft.com/office/drawing/2014/main" id="{DBD5A02C-3E01-4C26-8BB5-039140C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83" y="519909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B5DC6-C2F4-435B-9399-5ACC67135D67}"/>
              </a:ext>
            </a:extLst>
          </p:cNvPr>
          <p:cNvSpPr txBox="1"/>
          <p:nvPr/>
        </p:nvSpPr>
        <p:spPr>
          <a:xfrm>
            <a:off x="791189" y="5609267"/>
            <a:ext cx="2315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비정형 데이터베이스</a:t>
            </a:r>
            <a:r>
              <a:rPr lang="en-US" altLang="ko-KR" sz="1800" dirty="0"/>
              <a:t>(NoSQL)</a:t>
            </a:r>
          </a:p>
          <a:p>
            <a:endParaRPr lang="ko-KR" altLang="en-US" dirty="0"/>
          </a:p>
        </p:txBody>
      </p:sp>
      <p:pic>
        <p:nvPicPr>
          <p:cNvPr id="2054" name="Picture 6" descr="왕초보를 위한 JSON Parsing - 1 (JSON이란?)">
            <a:extLst>
              <a:ext uri="{FF2B5EF4-FFF2-40B4-BE49-F238E27FC236}">
                <a16:creationId xmlns:a16="http://schemas.microsoft.com/office/drawing/2014/main" id="{1FC844A1-55F8-478F-B05C-574027C50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3875" r="10372" b="54704"/>
          <a:stretch/>
        </p:blipFill>
        <p:spPr bwMode="auto">
          <a:xfrm>
            <a:off x="7095526" y="4723095"/>
            <a:ext cx="4763462" cy="21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E02F46-C0AE-4E42-ABAB-5DD95A7694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38" r="56710" b="30796"/>
          <a:stretch/>
        </p:blipFill>
        <p:spPr>
          <a:xfrm>
            <a:off x="6888259" y="2436660"/>
            <a:ext cx="4970730" cy="1663384"/>
          </a:xfrm>
          <a:prstGeom prst="rect">
            <a:avLst/>
          </a:prstGeom>
        </p:spPr>
      </p:pic>
      <p:pic>
        <p:nvPicPr>
          <p:cNvPr id="2056" name="Picture 8" descr="PostgreSQL, MySQL and Microsoft SQL Server | by Matteo Gevi | Medium">
            <a:extLst>
              <a:ext uri="{FF2B5EF4-FFF2-40B4-BE49-F238E27FC236}">
                <a16:creationId xmlns:a16="http://schemas.microsoft.com/office/drawing/2014/main" id="{28B8CF6E-9A3B-4772-A42C-CFD79728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01" y="2551887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B88C-F6EC-478A-868D-B9095198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 데이터를 올리고 추가해보자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A0869-7847-416B-B56A-966CDB70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t="24" r="32500" b="5930"/>
          <a:stretch/>
        </p:blipFill>
        <p:spPr>
          <a:xfrm>
            <a:off x="0" y="2299892"/>
            <a:ext cx="5029201" cy="3993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47861-59EB-45DB-A01A-937F25697023}"/>
              </a:ext>
            </a:extLst>
          </p:cNvPr>
          <p:cNvSpPr txBox="1"/>
          <p:nvPr/>
        </p:nvSpPr>
        <p:spPr>
          <a:xfrm>
            <a:off x="1403131" y="4635062"/>
            <a:ext cx="3626070" cy="1435868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A855-F8AD-40A5-8E25-F87380590609}"/>
              </a:ext>
            </a:extLst>
          </p:cNvPr>
          <p:cNvSpPr txBox="1"/>
          <p:nvPr/>
        </p:nvSpPr>
        <p:spPr>
          <a:xfrm>
            <a:off x="5696262" y="3275504"/>
            <a:ext cx="6300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업로드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입력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추출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검색 </a:t>
            </a:r>
            <a:r>
              <a:rPr lang="en-US" altLang="ko-KR" sz="2400" dirty="0"/>
              <a:t>( x &gt; 234 </a:t>
            </a:r>
            <a:r>
              <a:rPr lang="ko-KR" altLang="en-US" sz="2400" dirty="0"/>
              <a:t>이고 </a:t>
            </a:r>
            <a:r>
              <a:rPr lang="en-US" altLang="ko-KR" sz="2400" dirty="0"/>
              <a:t>y==“</a:t>
            </a:r>
            <a:r>
              <a:rPr lang="ko-KR" altLang="en-US" sz="2400" dirty="0"/>
              <a:t>금요일</a:t>
            </a:r>
            <a:r>
              <a:rPr lang="en-US" altLang="ko-KR" sz="2400" dirty="0"/>
              <a:t>“ </a:t>
            </a:r>
            <a:r>
              <a:rPr lang="ko-KR" altLang="en-US" sz="2400" dirty="0"/>
              <a:t>인 레코드만 </a:t>
            </a:r>
            <a:r>
              <a:rPr lang="ko-KR" altLang="en-US" sz="2400" dirty="0" err="1"/>
              <a:t>검색하시오</a:t>
            </a:r>
            <a:r>
              <a:rPr lang="en-US" altLang="ko-KR" sz="2400" dirty="0"/>
              <a:t>!!)</a:t>
            </a:r>
          </a:p>
          <a:p>
            <a:r>
              <a:rPr lang="en-US" altLang="ko-KR" sz="2400" dirty="0"/>
              <a:t>    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서버에서 데이터 읽어서</a:t>
            </a:r>
            <a:r>
              <a:rPr lang="en-US" altLang="ko-KR" sz="2400" dirty="0"/>
              <a:t>(read) </a:t>
            </a:r>
            <a:r>
              <a:rPr lang="ko-KR" altLang="en-US" sz="2400" dirty="0"/>
              <a:t>웹화면으로 전송하기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Wordpress</a:t>
            </a:r>
            <a:r>
              <a:rPr lang="en-US" altLang="ko-K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클라우드 </a:t>
            </a:r>
            <a:r>
              <a:rPr lang="en-US" altLang="ko-KR" sz="2400" dirty="0"/>
              <a:t>DB </a:t>
            </a:r>
            <a:r>
              <a:rPr lang="ko-KR" altLang="en-US" sz="2400" dirty="0"/>
              <a:t>사용하기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38D63-81B0-41A2-BA94-15A443542794}"/>
              </a:ext>
            </a:extLst>
          </p:cNvPr>
          <p:cNvSpPr txBox="1"/>
          <p:nvPr/>
        </p:nvSpPr>
        <p:spPr>
          <a:xfrm>
            <a:off x="5783705" y="2359852"/>
            <a:ext cx="309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이번 학기에 할 일</a:t>
            </a:r>
          </a:p>
        </p:txBody>
      </p:sp>
    </p:spTree>
    <p:extLst>
      <p:ext uri="{BB962C8B-B14F-4D97-AF65-F5344CB8AC3E}">
        <p14:creationId xmlns:p14="http://schemas.microsoft.com/office/powerpoint/2010/main" val="264994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Windows, Mac, Linux(GUI Supported) </a:t>
            </a:r>
            <a:r>
              <a:rPr lang="ko-KR" altLang="en-US" sz="2400" dirty="0"/>
              <a:t>컴퓨터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MySQL 8.0 </a:t>
            </a:r>
          </a:p>
          <a:p>
            <a:r>
              <a:rPr lang="en-US" altLang="ko-KR" sz="2400" dirty="0"/>
              <a:t>(‘MySQL Installer’, http://dev.mysql.com/downloads/installer/)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u="sng" dirty="0"/>
              <a:t>Microsoft Azure </a:t>
            </a:r>
            <a:r>
              <a:rPr lang="ko-KR" altLang="en-US" sz="2400" u="sng" dirty="0"/>
              <a:t>계정 </a:t>
            </a:r>
            <a:r>
              <a:rPr lang="en-US" altLang="ko-KR" sz="2400" u="sng" dirty="0"/>
              <a:t>(</a:t>
            </a:r>
            <a:r>
              <a:rPr lang="ko-KR" altLang="en-US" sz="2400" u="sng" dirty="0"/>
              <a:t>미리 만들어 두세요</a:t>
            </a:r>
            <a:r>
              <a:rPr lang="en-US" altLang="ko-KR" sz="2400" u="sng" dirty="0"/>
              <a:t>!!)</a:t>
            </a:r>
          </a:p>
          <a:p>
            <a:r>
              <a:rPr lang="en-US" altLang="ko-KR" u="sng" dirty="0"/>
              <a:t>(* </a:t>
            </a:r>
            <a:r>
              <a:rPr lang="ko-KR" altLang="en-US" u="sng" dirty="0"/>
              <a:t>교재</a:t>
            </a:r>
            <a:r>
              <a:rPr lang="en-US" altLang="ko-KR" u="sng" dirty="0"/>
              <a:t>: ‘</a:t>
            </a:r>
            <a:r>
              <a:rPr lang="ko-KR" altLang="en-US" u="sng" dirty="0"/>
              <a:t>혼자 공부하는 </a:t>
            </a:r>
            <a:r>
              <a:rPr lang="en-US" altLang="ko-KR" u="sng" dirty="0"/>
              <a:t>SQL’, </a:t>
            </a:r>
            <a:r>
              <a:rPr lang="ko-KR" altLang="en-US" u="sng" dirty="0" err="1"/>
              <a:t>우재남</a:t>
            </a:r>
            <a:r>
              <a:rPr lang="ko-KR" altLang="en-US" u="sng" dirty="0"/>
              <a:t> 지음</a:t>
            </a:r>
            <a:r>
              <a:rPr lang="en-US" altLang="ko-KR" u="sng" dirty="0"/>
              <a:t>, </a:t>
            </a:r>
            <a:r>
              <a:rPr lang="ko-KR" altLang="en-US" u="sng" dirty="0" err="1"/>
              <a:t>한빛미디어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654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Windows, Mac, Linux(GUI Supported) </a:t>
            </a:r>
            <a:r>
              <a:rPr lang="ko-KR" altLang="en-US" sz="2400" dirty="0"/>
              <a:t>컴퓨터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MySQL 8.0 </a:t>
            </a:r>
          </a:p>
          <a:p>
            <a:r>
              <a:rPr lang="en-US" altLang="ko-KR" sz="2400" dirty="0"/>
              <a:t>(‘MySQL Installer’, http://dev.mysql.com/downloads/installer/)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u="sng" dirty="0"/>
              <a:t>Microsoft Azure </a:t>
            </a:r>
            <a:r>
              <a:rPr lang="ko-KR" altLang="en-US" sz="2400" u="sng" dirty="0"/>
              <a:t>계정 </a:t>
            </a:r>
            <a:r>
              <a:rPr lang="en-US" altLang="ko-KR" sz="2400" u="sng" dirty="0"/>
              <a:t>(</a:t>
            </a:r>
            <a:r>
              <a:rPr lang="ko-KR" altLang="en-US" sz="2400" u="sng" dirty="0"/>
              <a:t>미리 만들어 두세요</a:t>
            </a:r>
            <a:r>
              <a:rPr lang="en-US" altLang="ko-KR" sz="2400" u="sng" dirty="0"/>
              <a:t>!!)</a:t>
            </a:r>
          </a:p>
          <a:p>
            <a:r>
              <a:rPr lang="en-US" altLang="ko-KR" u="sng" dirty="0"/>
              <a:t>(* </a:t>
            </a:r>
            <a:r>
              <a:rPr lang="ko-KR" altLang="en-US" u="sng" dirty="0"/>
              <a:t>교재</a:t>
            </a:r>
            <a:r>
              <a:rPr lang="en-US" altLang="ko-KR" u="sng" dirty="0"/>
              <a:t>: ‘</a:t>
            </a:r>
            <a:r>
              <a:rPr lang="ko-KR" altLang="en-US" u="sng" dirty="0"/>
              <a:t>혼자 공부하는 </a:t>
            </a:r>
            <a:r>
              <a:rPr lang="en-US" altLang="ko-KR" u="sng" dirty="0"/>
              <a:t>SQL’, </a:t>
            </a:r>
            <a:r>
              <a:rPr lang="ko-KR" altLang="en-US" u="sng" dirty="0" err="1"/>
              <a:t>우재남</a:t>
            </a:r>
            <a:r>
              <a:rPr lang="ko-KR" altLang="en-US" u="sng" dirty="0"/>
              <a:t> 지음</a:t>
            </a:r>
            <a:r>
              <a:rPr lang="en-US" altLang="ko-KR" u="sng" dirty="0"/>
              <a:t>, </a:t>
            </a:r>
            <a:r>
              <a:rPr lang="ko-KR" altLang="en-US" u="sng" dirty="0" err="1"/>
              <a:t>한빛미디어</a:t>
            </a:r>
            <a:r>
              <a:rPr lang="en-US" altLang="ko-KR" u="sng" dirty="0"/>
              <a:t>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8399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413144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433</Words>
  <Application>Microsoft Office PowerPoint</Application>
  <PresentationFormat>와이드스크린</PresentationFormat>
  <Paragraphs>77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Microsoft GothicNeo</vt:lpstr>
      <vt:lpstr>Microsoft GothicNeo Light</vt:lpstr>
      <vt:lpstr>Arial</vt:lpstr>
      <vt:lpstr>Avenir Next LT Pro Light</vt:lpstr>
      <vt:lpstr>Calibri</vt:lpstr>
      <vt:lpstr>RocaVTI</vt:lpstr>
      <vt:lpstr>데이터엔지니어링 Introduction</vt:lpstr>
      <vt:lpstr>데이터베이스 왜 해야 하나요?</vt:lpstr>
      <vt:lpstr>데이터과학(Data Science)과 데이터베이스(DataBase)</vt:lpstr>
      <vt:lpstr>데이터 분석  데이터베이스(DataBase, DB)</vt:lpstr>
      <vt:lpstr>데이터베이스 개론</vt:lpstr>
      <vt:lpstr>서버에 데이터를 올리고 추가해보자!!</vt:lpstr>
      <vt:lpstr>준비물</vt:lpstr>
      <vt:lpstr>준비물</vt:lpstr>
      <vt:lpstr>Schedule</vt:lpstr>
      <vt:lpstr>제1강 MySQL 환경설정</vt:lpstr>
      <vt:lpstr>Mysql Workbench 다운로드</vt:lpstr>
      <vt:lpstr>프로그램 실행 (1) </vt:lpstr>
      <vt:lpstr>프로그램 실행(2)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정재민</cp:lastModifiedBy>
  <cp:revision>6</cp:revision>
  <dcterms:created xsi:type="dcterms:W3CDTF">2022-02-03T00:06:29Z</dcterms:created>
  <dcterms:modified xsi:type="dcterms:W3CDTF">2022-02-06T06:19:27Z</dcterms:modified>
</cp:coreProperties>
</file>