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14974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>
        <p:guide orient="horz" pos="2156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rot="0"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rot="0"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259" name=""/>
          <p:cNvSpPr txBox="1"/>
          <p:nvPr/>
        </p:nvSpPr>
        <p:spPr>
          <a:xfrm>
            <a:off x="589128" y="2112566"/>
            <a:ext cx="11013742" cy="2981404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 lang="ko-KR" altLang="en-US"/>
            </a:pPr>
            <a:endParaRPr lang="ko-KR" altLang="en-US" sz="3200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r>
              <a:rPr lang="ko-KR" altLang="en-US" sz="3200">
                <a:solidFill>
                  <a:schemeClr val="bg1"/>
                </a:solidFill>
              </a:rPr>
              <a:t>빅데이터 기반 소비자 유형별 농식품 추천시스템 구축 사례</a:t>
            </a:r>
            <a:endParaRPr lang="ko-KR" altLang="en-US" sz="3200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endParaRPr lang="ko-KR" altLang="en-US" sz="1400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endParaRPr lang="ko-KR" altLang="en-US" sz="1400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endParaRPr lang="ko-KR" altLang="en-US" sz="1400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endParaRPr lang="ko-KR" altLang="en-US" sz="1400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endParaRPr lang="ko-KR" altLang="en-US" sz="1400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문정훈 et al. "빅데이터 기반 소비자 유형별 농식품 추천시스템 구축 사례." </a:t>
            </a:r>
            <a:endParaRPr lang="ko-KR" altLang="en-US" sz="1400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한국통신학회논문지 40.5 (2015): 903-913</a:t>
            </a:r>
            <a:endParaRPr lang="ko-KR" altLang="en-US" sz="1400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석사과정 2기 이중원</a:t>
            </a:r>
            <a:endParaRPr lang="ko-KR" altLang="en-US" sz="1400">
              <a:solidFill>
                <a:schemeClr val="bg1"/>
              </a:solidFill>
            </a:endParaRPr>
          </a:p>
          <a:p>
            <a:pPr algn="r">
              <a:defRPr lang="ko-KR" altLang="en-US"/>
            </a:pPr>
            <a:endParaRPr lang="ko-KR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5" y="265928"/>
            <a:ext cx="279210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 sz="2800">
              <a:solidFill>
                <a:schemeClr val="bg1"/>
              </a:solidFill>
              <a:latin typeface="KoPub돋움체 Light"/>
              <a:ea typeface="KoPub돋움체 Light"/>
            </a:endParaRPr>
          </a:p>
        </p:txBody>
      </p:sp>
      <p:grpSp>
        <p:nvGrpSpPr>
          <p:cNvPr id="27" name="그룹 26"/>
          <p:cNvGrpSpPr/>
          <p:nvPr/>
        </p:nvGrpSpPr>
        <p:grpSpPr>
          <a:xfrm rot="0"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 rot="0"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1250"/>
              <p:cNvSpPr/>
              <p:nvPr/>
            </p:nvSpPr>
            <p:spPr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Freeform 1251"/>
              <p:cNvSpPr/>
              <p:nvPr/>
            </p:nvSpPr>
            <p:spPr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Freeform 1252"/>
              <p:cNvSpPr/>
              <p:nvPr/>
            </p:nvSpPr>
            <p:spPr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Freeform 1253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22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3926" y="1090490"/>
            <a:ext cx="10464147" cy="4677019"/>
          </a:xfrm>
          <a:prstGeom prst="rect">
            <a:avLst/>
          </a:prstGeom>
        </p:spPr>
      </p:pic>
      <p:sp>
        <p:nvSpPr>
          <p:cNvPr id="2248" name=""/>
          <p:cNvSpPr txBox="1"/>
          <p:nvPr/>
        </p:nvSpPr>
        <p:spPr>
          <a:xfrm>
            <a:off x="3704187" y="5912620"/>
            <a:ext cx="4783625" cy="36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날씨 유형별 선호 농식품 리스트 도출 절차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5" y="265928"/>
            <a:ext cx="279210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 sz="2800">
              <a:solidFill>
                <a:schemeClr val="bg1"/>
              </a:solidFill>
              <a:latin typeface="KoPub돋움체 Light"/>
              <a:ea typeface="KoPub돋움체 Light"/>
            </a:endParaRPr>
          </a:p>
        </p:txBody>
      </p:sp>
      <p:grpSp>
        <p:nvGrpSpPr>
          <p:cNvPr id="27" name="그룹 26"/>
          <p:cNvGrpSpPr/>
          <p:nvPr/>
        </p:nvGrpSpPr>
        <p:grpSpPr>
          <a:xfrm rot="0"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 rot="0"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1250"/>
              <p:cNvSpPr/>
              <p:nvPr/>
            </p:nvSpPr>
            <p:spPr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Freeform 1251"/>
              <p:cNvSpPr/>
              <p:nvPr/>
            </p:nvSpPr>
            <p:spPr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Freeform 1252"/>
              <p:cNvSpPr/>
              <p:nvPr/>
            </p:nvSpPr>
            <p:spPr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Freeform 1253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22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264" y="1287736"/>
            <a:ext cx="6264782" cy="4665957"/>
          </a:xfrm>
          <a:prstGeom prst="rect">
            <a:avLst/>
          </a:prstGeom>
        </p:spPr>
      </p:pic>
      <p:sp>
        <p:nvSpPr>
          <p:cNvPr id="2250" name=""/>
          <p:cNvSpPr txBox="1"/>
          <p:nvPr/>
        </p:nvSpPr>
        <p:spPr>
          <a:xfrm>
            <a:off x="1024725" y="6152971"/>
            <a:ext cx="4783625" cy="36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소비자 유형별 농식품 추천 결과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 rot="0"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 rot="0"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1250"/>
              <p:cNvSpPr/>
              <p:nvPr/>
            </p:nvSpPr>
            <p:spPr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Freeform 1251"/>
              <p:cNvSpPr/>
              <p:nvPr/>
            </p:nvSpPr>
            <p:spPr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Freeform 1252"/>
              <p:cNvSpPr/>
              <p:nvPr/>
            </p:nvSpPr>
            <p:spPr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Freeform 1253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243" name="TextBox 25"/>
          <p:cNvSpPr txBox="1"/>
          <p:nvPr/>
        </p:nvSpPr>
        <p:spPr>
          <a:xfrm>
            <a:off x="888555" y="265928"/>
            <a:ext cx="3574859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KoPub돋움체 Light"/>
                <a:ea typeface="KoPub돋움체 Light"/>
              </a:rPr>
              <a:t>결론 및 향후 연구방향</a:t>
            </a:r>
            <a:endParaRPr lang="ko-KR" altLang="en-US" sz="2800">
              <a:solidFill>
                <a:schemeClr val="bg1"/>
              </a:solidFill>
              <a:latin typeface="KoPub돋움체 Light"/>
              <a:ea typeface="KoPub돋움체 Light"/>
            </a:endParaRPr>
          </a:p>
        </p:txBody>
      </p:sp>
      <p:sp>
        <p:nvSpPr>
          <p:cNvPr id="2244" name="TextBox 77"/>
          <p:cNvSpPr txBox="1"/>
          <p:nvPr/>
        </p:nvSpPr>
        <p:spPr>
          <a:xfrm>
            <a:off x="666942" y="2117984"/>
            <a:ext cx="5761115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시사점 - 다양한 데이터 연계를 통한 분석결과의 품질 향상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사용자층이 확보되지 않은 상황에서 비교적 정확한 추천이 가능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비즈니스 모델 개발 사례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향후 </a:t>
            </a:r>
            <a:r>
              <a:rPr lang="en-US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ICT</a:t>
            </a: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융합 기술과의 접목을 통한 더 많은 가치 제공 기회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</p:txBody>
      </p:sp>
      <p:sp>
        <p:nvSpPr>
          <p:cNvPr id="2245" name="TextBox 77"/>
          <p:cNvSpPr txBox="1"/>
          <p:nvPr/>
        </p:nvSpPr>
        <p:spPr>
          <a:xfrm>
            <a:off x="651206" y="3820682"/>
            <a:ext cx="10106224" cy="727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한계점 - 추천결과에 대한 사용자의 평가를 통한 검증이 없음(정식 서비스 론칭 1개월째)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5개의 소비자 유형에 따른 한계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             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rot="0"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800" b="0" i="0" kern="0" spc="5">
                <a:solidFill>
                  <a:sysClr val="windowText" lastClr="000000"/>
                </a:solidFill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800" b="0" i="0" kern="0" spc="5">
                <a:solidFill>
                  <a:sysClr val="windowText" lastClr="000000"/>
                </a:solidFill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rot="0"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800" b="0" i="0" kern="0" spc="5">
                <a:solidFill>
                  <a:sysClr val="windowText" lastClr="000000"/>
                </a:solidFill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800" b="0" i="0" kern="0" spc="5">
                <a:solidFill>
                  <a:sysClr val="windowText" lastClr="000000"/>
                </a:solidFill>
                <a:uLnTx/>
                <a:uFillTx/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183415" y="3429000"/>
            <a:ext cx="4154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800" b="0" i="0" kern="0" spc="5">
                <a:solidFill>
                  <a:schemeClr val="bg1"/>
                </a:solidFill>
                <a:uLnTx/>
                <a:uFillTx/>
                <a:latin typeface="KoPub돋움체 Light"/>
                <a:ea typeface="KoPub돋움체 Light"/>
              </a:rPr>
              <a:t>THANK YOU FOR YOUR ATTENTION</a:t>
            </a:r>
            <a:endParaRPr lang="ko-KR" altLang="en-US" sz="1800" b="0" i="0" kern="0" spc="5">
              <a:solidFill>
                <a:schemeClr val="bg1"/>
              </a:solidFill>
              <a:uLnTx/>
              <a:uFillTx/>
              <a:latin typeface="KoPub돋움체 Light"/>
              <a:ea typeface="KoPub돋움체 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6" y="265928"/>
            <a:ext cx="1488884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>
                <a:solidFill>
                  <a:schemeClr val="bg1"/>
                </a:solidFill>
                <a:latin typeface="KoPub돋움체 Light"/>
                <a:ea typeface="KoPub돋움체 Light"/>
              </a:rPr>
              <a:t>Abstract</a:t>
            </a:r>
            <a:endParaRPr lang="en-US" altLang="ko-KR" sz="2800">
              <a:solidFill>
                <a:schemeClr val="bg1"/>
              </a:solidFill>
              <a:latin typeface="KoPub돋움체 Light"/>
              <a:ea typeface="KoPub돋움체 Light"/>
            </a:endParaRPr>
          </a:p>
        </p:txBody>
      </p:sp>
      <p:grpSp>
        <p:nvGrpSpPr>
          <p:cNvPr id="27" name="그룹 26"/>
          <p:cNvGrpSpPr/>
          <p:nvPr/>
        </p:nvGrpSpPr>
        <p:grpSpPr>
          <a:xfrm rot="0"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 rot="0"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1250"/>
              <p:cNvSpPr/>
              <p:nvPr/>
            </p:nvSpPr>
            <p:spPr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Freeform 1251"/>
              <p:cNvSpPr/>
              <p:nvPr/>
            </p:nvSpPr>
            <p:spPr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Freeform 1252"/>
              <p:cNvSpPr/>
              <p:nvPr/>
            </p:nvSpPr>
            <p:spPr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Freeform 1253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02550" y="2660999"/>
            <a:ext cx="10104516" cy="5184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연구의 목적 – 농식품 분야의 빅데이터를 이용하여 소비자의 니즈에 맞는 농식품 정보를 제공함으로써 추천시스템 사용자를 확대</a:t>
            </a:r>
            <a:endParaRPr lang="en-US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</a:t>
            </a:r>
            <a:r>
              <a:rPr lang="en-US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장기적으로 농산품 직거래 플랫폼과 연계하여 지역 농산물 소비의 촉진을 기대</a:t>
            </a:r>
            <a:endParaRPr lang="en-US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</p:txBody>
      </p:sp>
      <p:sp>
        <p:nvSpPr>
          <p:cNvPr id="2241" name="TextBox 77"/>
          <p:cNvSpPr txBox="1"/>
          <p:nvPr/>
        </p:nvSpPr>
        <p:spPr>
          <a:xfrm>
            <a:off x="1042888" y="3838485"/>
            <a:ext cx="10106224" cy="94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시스템 설계 - </a:t>
            </a:r>
            <a:r>
              <a:rPr lang="en-US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설문조사를 통해 소비자 유형을 사전에 세분화</a:t>
            </a:r>
            <a:r>
              <a:rPr lang="en-US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,</a:t>
            </a:r>
            <a:r>
              <a:rPr lang="en-US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유형별로 농식품 추천</a:t>
            </a:r>
            <a:endParaRPr lang="en-US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</a:t>
            </a:r>
            <a:r>
              <a:rPr lang="en-US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과거의 실제 구매내역과 선호 정보를 고려한 선호 농식품 리스트 추출</a:t>
            </a:r>
            <a:endParaRPr lang="en-US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</a:t>
            </a:r>
            <a:r>
              <a:rPr lang="en-US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날씨별, 계절별, 가격변동과 같은 메가 트렌드에 의한 선호체계 변화를 감지 및 반영하여</a:t>
            </a:r>
            <a:endParaRPr lang="en-US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</a:t>
            </a:r>
            <a:r>
              <a:rPr lang="en-US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추천 정확도를 극대화할 수 있도록 설계</a:t>
            </a:r>
            <a:endParaRPr lang="en-US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 rot="0"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 rot="0"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1250"/>
              <p:cNvSpPr/>
              <p:nvPr/>
            </p:nvSpPr>
            <p:spPr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Freeform 1251"/>
              <p:cNvSpPr/>
              <p:nvPr/>
            </p:nvSpPr>
            <p:spPr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Freeform 1252"/>
              <p:cNvSpPr/>
              <p:nvPr/>
            </p:nvSpPr>
            <p:spPr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Freeform 1253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02549" y="2250480"/>
            <a:ext cx="10571241" cy="94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추천 시스템은 추천의 기법에 따라 내용기반(content-based), 협력기반(collaborative), 이 둘</a:t>
            </a: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의</a:t>
            </a: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 하이브리드 형태</a:t>
            </a: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로 분류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  </a:t>
            </a:r>
            <a:endParaRPr lang="ko-KR" altLang="ko-KR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</a:t>
            </a: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내용기반 – 사용자가 특정 아이템을 선호, 이와 관련성이 높은 아이템을 추천하는 방식. 추천 대상 아이템이 자주 바뀌지 않을 때</a:t>
            </a:r>
            <a:endParaRPr lang="ko-KR" altLang="ko-KR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</a:t>
            </a: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협력기반 – 사용자들의 과거 성향이 유지되는 것을 가정, 취향이 비슷한 사용자들에게 상품을 교차 추천</a:t>
            </a:r>
            <a:endParaRPr lang="ko-KR" altLang="ko-KR" sz="1400">
              <a:solidFill>
                <a:schemeClr val="bg1"/>
              </a:solidFill>
              <a:latin typeface="함초롬바탕"/>
              <a:ea typeface="함초롬바탕"/>
            </a:endParaRPr>
          </a:p>
        </p:txBody>
      </p:sp>
      <p:sp>
        <p:nvSpPr>
          <p:cNvPr id="2241" name="TextBox 77"/>
          <p:cNvSpPr txBox="1"/>
          <p:nvPr/>
        </p:nvSpPr>
        <p:spPr>
          <a:xfrm>
            <a:off x="1042888" y="3614905"/>
            <a:ext cx="10106224" cy="1583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환자용 추천 시스템</a:t>
            </a: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-</a:t>
            </a: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 음식에 포함된 영양정보</a:t>
            </a: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위주로</a:t>
            </a: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 추천</a:t>
            </a:r>
            <a:endParaRPr lang="ko-KR" altLang="ko-KR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endParaRPr lang="ko-KR" altLang="ko-KR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일반인 대상 추천 시스템</a:t>
            </a: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-</a:t>
            </a: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 비만도별로 고려되어야 하는 칼로리와 영양정보를 기준으로 추천</a:t>
            </a: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하는 방법</a:t>
            </a: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, 센서를 통해 사용자의 건</a:t>
            </a: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 </a:t>
            </a: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강과 식사맥락을 파악하여 추천하는 방법 </a:t>
            </a:r>
            <a:endParaRPr lang="ko-KR" altLang="ko-KR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endParaRPr lang="ko-KR" altLang="ko-KR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사용자 메뉴선택 의사결정을 지원하는 추천시스템</a:t>
            </a: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- </a:t>
            </a: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과거의 식품 주문정보를 학습, 선호도가 높은 식품을 추천하는 방법</a:t>
            </a: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. </a:t>
            </a: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원하는 사항을 질문한 뒤 사용자 니즈를 추출하여 영양정보 기반으로 해당 질문과 가장 관계가 큰 식품을 추천하는 방법 등이 있다.</a:t>
            </a:r>
            <a:endParaRPr lang="ko-KR" altLang="ko-KR" sz="1400">
              <a:solidFill>
                <a:schemeClr val="bg1"/>
              </a:solidFill>
              <a:latin typeface="함초롬바탕"/>
              <a:ea typeface="함초롬바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5" y="265928"/>
            <a:ext cx="279210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 sz="2800">
              <a:solidFill>
                <a:schemeClr val="bg1"/>
              </a:solidFill>
              <a:latin typeface="KoPub돋움체 Light"/>
              <a:ea typeface="KoPub돋움체 Light"/>
            </a:endParaRPr>
          </a:p>
        </p:txBody>
      </p:sp>
      <p:grpSp>
        <p:nvGrpSpPr>
          <p:cNvPr id="27" name="그룹 26"/>
          <p:cNvGrpSpPr/>
          <p:nvPr/>
        </p:nvGrpSpPr>
        <p:grpSpPr>
          <a:xfrm rot="0"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 rot="0"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1250"/>
              <p:cNvSpPr/>
              <p:nvPr/>
            </p:nvSpPr>
            <p:spPr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Freeform 1251"/>
              <p:cNvSpPr/>
              <p:nvPr/>
            </p:nvSpPr>
            <p:spPr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Freeform 1252"/>
              <p:cNvSpPr/>
              <p:nvPr/>
            </p:nvSpPr>
            <p:spPr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Freeform 1253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22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9700" y="1704975"/>
            <a:ext cx="9372600" cy="3448050"/>
          </a:xfrm>
          <a:prstGeom prst="rect">
            <a:avLst/>
          </a:prstGeom>
        </p:spPr>
      </p:pic>
      <p:sp>
        <p:nvSpPr>
          <p:cNvPr id="2243" name=""/>
          <p:cNvSpPr txBox="1"/>
          <p:nvPr/>
        </p:nvSpPr>
        <p:spPr>
          <a:xfrm>
            <a:off x="4356565" y="5405215"/>
            <a:ext cx="3478869" cy="36565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목표 농식품 추천 시스템 개념도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 rot="0"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 rot="0"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1250"/>
              <p:cNvSpPr/>
              <p:nvPr/>
            </p:nvSpPr>
            <p:spPr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Freeform 1251"/>
              <p:cNvSpPr/>
              <p:nvPr/>
            </p:nvSpPr>
            <p:spPr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Freeform 1252"/>
              <p:cNvSpPr/>
              <p:nvPr/>
            </p:nvSpPr>
            <p:spPr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Freeform 1253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243" name=""/>
          <p:cNvSpPr txBox="1"/>
          <p:nvPr/>
        </p:nvSpPr>
        <p:spPr>
          <a:xfrm>
            <a:off x="7837197" y="5921523"/>
            <a:ext cx="3478869" cy="36565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추천 농식품 연관 </a:t>
            </a:r>
            <a:r>
              <a:rPr lang="en-US" altLang="ko-KR">
                <a:solidFill>
                  <a:schemeClr val="bg1"/>
                </a:solidFill>
              </a:rPr>
              <a:t>ERD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22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24" y="1406260"/>
            <a:ext cx="6241247" cy="498204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 rot="0"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 rot="0"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1250"/>
              <p:cNvSpPr/>
              <p:nvPr/>
            </p:nvSpPr>
            <p:spPr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Freeform 1251"/>
              <p:cNvSpPr/>
              <p:nvPr/>
            </p:nvSpPr>
            <p:spPr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Freeform 1252"/>
              <p:cNvSpPr/>
              <p:nvPr/>
            </p:nvSpPr>
            <p:spPr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Freeform 1253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22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504681"/>
            <a:ext cx="4420217" cy="3848637"/>
          </a:xfrm>
          <a:prstGeom prst="rect">
            <a:avLst/>
          </a:prstGeom>
        </p:spPr>
      </p:pic>
      <p:pic>
        <p:nvPicPr>
          <p:cNvPr id="22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032" y="1303086"/>
            <a:ext cx="3811452" cy="5044092"/>
          </a:xfrm>
          <a:prstGeom prst="rect">
            <a:avLst/>
          </a:prstGeom>
        </p:spPr>
      </p:pic>
      <p:sp>
        <p:nvSpPr>
          <p:cNvPr id="2247" name=""/>
          <p:cNvSpPr txBox="1"/>
          <p:nvPr/>
        </p:nvSpPr>
        <p:spPr>
          <a:xfrm>
            <a:off x="6096000" y="5841406"/>
            <a:ext cx="4520388" cy="643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(좌) 농식품 추천시스템 사용 데이터</a:t>
            </a:r>
            <a:endParaRPr lang="ko-KR" altLang="en-US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(우) </a:t>
            </a:r>
            <a:r>
              <a:rPr lang="en-US" altLang="ko-KR">
                <a:solidFill>
                  <a:schemeClr val="bg1"/>
                </a:solidFill>
              </a:rPr>
              <a:t>FRL</a:t>
            </a:r>
            <a:r>
              <a:rPr lang="ko-KR" altLang="en-US">
                <a:solidFill>
                  <a:schemeClr val="bg1"/>
                </a:solidFill>
              </a:rPr>
              <a:t> 유형별 특징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48" name="TextBox 25"/>
          <p:cNvSpPr txBox="1"/>
          <p:nvPr/>
        </p:nvSpPr>
        <p:spPr>
          <a:xfrm>
            <a:off x="888556" y="265928"/>
            <a:ext cx="2689034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KoPub돋움체 Light"/>
                <a:ea typeface="KoPub돋움체 Light"/>
              </a:rPr>
              <a:t>추천시스템 설계</a:t>
            </a:r>
            <a:endParaRPr lang="ko-KR" altLang="en-US" sz="2800">
              <a:solidFill>
                <a:schemeClr val="bg1"/>
              </a:solidFill>
              <a:latin typeface="KoPub돋움체 Light"/>
              <a:ea typeface="KoPub돋움체 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 rot="0"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 rot="0"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1250"/>
              <p:cNvSpPr/>
              <p:nvPr/>
            </p:nvSpPr>
            <p:spPr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Freeform 1251"/>
              <p:cNvSpPr/>
              <p:nvPr/>
            </p:nvSpPr>
            <p:spPr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Freeform 1252"/>
              <p:cNvSpPr/>
              <p:nvPr/>
            </p:nvSpPr>
            <p:spPr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Freeform 1253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66941" y="2526438"/>
            <a:ext cx="10009267" cy="7292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농식품 메뉴 및 식자재 리스트 표준화 – 소비자가 유사한 종류로 인식하는 농식품을 동일한 카테고리로 맵핑, 표준화. </a:t>
            </a:r>
            <a:endParaRPr lang="ko-KR" altLang="ko-KR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                                    </a:t>
            </a: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소비자패널 데이터의 16000개의 메뉴들을 651개의 표준화 메뉴로 변환, 식자재의 경우 </a:t>
            </a:r>
            <a:endParaRPr lang="ko-KR" altLang="ko-KR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                                    </a:t>
            </a: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소비금액 기준으로 상위 99개만 표준화 식재료로 선정.</a:t>
            </a:r>
            <a:endParaRPr lang="ko-KR" altLang="ko-KR" sz="1400">
              <a:solidFill>
                <a:schemeClr val="bg1"/>
              </a:solidFill>
              <a:latin typeface="함초롬바탕"/>
              <a:ea typeface="함초롬바탕"/>
            </a:endParaRPr>
          </a:p>
        </p:txBody>
      </p:sp>
      <p:sp>
        <p:nvSpPr>
          <p:cNvPr id="2241" name="TextBox 77"/>
          <p:cNvSpPr txBox="1"/>
          <p:nvPr/>
        </p:nvSpPr>
        <p:spPr>
          <a:xfrm>
            <a:off x="1007280" y="3890863"/>
            <a:ext cx="10275360" cy="72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과학적 방법에 의한 농식품 추천 - </a:t>
            </a: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시스템에 고려되는 여러 사항들을 소비자 유형별로 다르게 나타나는 것을 반영하기 위해 </a:t>
            </a:r>
            <a:endParaRPr lang="ko-KR" altLang="ko-KR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                            </a:t>
            </a:r>
            <a:r>
              <a:rPr lang="ko-KR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디리슐레 다항분포 기반의 추천알고리즘 적용.</a:t>
            </a: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시간 단위를 주별, 월별 혹은 특정 시기로의 확장,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		               예측값을 구하는 기간 조정 가능, 추가적인 피드백 수용과 지속적 개선 가능성            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 rot="0"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 rot="0"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1250"/>
              <p:cNvSpPr/>
              <p:nvPr/>
            </p:nvSpPr>
            <p:spPr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Freeform 1251"/>
              <p:cNvSpPr/>
              <p:nvPr/>
            </p:nvSpPr>
            <p:spPr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Freeform 1252"/>
              <p:cNvSpPr/>
              <p:nvPr/>
            </p:nvSpPr>
            <p:spPr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Freeform 1253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243" name="TextBox 25"/>
          <p:cNvSpPr txBox="1"/>
          <p:nvPr/>
        </p:nvSpPr>
        <p:spPr>
          <a:xfrm>
            <a:off x="888556" y="265928"/>
            <a:ext cx="2689034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KoPub돋움체 Light"/>
                <a:ea typeface="KoPub돋움체 Light"/>
              </a:rPr>
              <a:t>추천시스템 구현</a:t>
            </a:r>
            <a:endParaRPr lang="ko-KR" altLang="en-US" sz="2800">
              <a:solidFill>
                <a:schemeClr val="bg1"/>
              </a:solidFill>
              <a:latin typeface="KoPub돋움체 Light"/>
              <a:ea typeface="KoPub돋움체 Light"/>
            </a:endParaRPr>
          </a:p>
        </p:txBody>
      </p:sp>
      <p:sp>
        <p:nvSpPr>
          <p:cNvPr id="2246" name="TextBox 77"/>
          <p:cNvSpPr txBox="1"/>
          <p:nvPr/>
        </p:nvSpPr>
        <p:spPr>
          <a:xfrm>
            <a:off x="666941" y="2064575"/>
            <a:ext cx="10625899" cy="948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소비자 유형별 선호 농식품 리스트 - 과거의 선호 데이터인 소비자패널 구매내역 데이터(농촌 진흥청 패널 데이터)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                                현재 시점의 선호 데이터인 </a:t>
            </a:r>
            <a:r>
              <a:rPr lang="en-US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SNS</a:t>
            </a: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오피니언 마이닝 데이터(다음에서 제공하는 소셜매트릭스 서비스)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                                추천이 이루어지는 시점으로부터 최근 1주일 동안의 트위터, 블로그, 뉴스 등의 </a:t>
            </a:r>
            <a:r>
              <a:rPr lang="en-US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SNS</a:t>
            </a: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게시물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                              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</p:txBody>
      </p:sp>
      <p:sp>
        <p:nvSpPr>
          <p:cNvPr id="2247" name="TextBox 77"/>
          <p:cNvSpPr txBox="1"/>
          <p:nvPr/>
        </p:nvSpPr>
        <p:spPr>
          <a:xfrm>
            <a:off x="1007280" y="3429000"/>
            <a:ext cx="10275360" cy="22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메가트렌드에 의한 선호 농식품 리스트 - (1) 날씨 유형별 선호 농식품 리스트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                                         패널의 경우 기상청 기후데이터로 특정 날씨의 시점을 구하여 과거 4년간의 구매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                                         리스트에 맞춰 빈도값을 구한 후 순위 선정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                                         </a:t>
            </a:r>
            <a:r>
              <a:rPr lang="en-US" altLang="ko-KR" sz="1400">
                <a:solidFill>
                  <a:schemeClr val="bg1"/>
                </a:solidFill>
                <a:latin typeface="함초롬바탕"/>
                <a:ea typeface="함초롬바탕"/>
              </a:rPr>
              <a:t>SNS</a:t>
            </a: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데이터의 경우 날씨 유형별 특징에 해당되는 탐색 키워드와 먹는 상황에 해당되는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                                         공통 탐색어를 검색조건으로 하여 연관 탐색어 수집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                                      (2) 제철농식품 및 시세하락 품목 도출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                                         제철농식품 리스트는 주요 포털서비스가 보유하고 있는 컨텐츠 참고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                                         본 시스템에서는 제철농식품 리스트의 각 농식품의 가중치를 모두 동일한 것으로 가정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  <a:latin typeface="함초롬바탕"/>
                <a:ea typeface="함초롬바탕"/>
              </a:rPr>
              <a:t>                                                              시세 하락 품목의 도출로 소비자에게 저렴한 가격, 생산자에게 수요 확대를 기대</a:t>
            </a:r>
            <a:endParaRPr lang="ko-KR" altLang="en-US" sz="1400">
              <a:solidFill>
                <a:schemeClr val="bg1"/>
              </a:solidFill>
              <a:latin typeface="함초롬바탕"/>
              <a:ea typeface="함초롬바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5" y="265928"/>
            <a:ext cx="279210" cy="513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 sz="2800">
              <a:solidFill>
                <a:schemeClr val="bg1"/>
              </a:solidFill>
              <a:latin typeface="KoPub돋움체 Light"/>
              <a:ea typeface="KoPub돋움체 Light"/>
            </a:endParaRPr>
          </a:p>
        </p:txBody>
      </p:sp>
      <p:grpSp>
        <p:nvGrpSpPr>
          <p:cNvPr id="27" name="그룹 26"/>
          <p:cNvGrpSpPr/>
          <p:nvPr/>
        </p:nvGrpSpPr>
        <p:grpSpPr>
          <a:xfrm rot="0"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 rot="0"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1250"/>
              <p:cNvSpPr/>
              <p:nvPr/>
            </p:nvSpPr>
            <p:spPr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Freeform 1251"/>
              <p:cNvSpPr/>
              <p:nvPr/>
            </p:nvSpPr>
            <p:spPr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Freeform 1252"/>
              <p:cNvSpPr/>
              <p:nvPr/>
            </p:nvSpPr>
            <p:spPr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Freeform 1253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22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3412" y="1147762"/>
            <a:ext cx="10925175" cy="4562475"/>
          </a:xfrm>
          <a:prstGeom prst="rect">
            <a:avLst/>
          </a:prstGeom>
        </p:spPr>
      </p:pic>
      <p:sp>
        <p:nvSpPr>
          <p:cNvPr id="2246" name=""/>
          <p:cNvSpPr txBox="1"/>
          <p:nvPr/>
        </p:nvSpPr>
        <p:spPr>
          <a:xfrm>
            <a:off x="3704187" y="5921522"/>
            <a:ext cx="4783625" cy="36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소비자 유형별 선호 농식품 리스트 도출 절차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133</ep:Words>
  <ep:PresentationFormat>와이드스크린</ep:PresentationFormat>
  <ep:Paragraphs>45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default theme</vt:lpstr>
      <vt:lpstr>슬라이드 1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2016-03-12T15:04:52.000</dcterms:created>
  <dc:creator>이혜강</dc:creator>
  <cp:lastModifiedBy>Administrator</cp:lastModifiedBy>
  <dcterms:modified xsi:type="dcterms:W3CDTF">2016-04-11T14:02:35.732</dcterms:modified>
  <cp:revision>21</cp:revision>
  <dc:title>PowerPoint 프레젠테이션</dc:title>
</cp:coreProperties>
</file>