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4" r:id="rId6"/>
    <p:sldId id="258" r:id="rId7"/>
    <p:sldId id="259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3091" autoAdjust="0"/>
  </p:normalViewPr>
  <p:slideViewPr>
    <p:cSldViewPr snapToGrid="0">
      <p:cViewPr varScale="1">
        <p:scale>
          <a:sx n="95" d="100"/>
          <a:sy n="95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4166B3-6637-4DBE-B9C0-B9CF3F714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2A621-9631-4025-B9F5-3C4DE268C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246EC-F5E7-4D7A-8684-E133CF314EF6}" type="datetime1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85FB6-86A6-42FE-953C-FC6FA11190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036545-85BD-4912-9DEF-930722C9C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4324-C892-471A-ACA8-2A7E307AD1A3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97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41B51-0B22-4E7C-A9AB-85F39BD4B41B}" type="datetime1">
              <a:rPr lang="ko-KR" altLang="en-US" smtClean="0"/>
              <a:pPr/>
              <a:t>2021-08-17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FAF66-58BE-411E-AB10-A7B51DEB5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4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AF66-58BE-411E-AB10-A7B51DEB55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0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AF66-58BE-411E-AB10-A7B51DEB55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0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AF66-58BE-411E-AB10-A7B51DEB55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AF66-58BE-411E-AB10-A7B51DEB55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1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FAF66-58BE-411E-AB10-A7B51DEB55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1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5E08AF5F-D83F-4D89-92BF-519F265AFE39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A3CDF2-2C51-43CC-BA38-C202C62966F4}" type="datetime1">
              <a:rPr lang="ko-KR" altLang="en-US" noProof="0" smtClean="0"/>
              <a:t>2021-08-17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28FE5E1-00EE-42CA-9E9D-0C26C7FBF9D6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>
                <a:latin typeface="+mj-ea"/>
                <a:ea typeface="+mj-ea"/>
              </a:defRPr>
            </a:lvl1pPr>
          </a:lstStyle>
          <a:p>
            <a:fld id="{E0291458-1286-4671-8D1C-1E3B783391DB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텍스트 상자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065651B-90D9-45A4-A2C7-43E1A97D63F0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BB4C5E-D560-4F10-86E5-D5B31A1F3EA5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C5A70-73D1-4069-AEBD-664976E35C6F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F96FD-7B5C-4838-ADE0-FE1ECD3BD4F3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A466EEE-29A9-4A4E-9225-F0BDEB371E88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9D723-8794-4A85-A9AB-76B4BB88A79E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67E7170-F1A4-4C7C-A732-1A604565F2A2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EBA75-3E30-417D-9C7B-015E4525480E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EDCC2-077C-40FF-B085-711E4B9F450D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FD6C16-2A85-49F5-9116-4855309CB93D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B426E-3FA8-4C17-887E-6B3D8C7701B8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BB52-A427-421C-AB1B-B85857D4362F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7C6B10-0313-4536-8035-2E509CCEF128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1BB0FFF8-F228-4281-814F-E5788670444B}" type="datetime1">
              <a:rPr lang="ko-KR" altLang="en-US" noProof="0" smtClean="0"/>
              <a:t>2021-08-17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01" y="1305919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r>
              <a:rPr lang="en-US" altLang="ko" sz="4000" b="1" dirty="0"/>
              <a:t>8</a:t>
            </a:r>
            <a:r>
              <a:rPr lang="ko-KR" altLang="en-US" sz="4000" b="1" dirty="0"/>
              <a:t>강 </a:t>
            </a:r>
            <a:r>
              <a:rPr lang="en-US" altLang="ko" sz="4000" b="1" dirty="0"/>
              <a:t>K-</a:t>
            </a:r>
            <a:r>
              <a:rPr lang="ko-KR" altLang="en-US" sz="4000" b="1" dirty="0"/>
              <a:t>평균 군집화</a:t>
            </a:r>
            <a:br>
              <a:rPr lang="en-US" altLang="ko-KR" sz="4000" b="1" dirty="0"/>
            </a:br>
            <a:r>
              <a:rPr lang="en-US" altLang="ko-KR" sz="4000" b="1" dirty="0"/>
              <a:t>(K-Means clustering)</a:t>
            </a:r>
            <a:endParaRPr lang="ko" sz="4000" b="1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7023BE-6816-482B-9AB3-EFCB0B45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en-US" altLang="ko" b="1" dirty="0"/>
              <a:t>K-</a:t>
            </a:r>
            <a:r>
              <a:rPr lang="ko-KR" altLang="en-US" b="1" dirty="0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11FC65-F9D3-41C8-870B-8947C22D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54" y="2653627"/>
            <a:ext cx="9837356" cy="29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242DE-6765-436F-A491-7D3D88891BF9}"/>
              </a:ext>
            </a:extLst>
          </p:cNvPr>
          <p:cNvSpPr txBox="1"/>
          <p:nvPr/>
        </p:nvSpPr>
        <p:spPr>
          <a:xfrm>
            <a:off x="1075154" y="1882657"/>
            <a:ext cx="806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군집의 수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군집의 중심</a:t>
            </a:r>
            <a:r>
              <a:rPr lang="en-US" altLang="ko-KR" dirty="0"/>
              <a:t>(</a:t>
            </a:r>
            <a:r>
              <a:rPr lang="ko-KR" altLang="en-US" dirty="0"/>
              <a:t>적색 점</a:t>
            </a:r>
            <a:r>
              <a:rPr lang="en-US" altLang="ko-KR" dirty="0"/>
              <a:t>)</a:t>
            </a:r>
            <a:r>
              <a:rPr lang="ko-KR" altLang="en-US" dirty="0"/>
              <a:t>을 임의로</a:t>
            </a:r>
            <a:r>
              <a:rPr lang="en-US" altLang="ko-KR" dirty="0"/>
              <a:t>(</a:t>
            </a:r>
            <a:r>
              <a:rPr lang="ko-KR" altLang="en-US" dirty="0"/>
              <a:t>랜덤으로</a:t>
            </a:r>
            <a:r>
              <a:rPr lang="en-US" altLang="ko-KR" dirty="0"/>
              <a:t>) </a:t>
            </a:r>
            <a:r>
              <a:rPr lang="ko-KR" altLang="en-US" dirty="0"/>
              <a:t>초기화합니다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A454C-8CB4-4496-9976-3F374EF37207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2086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5C0E130-AEB9-4775-94D7-9D012189E3A9}"/>
              </a:ext>
            </a:extLst>
          </p:cNvPr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b="1" dirty="0"/>
              <a:t>K-</a:t>
            </a:r>
            <a:r>
              <a:rPr lang="ko-KR" altLang="en-US" b="1" dirty="0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F68667-96BC-4E3F-968A-CCF8665C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0" y="3429000"/>
            <a:ext cx="9164097" cy="30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74AC22-5380-4B35-88E8-85C640A94329}"/>
              </a:ext>
            </a:extLst>
          </p:cNvPr>
          <p:cNvSpPr txBox="1"/>
          <p:nvPr/>
        </p:nvSpPr>
        <p:spPr>
          <a:xfrm>
            <a:off x="1258557" y="1758461"/>
            <a:ext cx="8428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개체</a:t>
            </a:r>
            <a:r>
              <a:rPr lang="en-US" altLang="ko-KR" dirty="0"/>
              <a:t>(</a:t>
            </a:r>
            <a:r>
              <a:rPr lang="ko-KR" altLang="en-US" dirty="0"/>
              <a:t>파란색 점</a:t>
            </a:r>
            <a:r>
              <a:rPr lang="en-US" altLang="ko-KR" dirty="0"/>
              <a:t>)</a:t>
            </a:r>
            <a:r>
              <a:rPr lang="ko-KR" altLang="en-US" dirty="0"/>
              <a:t>을 일일이 계산하여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가장 가까운 중심</a:t>
            </a:r>
            <a:r>
              <a:rPr lang="en-US" altLang="ko-KR" dirty="0"/>
              <a:t>(centroid)</a:t>
            </a:r>
            <a:r>
              <a:rPr lang="ko-KR" altLang="en-US" dirty="0"/>
              <a:t>에 군집</a:t>
            </a:r>
            <a:r>
              <a:rPr lang="en-US" altLang="ko-KR" dirty="0"/>
              <a:t>(</a:t>
            </a:r>
            <a:r>
              <a:rPr lang="ko-KR" altLang="en-US" dirty="0"/>
              <a:t>녹색 그룹</a:t>
            </a:r>
            <a:r>
              <a:rPr lang="en-US" altLang="ko-KR" dirty="0"/>
              <a:t>)</a:t>
            </a:r>
            <a:r>
              <a:rPr lang="ko-KR" altLang="en-US" dirty="0"/>
              <a:t>으로 할당합니다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이것이 </a:t>
            </a:r>
            <a:r>
              <a:rPr lang="en-US" altLang="ko-KR" dirty="0"/>
              <a:t>EXPECTATION </a:t>
            </a:r>
            <a:r>
              <a:rPr lang="ko-KR" altLang="en-US" dirty="0"/>
              <a:t>스텝입니다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6C71A-1097-4434-8643-D6C164A81AC4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B3B12ED-5B5E-4DAB-9459-A5C4289E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99" y="2723209"/>
            <a:ext cx="9455499" cy="314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696C454-01CE-4F0E-A070-C7818D3E417B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b="1" dirty="0"/>
              <a:t>K-</a:t>
            </a:r>
            <a:r>
              <a:rPr lang="ko-KR" altLang="en-US" b="1" dirty="0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7E446-CD25-4760-B7F3-B49C8F7DA71B}"/>
              </a:ext>
            </a:extLst>
          </p:cNvPr>
          <p:cNvSpPr txBox="1"/>
          <p:nvPr/>
        </p:nvSpPr>
        <p:spPr>
          <a:xfrm>
            <a:off x="1225899" y="2012719"/>
            <a:ext cx="823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이번에는 중심</a:t>
            </a:r>
            <a:r>
              <a:rPr lang="en-US" altLang="ko-KR" dirty="0"/>
              <a:t>(CENTROID)</a:t>
            </a:r>
            <a:r>
              <a:rPr lang="ko-KR" altLang="en-US" dirty="0"/>
              <a:t>를 군집 경계의 중심에 오도록 업데이트해 줍니다</a:t>
            </a:r>
            <a:r>
              <a:rPr lang="en-US" altLang="ko-KR" dirty="0"/>
              <a:t>. (MAXIMIZATION STEP)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C90CF-0FD7-40F3-828A-ABB586ED0B83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69C7B-A8DD-4B6F-8D8E-0B3110F7479E}"/>
              </a:ext>
            </a:extLst>
          </p:cNvPr>
          <p:cNvSpPr txBox="1"/>
          <p:nvPr/>
        </p:nvSpPr>
        <p:spPr>
          <a:xfrm>
            <a:off x="734355" y="2250290"/>
            <a:ext cx="97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EXPECTATON </a:t>
            </a:r>
            <a:r>
              <a:rPr lang="ko-KR" altLang="en-US" dirty="0"/>
              <a:t>스텝을 적용합니다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모든 개체들을 가장 가까운 중심</a:t>
            </a:r>
            <a:r>
              <a:rPr lang="en-US" altLang="ko-KR" dirty="0"/>
              <a:t>(CENTROID – </a:t>
            </a:r>
            <a:r>
              <a:rPr lang="ko-KR" altLang="en-US" dirty="0"/>
              <a:t>빨간색 점</a:t>
            </a:r>
            <a:r>
              <a:rPr lang="en-US" altLang="ko-KR" dirty="0"/>
              <a:t>)</a:t>
            </a:r>
            <a:r>
              <a:rPr lang="ko-KR" altLang="en-US" dirty="0"/>
              <a:t>에 맞도록 할당해 줍니다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87FD57B-4F1B-432D-92E0-C86A83891342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b="1"/>
              <a:t>K-</a:t>
            </a:r>
            <a:r>
              <a:rPr lang="ko-KR" altLang="en-US" b="1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CB820C-EBB1-4BE1-B980-C46AC6AE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5" y="2937110"/>
            <a:ext cx="10339240" cy="342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A9849-39E9-49E0-9A36-CCE613BA6CE4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11095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6D9FB9A-7DE3-4810-9252-7C332C5E80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36" y="3099002"/>
            <a:ext cx="7985927" cy="26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69E2533-2954-4FB2-B8DE-EB535123871D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b="1" dirty="0"/>
              <a:t>K-</a:t>
            </a:r>
            <a:r>
              <a:rPr lang="ko-KR" altLang="en-US" b="1" dirty="0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9FAA-6AFE-4D06-8245-393646F76788}"/>
              </a:ext>
            </a:extLst>
          </p:cNvPr>
          <p:cNvSpPr txBox="1"/>
          <p:nvPr/>
        </p:nvSpPr>
        <p:spPr>
          <a:xfrm>
            <a:off x="2012601" y="217567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PT Sans"/>
              </a:rPr>
              <a:t>중심을 경계선의 중앙에 오도록 업데이트 합니다</a:t>
            </a:r>
            <a:r>
              <a:rPr lang="en-US" altLang="ko-KR" b="0" i="0" dirty="0">
                <a:effectLst/>
                <a:latin typeface="PT Sans"/>
              </a:rPr>
              <a:t>. (MAXIMISATION STEP) </a:t>
            </a:r>
          </a:p>
          <a:p>
            <a:r>
              <a:rPr lang="ko-KR" altLang="en-US" b="0" i="0" dirty="0">
                <a:effectLst/>
                <a:latin typeface="PT Sans"/>
              </a:rPr>
              <a:t>결과가 일정 부분 이상 변하지 않거나</a:t>
            </a:r>
            <a:r>
              <a:rPr lang="en-US" altLang="ko-KR" b="0" i="0" dirty="0">
                <a:effectLst/>
                <a:latin typeface="PT Sans"/>
              </a:rPr>
              <a:t>(=</a:t>
            </a:r>
            <a:r>
              <a:rPr lang="ko-KR" altLang="en-US" dirty="0">
                <a:latin typeface="PT Sans"/>
              </a:rPr>
              <a:t>결과가 </a:t>
            </a:r>
            <a:r>
              <a:rPr lang="ko-KR" altLang="en-US" b="0" i="0" dirty="0">
                <a:effectLst/>
                <a:latin typeface="PT Sans"/>
              </a:rPr>
              <a:t>수렴</a:t>
            </a:r>
            <a:r>
              <a:rPr lang="en-US" altLang="ko-KR" b="0" i="0" dirty="0">
                <a:effectLst/>
                <a:latin typeface="PT Sans"/>
              </a:rPr>
              <a:t>),  </a:t>
            </a:r>
            <a:r>
              <a:rPr lang="ko-KR" altLang="en-US" b="0" i="0" dirty="0">
                <a:effectLst/>
                <a:latin typeface="PT Sans"/>
              </a:rPr>
              <a:t>사용자가 지정한 스텝의 수</a:t>
            </a:r>
            <a:r>
              <a:rPr lang="en-US" altLang="ko-KR" b="0" i="0" dirty="0">
                <a:effectLst/>
                <a:latin typeface="PT Sans"/>
              </a:rPr>
              <a:t>(</a:t>
            </a:r>
            <a:r>
              <a:rPr lang="ko-KR" altLang="en-US" b="0" i="0" dirty="0">
                <a:effectLst/>
                <a:latin typeface="PT Sans"/>
              </a:rPr>
              <a:t>예</a:t>
            </a:r>
            <a:r>
              <a:rPr lang="en-US" altLang="ko-KR" b="0" i="0" dirty="0">
                <a:effectLst/>
                <a:latin typeface="PT Sans"/>
              </a:rPr>
              <a:t>: N=10)</a:t>
            </a:r>
            <a:r>
              <a:rPr lang="ko-KR" altLang="en-US" b="0" i="0" dirty="0">
                <a:effectLst/>
                <a:latin typeface="PT Sans"/>
              </a:rPr>
              <a:t>을 충족하게 되면 반복을 </a:t>
            </a:r>
            <a:r>
              <a:rPr lang="ko-KR" altLang="en-US" dirty="0">
                <a:latin typeface="PT Sans"/>
              </a:rPr>
              <a:t>종료합니다</a:t>
            </a:r>
            <a:r>
              <a:rPr lang="en-US" altLang="ko-KR" dirty="0">
                <a:latin typeface="PT Sans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00EC4-2D99-4B08-BF56-146BE8DC1498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61715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GitHub - bheemnitd/2D-KMeans-Clustering">
            <a:extLst>
              <a:ext uri="{FF2B5EF4-FFF2-40B4-BE49-F238E27FC236}">
                <a16:creationId xmlns:a16="http://schemas.microsoft.com/office/drawing/2014/main" id="{9914CFE6-4697-4350-8A15-79B1A3B8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08" y="2511484"/>
            <a:ext cx="9146829" cy="39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914BE4C-DF68-4FA3-9BE9-2EE31D172447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" b="1" dirty="0"/>
              <a:t>K-</a:t>
            </a:r>
            <a:r>
              <a:rPr lang="ko-KR" altLang="en-US" b="1" dirty="0"/>
              <a:t>평균 군집화</a:t>
            </a:r>
            <a:br>
              <a:rPr lang="en-US" altLang="ko-KR" b="1" dirty="0"/>
            </a:br>
            <a:r>
              <a:rPr lang="en-US" altLang="ko-KR" b="1" dirty="0"/>
              <a:t>K-Means clustering</a:t>
            </a:r>
            <a:endParaRPr lang="ko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05C4E-CC15-4FFF-99C9-097776213337}"/>
              </a:ext>
            </a:extLst>
          </p:cNvPr>
          <p:cNvSpPr txBox="1"/>
          <p:nvPr/>
        </p:nvSpPr>
        <p:spPr>
          <a:xfrm>
            <a:off x="55256" y="6532231"/>
            <a:ext cx="75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REFERENCE: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이기창</a:t>
            </a:r>
            <a:r>
              <a:rPr lang="en-US" altLang="ko-KR" sz="1100" dirty="0"/>
              <a:t>, </a:t>
            </a:r>
            <a:r>
              <a:rPr lang="en-US" sz="1100" dirty="0"/>
              <a:t>https://ratsgo.github.io/machine%20learning/2017/04/19/KC/</a:t>
            </a:r>
          </a:p>
        </p:txBody>
      </p:sp>
    </p:spTree>
    <p:extLst>
      <p:ext uri="{BB962C8B-B14F-4D97-AF65-F5344CB8AC3E}">
        <p14:creationId xmlns:p14="http://schemas.microsoft.com/office/powerpoint/2010/main" val="22586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그림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7" name="그림 6" descr="연피연필 드로잉하게 두다">
            <a:extLst>
              <a:ext uri="{FF2B5EF4-FFF2-40B4-BE49-F238E27FC236}">
                <a16:creationId xmlns:a16="http://schemas.microsoft.com/office/drawing/2014/main" id="{57D7C723-A9F3-4A7E-B1AE-E6A0CCF40F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3881" r="3" b="42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034" y="1441450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ko-KR" altLang="en-US" sz="8000" b="1" dirty="0"/>
              <a:t>끝</a:t>
            </a:r>
            <a:endParaRPr lang="ko" sz="8000" b="1" dirty="0"/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2652_TF22746862" id="{8FF997F0-7742-4165-A94E-E9502E6E2C48}" vid="{666E193E-DE70-4BE1-A9B9-8A445AE0521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11068-54FB-4183-BE8D-9A5F0DE062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미술 비행기 구름 디자인 </Template>
  <TotalTime>18</TotalTime>
  <Words>298</Words>
  <Application>Microsoft Office PowerPoint</Application>
  <PresentationFormat>와이드스크린</PresentationFormat>
  <Paragraphs>31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PT Sans</vt:lpstr>
      <vt:lpstr>맑은 고딕</vt:lpstr>
      <vt:lpstr>Arial</vt:lpstr>
      <vt:lpstr>Century Gothic</vt:lpstr>
      <vt:lpstr>비행기 구름</vt:lpstr>
      <vt:lpstr>8강 K-평균 군집화 (K-Means clustering)</vt:lpstr>
      <vt:lpstr>K-평균 군집화 K-Means 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아트 증기 내역 디자인</dc:title>
  <dc:creator>정재민</dc:creator>
  <cp:lastModifiedBy>정재민</cp:lastModifiedBy>
  <cp:revision>7</cp:revision>
  <dcterms:created xsi:type="dcterms:W3CDTF">2021-08-17T10:17:54Z</dcterms:created>
  <dcterms:modified xsi:type="dcterms:W3CDTF">2021-08-17T10:36:05Z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