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24"/>
  </p:notesMasterIdLst>
  <p:sldIdLst>
    <p:sldId id="256" r:id="rId4"/>
    <p:sldId id="270" r:id="rId5"/>
    <p:sldId id="273" r:id="rId6"/>
    <p:sldId id="292" r:id="rId7"/>
    <p:sldId id="299" r:id="rId8"/>
    <p:sldId id="300" r:id="rId9"/>
    <p:sldId id="265" r:id="rId10"/>
    <p:sldId id="279" r:id="rId11"/>
    <p:sldId id="315" r:id="rId12"/>
    <p:sldId id="301" r:id="rId13"/>
    <p:sldId id="302" r:id="rId14"/>
    <p:sldId id="303" r:id="rId15"/>
    <p:sldId id="304" r:id="rId16"/>
    <p:sldId id="305" r:id="rId17"/>
    <p:sldId id="306" r:id="rId18"/>
    <p:sldId id="307" r:id="rId19"/>
    <p:sldId id="308" r:id="rId20"/>
    <p:sldId id="309" r:id="rId21"/>
    <p:sldId id="313" r:id="rId22"/>
    <p:sldId id="314" r:id="rId23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7A7BD"/>
    <a:srgbClr val="69B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894" autoAdjust="0"/>
    <p:restoredTop sz="96196" autoAdjust="0"/>
  </p:normalViewPr>
  <p:slideViewPr>
    <p:cSldViewPr>
      <p:cViewPr varScale="1">
        <p:scale>
          <a:sx n="85" d="100"/>
          <a:sy n="85" d="100"/>
        </p:scale>
        <p:origin x="40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B428EB-F3A7-4A96-BB1D-43FE156CDB2B}" type="datetimeFigureOut">
              <a:rPr lang="ko-KR" altLang="en-US" smtClean="0"/>
              <a:t>2023-11-29</a:t>
            </a:fld>
            <a:endParaRPr lang="ko-KR" alt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4F3882-DEFD-4E72-8E13-72C60FD89A1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67069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2.png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879812" y="1923678"/>
            <a:ext cx="3384376" cy="1048242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3600" b="1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sz="3600" dirty="0">
                <a:ea typeface="맑은 고딕" pitchFamily="50" charset="-127"/>
              </a:rPr>
              <a:t>FREE 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879664" y="3003798"/>
            <a:ext cx="3384376" cy="481178"/>
          </a:xfrm>
          <a:prstGeom prst="rect">
            <a:avLst/>
          </a:prstGeom>
        </p:spPr>
        <p:txBody>
          <a:bodyPr anchor="ctr"/>
          <a:lstStyle>
            <a:lvl1pPr mar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1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 OF YOUR </a:t>
            </a:r>
          </a:p>
          <a:p>
            <a:pPr lvl="0"/>
            <a:r>
              <a:rPr lang="en-US" altLang="ko-KR" dirty="0"/>
              <a:t>PRESENTATION HERE</a:t>
            </a:r>
            <a:endParaRPr lang="ko-KR" altLang="en-US" dirty="0"/>
          </a:p>
        </p:txBody>
      </p:sp>
      <p:sp>
        <p:nvSpPr>
          <p:cNvPr id="3" name="Oval 2"/>
          <p:cNvSpPr/>
          <p:nvPr userDrawn="1"/>
        </p:nvSpPr>
        <p:spPr>
          <a:xfrm>
            <a:off x="2979198" y="996200"/>
            <a:ext cx="3240360" cy="3240360"/>
          </a:xfrm>
          <a:prstGeom prst="ellipse">
            <a:avLst/>
          </a:prstGeom>
          <a:noFill/>
          <a:ln w="15875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63888" y="627534"/>
            <a:ext cx="1296144" cy="129614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3563888" y="2031690"/>
            <a:ext cx="1296144" cy="129614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563888" y="3435846"/>
            <a:ext cx="1296144" cy="129614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6077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540000" anchor="t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40028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483768" y="303498"/>
            <a:ext cx="1944216" cy="45365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76775" y="303498"/>
            <a:ext cx="1944216" cy="45365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203899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247964" y="339502"/>
            <a:ext cx="1944216" cy="446449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444448" y="2774906"/>
            <a:ext cx="2304016" cy="20290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95536" y="2774906"/>
            <a:ext cx="3600160" cy="20290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96812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 userDrawn="1"/>
        </p:nvSpPr>
        <p:spPr>
          <a:xfrm rot="10800000">
            <a:off x="6804000" y="1"/>
            <a:ext cx="2340000" cy="23400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424595" y="286544"/>
            <a:ext cx="2160000" cy="21600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260726" y="1476772"/>
            <a:ext cx="2160000" cy="21600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5424595" y="2662808"/>
            <a:ext cx="2160000" cy="21600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6588464" y="1476772"/>
            <a:ext cx="2160000" cy="21600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Right Triangle 13"/>
          <p:cNvSpPr/>
          <p:nvPr userDrawn="1"/>
        </p:nvSpPr>
        <p:spPr>
          <a:xfrm>
            <a:off x="0" y="2803500"/>
            <a:ext cx="2340000" cy="23400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10269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2591944" y="0"/>
            <a:ext cx="1980056" cy="17387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4752184" y="0"/>
            <a:ext cx="1980056" cy="17387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6912424" y="0"/>
            <a:ext cx="1980056" cy="17387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8" hasCustomPrompt="1"/>
          </p:nvPr>
        </p:nvSpPr>
        <p:spPr>
          <a:xfrm>
            <a:off x="2591944" y="3404720"/>
            <a:ext cx="1980056" cy="17387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9" hasCustomPrompt="1"/>
          </p:nvPr>
        </p:nvSpPr>
        <p:spPr>
          <a:xfrm>
            <a:off x="4752184" y="3404720"/>
            <a:ext cx="1980056" cy="17387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20" hasCustomPrompt="1"/>
          </p:nvPr>
        </p:nvSpPr>
        <p:spPr>
          <a:xfrm>
            <a:off x="6912424" y="3404720"/>
            <a:ext cx="1980056" cy="17387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5639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2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2787774"/>
            <a:ext cx="9144000" cy="235572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6" name="Picture 2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1095375"/>
            <a:ext cx="6011911" cy="3057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283453" y="1491630"/>
            <a:ext cx="2834003" cy="21142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64934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2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2" descr="D:\KBM-정애\014-Fullppt\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286352"/>
            <a:ext cx="3672408" cy="3661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771161" y="1446782"/>
            <a:ext cx="3325137" cy="232379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4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3377124" y="506011"/>
            <a:ext cx="2376264" cy="4104459"/>
            <a:chOff x="2627784" y="1825002"/>
            <a:chExt cx="1198166" cy="2069560"/>
          </a:xfrm>
        </p:grpSpPr>
        <p:sp>
          <p:nvSpPr>
            <p:cNvPr id="7" name="Rounded Rectangle 6"/>
            <p:cNvSpPr/>
            <p:nvPr/>
          </p:nvSpPr>
          <p:spPr>
            <a:xfrm>
              <a:off x="2627784" y="1825002"/>
              <a:ext cx="1198166" cy="2069560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155241" y="1922844"/>
              <a:ext cx="143251" cy="27666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3168829" y="3704452"/>
              <a:ext cx="116076" cy="127684"/>
              <a:chOff x="2453209" y="5151638"/>
              <a:chExt cx="191820" cy="211002"/>
            </a:xfrm>
          </p:grpSpPr>
          <p:sp>
            <p:nvSpPr>
              <p:cNvPr id="12" name="Oval 11"/>
              <p:cNvSpPr/>
              <p:nvPr userDrawn="1"/>
            </p:nvSpPr>
            <p:spPr>
              <a:xfrm>
                <a:off x="2453209" y="5151638"/>
                <a:ext cx="191820" cy="211002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" name="Rounded Rectangle 12"/>
              <p:cNvSpPr/>
              <p:nvPr userDrawn="1"/>
            </p:nvSpPr>
            <p:spPr>
              <a:xfrm>
                <a:off x="2505251" y="5208531"/>
                <a:ext cx="87734" cy="97215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sp>
        <p:nvSpPr>
          <p:cNvPr id="1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526032" y="843558"/>
            <a:ext cx="2091935" cy="329854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555456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843808" y="0"/>
            <a:ext cx="6300192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2843808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92622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solidFill>
          <a:srgbClr val="57A7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775634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4351698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4" name="Picture 2" descr="G:\002-KIMS BUSINESS\007-02-Googleslidesppt\02-GSppt-Contents-Kim\20170429\02-\item01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5165" y="357831"/>
            <a:ext cx="3101574" cy="3419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ounded Rectangle 3"/>
          <p:cNvSpPr/>
          <p:nvPr userDrawn="1"/>
        </p:nvSpPr>
        <p:spPr>
          <a:xfrm rot="2539017">
            <a:off x="-150396" y="312859"/>
            <a:ext cx="1311499" cy="276834"/>
          </a:xfrm>
          <a:custGeom>
            <a:avLst/>
            <a:gdLst/>
            <a:ahLst/>
            <a:cxnLst/>
            <a:rect l="l" t="t" r="r" b="b"/>
            <a:pathLst>
              <a:path w="1311499" h="276834">
                <a:moveTo>
                  <a:pt x="0" y="168822"/>
                </a:moveTo>
                <a:lnTo>
                  <a:pt x="1257493" y="168822"/>
                </a:lnTo>
                <a:cubicBezTo>
                  <a:pt x="1287320" y="168822"/>
                  <a:pt x="1311499" y="193001"/>
                  <a:pt x="1311499" y="222828"/>
                </a:cubicBezTo>
                <a:cubicBezTo>
                  <a:pt x="1311499" y="252655"/>
                  <a:pt x="1287320" y="276834"/>
                  <a:pt x="1257493" y="276834"/>
                </a:cubicBezTo>
                <a:lnTo>
                  <a:pt x="98341" y="276834"/>
                </a:lnTo>
                <a:close/>
                <a:moveTo>
                  <a:pt x="13263" y="108012"/>
                </a:moveTo>
                <a:lnTo>
                  <a:pt x="131896" y="0"/>
                </a:lnTo>
                <a:lnTo>
                  <a:pt x="990679" y="0"/>
                </a:lnTo>
                <a:cubicBezTo>
                  <a:pt x="1020506" y="0"/>
                  <a:pt x="1044685" y="24179"/>
                  <a:pt x="1044685" y="54006"/>
                </a:cubicBezTo>
                <a:cubicBezTo>
                  <a:pt x="1044685" y="83833"/>
                  <a:pt x="1020506" y="108012"/>
                  <a:pt x="990679" y="108012"/>
                </a:cubicBezTo>
                <a:close/>
              </a:path>
            </a:pathLst>
          </a:custGeom>
          <a:solidFill>
            <a:schemeClr val="bg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ounded Rectangle 7"/>
          <p:cNvSpPr/>
          <p:nvPr userDrawn="1"/>
        </p:nvSpPr>
        <p:spPr>
          <a:xfrm rot="2539017">
            <a:off x="7980742" y="4555158"/>
            <a:ext cx="1313980" cy="276835"/>
          </a:xfrm>
          <a:custGeom>
            <a:avLst/>
            <a:gdLst/>
            <a:ahLst/>
            <a:cxnLst/>
            <a:rect l="l" t="t" r="r" b="b"/>
            <a:pathLst>
              <a:path w="1313980" h="276835">
                <a:moveTo>
                  <a:pt x="282631" y="184641"/>
                </a:moveTo>
                <a:cubicBezTo>
                  <a:pt x="292404" y="174868"/>
                  <a:pt x="305907" y="168823"/>
                  <a:pt x="320820" y="168822"/>
                </a:cubicBezTo>
                <a:lnTo>
                  <a:pt x="1281494" y="168822"/>
                </a:lnTo>
                <a:lnTo>
                  <a:pt x="1162861" y="276834"/>
                </a:lnTo>
                <a:lnTo>
                  <a:pt x="320820" y="276835"/>
                </a:lnTo>
                <a:cubicBezTo>
                  <a:pt x="290992" y="276835"/>
                  <a:pt x="266814" y="252656"/>
                  <a:pt x="266814" y="222829"/>
                </a:cubicBezTo>
                <a:cubicBezTo>
                  <a:pt x="266814" y="207915"/>
                  <a:pt x="272859" y="194413"/>
                  <a:pt x="282631" y="184641"/>
                </a:cubicBezTo>
                <a:close/>
                <a:moveTo>
                  <a:pt x="15817" y="15819"/>
                </a:moveTo>
                <a:cubicBezTo>
                  <a:pt x="25590" y="6046"/>
                  <a:pt x="39091" y="1"/>
                  <a:pt x="54005" y="1"/>
                </a:cubicBezTo>
                <a:lnTo>
                  <a:pt x="1215638" y="0"/>
                </a:lnTo>
                <a:lnTo>
                  <a:pt x="1313980" y="108013"/>
                </a:lnTo>
                <a:lnTo>
                  <a:pt x="54005" y="108013"/>
                </a:lnTo>
                <a:cubicBezTo>
                  <a:pt x="24178" y="108013"/>
                  <a:pt x="0" y="83834"/>
                  <a:pt x="0" y="54007"/>
                </a:cubicBezTo>
                <a:cubicBezTo>
                  <a:pt x="0" y="39093"/>
                  <a:pt x="6044" y="25592"/>
                  <a:pt x="15817" y="15819"/>
                </a:cubicBezTo>
                <a:close/>
              </a:path>
            </a:pathLst>
          </a:custGeom>
          <a:solidFill>
            <a:schemeClr val="bg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67544" y="0"/>
            <a:ext cx="3312368" cy="13476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67544" y="3795886"/>
            <a:ext cx="3312368" cy="13476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467544" y="1491630"/>
            <a:ext cx="3312368" cy="21602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241539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54008" y="1131589"/>
            <a:ext cx="2849840" cy="364917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d Slide Layout">
    <p:bg>
      <p:bgPr>
        <a:solidFill>
          <a:srgbClr val="57A7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775634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4351698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4" name="Picture 2" descr="G:\002-KIMS BUSINESS\007-02-Googleslidesppt\02-GSppt-Contents-Kim\20170429\02-\item01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5165" y="357831"/>
            <a:ext cx="3101574" cy="3419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ounded Rectangle 3"/>
          <p:cNvSpPr/>
          <p:nvPr userDrawn="1"/>
        </p:nvSpPr>
        <p:spPr>
          <a:xfrm rot="2539017">
            <a:off x="-150396" y="312859"/>
            <a:ext cx="1311499" cy="276834"/>
          </a:xfrm>
          <a:custGeom>
            <a:avLst/>
            <a:gdLst/>
            <a:ahLst/>
            <a:cxnLst/>
            <a:rect l="l" t="t" r="r" b="b"/>
            <a:pathLst>
              <a:path w="1311499" h="276834">
                <a:moveTo>
                  <a:pt x="0" y="168822"/>
                </a:moveTo>
                <a:lnTo>
                  <a:pt x="1257493" y="168822"/>
                </a:lnTo>
                <a:cubicBezTo>
                  <a:pt x="1287320" y="168822"/>
                  <a:pt x="1311499" y="193001"/>
                  <a:pt x="1311499" y="222828"/>
                </a:cubicBezTo>
                <a:cubicBezTo>
                  <a:pt x="1311499" y="252655"/>
                  <a:pt x="1287320" y="276834"/>
                  <a:pt x="1257493" y="276834"/>
                </a:cubicBezTo>
                <a:lnTo>
                  <a:pt x="98341" y="276834"/>
                </a:lnTo>
                <a:close/>
                <a:moveTo>
                  <a:pt x="13263" y="108012"/>
                </a:moveTo>
                <a:lnTo>
                  <a:pt x="131896" y="0"/>
                </a:lnTo>
                <a:lnTo>
                  <a:pt x="990679" y="0"/>
                </a:lnTo>
                <a:cubicBezTo>
                  <a:pt x="1020506" y="0"/>
                  <a:pt x="1044685" y="24179"/>
                  <a:pt x="1044685" y="54006"/>
                </a:cubicBezTo>
                <a:cubicBezTo>
                  <a:pt x="1044685" y="83833"/>
                  <a:pt x="1020506" y="108012"/>
                  <a:pt x="990679" y="108012"/>
                </a:cubicBezTo>
                <a:close/>
              </a:path>
            </a:pathLst>
          </a:custGeom>
          <a:solidFill>
            <a:schemeClr val="bg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ounded Rectangle 7"/>
          <p:cNvSpPr/>
          <p:nvPr userDrawn="1"/>
        </p:nvSpPr>
        <p:spPr>
          <a:xfrm rot="2539017">
            <a:off x="7980742" y="4555158"/>
            <a:ext cx="1313980" cy="276835"/>
          </a:xfrm>
          <a:custGeom>
            <a:avLst/>
            <a:gdLst/>
            <a:ahLst/>
            <a:cxnLst/>
            <a:rect l="l" t="t" r="r" b="b"/>
            <a:pathLst>
              <a:path w="1313980" h="276835">
                <a:moveTo>
                  <a:pt x="282631" y="184641"/>
                </a:moveTo>
                <a:cubicBezTo>
                  <a:pt x="292404" y="174868"/>
                  <a:pt x="305907" y="168823"/>
                  <a:pt x="320820" y="168822"/>
                </a:cubicBezTo>
                <a:lnTo>
                  <a:pt x="1281494" y="168822"/>
                </a:lnTo>
                <a:lnTo>
                  <a:pt x="1162861" y="276834"/>
                </a:lnTo>
                <a:lnTo>
                  <a:pt x="320820" y="276835"/>
                </a:lnTo>
                <a:cubicBezTo>
                  <a:pt x="290992" y="276835"/>
                  <a:pt x="266814" y="252656"/>
                  <a:pt x="266814" y="222829"/>
                </a:cubicBezTo>
                <a:cubicBezTo>
                  <a:pt x="266814" y="207915"/>
                  <a:pt x="272859" y="194413"/>
                  <a:pt x="282631" y="184641"/>
                </a:cubicBezTo>
                <a:close/>
                <a:moveTo>
                  <a:pt x="15817" y="15819"/>
                </a:moveTo>
                <a:cubicBezTo>
                  <a:pt x="25590" y="6046"/>
                  <a:pt x="39091" y="1"/>
                  <a:pt x="54005" y="1"/>
                </a:cubicBezTo>
                <a:lnTo>
                  <a:pt x="1215638" y="0"/>
                </a:lnTo>
                <a:lnTo>
                  <a:pt x="1313980" y="108013"/>
                </a:lnTo>
                <a:lnTo>
                  <a:pt x="54005" y="108013"/>
                </a:lnTo>
                <a:cubicBezTo>
                  <a:pt x="24178" y="108013"/>
                  <a:pt x="0" y="83834"/>
                  <a:pt x="0" y="54007"/>
                </a:cubicBezTo>
                <a:cubicBezTo>
                  <a:pt x="0" y="39093"/>
                  <a:pt x="6044" y="25592"/>
                  <a:pt x="15817" y="15819"/>
                </a:cubicBezTo>
                <a:close/>
              </a:path>
            </a:pathLst>
          </a:custGeom>
          <a:solidFill>
            <a:schemeClr val="bg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12998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707904" y="2253238"/>
            <a:ext cx="5436096" cy="47357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707904" y="2726814"/>
            <a:ext cx="5436096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4" name="Group 3"/>
          <p:cNvGrpSpPr/>
          <p:nvPr userDrawn="1"/>
        </p:nvGrpSpPr>
        <p:grpSpPr>
          <a:xfrm>
            <a:off x="1359273" y="1356135"/>
            <a:ext cx="2420639" cy="2425386"/>
            <a:chOff x="894913" y="1065128"/>
            <a:chExt cx="2420639" cy="2425386"/>
          </a:xfrm>
        </p:grpSpPr>
        <p:pic>
          <p:nvPicPr>
            <p:cNvPr id="5" name="Picture 4" descr="G:\002-KIMS BUSINESS\007-02-Googleslidesppt\02-GSppt-Contents-Kim\20170429\02-\item0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44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004758">
              <a:off x="963129" y="1820488"/>
              <a:ext cx="1630218" cy="17098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4" descr="G:\002-KIMS BUSINESS\007-02-Googleslidesppt\02-GSppt-Contents-Kim\20170429\02-\item02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8569023">
              <a:off x="1645526" y="1354124"/>
              <a:ext cx="1630218" cy="17098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Oval 6"/>
            <p:cNvSpPr/>
            <p:nvPr/>
          </p:nvSpPr>
          <p:spPr>
            <a:xfrm>
              <a:off x="1115616" y="1539635"/>
              <a:ext cx="1616891" cy="161689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8" name="Picture 4" descr="G:\002-KIMS BUSINESS\007-02-Googleslidesppt\02-GSppt-Contents-Kim\20170429\02-\item0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44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3475233">
              <a:off x="894913" y="1065128"/>
              <a:ext cx="1630218" cy="17098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End Slide Layout">
    <p:bg>
      <p:bgPr>
        <a:solidFill>
          <a:srgbClr val="57A7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3"/>
          <p:cNvSpPr/>
          <p:nvPr userDrawn="1"/>
        </p:nvSpPr>
        <p:spPr>
          <a:xfrm rot="2539017">
            <a:off x="-150396" y="312859"/>
            <a:ext cx="1311499" cy="276834"/>
          </a:xfrm>
          <a:custGeom>
            <a:avLst/>
            <a:gdLst/>
            <a:ahLst/>
            <a:cxnLst/>
            <a:rect l="l" t="t" r="r" b="b"/>
            <a:pathLst>
              <a:path w="1311499" h="276834">
                <a:moveTo>
                  <a:pt x="0" y="168822"/>
                </a:moveTo>
                <a:lnTo>
                  <a:pt x="1257493" y="168822"/>
                </a:lnTo>
                <a:cubicBezTo>
                  <a:pt x="1287320" y="168822"/>
                  <a:pt x="1311499" y="193001"/>
                  <a:pt x="1311499" y="222828"/>
                </a:cubicBezTo>
                <a:cubicBezTo>
                  <a:pt x="1311499" y="252655"/>
                  <a:pt x="1287320" y="276834"/>
                  <a:pt x="1257493" y="276834"/>
                </a:cubicBezTo>
                <a:lnTo>
                  <a:pt x="98341" y="276834"/>
                </a:lnTo>
                <a:close/>
                <a:moveTo>
                  <a:pt x="13263" y="108012"/>
                </a:moveTo>
                <a:lnTo>
                  <a:pt x="131896" y="0"/>
                </a:lnTo>
                <a:lnTo>
                  <a:pt x="990679" y="0"/>
                </a:lnTo>
                <a:cubicBezTo>
                  <a:pt x="1020506" y="0"/>
                  <a:pt x="1044685" y="24179"/>
                  <a:pt x="1044685" y="54006"/>
                </a:cubicBezTo>
                <a:cubicBezTo>
                  <a:pt x="1044685" y="83833"/>
                  <a:pt x="1020506" y="108012"/>
                  <a:pt x="990679" y="108012"/>
                </a:cubicBezTo>
                <a:close/>
              </a:path>
            </a:pathLst>
          </a:custGeom>
          <a:solidFill>
            <a:schemeClr val="bg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ounded Rectangle 7"/>
          <p:cNvSpPr/>
          <p:nvPr userDrawn="1"/>
        </p:nvSpPr>
        <p:spPr>
          <a:xfrm rot="2539017">
            <a:off x="7980742" y="4555158"/>
            <a:ext cx="1313980" cy="276835"/>
          </a:xfrm>
          <a:custGeom>
            <a:avLst/>
            <a:gdLst/>
            <a:ahLst/>
            <a:cxnLst/>
            <a:rect l="l" t="t" r="r" b="b"/>
            <a:pathLst>
              <a:path w="1313980" h="276835">
                <a:moveTo>
                  <a:pt x="282631" y="184641"/>
                </a:moveTo>
                <a:cubicBezTo>
                  <a:pt x="292404" y="174868"/>
                  <a:pt x="305907" y="168823"/>
                  <a:pt x="320820" y="168822"/>
                </a:cubicBezTo>
                <a:lnTo>
                  <a:pt x="1281494" y="168822"/>
                </a:lnTo>
                <a:lnTo>
                  <a:pt x="1162861" y="276834"/>
                </a:lnTo>
                <a:lnTo>
                  <a:pt x="320820" y="276835"/>
                </a:lnTo>
                <a:cubicBezTo>
                  <a:pt x="290992" y="276835"/>
                  <a:pt x="266814" y="252656"/>
                  <a:pt x="266814" y="222829"/>
                </a:cubicBezTo>
                <a:cubicBezTo>
                  <a:pt x="266814" y="207915"/>
                  <a:pt x="272859" y="194413"/>
                  <a:pt x="282631" y="184641"/>
                </a:cubicBezTo>
                <a:close/>
                <a:moveTo>
                  <a:pt x="15817" y="15819"/>
                </a:moveTo>
                <a:cubicBezTo>
                  <a:pt x="25590" y="6046"/>
                  <a:pt x="39091" y="1"/>
                  <a:pt x="54005" y="1"/>
                </a:cubicBezTo>
                <a:lnTo>
                  <a:pt x="1215638" y="0"/>
                </a:lnTo>
                <a:lnTo>
                  <a:pt x="1313980" y="108013"/>
                </a:lnTo>
                <a:lnTo>
                  <a:pt x="54005" y="108013"/>
                </a:lnTo>
                <a:cubicBezTo>
                  <a:pt x="24178" y="108013"/>
                  <a:pt x="0" y="83834"/>
                  <a:pt x="0" y="54007"/>
                </a:cubicBezTo>
                <a:cubicBezTo>
                  <a:pt x="0" y="39093"/>
                  <a:pt x="6044" y="25592"/>
                  <a:pt x="15817" y="15819"/>
                </a:cubicBezTo>
                <a:close/>
              </a:path>
            </a:pathLst>
          </a:custGeom>
          <a:solidFill>
            <a:schemeClr val="bg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" name="Group 1"/>
          <p:cNvGrpSpPr/>
          <p:nvPr userDrawn="1"/>
        </p:nvGrpSpPr>
        <p:grpSpPr>
          <a:xfrm>
            <a:off x="2691166" y="319499"/>
            <a:ext cx="4378671" cy="4443349"/>
            <a:chOff x="2987824" y="255370"/>
            <a:chExt cx="3658591" cy="3712633"/>
          </a:xfrm>
        </p:grpSpPr>
        <p:sp>
          <p:nvSpPr>
            <p:cNvPr id="16" name="Rounded Rectangle 7"/>
            <p:cNvSpPr/>
            <p:nvPr userDrawn="1"/>
          </p:nvSpPr>
          <p:spPr>
            <a:xfrm rot="2743412">
              <a:off x="2570129" y="839249"/>
              <a:ext cx="1479455" cy="311698"/>
            </a:xfrm>
            <a:custGeom>
              <a:avLst/>
              <a:gdLst/>
              <a:ahLst/>
              <a:cxnLst/>
              <a:rect l="l" t="t" r="r" b="b"/>
              <a:pathLst>
                <a:path w="1313980" h="276835">
                  <a:moveTo>
                    <a:pt x="282631" y="184641"/>
                  </a:moveTo>
                  <a:cubicBezTo>
                    <a:pt x="292404" y="174868"/>
                    <a:pt x="305907" y="168823"/>
                    <a:pt x="320820" y="168822"/>
                  </a:cubicBezTo>
                  <a:lnTo>
                    <a:pt x="1281494" y="168822"/>
                  </a:lnTo>
                  <a:lnTo>
                    <a:pt x="1162861" y="276834"/>
                  </a:lnTo>
                  <a:lnTo>
                    <a:pt x="320820" y="276835"/>
                  </a:lnTo>
                  <a:cubicBezTo>
                    <a:pt x="290992" y="276835"/>
                    <a:pt x="266814" y="252656"/>
                    <a:pt x="266814" y="222829"/>
                  </a:cubicBezTo>
                  <a:cubicBezTo>
                    <a:pt x="266814" y="207915"/>
                    <a:pt x="272859" y="194413"/>
                    <a:pt x="282631" y="184641"/>
                  </a:cubicBezTo>
                  <a:close/>
                  <a:moveTo>
                    <a:pt x="15817" y="15819"/>
                  </a:moveTo>
                  <a:cubicBezTo>
                    <a:pt x="25590" y="6046"/>
                    <a:pt x="39091" y="1"/>
                    <a:pt x="54005" y="1"/>
                  </a:cubicBezTo>
                  <a:lnTo>
                    <a:pt x="1215638" y="0"/>
                  </a:lnTo>
                  <a:lnTo>
                    <a:pt x="1313980" y="108013"/>
                  </a:lnTo>
                  <a:lnTo>
                    <a:pt x="54005" y="108013"/>
                  </a:lnTo>
                  <a:cubicBezTo>
                    <a:pt x="24178" y="108013"/>
                    <a:pt x="0" y="83834"/>
                    <a:pt x="0" y="54007"/>
                  </a:cubicBezTo>
                  <a:cubicBezTo>
                    <a:pt x="0" y="39093"/>
                    <a:pt x="6044" y="25592"/>
                    <a:pt x="15817" y="15819"/>
                  </a:cubicBezTo>
                  <a:close/>
                </a:path>
              </a:pathLst>
            </a:custGeom>
            <a:solidFill>
              <a:schemeClr val="bg1">
                <a:alpha val="2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ounded Rectangle 3"/>
            <p:cNvSpPr/>
            <p:nvPr userDrawn="1"/>
          </p:nvSpPr>
          <p:spPr>
            <a:xfrm rot="2588287">
              <a:off x="4911045" y="3207276"/>
              <a:ext cx="1476662" cy="311697"/>
            </a:xfrm>
            <a:custGeom>
              <a:avLst/>
              <a:gdLst/>
              <a:ahLst/>
              <a:cxnLst/>
              <a:rect l="l" t="t" r="r" b="b"/>
              <a:pathLst>
                <a:path w="1311499" h="276834">
                  <a:moveTo>
                    <a:pt x="0" y="168822"/>
                  </a:moveTo>
                  <a:lnTo>
                    <a:pt x="1257493" y="168822"/>
                  </a:lnTo>
                  <a:cubicBezTo>
                    <a:pt x="1287320" y="168822"/>
                    <a:pt x="1311499" y="193001"/>
                    <a:pt x="1311499" y="222828"/>
                  </a:cubicBezTo>
                  <a:cubicBezTo>
                    <a:pt x="1311499" y="252655"/>
                    <a:pt x="1287320" y="276834"/>
                    <a:pt x="1257493" y="276834"/>
                  </a:cubicBezTo>
                  <a:lnTo>
                    <a:pt x="98341" y="276834"/>
                  </a:lnTo>
                  <a:close/>
                  <a:moveTo>
                    <a:pt x="13263" y="108012"/>
                  </a:moveTo>
                  <a:lnTo>
                    <a:pt x="131896" y="0"/>
                  </a:lnTo>
                  <a:lnTo>
                    <a:pt x="990679" y="0"/>
                  </a:lnTo>
                  <a:cubicBezTo>
                    <a:pt x="1020506" y="0"/>
                    <a:pt x="1044685" y="24179"/>
                    <a:pt x="1044685" y="54006"/>
                  </a:cubicBezTo>
                  <a:cubicBezTo>
                    <a:pt x="1044685" y="83833"/>
                    <a:pt x="1020506" y="108012"/>
                    <a:pt x="990679" y="108012"/>
                  </a:cubicBezTo>
                  <a:close/>
                </a:path>
              </a:pathLst>
            </a:cu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7" name="Group 6"/>
            <p:cNvGrpSpPr/>
            <p:nvPr userDrawn="1"/>
          </p:nvGrpSpPr>
          <p:grpSpPr>
            <a:xfrm>
              <a:off x="2987824" y="302237"/>
              <a:ext cx="3658591" cy="3665766"/>
              <a:chOff x="894913" y="1065128"/>
              <a:chExt cx="2420639" cy="2425386"/>
            </a:xfrm>
          </p:grpSpPr>
          <p:pic>
            <p:nvPicPr>
              <p:cNvPr id="8" name="Picture 7" descr="G:\002-KIMS BUSINESS\007-02-Googleslidesppt\02-GSppt-Contents-Kim\20170429\02-\item0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bright="44000" contrast="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004758">
                <a:off x="963129" y="1820488"/>
                <a:ext cx="1630218" cy="170983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" name="Picture 4" descr="G:\002-KIMS BUSINESS\007-02-Googleslidesppt\02-GSppt-Contents-Kim\20170429\02-\item02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8569023">
                <a:off x="1645526" y="1354124"/>
                <a:ext cx="1630218" cy="170983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2" name="Oval 11"/>
              <p:cNvSpPr/>
              <p:nvPr/>
            </p:nvSpPr>
            <p:spPr>
              <a:xfrm>
                <a:off x="1115616" y="1539635"/>
                <a:ext cx="1616891" cy="161689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13" name="Picture 4" descr="G:\002-KIMS BUSINESS\007-02-Googleslidesppt\02-GSppt-Contents-Kim\20170429\02-\item0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bright="44000" contrast="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3475233">
                <a:off x="894913" y="1065128"/>
                <a:ext cx="1630218" cy="170983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9" name="Oval 18"/>
            <p:cNvSpPr/>
            <p:nvPr userDrawn="1"/>
          </p:nvSpPr>
          <p:spPr>
            <a:xfrm>
              <a:off x="3452395" y="1155308"/>
              <a:ext cx="2188355" cy="2188355"/>
            </a:xfrm>
            <a:prstGeom prst="ellipse">
              <a:avLst/>
            </a:prstGeom>
            <a:noFill/>
            <a:ln w="15875">
              <a:solidFill>
                <a:schemeClr val="accent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392288" y="2283718"/>
            <a:ext cx="2359424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Welcome!!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392140" y="2859781"/>
            <a:ext cx="2359424" cy="57606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421661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2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071877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3377124" y="506011"/>
            <a:ext cx="2376264" cy="4104459"/>
            <a:chOff x="2627784" y="1825002"/>
            <a:chExt cx="1198166" cy="2069560"/>
          </a:xfrm>
        </p:grpSpPr>
        <p:sp>
          <p:nvSpPr>
            <p:cNvPr id="7" name="Rounded Rectangle 6"/>
            <p:cNvSpPr/>
            <p:nvPr/>
          </p:nvSpPr>
          <p:spPr>
            <a:xfrm>
              <a:off x="2627784" y="1825002"/>
              <a:ext cx="1198166" cy="2069560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155241" y="1922844"/>
              <a:ext cx="143251" cy="27666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3168829" y="3704452"/>
              <a:ext cx="116076" cy="127684"/>
              <a:chOff x="2453209" y="5151638"/>
              <a:chExt cx="191820" cy="211002"/>
            </a:xfrm>
          </p:grpSpPr>
          <p:sp>
            <p:nvSpPr>
              <p:cNvPr id="12" name="Oval 11"/>
              <p:cNvSpPr/>
              <p:nvPr userDrawn="1"/>
            </p:nvSpPr>
            <p:spPr>
              <a:xfrm>
                <a:off x="2453209" y="5151638"/>
                <a:ext cx="191820" cy="211002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" name="Rounded Rectangle 12"/>
              <p:cNvSpPr/>
              <p:nvPr userDrawn="1"/>
            </p:nvSpPr>
            <p:spPr>
              <a:xfrm>
                <a:off x="2505251" y="5208531"/>
                <a:ext cx="87734" cy="97215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sp>
        <p:nvSpPr>
          <p:cNvPr id="1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526032" y="843558"/>
            <a:ext cx="2091935" cy="329854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6356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2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694627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123478"/>
            <a:ext cx="8820472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3528" y="699542"/>
            <a:ext cx="8820472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2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7845489-B228-40CA-99BD-CBA41EE6F99E}"/>
              </a:ext>
            </a:extLst>
          </p:cNvPr>
          <p:cNvSpPr/>
          <p:nvPr userDrawn="1"/>
        </p:nvSpPr>
        <p:spPr>
          <a:xfrm>
            <a:off x="0" y="1059582"/>
            <a:ext cx="9144000" cy="40839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619672" y="123478"/>
            <a:ext cx="7524328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619672" y="699542"/>
            <a:ext cx="7524328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2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4074184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8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17" Type="http://schemas.openxmlformats.org/officeDocument/2006/relationships/slideLayout" Target="../slideLayouts/slideLayout22.xml"/><Relationship Id="rId2" Type="http://schemas.openxmlformats.org/officeDocument/2006/relationships/slideLayout" Target="../slideLayouts/slideLayout7.xml"/><Relationship Id="rId16" Type="http://schemas.openxmlformats.org/officeDocument/2006/relationships/slideLayout" Target="../slideLayouts/slideLayout21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9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74" r:id="rId4"/>
    <p:sldLayoutId id="2147483675" r:id="rId5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1" r:id="rId2"/>
    <p:sldLayoutId id="2147483652" r:id="rId3"/>
    <p:sldLayoutId id="2147483660" r:id="rId4"/>
    <p:sldLayoutId id="2147483662" r:id="rId5"/>
    <p:sldLayoutId id="2147483665" r:id="rId6"/>
    <p:sldLayoutId id="2147483666" r:id="rId7"/>
    <p:sldLayoutId id="2147483663" r:id="rId8"/>
    <p:sldLayoutId id="2147483664" r:id="rId9"/>
    <p:sldLayoutId id="2147483667" r:id="rId10"/>
    <p:sldLayoutId id="2147483668" r:id="rId11"/>
    <p:sldLayoutId id="2147483655" r:id="rId12"/>
    <p:sldLayoutId id="2147483669" r:id="rId13"/>
    <p:sldLayoutId id="2147483670" r:id="rId14"/>
    <p:sldLayoutId id="2147483671" r:id="rId15"/>
    <p:sldLayoutId id="2147483656" r:id="rId16"/>
    <p:sldLayoutId id="2147483676" r:id="rId17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5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4.png"/><Relationship Id="rId7" Type="http://schemas.openxmlformats.org/officeDocument/2006/relationships/image" Target="../media/image20.jp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0.png"/><Relationship Id="rId4" Type="http://schemas.openxmlformats.org/officeDocument/2006/relationships/image" Target="../media/image2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843808" y="1707654"/>
            <a:ext cx="3384376" cy="1048242"/>
          </a:xfrm>
        </p:spPr>
        <p:txBody>
          <a:bodyPr/>
          <a:lstStyle/>
          <a:p>
            <a:pPr lvl="0"/>
            <a:br>
              <a:rPr lang="ko-KR" altLang="en-US" sz="5400" dirty="0">
                <a:ea typeface="맑은 고딕" pitchFamily="50" charset="-127"/>
              </a:rPr>
            </a:br>
            <a:r>
              <a:rPr lang="ko-KR" altLang="en-US" sz="4400" dirty="0">
                <a:ea typeface="맑은 고딕" pitchFamily="50" charset="-127"/>
              </a:rPr>
              <a:t>모두를</a:t>
            </a:r>
            <a:endParaRPr lang="en-US" altLang="ko-KR" sz="4400" dirty="0">
              <a:ea typeface="맑은 고딕" pitchFamily="50" charset="-127"/>
            </a:endParaRPr>
          </a:p>
          <a:p>
            <a:pPr lvl="0"/>
            <a:r>
              <a:rPr lang="ko-KR" altLang="en-US" sz="4400" dirty="0">
                <a:ea typeface="맑은 고딕" pitchFamily="50" charset="-127"/>
              </a:rPr>
              <a:t>위한</a:t>
            </a:r>
            <a:endParaRPr lang="en-US" altLang="ko-KR" sz="4400" dirty="0">
              <a:ea typeface="맑은 고딕" pitchFamily="50" charset="-127"/>
            </a:endParaRPr>
          </a:p>
          <a:p>
            <a:pPr lvl="0"/>
            <a:r>
              <a:rPr lang="en-US" altLang="ko-KR" sz="4400" dirty="0">
                <a:ea typeface="맑은 고딕" pitchFamily="50" charset="-127"/>
              </a:rPr>
              <a:t>MySQL</a:t>
            </a:r>
            <a:endParaRPr lang="en-US" altLang="ko-KR" sz="4800" b="1" dirty="0">
              <a:solidFill>
                <a:srgbClr val="57A7B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651" y="327327"/>
            <a:ext cx="9144000" cy="576064"/>
          </a:xfrm>
        </p:spPr>
        <p:txBody>
          <a:bodyPr/>
          <a:lstStyle/>
          <a:p>
            <a:r>
              <a:rPr lang="en-US" altLang="ko-KR" b="1" dirty="0">
                <a:latin typeface="웰컴체OTF Regular" panose="02020503020101020101" pitchFamily="18" charset="-127"/>
                <a:ea typeface="웰컴체OTF Regular" panose="02020503020101020101" pitchFamily="18" charset="-127"/>
              </a:rPr>
              <a:t>START!!</a:t>
            </a:r>
            <a:r>
              <a:rPr lang="ko-KR" altLang="en-US" b="1" dirty="0">
                <a:latin typeface="웰컴체OTF Regular" panose="02020503020101020101" pitchFamily="18" charset="-127"/>
                <a:ea typeface="웰컴체OTF Regular" panose="02020503020101020101" pitchFamily="18" charset="-127"/>
              </a:rPr>
              <a:t> </a:t>
            </a:r>
            <a:r>
              <a:rPr lang="en-US" altLang="ko-KR" b="1" dirty="0">
                <a:latin typeface="웰컴체OTF Regular" panose="02020503020101020101" pitchFamily="18" charset="-127"/>
                <a:ea typeface="웰컴체OTF Regular" panose="02020503020101020101" pitchFamily="18" charset="-127"/>
                <a:sym typeface="Wingdings" panose="05000000000000000000" pitchFamily="2" charset="2"/>
              </a:rPr>
              <a:t></a:t>
            </a:r>
            <a:endParaRPr lang="ko-KR" altLang="en-US" dirty="0">
              <a:latin typeface="웰컴체OTF Regular" panose="02020503020101020101" pitchFamily="18" charset="-127"/>
              <a:ea typeface="웰컴체OTF Regular" panose="02020503020101020101" pitchFamily="18" charset="-127"/>
            </a:endParaRPr>
          </a:p>
        </p:txBody>
      </p:sp>
      <p:sp>
        <p:nvSpPr>
          <p:cNvPr id="4" name="Down Arrow 3"/>
          <p:cNvSpPr/>
          <p:nvPr/>
        </p:nvSpPr>
        <p:spPr>
          <a:xfrm>
            <a:off x="3368294" y="1300874"/>
            <a:ext cx="2407412" cy="2927060"/>
          </a:xfrm>
          <a:prstGeom prst="downArrow">
            <a:avLst>
              <a:gd name="adj1" fmla="val 61467"/>
              <a:gd name="adj2" fmla="val 50000"/>
            </a:avLst>
          </a:prstGeom>
          <a:solidFill>
            <a:schemeClr val="bg1">
              <a:alpha val="7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웰컴체OTF Regular" panose="02020503020101020101" pitchFamily="18" charset="-127"/>
              <a:ea typeface="웰컴체OTF Regular" panose="0202050302010102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10563" y="1592862"/>
            <a:ext cx="158417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accent3"/>
                </a:solidFill>
                <a:latin typeface="웰컴체OTF Regular" panose="02020503020101020101" pitchFamily="18" charset="-127"/>
                <a:ea typeface="웰컴체OTF Regular" panose="02020503020101020101" pitchFamily="18" charset="-127"/>
                <a:cs typeface="Arial" pitchFamily="34" charset="0"/>
              </a:rPr>
              <a:t>DB</a:t>
            </a:r>
            <a:r>
              <a:rPr lang="ko-KR" altLang="en-US" sz="1400" b="1" dirty="0">
                <a:solidFill>
                  <a:schemeClr val="accent3"/>
                </a:solidFill>
                <a:latin typeface="웰컴체OTF Regular" panose="02020503020101020101" pitchFamily="18" charset="-127"/>
                <a:ea typeface="웰컴체OTF Regular" panose="02020503020101020101" pitchFamily="18" charset="-127"/>
                <a:cs typeface="Arial" pitchFamily="34" charset="0"/>
              </a:rPr>
              <a:t>서버에 </a:t>
            </a:r>
            <a:endParaRPr lang="en-US" altLang="ko-KR" sz="1400" b="1" dirty="0">
              <a:solidFill>
                <a:schemeClr val="accent3"/>
              </a:solidFill>
              <a:latin typeface="웰컴체OTF Regular" panose="02020503020101020101" pitchFamily="18" charset="-127"/>
              <a:ea typeface="웰컴체OTF Regular" panose="02020503020101020101" pitchFamily="18" charset="-127"/>
              <a:cs typeface="Arial" pitchFamily="34" charset="0"/>
            </a:endParaRPr>
          </a:p>
          <a:p>
            <a:pPr algn="ctr"/>
            <a:r>
              <a:rPr lang="ko-KR" altLang="en-US" sz="1400" b="1" dirty="0">
                <a:solidFill>
                  <a:schemeClr val="accent3"/>
                </a:solidFill>
                <a:latin typeface="웰컴체OTF Regular" panose="02020503020101020101" pitchFamily="18" charset="-127"/>
                <a:ea typeface="웰컴체OTF Regular" panose="02020503020101020101" pitchFamily="18" charset="-127"/>
                <a:cs typeface="Arial" pitchFamily="34" charset="0"/>
              </a:rPr>
              <a:t>데이터를 올리고 </a:t>
            </a:r>
            <a:endParaRPr lang="en-US" altLang="ko-KR" sz="1400" b="1" dirty="0">
              <a:solidFill>
                <a:schemeClr val="accent3"/>
              </a:solidFill>
              <a:latin typeface="웰컴체OTF Regular" panose="02020503020101020101" pitchFamily="18" charset="-127"/>
              <a:ea typeface="웰컴체OTF Regular" panose="02020503020101020101" pitchFamily="18" charset="-127"/>
              <a:cs typeface="Arial" pitchFamily="34" charset="0"/>
            </a:endParaRPr>
          </a:p>
          <a:p>
            <a:pPr algn="ctr"/>
            <a:r>
              <a:rPr lang="ko-KR" altLang="en-US" sz="1400" b="1" dirty="0">
                <a:solidFill>
                  <a:schemeClr val="accent3"/>
                </a:solidFill>
                <a:latin typeface="웰컴체OTF Regular" panose="02020503020101020101" pitchFamily="18" charset="-127"/>
                <a:ea typeface="웰컴체OTF Regular" panose="02020503020101020101" pitchFamily="18" charset="-127"/>
                <a:cs typeface="Arial" pitchFamily="34" charset="0"/>
              </a:rPr>
              <a:t>추가해봅시다</a:t>
            </a:r>
            <a:r>
              <a:rPr lang="en-US" altLang="ko-KR" sz="1400" b="1" dirty="0">
                <a:solidFill>
                  <a:schemeClr val="accent3"/>
                </a:solidFill>
                <a:latin typeface="웰컴체OTF Regular" panose="02020503020101020101" pitchFamily="18" charset="-127"/>
                <a:ea typeface="웰컴체OTF Regular" panose="02020503020101020101" pitchFamily="18" charset="-127"/>
                <a:cs typeface="Arial" pitchFamily="34" charset="0"/>
              </a:rPr>
              <a:t>!!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497026" y="1276524"/>
            <a:ext cx="2871268" cy="984884"/>
            <a:chOff x="3017860" y="4363106"/>
            <a:chExt cx="1812891" cy="984884"/>
          </a:xfrm>
        </p:grpSpPr>
        <p:sp>
          <p:nvSpPr>
            <p:cNvPr id="11" name="TextBox 10"/>
            <p:cNvSpPr txBox="1"/>
            <p:nvPr/>
          </p:nvSpPr>
          <p:spPr>
            <a:xfrm>
              <a:off x="3176187" y="4701659"/>
              <a:ext cx="1654564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latin typeface="웰컴체OTF Regular" panose="02020503020101020101" pitchFamily="18" charset="-127"/>
                  <a:ea typeface="웰컴체OTF Regular" panose="02020503020101020101" pitchFamily="18" charset="-127"/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017860" y="4363106"/>
              <a:ext cx="18128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bg1"/>
                  </a:solidFill>
                  <a:latin typeface="웰컴체OTF Regular" panose="02020503020101020101" pitchFamily="18" charset="-127"/>
                  <a:ea typeface="웰컴체OTF Regular" panose="02020503020101020101" pitchFamily="18" charset="-127"/>
                  <a:cs typeface="Arial" pitchFamily="34" charset="0"/>
                </a:rPr>
                <a:t>1.  Easy to change colors.</a:t>
              </a:r>
              <a:endParaRPr lang="ko-KR" altLang="en-US" sz="1600" b="1" dirty="0">
                <a:solidFill>
                  <a:schemeClr val="bg1"/>
                </a:solidFill>
                <a:latin typeface="웰컴체OTF Regular" panose="02020503020101020101" pitchFamily="18" charset="-127"/>
                <a:ea typeface="웰컴체OTF Regular" panose="02020503020101020101" pitchFamily="18" charset="-127"/>
                <a:cs typeface="Arial" pitchFamily="34" charset="0"/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5837009" y="915566"/>
            <a:ext cx="313885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ko-KR" altLang="en-US" sz="1600" b="1" dirty="0">
                <a:solidFill>
                  <a:schemeClr val="bg1"/>
                </a:solidFill>
                <a:latin typeface="웰컴체OTF Regular" panose="02020503020101020101" pitchFamily="18" charset="-127"/>
                <a:ea typeface="웰컴체OTF Regular" panose="02020503020101020101" pitchFamily="18" charset="-127"/>
                <a:cs typeface="Arial" pitchFamily="34" charset="0"/>
              </a:rPr>
              <a:t>데이터 업로드 </a:t>
            </a:r>
            <a:r>
              <a:rPr lang="en-US" altLang="ko-KR" sz="1600" b="1" dirty="0">
                <a:solidFill>
                  <a:schemeClr val="bg1"/>
                </a:solidFill>
                <a:latin typeface="웰컴체OTF Regular" panose="02020503020101020101" pitchFamily="18" charset="-127"/>
                <a:ea typeface="웰컴체OTF Regular" panose="02020503020101020101" pitchFamily="18" charset="-127"/>
                <a:cs typeface="Arial" pitchFamily="34" charset="0"/>
              </a:rPr>
              <a:t>(.csv IMPORT)</a:t>
            </a:r>
          </a:p>
          <a:p>
            <a:pPr marL="285750" indent="-285750">
              <a:buFont typeface="Arial" charset="0"/>
              <a:buChar char="•"/>
            </a:pPr>
            <a:r>
              <a:rPr lang="ko-KR" altLang="en-US" sz="1600" b="1" dirty="0">
                <a:solidFill>
                  <a:schemeClr val="bg1"/>
                </a:solidFill>
                <a:latin typeface="웰컴체OTF Regular" panose="02020503020101020101" pitchFamily="18" charset="-127"/>
                <a:ea typeface="웰컴체OTF Regular" panose="02020503020101020101" pitchFamily="18" charset="-127"/>
                <a:cs typeface="Arial" pitchFamily="34" charset="0"/>
              </a:rPr>
              <a:t>데이터 입력 </a:t>
            </a:r>
            <a:r>
              <a:rPr lang="en-US" altLang="ko-KR" sz="1600" b="1" dirty="0">
                <a:solidFill>
                  <a:schemeClr val="bg1"/>
                </a:solidFill>
                <a:latin typeface="웰컴체OTF Regular" panose="02020503020101020101" pitchFamily="18" charset="-127"/>
                <a:ea typeface="웰컴체OTF Regular" panose="02020503020101020101" pitchFamily="18" charset="-127"/>
                <a:cs typeface="Arial" pitchFamily="34" charset="0"/>
              </a:rPr>
              <a:t>(INSERT, UPDATE, DELTE)</a:t>
            </a:r>
          </a:p>
          <a:p>
            <a:pPr marL="285750" indent="-285750">
              <a:buFont typeface="Arial" charset="0"/>
              <a:buChar char="•"/>
            </a:pPr>
            <a:r>
              <a:rPr lang="ko-KR" altLang="en-US" sz="1600" b="1" dirty="0">
                <a:solidFill>
                  <a:schemeClr val="bg1"/>
                </a:solidFill>
                <a:latin typeface="웰컴체OTF Regular" panose="02020503020101020101" pitchFamily="18" charset="-127"/>
                <a:ea typeface="웰컴체OTF Regular" panose="02020503020101020101" pitchFamily="18" charset="-127"/>
                <a:cs typeface="Arial" pitchFamily="34" charset="0"/>
              </a:rPr>
              <a:t>데이터 추출 </a:t>
            </a:r>
            <a:r>
              <a:rPr lang="en-US" altLang="ko-KR" sz="1600" b="1" dirty="0">
                <a:solidFill>
                  <a:schemeClr val="bg1"/>
                </a:solidFill>
                <a:latin typeface="웰컴체OTF Regular" panose="02020503020101020101" pitchFamily="18" charset="-127"/>
                <a:ea typeface="웰컴체OTF Regular" panose="02020503020101020101" pitchFamily="18" charset="-127"/>
                <a:cs typeface="Arial" pitchFamily="34" charset="0"/>
              </a:rPr>
              <a:t>(SELECT, GROUP BY, ORDER BY, JOIN)</a:t>
            </a:r>
          </a:p>
          <a:p>
            <a:pPr marL="285750" indent="-285750">
              <a:buFont typeface="Arial" charset="0"/>
              <a:buChar char="•"/>
            </a:pPr>
            <a:r>
              <a:rPr lang="ko-KR" altLang="en-US" sz="1600" b="1" dirty="0">
                <a:solidFill>
                  <a:schemeClr val="bg1"/>
                </a:solidFill>
                <a:latin typeface="웰컴체OTF Regular" panose="02020503020101020101" pitchFamily="18" charset="-127"/>
                <a:ea typeface="웰컴체OTF Regular" panose="02020503020101020101" pitchFamily="18" charset="-127"/>
                <a:cs typeface="Arial" pitchFamily="34" charset="0"/>
              </a:rPr>
              <a:t>데이터 검색 </a:t>
            </a:r>
            <a:r>
              <a:rPr lang="en-US" altLang="ko-KR" sz="1600" b="1" dirty="0">
                <a:solidFill>
                  <a:schemeClr val="bg1"/>
                </a:solidFill>
                <a:latin typeface="웰컴체OTF Regular" panose="02020503020101020101" pitchFamily="18" charset="-127"/>
                <a:ea typeface="웰컴체OTF Regular" panose="02020503020101020101" pitchFamily="18" charset="-127"/>
                <a:cs typeface="Arial" pitchFamily="34" charset="0"/>
              </a:rPr>
              <a:t>(SQL ~ FROM ~ WHERE)</a:t>
            </a:r>
          </a:p>
          <a:p>
            <a:pPr marL="285750" indent="-285750">
              <a:buFont typeface="Arial" charset="0"/>
              <a:buChar char="•"/>
            </a:pPr>
            <a:r>
              <a:rPr lang="ko-KR" altLang="en-US" sz="1600" b="1" dirty="0">
                <a:solidFill>
                  <a:schemeClr val="bg1"/>
                </a:solidFill>
                <a:latin typeface="웰컴체OTF Regular" panose="02020503020101020101" pitchFamily="18" charset="-127"/>
                <a:ea typeface="웰컴체OTF Regular" panose="02020503020101020101" pitchFamily="18" charset="-127"/>
                <a:cs typeface="Arial" pitchFamily="34" charset="0"/>
              </a:rPr>
              <a:t>프론트엔드와 </a:t>
            </a:r>
            <a:r>
              <a:rPr lang="en-US" altLang="ko-KR" sz="1600" b="1" dirty="0">
                <a:solidFill>
                  <a:schemeClr val="bg1"/>
                </a:solidFill>
                <a:latin typeface="웰컴체OTF Regular" panose="02020503020101020101" pitchFamily="18" charset="-127"/>
                <a:ea typeface="웰컴체OTF Regular" panose="02020503020101020101" pitchFamily="18" charset="-127"/>
                <a:cs typeface="Arial" pitchFamily="34" charset="0"/>
              </a:rPr>
              <a:t>DB (</a:t>
            </a:r>
            <a:r>
              <a:rPr lang="en-US" altLang="ko-KR" sz="1600" b="1" dirty="0" err="1">
                <a:solidFill>
                  <a:schemeClr val="bg1"/>
                </a:solidFill>
                <a:latin typeface="웰컴체OTF Regular" panose="02020503020101020101" pitchFamily="18" charset="-127"/>
                <a:ea typeface="웰컴체OTF Regular" panose="02020503020101020101" pitchFamily="18" charset="-127"/>
                <a:cs typeface="Arial" pitchFamily="34" charset="0"/>
              </a:rPr>
              <a:t>node.js</a:t>
            </a:r>
            <a:r>
              <a:rPr lang="en-US" altLang="ko-KR" sz="1600" b="1" dirty="0">
                <a:solidFill>
                  <a:schemeClr val="bg1"/>
                </a:solidFill>
                <a:latin typeface="웰컴체OTF Regular" panose="02020503020101020101" pitchFamily="18" charset="-127"/>
                <a:ea typeface="웰컴체OTF Regular" panose="02020503020101020101" pitchFamily="18" charset="-127"/>
                <a:cs typeface="Arial" pitchFamily="34" charset="0"/>
              </a:rPr>
              <a:t>)</a:t>
            </a:r>
          </a:p>
          <a:p>
            <a:pPr marL="285750" indent="-285750">
              <a:buFont typeface="Arial" charset="0"/>
              <a:buChar char="•"/>
            </a:pPr>
            <a:r>
              <a:rPr lang="ko-KR" altLang="en-US" sz="1600" b="1" dirty="0">
                <a:solidFill>
                  <a:schemeClr val="bg1"/>
                </a:solidFill>
                <a:latin typeface="웰컴체OTF Regular" panose="02020503020101020101" pitchFamily="18" charset="-127"/>
                <a:ea typeface="웰컴체OTF Regular" panose="02020503020101020101" pitchFamily="18" charset="-127"/>
                <a:cs typeface="Arial" pitchFamily="34" charset="0"/>
              </a:rPr>
              <a:t>백엔드와 </a:t>
            </a:r>
            <a:r>
              <a:rPr lang="en-US" altLang="ko-KR" sz="1600" b="1" dirty="0">
                <a:solidFill>
                  <a:schemeClr val="bg1"/>
                </a:solidFill>
                <a:latin typeface="웰컴체OTF Regular" panose="02020503020101020101" pitchFamily="18" charset="-127"/>
                <a:ea typeface="웰컴체OTF Regular" panose="02020503020101020101" pitchFamily="18" charset="-127"/>
                <a:cs typeface="Arial" pitchFamily="34" charset="0"/>
              </a:rPr>
              <a:t>DB (python)</a:t>
            </a:r>
          </a:p>
          <a:p>
            <a:pPr marL="285750" indent="-285750">
              <a:buFont typeface="Arial" charset="0"/>
              <a:buChar char="•"/>
            </a:pPr>
            <a:r>
              <a:rPr lang="en-US" altLang="ko-KR" sz="1600" b="1" dirty="0">
                <a:solidFill>
                  <a:schemeClr val="bg1"/>
                </a:solidFill>
                <a:latin typeface="웰컴체OTF Regular" panose="02020503020101020101" pitchFamily="18" charset="-127"/>
                <a:ea typeface="웰컴체OTF Regular" panose="02020503020101020101" pitchFamily="18" charset="-127"/>
                <a:cs typeface="Arial" pitchFamily="34" charset="0"/>
              </a:rPr>
              <a:t>NoSQL DB</a:t>
            </a:r>
          </a:p>
          <a:p>
            <a:pPr marL="285750" indent="-285750">
              <a:buFont typeface="Arial" charset="0"/>
              <a:buChar char="•"/>
            </a:pPr>
            <a:r>
              <a:rPr lang="ko-KR" altLang="en-US" sz="1600" b="1" dirty="0">
                <a:solidFill>
                  <a:schemeClr val="bg1"/>
                </a:solidFill>
                <a:latin typeface="웰컴체OTF Regular" panose="02020503020101020101" pitchFamily="18" charset="-127"/>
                <a:ea typeface="웰컴체OTF Regular" panose="02020503020101020101" pitchFamily="18" charset="-127"/>
                <a:cs typeface="Arial" pitchFamily="34" charset="0"/>
              </a:rPr>
              <a:t>데이터 시각화</a:t>
            </a:r>
            <a:r>
              <a:rPr lang="en-US" altLang="ko-KR" sz="1600" b="1" dirty="0">
                <a:solidFill>
                  <a:schemeClr val="bg1"/>
                </a:solidFill>
                <a:latin typeface="웰컴체OTF Regular" panose="02020503020101020101" pitchFamily="18" charset="-127"/>
                <a:ea typeface="웰컴체OTF Regular" panose="02020503020101020101" pitchFamily="18" charset="-127"/>
                <a:cs typeface="Arial" pitchFamily="34" charset="0"/>
              </a:rPr>
              <a:t>(DATA VISUALIZATION)</a:t>
            </a:r>
          </a:p>
          <a:p>
            <a:pPr marL="285750" indent="-285750">
              <a:buFont typeface="Arial" charset="0"/>
              <a:buChar char="•"/>
            </a:pPr>
            <a:r>
              <a:rPr lang="ko-KR" altLang="en-US" sz="1600" b="1" dirty="0">
                <a:solidFill>
                  <a:schemeClr val="bg1"/>
                </a:solidFill>
                <a:latin typeface="웰컴체OTF Regular" panose="02020503020101020101" pitchFamily="18" charset="-127"/>
                <a:ea typeface="웰컴체OTF Regular" panose="02020503020101020101" pitchFamily="18" charset="-127"/>
                <a:cs typeface="Arial" pitchFamily="34" charset="0"/>
              </a:rPr>
              <a:t>클라우드 </a:t>
            </a:r>
            <a:r>
              <a:rPr lang="en-US" altLang="ko-KR" sz="1600" b="1" dirty="0">
                <a:solidFill>
                  <a:schemeClr val="bg1"/>
                </a:solidFill>
                <a:latin typeface="웰컴체OTF Regular" panose="02020503020101020101" pitchFamily="18" charset="-127"/>
                <a:ea typeface="웰컴체OTF Regular" panose="02020503020101020101" pitchFamily="18" charset="-127"/>
                <a:cs typeface="Arial" pitchFamily="34" charset="0"/>
              </a:rPr>
              <a:t>DB (MICROSOFT AZURE)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6F0A0869-7847-416B-B56A-966CDB70DF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6" t="24" r="32500" b="5930"/>
          <a:stretch/>
        </p:blipFill>
        <p:spPr>
          <a:xfrm>
            <a:off x="264159" y="1148593"/>
            <a:ext cx="3042832" cy="2415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4795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3"/>
          <p:cNvSpPr txBox="1">
            <a:spLocks/>
          </p:cNvSpPr>
          <p:nvPr/>
        </p:nvSpPr>
        <p:spPr>
          <a:xfrm>
            <a:off x="279519" y="2211710"/>
            <a:ext cx="3240360" cy="825186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웰컴체OTF Regular" panose="02020503020101020101" pitchFamily="18" charset="-127"/>
                <a:ea typeface="웰컴체OTF Regular" panose="02020503020101020101" pitchFamily="18" charset="-127"/>
                <a:cs typeface="Arial" pitchFamily="34" charset="0"/>
              </a:rPr>
              <a:t>강의교재 </a:t>
            </a:r>
            <a:r>
              <a:rPr lang="ko-KR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웰컴체OTF Regular" panose="02020503020101020101" pitchFamily="18" charset="-127"/>
                <a:ea typeface="웰컴체OTF Regular" panose="02020503020101020101" pitchFamily="18" charset="-127"/>
                <a:cs typeface="Arial" pitchFamily="34" charset="0"/>
              </a:rPr>
              <a:t>및 준비물</a:t>
            </a:r>
            <a:endParaRPr lang="en-US" altLang="ko-KR" sz="2400" b="1" dirty="0">
              <a:solidFill>
                <a:schemeClr val="tx1">
                  <a:lumMod val="75000"/>
                  <a:lumOff val="25000"/>
                </a:schemeClr>
              </a:solidFill>
              <a:latin typeface="웰컴체OTF Regular" panose="02020503020101020101" pitchFamily="18" charset="-127"/>
              <a:ea typeface="웰컴체OTF Regular" panose="02020503020101020101" pitchFamily="18" charset="-127"/>
              <a:cs typeface="Arial" pitchFamily="34" charset="0"/>
            </a:endParaRP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14CBA99-9BEC-4D38-A2C8-7DC8387AA729}"/>
              </a:ext>
            </a:extLst>
          </p:cNvPr>
          <p:cNvSpPr>
            <a:spLocks noGrp="1"/>
          </p:cNvSpPr>
          <p:nvPr>
            <p:ph type="pic" idx="12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3" name="Picture 2" descr="혼자 공부하는 SQL">
            <a:extLst>
              <a:ext uri="{FF2B5EF4-FFF2-40B4-BE49-F238E27FC236}">
                <a16:creationId xmlns:a16="http://schemas.microsoft.com/office/drawing/2014/main" id="{3760B0AF-213E-4B91-8234-AE17557EF2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7722" y="899274"/>
            <a:ext cx="2024092" cy="2767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17"/>
          <p:cNvSpPr txBox="1"/>
          <p:nvPr/>
        </p:nvSpPr>
        <p:spPr>
          <a:xfrm>
            <a:off x="5868144" y="293005"/>
            <a:ext cx="3138857" cy="4850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altLang="ko-KR" sz="1600" b="1" dirty="0">
                <a:solidFill>
                  <a:schemeClr val="bg1"/>
                </a:solidFill>
                <a:latin typeface="웰컴체OTF Regular" panose="02020503020101020101" pitchFamily="18" charset="-127"/>
                <a:ea typeface="웰컴체OTF Regular" panose="02020503020101020101" pitchFamily="18" charset="-127"/>
                <a:cs typeface="Arial" pitchFamily="34" charset="0"/>
              </a:rPr>
              <a:t>Windows PC/Laptop, Mac 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altLang="ko-KR" sz="1600" b="1" dirty="0">
                <a:solidFill>
                  <a:schemeClr val="bg1"/>
                </a:solidFill>
                <a:latin typeface="웰컴체OTF Regular" panose="02020503020101020101" pitchFamily="18" charset="-127"/>
                <a:ea typeface="웰컴체OTF Regular" panose="02020503020101020101" pitchFamily="18" charset="-127"/>
                <a:cs typeface="Arial" pitchFamily="34" charset="0"/>
              </a:rPr>
              <a:t>MySQL 8.0 </a:t>
            </a:r>
            <a:br>
              <a:rPr lang="en-US" altLang="ko-KR" sz="1600" b="1" dirty="0">
                <a:solidFill>
                  <a:schemeClr val="bg1"/>
                </a:solidFill>
                <a:latin typeface="웰컴체OTF Regular" panose="02020503020101020101" pitchFamily="18" charset="-127"/>
                <a:ea typeface="웰컴체OTF Regular" panose="02020503020101020101" pitchFamily="18" charset="-127"/>
                <a:cs typeface="Arial" pitchFamily="34" charset="0"/>
              </a:rPr>
            </a:br>
            <a:r>
              <a:rPr lang="en-US" altLang="ko-KR" sz="1600" b="1" dirty="0">
                <a:solidFill>
                  <a:schemeClr val="bg1"/>
                </a:solidFill>
                <a:latin typeface="웰컴체OTF Regular" panose="02020503020101020101" pitchFamily="18" charset="-127"/>
                <a:ea typeface="웰컴체OTF Regular" panose="02020503020101020101" pitchFamily="18" charset="-127"/>
                <a:cs typeface="Arial" pitchFamily="34" charset="0"/>
              </a:rPr>
              <a:t>[‘MySQL Installer’, http://</a:t>
            </a:r>
            <a:r>
              <a:rPr lang="en-US" altLang="ko-KR" sz="1600" b="1" dirty="0" err="1">
                <a:solidFill>
                  <a:schemeClr val="bg1"/>
                </a:solidFill>
                <a:latin typeface="웰컴체OTF Regular" panose="02020503020101020101" pitchFamily="18" charset="-127"/>
                <a:ea typeface="웰컴체OTF Regular" panose="02020503020101020101" pitchFamily="18" charset="-127"/>
                <a:cs typeface="Arial" pitchFamily="34" charset="0"/>
              </a:rPr>
              <a:t>dev.mysql.com</a:t>
            </a:r>
            <a:r>
              <a:rPr lang="en-US" altLang="ko-KR" sz="1600" b="1" dirty="0">
                <a:solidFill>
                  <a:schemeClr val="bg1"/>
                </a:solidFill>
                <a:latin typeface="웰컴체OTF Regular" panose="02020503020101020101" pitchFamily="18" charset="-127"/>
                <a:ea typeface="웰컴체OTF Regular" panose="02020503020101020101" pitchFamily="18" charset="-127"/>
                <a:cs typeface="Arial" pitchFamily="34" charset="0"/>
              </a:rPr>
              <a:t>/downloads/installer/]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altLang="ko-KR" sz="1600" b="1" dirty="0">
                <a:solidFill>
                  <a:schemeClr val="bg1"/>
                </a:solidFill>
                <a:latin typeface="웰컴체OTF Regular" panose="02020503020101020101" pitchFamily="18" charset="-127"/>
                <a:ea typeface="웰컴체OTF Regular" panose="02020503020101020101" pitchFamily="18" charset="-127"/>
                <a:cs typeface="Arial" pitchFamily="34" charset="0"/>
              </a:rPr>
              <a:t>Microsoft Azure </a:t>
            </a:r>
            <a:r>
              <a:rPr lang="ko-KR" altLang="en-US" sz="1600" b="1" dirty="0">
                <a:solidFill>
                  <a:schemeClr val="bg1"/>
                </a:solidFill>
                <a:latin typeface="웰컴체OTF Regular" panose="02020503020101020101" pitchFamily="18" charset="-127"/>
                <a:ea typeface="웰컴체OTF Regular" panose="02020503020101020101" pitchFamily="18" charset="-127"/>
                <a:cs typeface="Arial" pitchFamily="34" charset="0"/>
              </a:rPr>
              <a:t>계정</a:t>
            </a:r>
            <a:br>
              <a:rPr lang="ko-KR" altLang="en-US" sz="1600" b="1" dirty="0">
                <a:solidFill>
                  <a:schemeClr val="bg1"/>
                </a:solidFill>
                <a:latin typeface="웰컴체OTF Regular" panose="02020503020101020101" pitchFamily="18" charset="-127"/>
                <a:ea typeface="웰컴체OTF Regular" panose="02020503020101020101" pitchFamily="18" charset="-127"/>
                <a:cs typeface="Arial" pitchFamily="34" charset="0"/>
              </a:rPr>
            </a:br>
            <a:r>
              <a:rPr lang="en-US" altLang="ko-KR" sz="1600" b="1" dirty="0">
                <a:solidFill>
                  <a:schemeClr val="bg1"/>
                </a:solidFill>
                <a:latin typeface="웰컴체OTF Regular" panose="02020503020101020101" pitchFamily="18" charset="-127"/>
                <a:ea typeface="웰컴체OTF Regular" panose="02020503020101020101" pitchFamily="18" charset="-127"/>
                <a:cs typeface="Arial" pitchFamily="34" charset="0"/>
              </a:rPr>
              <a:t>[</a:t>
            </a:r>
            <a:r>
              <a:rPr lang="ko-KR" altLang="en-US" sz="1600" b="1" dirty="0">
                <a:solidFill>
                  <a:schemeClr val="bg1"/>
                </a:solidFill>
                <a:latin typeface="웰컴체OTF Regular" panose="02020503020101020101" pitchFamily="18" charset="-127"/>
                <a:ea typeface="웰컴체OTF Regular" panose="02020503020101020101" pitchFamily="18" charset="-127"/>
                <a:cs typeface="Arial" pitchFamily="34" charset="0"/>
              </a:rPr>
              <a:t>학교 이메일로 미리 만들어 두세요</a:t>
            </a:r>
            <a:r>
              <a:rPr lang="en-US" altLang="ko-KR" sz="1600" b="1" dirty="0">
                <a:solidFill>
                  <a:schemeClr val="bg1"/>
                </a:solidFill>
                <a:latin typeface="웰컴체OTF Regular" panose="02020503020101020101" pitchFamily="18" charset="-127"/>
                <a:ea typeface="웰컴체OTF Regular" panose="02020503020101020101" pitchFamily="18" charset="-127"/>
                <a:cs typeface="Arial" pitchFamily="34" charset="0"/>
              </a:rPr>
              <a:t>!! @</a:t>
            </a:r>
            <a:r>
              <a:rPr lang="en-US" altLang="ko-KR" sz="1600" b="1" dirty="0" err="1">
                <a:solidFill>
                  <a:schemeClr val="bg1"/>
                </a:solidFill>
                <a:latin typeface="웰컴체OTF Regular" panose="02020503020101020101" pitchFamily="18" charset="-127"/>
                <a:ea typeface="웰컴체OTF Regular" panose="02020503020101020101" pitchFamily="18" charset="-127"/>
                <a:cs typeface="Arial" pitchFamily="34" charset="0"/>
              </a:rPr>
              <a:t>kookmin.kr</a:t>
            </a:r>
            <a:r>
              <a:rPr lang="ko-KR" altLang="en-US" sz="1600" b="1" dirty="0">
                <a:solidFill>
                  <a:schemeClr val="bg1"/>
                </a:solidFill>
                <a:latin typeface="웰컴체OTF Regular" panose="02020503020101020101" pitchFamily="18" charset="-127"/>
                <a:ea typeface="웰컴체OTF Regular" panose="02020503020101020101" pitchFamily="18" charset="-127"/>
                <a:cs typeface="Arial" pitchFamily="34" charset="0"/>
              </a:rPr>
              <a:t>로 접속하면 </a:t>
            </a:r>
            <a:r>
              <a:rPr lang="en-US" altLang="ko-KR" sz="1600" b="1" dirty="0">
                <a:solidFill>
                  <a:schemeClr val="bg1"/>
                </a:solidFill>
                <a:latin typeface="웰컴체OTF Regular" panose="02020503020101020101" pitchFamily="18" charset="-127"/>
                <a:ea typeface="웰컴체OTF Regular" panose="02020503020101020101" pitchFamily="18" charset="-127"/>
                <a:cs typeface="Arial" pitchFamily="34" charset="0"/>
              </a:rPr>
              <a:t>$200 </a:t>
            </a:r>
            <a:r>
              <a:rPr lang="ko-KR" altLang="en-US" sz="1600" b="1" dirty="0">
                <a:solidFill>
                  <a:schemeClr val="bg1"/>
                </a:solidFill>
                <a:latin typeface="웰컴체OTF Regular" panose="02020503020101020101" pitchFamily="18" charset="-127"/>
                <a:ea typeface="웰컴체OTF Regular" panose="02020503020101020101" pitchFamily="18" charset="-127"/>
                <a:cs typeface="Arial" pitchFamily="34" charset="0"/>
              </a:rPr>
              <a:t>크레딧</a:t>
            </a:r>
            <a:r>
              <a:rPr lang="en-US" altLang="ko-KR" sz="1600" b="1" dirty="0">
                <a:solidFill>
                  <a:schemeClr val="bg1"/>
                </a:solidFill>
                <a:latin typeface="웰컴체OTF Regular" panose="02020503020101020101" pitchFamily="18" charset="-127"/>
                <a:ea typeface="웰컴체OTF Regular" panose="02020503020101020101" pitchFamily="18" charset="-127"/>
                <a:cs typeface="Arial" pitchFamily="34" charset="0"/>
              </a:rPr>
              <a:t>]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ko-KR" altLang="en-US" sz="1600" b="1" dirty="0">
                <a:solidFill>
                  <a:schemeClr val="bg1"/>
                </a:solidFill>
                <a:latin typeface="웰컴체OTF Regular" panose="02020503020101020101" pitchFamily="18" charset="-127"/>
                <a:ea typeface="웰컴체OTF Regular" panose="02020503020101020101" pitchFamily="18" charset="-127"/>
                <a:cs typeface="Arial" pitchFamily="34" charset="0"/>
              </a:rPr>
              <a:t>교재</a:t>
            </a:r>
            <a:r>
              <a:rPr lang="en-US" altLang="ko-KR" sz="1600" b="1" dirty="0">
                <a:solidFill>
                  <a:schemeClr val="bg1"/>
                </a:solidFill>
                <a:latin typeface="웰컴체OTF Regular" panose="02020503020101020101" pitchFamily="18" charset="-127"/>
                <a:ea typeface="웰컴체OTF Regular" panose="02020503020101020101" pitchFamily="18" charset="-127"/>
                <a:cs typeface="Arial" pitchFamily="34" charset="0"/>
              </a:rPr>
              <a:t>: ‘</a:t>
            </a:r>
            <a:r>
              <a:rPr lang="ko-KR" altLang="en-US" sz="1600" b="1" dirty="0">
                <a:solidFill>
                  <a:schemeClr val="bg1"/>
                </a:solidFill>
                <a:latin typeface="웰컴체OTF Regular" panose="02020503020101020101" pitchFamily="18" charset="-127"/>
                <a:ea typeface="웰컴체OTF Regular" panose="02020503020101020101" pitchFamily="18" charset="-127"/>
                <a:cs typeface="Arial" pitchFamily="34" charset="0"/>
              </a:rPr>
              <a:t>혼자 공부하는 </a:t>
            </a:r>
            <a:r>
              <a:rPr lang="en-US" altLang="ko-KR" sz="1600" b="1" dirty="0">
                <a:solidFill>
                  <a:schemeClr val="bg1"/>
                </a:solidFill>
                <a:latin typeface="웰컴체OTF Regular" panose="02020503020101020101" pitchFamily="18" charset="-127"/>
                <a:ea typeface="웰컴체OTF Regular" panose="02020503020101020101" pitchFamily="18" charset="-127"/>
                <a:cs typeface="Arial" pitchFamily="34" charset="0"/>
              </a:rPr>
              <a:t>SQL’, </a:t>
            </a:r>
            <a:br>
              <a:rPr lang="en-US" altLang="ko-KR" sz="1600" b="1" dirty="0">
                <a:solidFill>
                  <a:schemeClr val="bg1"/>
                </a:solidFill>
                <a:latin typeface="웰컴체OTF Regular" panose="02020503020101020101" pitchFamily="18" charset="-127"/>
                <a:ea typeface="웰컴체OTF Regular" panose="02020503020101020101" pitchFamily="18" charset="-127"/>
                <a:cs typeface="Arial" pitchFamily="34" charset="0"/>
              </a:rPr>
            </a:br>
            <a:r>
              <a:rPr lang="ko-KR" altLang="en-US" sz="1600" b="1" dirty="0">
                <a:solidFill>
                  <a:schemeClr val="bg1"/>
                </a:solidFill>
                <a:latin typeface="웰컴체OTF Regular" panose="02020503020101020101" pitchFamily="18" charset="-127"/>
                <a:ea typeface="웰컴체OTF Regular" panose="02020503020101020101" pitchFamily="18" charset="-127"/>
                <a:cs typeface="Arial" pitchFamily="34" charset="0"/>
              </a:rPr>
              <a:t>우재남 지음</a:t>
            </a:r>
            <a:r>
              <a:rPr lang="en-US" altLang="ko-KR" sz="1600" b="1" dirty="0">
                <a:solidFill>
                  <a:schemeClr val="bg1"/>
                </a:solidFill>
                <a:latin typeface="웰컴체OTF Regular" panose="02020503020101020101" pitchFamily="18" charset="-127"/>
                <a:ea typeface="웰컴체OTF Regular" panose="02020503020101020101" pitchFamily="18" charset="-127"/>
                <a:cs typeface="Arial" pitchFamily="34" charset="0"/>
              </a:rPr>
              <a:t>, </a:t>
            </a:r>
            <a:r>
              <a:rPr lang="ko-KR" altLang="en-US" sz="1600" b="1" dirty="0">
                <a:solidFill>
                  <a:schemeClr val="bg1"/>
                </a:solidFill>
                <a:latin typeface="웰컴체OTF Regular" panose="02020503020101020101" pitchFamily="18" charset="-127"/>
                <a:ea typeface="웰컴체OTF Regular" panose="02020503020101020101" pitchFamily="18" charset="-127"/>
                <a:cs typeface="Arial" pitchFamily="34" charset="0"/>
              </a:rPr>
              <a:t>한빛미디어 </a:t>
            </a:r>
            <a:br>
              <a:rPr lang="ko-KR" altLang="en-US" sz="1600" b="1" dirty="0">
                <a:solidFill>
                  <a:schemeClr val="bg1"/>
                </a:solidFill>
                <a:latin typeface="웰컴체OTF Regular" panose="02020503020101020101" pitchFamily="18" charset="-127"/>
                <a:ea typeface="웰컴체OTF Regular" panose="02020503020101020101" pitchFamily="18" charset="-127"/>
                <a:cs typeface="Arial" pitchFamily="34" charset="0"/>
              </a:rPr>
            </a:br>
            <a:r>
              <a:rPr lang="en-US" altLang="ko-KR" sz="1600" b="1" dirty="0">
                <a:solidFill>
                  <a:schemeClr val="bg1"/>
                </a:solidFill>
                <a:latin typeface="웰컴체OTF Regular" panose="02020503020101020101" pitchFamily="18" charset="-127"/>
                <a:ea typeface="웰컴체OTF Regular" panose="02020503020101020101" pitchFamily="18" charset="-127"/>
                <a:cs typeface="Arial" pitchFamily="34" charset="0"/>
              </a:rPr>
              <a:t>[</a:t>
            </a:r>
            <a:r>
              <a:rPr lang="ko-KR" altLang="en-US" sz="1600" b="1" dirty="0">
                <a:solidFill>
                  <a:schemeClr val="bg1"/>
                </a:solidFill>
                <a:latin typeface="웰컴체OTF Regular" panose="02020503020101020101" pitchFamily="18" charset="-127"/>
                <a:ea typeface="웰컴체OTF Regular" panose="02020503020101020101" pitchFamily="18" charset="-127"/>
                <a:cs typeface="Arial" pitchFamily="34" charset="0"/>
              </a:rPr>
              <a:t>교재구매는 필수사항이 아닙니다</a:t>
            </a:r>
            <a:r>
              <a:rPr lang="en-US" altLang="ko-KR" sz="1600" b="1" dirty="0">
                <a:solidFill>
                  <a:schemeClr val="bg1"/>
                </a:solidFill>
                <a:latin typeface="웰컴체OTF Regular" panose="02020503020101020101" pitchFamily="18" charset="-127"/>
                <a:ea typeface="웰컴체OTF Regular" panose="02020503020101020101" pitchFamily="18" charset="-127"/>
                <a:cs typeface="Arial" pitchFamily="34" charset="0"/>
              </a:rPr>
              <a:t>. </a:t>
            </a:r>
            <a:r>
              <a:rPr lang="en-US" altLang="ko-KR" sz="1600" b="1" dirty="0" err="1">
                <a:solidFill>
                  <a:schemeClr val="bg1"/>
                </a:solidFill>
                <a:latin typeface="웰컴체OTF Regular" panose="02020503020101020101" pitchFamily="18" charset="-127"/>
                <a:ea typeface="웰컴체OTF Regular" panose="02020503020101020101" pitchFamily="18" charset="-127"/>
                <a:cs typeface="Arial" pitchFamily="34" charset="0"/>
              </a:rPr>
              <a:t>ebook</a:t>
            </a:r>
            <a:r>
              <a:rPr lang="en-US" altLang="ko-KR" sz="1600" b="1" dirty="0">
                <a:solidFill>
                  <a:schemeClr val="bg1"/>
                </a:solidFill>
                <a:latin typeface="웰컴체OTF Regular" panose="02020503020101020101" pitchFamily="18" charset="-127"/>
                <a:ea typeface="웰컴체OTF Regular" panose="02020503020101020101" pitchFamily="18" charset="-127"/>
                <a:cs typeface="Arial" pitchFamily="34" charset="0"/>
              </a:rPr>
              <a:t>]</a:t>
            </a:r>
          </a:p>
        </p:txBody>
      </p:sp>
      <p:sp>
        <p:nvSpPr>
          <p:cNvPr id="26" name="Text Placeholder 13"/>
          <p:cNvSpPr txBox="1">
            <a:spLocks/>
          </p:cNvSpPr>
          <p:nvPr/>
        </p:nvSpPr>
        <p:spPr>
          <a:xfrm>
            <a:off x="5940152" y="-347175"/>
            <a:ext cx="1872208" cy="694349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endParaRPr lang="en-US" altLang="ko-KR" sz="2000" b="1" dirty="0">
              <a:solidFill>
                <a:schemeClr val="accent2"/>
              </a:solidFill>
              <a:latin typeface="웰컴체OTF Regular" panose="02020503020101020101" pitchFamily="18" charset="-127"/>
              <a:ea typeface="웰컴체OTF Regular" panose="02020503020101020101" pitchFamily="18" charset="-127"/>
              <a:cs typeface="Arial" pitchFamily="34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ko-KR" altLang="en-US" sz="1600" b="1" dirty="0">
                <a:solidFill>
                  <a:schemeClr val="bg1"/>
                </a:solidFill>
                <a:latin typeface="웰컴체OTF Regular" panose="02020503020101020101" pitchFamily="18" charset="-127"/>
                <a:ea typeface="웰컴체OTF Regular" panose="02020503020101020101" pitchFamily="18" charset="-127"/>
                <a:cs typeface="Arial" pitchFamily="34" charset="0"/>
              </a:rPr>
              <a:t>준비물</a:t>
            </a:r>
            <a:endParaRPr lang="en-US" altLang="ko-KR" sz="1600" b="1" dirty="0">
              <a:solidFill>
                <a:schemeClr val="bg1"/>
              </a:solidFill>
              <a:latin typeface="웰컴체OTF Regular" panose="02020503020101020101" pitchFamily="18" charset="-127"/>
              <a:ea typeface="웰컴체OTF Regular" panose="02020503020101020101" pitchFamily="18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9754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2267744" y="344882"/>
            <a:ext cx="7092280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solidFill>
                  <a:schemeClr val="bg1"/>
                </a:solidFill>
                <a:latin typeface="웰컴체OTF Regular" panose="02020503020101020101" pitchFamily="18" charset="-127"/>
                <a:ea typeface="웰컴체OTF Regular" panose="02020503020101020101" pitchFamily="18" charset="-127"/>
                <a:cs typeface="Arial" pitchFamily="34" charset="0"/>
              </a:rPr>
              <a:t>강의 스케줄 Course Schedule</a:t>
            </a:r>
          </a:p>
        </p:txBody>
      </p:sp>
      <p:sp>
        <p:nvSpPr>
          <p:cNvPr id="6" name="Oval 5"/>
          <p:cNvSpPr/>
          <p:nvPr/>
        </p:nvSpPr>
        <p:spPr>
          <a:xfrm>
            <a:off x="1792240" y="2951182"/>
            <a:ext cx="793940" cy="793940"/>
          </a:xfrm>
          <a:prstGeom prst="ellipse">
            <a:avLst/>
          </a:prstGeom>
          <a:solidFill>
            <a:schemeClr val="bg1"/>
          </a:solidFill>
          <a:ln w="412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웰컴체OTF Regular" panose="02020503020101020101" pitchFamily="18" charset="-127"/>
              <a:ea typeface="웰컴체OTF Regular" panose="02020503020101020101" pitchFamily="18" charset="-127"/>
            </a:endParaRPr>
          </a:p>
        </p:txBody>
      </p:sp>
      <p:sp>
        <p:nvSpPr>
          <p:cNvPr id="7" name="Oval 6"/>
          <p:cNvSpPr/>
          <p:nvPr/>
        </p:nvSpPr>
        <p:spPr>
          <a:xfrm>
            <a:off x="1796212" y="1441574"/>
            <a:ext cx="793940" cy="793940"/>
          </a:xfrm>
          <a:prstGeom prst="ellipse">
            <a:avLst/>
          </a:prstGeom>
          <a:solidFill>
            <a:schemeClr val="bg1"/>
          </a:solidFill>
          <a:ln w="412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웰컴체OTF Regular" panose="02020503020101020101" pitchFamily="18" charset="-127"/>
              <a:ea typeface="웰컴체OTF Regular" panose="02020503020101020101" pitchFamily="18" charset="-127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613695" y="1538340"/>
            <a:ext cx="5964204" cy="943395"/>
            <a:chOff x="3017859" y="4363106"/>
            <a:chExt cx="1913008" cy="943395"/>
          </a:xfrm>
        </p:grpSpPr>
        <p:sp>
          <p:nvSpPr>
            <p:cNvPr id="10" name="TextBox 9"/>
            <p:cNvSpPr txBox="1"/>
            <p:nvPr/>
          </p:nvSpPr>
          <p:spPr>
            <a:xfrm>
              <a:off x="3064052" y="4721726"/>
              <a:ext cx="1866815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solidFill>
                    <a:schemeClr val="bg1"/>
                  </a:solidFill>
                  <a:latin typeface="웰컴체OTF Regular" panose="02020503020101020101" pitchFamily="18" charset="-127"/>
                  <a:ea typeface="웰컴체OTF Regular" panose="02020503020101020101" pitchFamily="18" charset="-127"/>
                  <a:cs typeface="Arial" pitchFamily="34" charset="0"/>
                </a:rPr>
                <a:t>오리엔테이션 강의소개</a:t>
              </a:r>
              <a:endParaRPr lang="en-US" altLang="ko-KR" sz="1600" dirty="0">
                <a:solidFill>
                  <a:schemeClr val="bg1"/>
                </a:solidFill>
                <a:latin typeface="웰컴체OTF Regular" panose="02020503020101020101" pitchFamily="18" charset="-127"/>
                <a:ea typeface="웰컴체OTF Regular" panose="02020503020101020101" pitchFamily="18" charset="-127"/>
                <a:cs typeface="Arial" pitchFamily="34" charset="0"/>
              </a:endParaRPr>
            </a:p>
            <a:p>
              <a:r>
                <a:rPr lang="en-US" altLang="ko-KR" sz="1600" dirty="0">
                  <a:solidFill>
                    <a:schemeClr val="bg1"/>
                  </a:solidFill>
                  <a:latin typeface="웰컴체OTF Regular" panose="02020503020101020101" pitchFamily="18" charset="-127"/>
                  <a:ea typeface="웰컴체OTF Regular" panose="02020503020101020101" pitchFamily="18" charset="-127"/>
                  <a:cs typeface="Arial" pitchFamily="34" charset="0"/>
                </a:rPr>
                <a:t>MySQL Workbench </a:t>
              </a:r>
              <a:r>
                <a:rPr lang="ko-KR" altLang="en-US" sz="1600" dirty="0">
                  <a:solidFill>
                    <a:schemeClr val="bg1"/>
                  </a:solidFill>
                  <a:latin typeface="웰컴체OTF Regular" panose="02020503020101020101" pitchFamily="18" charset="-127"/>
                  <a:ea typeface="웰컴체OTF Regular" panose="02020503020101020101" pitchFamily="18" charset="-127"/>
                  <a:cs typeface="Arial" pitchFamily="34" charset="0"/>
                </a:rPr>
                <a:t>설치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017859" y="4363106"/>
              <a:ext cx="18798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solidFill>
                    <a:schemeClr val="bg1"/>
                  </a:solidFill>
                  <a:latin typeface="웰컴체OTF Regular" panose="02020503020101020101" pitchFamily="18" charset="-127"/>
                  <a:ea typeface="웰컴체OTF Regular" panose="02020503020101020101" pitchFamily="18" charset="-127"/>
                  <a:cs typeface="Arial" pitchFamily="34" charset="0"/>
                </a:rPr>
                <a:t>오리엔테이션 </a:t>
              </a:r>
              <a:r>
                <a:rPr lang="en-US" altLang="ko-KR" b="1" dirty="0">
                  <a:solidFill>
                    <a:schemeClr val="bg1"/>
                  </a:solidFill>
                  <a:latin typeface="웰컴체OTF Regular" panose="02020503020101020101" pitchFamily="18" charset="-127"/>
                  <a:ea typeface="웰컴체OTF Regular" panose="02020503020101020101" pitchFamily="18" charset="-127"/>
                  <a:cs typeface="Arial" pitchFamily="34" charset="0"/>
                </a:rPr>
                <a:t>+ MySQL </a:t>
              </a:r>
              <a:r>
                <a:rPr lang="ko-KR" altLang="en-US" b="1" dirty="0">
                  <a:solidFill>
                    <a:schemeClr val="bg1"/>
                  </a:solidFill>
                  <a:latin typeface="웰컴체OTF Regular" panose="02020503020101020101" pitchFamily="18" charset="-127"/>
                  <a:ea typeface="웰컴체OTF Regular" panose="02020503020101020101" pitchFamily="18" charset="-127"/>
                  <a:cs typeface="Arial" pitchFamily="34" charset="0"/>
                </a:rPr>
                <a:t>설치 및 환경설정</a:t>
              </a:r>
            </a:p>
          </p:txBody>
        </p:sp>
      </p:grpSp>
      <p:sp>
        <p:nvSpPr>
          <p:cNvPr id="21" name="Oval 21"/>
          <p:cNvSpPr>
            <a:spLocks noChangeAspect="1"/>
          </p:cNvSpPr>
          <p:nvPr/>
        </p:nvSpPr>
        <p:spPr>
          <a:xfrm>
            <a:off x="2034153" y="3157013"/>
            <a:ext cx="347934" cy="350841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웰컴체OTF Regular" panose="02020503020101020101" pitchFamily="18" charset="-127"/>
              <a:ea typeface="웰컴체OTF Regular" panose="02020503020101020101" pitchFamily="18" charset="-127"/>
            </a:endParaRPr>
          </a:p>
        </p:txBody>
      </p:sp>
      <p:sp>
        <p:nvSpPr>
          <p:cNvPr id="24" name="Rounded Rectangle 7"/>
          <p:cNvSpPr/>
          <p:nvPr/>
        </p:nvSpPr>
        <p:spPr>
          <a:xfrm>
            <a:off x="1979712" y="1688812"/>
            <a:ext cx="355596" cy="306874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웰컴체OTF Regular" panose="02020503020101020101" pitchFamily="18" charset="-127"/>
              <a:ea typeface="웰컴체OTF Regular" panose="02020503020101020101" pitchFamily="18" charset="-127"/>
            </a:endParaRPr>
          </a:p>
        </p:txBody>
      </p:sp>
      <p:grpSp>
        <p:nvGrpSpPr>
          <p:cNvPr id="25" name="Group 8"/>
          <p:cNvGrpSpPr/>
          <p:nvPr/>
        </p:nvGrpSpPr>
        <p:grpSpPr>
          <a:xfrm>
            <a:off x="2613695" y="3066478"/>
            <a:ext cx="6015840" cy="714319"/>
            <a:chOff x="3017859" y="4363106"/>
            <a:chExt cx="1929570" cy="714319"/>
          </a:xfrm>
        </p:grpSpPr>
        <p:sp>
          <p:nvSpPr>
            <p:cNvPr id="26" name="TextBox 9"/>
            <p:cNvSpPr txBox="1"/>
            <p:nvPr/>
          </p:nvSpPr>
          <p:spPr>
            <a:xfrm>
              <a:off x="3080614" y="4738871"/>
              <a:ext cx="1866815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chemeClr val="bg1"/>
                  </a:solidFill>
                  <a:latin typeface="웰컴체OTF Regular" panose="02020503020101020101" pitchFamily="18" charset="-127"/>
                  <a:ea typeface="웰컴체OTF Regular" panose="02020503020101020101" pitchFamily="18" charset="-127"/>
                  <a:cs typeface="Arial" pitchFamily="34" charset="0"/>
                </a:rPr>
                <a:t>INSERT, DELETE, CREATE TABLE </a:t>
              </a:r>
              <a:r>
                <a:rPr lang="ko-KR" altLang="en-US" sz="1600" dirty="0">
                  <a:solidFill>
                    <a:schemeClr val="bg1"/>
                  </a:solidFill>
                  <a:latin typeface="웰컴체OTF Regular" panose="02020503020101020101" pitchFamily="18" charset="-127"/>
                  <a:ea typeface="웰컴체OTF Regular" panose="02020503020101020101" pitchFamily="18" charset="-127"/>
                  <a:cs typeface="Arial" pitchFamily="34" charset="0"/>
                </a:rPr>
                <a:t>문</a:t>
              </a:r>
            </a:p>
          </p:txBody>
        </p:sp>
        <p:sp>
          <p:nvSpPr>
            <p:cNvPr id="27" name="TextBox 10"/>
            <p:cNvSpPr txBox="1"/>
            <p:nvPr/>
          </p:nvSpPr>
          <p:spPr>
            <a:xfrm>
              <a:off x="3017859" y="4363106"/>
              <a:ext cx="18798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  <a:latin typeface="웰컴체OTF Regular" panose="02020503020101020101" pitchFamily="18" charset="-127"/>
                  <a:ea typeface="웰컴체OTF Regular" panose="02020503020101020101" pitchFamily="18" charset="-127"/>
                  <a:cs typeface="Arial" pitchFamily="34" charset="0"/>
                </a:rPr>
                <a:t>DB </a:t>
              </a:r>
              <a:r>
                <a:rPr lang="ko-KR" altLang="en-US" b="1" dirty="0">
                  <a:solidFill>
                    <a:schemeClr val="bg1"/>
                  </a:solidFill>
                  <a:latin typeface="웰컴체OTF Regular" panose="02020503020101020101" pitchFamily="18" charset="-127"/>
                  <a:ea typeface="웰컴체OTF Regular" panose="02020503020101020101" pitchFamily="18" charset="-127"/>
                  <a:cs typeface="Arial" pitchFamily="34" charset="0"/>
                </a:rPr>
                <a:t>테이블 생성하기 </a:t>
              </a:r>
              <a:r>
                <a:rPr lang="en-US" altLang="ko-KR" b="1" dirty="0">
                  <a:solidFill>
                    <a:schemeClr val="bg1"/>
                  </a:solidFill>
                  <a:latin typeface="웰컴체OTF Regular" panose="02020503020101020101" pitchFamily="18" charset="-127"/>
                  <a:ea typeface="웰컴체OTF Regular" panose="02020503020101020101" pitchFamily="18" charset="-127"/>
                  <a:cs typeface="Arial" pitchFamily="34" charset="0"/>
                </a:rPr>
                <a:t>+ SQL</a:t>
              </a:r>
              <a:r>
                <a:rPr lang="ko-KR" altLang="en-US" b="1" dirty="0">
                  <a:solidFill>
                    <a:schemeClr val="bg1"/>
                  </a:solidFill>
                  <a:latin typeface="웰컴체OTF Regular" panose="02020503020101020101" pitchFamily="18" charset="-127"/>
                  <a:ea typeface="웰컴체OTF Regular" panose="02020503020101020101" pitchFamily="18" charset="-127"/>
                  <a:cs typeface="Arial" pitchFamily="34" charset="0"/>
                </a:rPr>
                <a:t>쿼리문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521484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2267744" y="344882"/>
            <a:ext cx="7092280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solidFill>
                  <a:schemeClr val="bg1"/>
                </a:solidFill>
                <a:cs typeface="Arial" pitchFamily="34" charset="0"/>
              </a:rPr>
              <a:t>강의 스케줄 Course Schedule</a:t>
            </a:r>
          </a:p>
        </p:txBody>
      </p:sp>
      <p:sp>
        <p:nvSpPr>
          <p:cNvPr id="7" name="Oval 6"/>
          <p:cNvSpPr/>
          <p:nvPr/>
        </p:nvSpPr>
        <p:spPr>
          <a:xfrm>
            <a:off x="1796212" y="1441574"/>
            <a:ext cx="793940" cy="793940"/>
          </a:xfrm>
          <a:prstGeom prst="ellipse">
            <a:avLst/>
          </a:prstGeom>
          <a:solidFill>
            <a:schemeClr val="bg1"/>
          </a:solidFill>
          <a:ln w="412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2613695" y="1538340"/>
            <a:ext cx="5964204" cy="697174"/>
            <a:chOff x="3017859" y="4363106"/>
            <a:chExt cx="1913008" cy="697174"/>
          </a:xfrm>
        </p:grpSpPr>
        <p:sp>
          <p:nvSpPr>
            <p:cNvPr id="10" name="TextBox 9"/>
            <p:cNvSpPr txBox="1"/>
            <p:nvPr/>
          </p:nvSpPr>
          <p:spPr>
            <a:xfrm>
              <a:off x="3064052" y="4721726"/>
              <a:ext cx="1866815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chemeClr val="bg1"/>
                  </a:solidFill>
                  <a:cs typeface="Arial" pitchFamily="34" charset="0"/>
                </a:rPr>
                <a:t>SELECT </a:t>
              </a:r>
              <a:r>
                <a:rPr lang="ko-KR" altLang="en-US" sz="1600" dirty="0">
                  <a:solidFill>
                    <a:schemeClr val="bg1"/>
                  </a:solidFill>
                  <a:cs typeface="Arial" pitchFamily="34" charset="0"/>
                </a:rPr>
                <a:t>구문 실습 </a:t>
              </a:r>
              <a:r>
                <a:rPr lang="en-US" altLang="ko-KR" sz="1600" dirty="0">
                  <a:solidFill>
                    <a:schemeClr val="bg1"/>
                  </a:solidFill>
                  <a:cs typeface="Arial" pitchFamily="34" charset="0"/>
                </a:rPr>
                <a:t>(SELECT ~ FROM ~ WHERE)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017859" y="4363106"/>
              <a:ext cx="18798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4" name="Rounded Rectangle 7"/>
          <p:cNvSpPr/>
          <p:nvPr/>
        </p:nvSpPr>
        <p:spPr>
          <a:xfrm>
            <a:off x="1979712" y="1688812"/>
            <a:ext cx="355596" cy="306874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grpSp>
        <p:nvGrpSpPr>
          <p:cNvPr id="25" name="Group 8"/>
          <p:cNvGrpSpPr/>
          <p:nvPr/>
        </p:nvGrpSpPr>
        <p:grpSpPr>
          <a:xfrm>
            <a:off x="2750404" y="1504146"/>
            <a:ext cx="5879132" cy="2276651"/>
            <a:chOff x="3061708" y="2800774"/>
            <a:chExt cx="1885721" cy="2276651"/>
          </a:xfrm>
        </p:grpSpPr>
        <p:sp>
          <p:nvSpPr>
            <p:cNvPr id="26" name="TextBox 9"/>
            <p:cNvSpPr txBox="1"/>
            <p:nvPr/>
          </p:nvSpPr>
          <p:spPr>
            <a:xfrm>
              <a:off x="3080614" y="4738871"/>
              <a:ext cx="1866815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n-US" altLang="ko-KR" sz="16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7" name="TextBox 10"/>
            <p:cNvSpPr txBox="1"/>
            <p:nvPr/>
          </p:nvSpPr>
          <p:spPr>
            <a:xfrm>
              <a:off x="3061708" y="2800774"/>
              <a:ext cx="18798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  <a:cs typeface="Arial" pitchFamily="34" charset="0"/>
                </a:rPr>
                <a:t>DB</a:t>
              </a:r>
              <a:r>
                <a:rPr lang="ko-KR" altLang="en-US" b="1" dirty="0">
                  <a:solidFill>
                    <a:schemeClr val="bg1"/>
                  </a:solidFill>
                  <a:cs typeface="Arial" pitchFamily="34" charset="0"/>
                </a:rPr>
                <a:t>에서 원하는 데이터 </a:t>
              </a:r>
              <a:r>
                <a:rPr lang="en-US" altLang="ko-KR" b="1" dirty="0">
                  <a:solidFill>
                    <a:schemeClr val="bg1"/>
                  </a:solidFill>
                  <a:cs typeface="Arial" pitchFamily="34" charset="0"/>
                </a:rPr>
                <a:t>SQL</a:t>
              </a:r>
              <a:r>
                <a:rPr lang="ko-KR" altLang="en-US" b="1" dirty="0">
                  <a:solidFill>
                    <a:schemeClr val="bg1"/>
                  </a:solidFill>
                  <a:cs typeface="Arial" pitchFamily="34" charset="0"/>
                </a:rPr>
                <a:t>로 검색하기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093758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2267744" y="344882"/>
            <a:ext cx="7092280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solidFill>
                  <a:schemeClr val="bg1"/>
                </a:solidFill>
                <a:cs typeface="Arial" pitchFamily="34" charset="0"/>
              </a:rPr>
              <a:t>강의 스케줄 Course Schedule</a:t>
            </a:r>
          </a:p>
        </p:txBody>
      </p:sp>
      <p:sp>
        <p:nvSpPr>
          <p:cNvPr id="6" name="Oval 5"/>
          <p:cNvSpPr/>
          <p:nvPr/>
        </p:nvSpPr>
        <p:spPr>
          <a:xfrm>
            <a:off x="1792240" y="2951182"/>
            <a:ext cx="793940" cy="793940"/>
          </a:xfrm>
          <a:prstGeom prst="ellipse">
            <a:avLst/>
          </a:prstGeom>
          <a:solidFill>
            <a:schemeClr val="bg1"/>
          </a:solidFill>
          <a:ln w="412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1796212" y="1441574"/>
            <a:ext cx="793940" cy="793940"/>
          </a:xfrm>
          <a:prstGeom prst="ellipse">
            <a:avLst/>
          </a:prstGeom>
          <a:solidFill>
            <a:schemeClr val="bg1"/>
          </a:solidFill>
          <a:ln w="412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2613695" y="1538340"/>
            <a:ext cx="5964204" cy="697174"/>
            <a:chOff x="3017859" y="4363106"/>
            <a:chExt cx="1913008" cy="697174"/>
          </a:xfrm>
        </p:grpSpPr>
        <p:sp>
          <p:nvSpPr>
            <p:cNvPr id="10" name="TextBox 9"/>
            <p:cNvSpPr txBox="1"/>
            <p:nvPr/>
          </p:nvSpPr>
          <p:spPr>
            <a:xfrm>
              <a:off x="3064052" y="4721726"/>
              <a:ext cx="1866815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chemeClr val="bg1"/>
                  </a:solidFill>
                  <a:cs typeface="Arial" pitchFamily="34" charset="0"/>
                </a:rPr>
                <a:t>DB</a:t>
              </a:r>
              <a:r>
                <a:rPr lang="ko-KR" altLang="en-US" sz="1600" dirty="0">
                  <a:solidFill>
                    <a:schemeClr val="bg1"/>
                  </a:solidFill>
                  <a:cs typeface="Arial" pitchFamily="34" charset="0"/>
                </a:rPr>
                <a:t>에서 </a:t>
              </a:r>
              <a:r>
                <a:rPr lang="en-US" altLang="ko-KR" sz="1600" dirty="0">
                  <a:solidFill>
                    <a:schemeClr val="bg1"/>
                  </a:solidFill>
                  <a:cs typeface="Arial" pitchFamily="34" charset="0"/>
                </a:rPr>
                <a:t>SELECT</a:t>
              </a:r>
              <a:r>
                <a:rPr lang="ko-KR" altLang="en-US" sz="1600" dirty="0">
                  <a:solidFill>
                    <a:schemeClr val="bg1"/>
                  </a:solidFill>
                  <a:cs typeface="Arial" pitchFamily="34" charset="0"/>
                </a:rPr>
                <a:t>문으로 원하는 데이터 쿼리문으로 검색하기 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017859" y="4363106"/>
              <a:ext cx="18798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  <a:cs typeface="Arial" pitchFamily="34" charset="0"/>
                </a:rPr>
                <a:t>DB</a:t>
              </a:r>
              <a:r>
                <a:rPr lang="ko-KR" altLang="en-US" b="1" dirty="0">
                  <a:solidFill>
                    <a:schemeClr val="bg1"/>
                  </a:solidFill>
                  <a:cs typeface="Arial" pitchFamily="34" charset="0"/>
                </a:rPr>
                <a:t>에서 원하는 데이터 검색하기</a:t>
              </a:r>
              <a:r>
                <a:rPr lang="en-US" altLang="ko-KR" b="1" dirty="0">
                  <a:solidFill>
                    <a:schemeClr val="bg1"/>
                  </a:solidFill>
                  <a:cs typeface="Arial" pitchFamily="34" charset="0"/>
                </a:rPr>
                <a:t>!!</a:t>
              </a:r>
              <a:endParaRPr lang="is-IS" altLang="ko-KR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1" name="Oval 21"/>
          <p:cNvSpPr>
            <a:spLocks noChangeAspect="1"/>
          </p:cNvSpPr>
          <p:nvPr/>
        </p:nvSpPr>
        <p:spPr>
          <a:xfrm>
            <a:off x="2034153" y="3157013"/>
            <a:ext cx="347934" cy="350841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4" name="Rounded Rectangle 7"/>
          <p:cNvSpPr/>
          <p:nvPr/>
        </p:nvSpPr>
        <p:spPr>
          <a:xfrm>
            <a:off x="1979712" y="1688812"/>
            <a:ext cx="355596" cy="306874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grpSp>
        <p:nvGrpSpPr>
          <p:cNvPr id="25" name="Group 8"/>
          <p:cNvGrpSpPr/>
          <p:nvPr/>
        </p:nvGrpSpPr>
        <p:grpSpPr>
          <a:xfrm>
            <a:off x="2613695" y="3066478"/>
            <a:ext cx="6015840" cy="714319"/>
            <a:chOff x="3017859" y="4363106"/>
            <a:chExt cx="1929570" cy="714319"/>
          </a:xfrm>
        </p:grpSpPr>
        <p:sp>
          <p:nvSpPr>
            <p:cNvPr id="26" name="TextBox 9"/>
            <p:cNvSpPr txBox="1"/>
            <p:nvPr/>
          </p:nvSpPr>
          <p:spPr>
            <a:xfrm>
              <a:off x="3080614" y="4738871"/>
              <a:ext cx="1866815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ko-KR" altLang="en-US" sz="16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7" name="TextBox 10"/>
            <p:cNvSpPr txBox="1"/>
            <p:nvPr/>
          </p:nvSpPr>
          <p:spPr>
            <a:xfrm>
              <a:off x="3017859" y="4363106"/>
              <a:ext cx="18798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solidFill>
                    <a:schemeClr val="bg1"/>
                  </a:solidFill>
                  <a:cs typeface="Arial" pitchFamily="34" charset="0"/>
                </a:rPr>
                <a:t>서버에서 </a:t>
              </a:r>
              <a:r>
                <a:rPr lang="en-US" altLang="ko-KR" b="1" dirty="0">
                  <a:solidFill>
                    <a:schemeClr val="bg1"/>
                  </a:solidFill>
                  <a:cs typeface="Arial" pitchFamily="34" charset="0"/>
                </a:rPr>
                <a:t>MySQL</a:t>
              </a:r>
              <a:r>
                <a:rPr lang="ko-KR" altLang="en-US" b="1" dirty="0">
                  <a:solidFill>
                    <a:schemeClr val="bg1"/>
                  </a:solidFill>
                  <a:cs typeface="Arial" pitchFamily="34" charset="0"/>
                </a:rPr>
                <a:t> 사용하기</a:t>
              </a:r>
              <a:endParaRPr lang="en-US" altLang="ko-KR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651821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2267744" y="344882"/>
            <a:ext cx="7092280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solidFill>
                  <a:schemeClr val="bg1"/>
                </a:solidFill>
                <a:cs typeface="Arial" pitchFamily="34" charset="0"/>
              </a:rPr>
              <a:t>강의 스케줄 Course Schedule</a:t>
            </a:r>
          </a:p>
        </p:txBody>
      </p:sp>
      <p:sp>
        <p:nvSpPr>
          <p:cNvPr id="6" name="Oval 5"/>
          <p:cNvSpPr/>
          <p:nvPr/>
        </p:nvSpPr>
        <p:spPr>
          <a:xfrm>
            <a:off x="2227234" y="3917239"/>
            <a:ext cx="793940" cy="793940"/>
          </a:xfrm>
          <a:prstGeom prst="ellipse">
            <a:avLst/>
          </a:prstGeom>
          <a:solidFill>
            <a:schemeClr val="bg1"/>
          </a:solidFill>
          <a:ln w="412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2236693" y="1707660"/>
            <a:ext cx="793940" cy="793940"/>
          </a:xfrm>
          <a:prstGeom prst="ellipse">
            <a:avLst/>
          </a:prstGeom>
          <a:solidFill>
            <a:schemeClr val="bg1"/>
          </a:solidFill>
          <a:ln w="412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3168765" y="1693973"/>
            <a:ext cx="3707490" cy="669076"/>
            <a:chOff x="3000251" y="4472799"/>
            <a:chExt cx="1922184" cy="533968"/>
          </a:xfrm>
        </p:grpSpPr>
        <p:sp>
          <p:nvSpPr>
            <p:cNvPr id="10" name="TextBox 9"/>
            <p:cNvSpPr txBox="1"/>
            <p:nvPr/>
          </p:nvSpPr>
          <p:spPr>
            <a:xfrm>
              <a:off x="3055620" y="4736578"/>
              <a:ext cx="1866815" cy="27018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n-US" altLang="ko-KR" sz="16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000251" y="4472799"/>
              <a:ext cx="1879883" cy="2947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  <a:cs typeface="Arial" pitchFamily="34" charset="0"/>
                </a:rPr>
                <a:t>MySQL(4)</a:t>
              </a:r>
            </a:p>
          </p:txBody>
        </p:sp>
      </p:grpSp>
      <p:sp>
        <p:nvSpPr>
          <p:cNvPr id="21" name="Oval 21"/>
          <p:cNvSpPr>
            <a:spLocks noChangeAspect="1"/>
          </p:cNvSpPr>
          <p:nvPr/>
        </p:nvSpPr>
        <p:spPr>
          <a:xfrm>
            <a:off x="2469147" y="4123070"/>
            <a:ext cx="347934" cy="350841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4" name="Rounded Rectangle 7"/>
          <p:cNvSpPr/>
          <p:nvPr/>
        </p:nvSpPr>
        <p:spPr>
          <a:xfrm>
            <a:off x="2420193" y="1954898"/>
            <a:ext cx="355596" cy="306874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grpSp>
        <p:nvGrpSpPr>
          <p:cNvPr id="13" name="Group 8"/>
          <p:cNvGrpSpPr/>
          <p:nvPr/>
        </p:nvGrpSpPr>
        <p:grpSpPr>
          <a:xfrm>
            <a:off x="3179796" y="3939811"/>
            <a:ext cx="5964204" cy="744407"/>
            <a:chOff x="3017859" y="4363106"/>
            <a:chExt cx="1913008" cy="744407"/>
          </a:xfrm>
        </p:grpSpPr>
        <p:sp>
          <p:nvSpPr>
            <p:cNvPr id="14" name="TextBox 9"/>
            <p:cNvSpPr txBox="1"/>
            <p:nvPr/>
          </p:nvSpPr>
          <p:spPr>
            <a:xfrm>
              <a:off x="3064052" y="4768959"/>
              <a:ext cx="1866815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n-US" altLang="ko-KR" sz="16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5" name="TextBox 10"/>
            <p:cNvSpPr txBox="1"/>
            <p:nvPr/>
          </p:nvSpPr>
          <p:spPr>
            <a:xfrm>
              <a:off x="3017859" y="4363106"/>
              <a:ext cx="18798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solidFill>
                    <a:schemeClr val="bg1"/>
                  </a:solidFill>
                  <a:cs typeface="Arial" pitchFamily="34" charset="0"/>
                </a:rPr>
                <a:t>데이터시각화 </a:t>
              </a:r>
              <a:r>
                <a:rPr lang="en-US" altLang="ko-KR" b="1" dirty="0">
                  <a:solidFill>
                    <a:schemeClr val="bg1"/>
                  </a:solidFill>
                  <a:cs typeface="Arial" pitchFamily="34" charset="0"/>
                </a:rPr>
                <a:t>Data Visualization</a:t>
              </a:r>
              <a:endParaRPr lang="ko-KR" altLang="en-US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pic>
        <p:nvPicPr>
          <p:cNvPr id="19" name="그림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1477124"/>
            <a:ext cx="3059847" cy="726925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2213802"/>
            <a:ext cx="3059846" cy="726523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3724368"/>
            <a:ext cx="1512168" cy="846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399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2267744" y="344882"/>
            <a:ext cx="7092280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solidFill>
                  <a:schemeClr val="bg1"/>
                </a:solidFill>
                <a:cs typeface="Arial" pitchFamily="34" charset="0"/>
              </a:rPr>
              <a:t>강의 스케줄 Course Schedule</a:t>
            </a:r>
          </a:p>
        </p:txBody>
      </p:sp>
      <p:sp>
        <p:nvSpPr>
          <p:cNvPr id="6" name="Oval 5"/>
          <p:cNvSpPr/>
          <p:nvPr/>
        </p:nvSpPr>
        <p:spPr>
          <a:xfrm>
            <a:off x="2175907" y="1047702"/>
            <a:ext cx="793940" cy="793940"/>
          </a:xfrm>
          <a:prstGeom prst="ellipse">
            <a:avLst/>
          </a:prstGeom>
          <a:solidFill>
            <a:schemeClr val="bg1"/>
          </a:solidFill>
          <a:ln w="412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1"/>
          <p:cNvSpPr>
            <a:spLocks noChangeAspect="1"/>
          </p:cNvSpPr>
          <p:nvPr/>
        </p:nvSpPr>
        <p:spPr>
          <a:xfrm>
            <a:off x="2408283" y="1269252"/>
            <a:ext cx="347934" cy="350841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grpSp>
        <p:nvGrpSpPr>
          <p:cNvPr id="25" name="Group 8"/>
          <p:cNvGrpSpPr/>
          <p:nvPr/>
        </p:nvGrpSpPr>
        <p:grpSpPr>
          <a:xfrm>
            <a:off x="2987824" y="1178717"/>
            <a:ext cx="5860930" cy="714319"/>
            <a:chOff x="3017859" y="4363106"/>
            <a:chExt cx="1879883" cy="714319"/>
          </a:xfrm>
        </p:grpSpPr>
        <p:sp>
          <p:nvSpPr>
            <p:cNvPr id="26" name="TextBox 9"/>
            <p:cNvSpPr txBox="1"/>
            <p:nvPr/>
          </p:nvSpPr>
          <p:spPr>
            <a:xfrm>
              <a:off x="3080614" y="4738871"/>
              <a:ext cx="141993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600">
                  <a:solidFill>
                    <a:schemeClr val="bg1"/>
                  </a:solidFill>
                  <a:cs typeface="Arial" pitchFamily="34" charset="0"/>
                </a:rPr>
                <a:t>NoSQL </a:t>
              </a:r>
              <a:r>
                <a:rPr lang="ko-KR" altLang="en-US" sz="1600" dirty="0">
                  <a:solidFill>
                    <a:schemeClr val="bg1"/>
                  </a:solidFill>
                  <a:cs typeface="Arial" pitchFamily="34" charset="0"/>
                </a:rPr>
                <a:t>기초사용법</a:t>
              </a:r>
            </a:p>
          </p:txBody>
        </p:sp>
        <p:sp>
          <p:nvSpPr>
            <p:cNvPr id="27" name="TextBox 10"/>
            <p:cNvSpPr txBox="1"/>
            <p:nvPr/>
          </p:nvSpPr>
          <p:spPr>
            <a:xfrm>
              <a:off x="3017859" y="4363106"/>
              <a:ext cx="18798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  <a:cs typeface="Arial" pitchFamily="34" charset="0"/>
                </a:rPr>
                <a:t>NoSQL</a:t>
              </a:r>
              <a:r>
                <a:rPr lang="ko-KR" altLang="en-US" b="1" dirty="0">
                  <a:solidFill>
                    <a:schemeClr val="bg1"/>
                  </a:solidFill>
                  <a:cs typeface="Arial" pitchFamily="34" charset="0"/>
                </a:rPr>
                <a:t>과 </a:t>
              </a:r>
              <a:r>
                <a:rPr lang="en-US" altLang="ko-KR" b="1" dirty="0">
                  <a:solidFill>
                    <a:schemeClr val="bg1"/>
                  </a:solidFill>
                  <a:cs typeface="Arial" pitchFamily="34" charset="0"/>
                </a:rPr>
                <a:t>Studio3T</a:t>
              </a:r>
              <a:endParaRPr lang="ko-KR" altLang="en-US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pic>
        <p:nvPicPr>
          <p:cNvPr id="13" name="그림 12">
            <a:extLst>
              <a:ext uri="{FF2B5EF4-FFF2-40B4-BE49-F238E27FC236}">
                <a16:creationId xmlns:a16="http://schemas.microsoft.com/office/drawing/2014/main" id="{4844B7EA-1FAB-4F22-B2C3-BFF8E3A401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24" b="8313"/>
          <a:stretch/>
        </p:blipFill>
        <p:spPr>
          <a:xfrm>
            <a:off x="2776049" y="1899469"/>
            <a:ext cx="5763584" cy="2971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4313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2267744" y="344882"/>
            <a:ext cx="7092280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solidFill>
                  <a:schemeClr val="bg1"/>
                </a:solidFill>
                <a:cs typeface="Arial" pitchFamily="34" charset="0"/>
              </a:rPr>
              <a:t>강의 스케줄 Course Schedule</a:t>
            </a:r>
          </a:p>
        </p:txBody>
      </p:sp>
      <p:sp>
        <p:nvSpPr>
          <p:cNvPr id="7" name="Oval 6"/>
          <p:cNvSpPr/>
          <p:nvPr/>
        </p:nvSpPr>
        <p:spPr>
          <a:xfrm>
            <a:off x="2553924" y="1146915"/>
            <a:ext cx="793940" cy="793940"/>
          </a:xfrm>
          <a:prstGeom prst="ellipse">
            <a:avLst/>
          </a:prstGeom>
          <a:solidFill>
            <a:schemeClr val="bg1"/>
          </a:solidFill>
          <a:ln w="412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3347864" y="1212886"/>
            <a:ext cx="5918745" cy="735244"/>
            <a:chOff x="3017859" y="4363106"/>
            <a:chExt cx="1913008" cy="664684"/>
          </a:xfrm>
        </p:grpSpPr>
        <p:sp>
          <p:nvSpPr>
            <p:cNvPr id="10" name="TextBox 9"/>
            <p:cNvSpPr txBox="1"/>
            <p:nvPr/>
          </p:nvSpPr>
          <p:spPr>
            <a:xfrm>
              <a:off x="3064052" y="4721726"/>
              <a:ext cx="1866815" cy="30606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chemeClr val="bg1"/>
                  </a:solidFill>
                  <a:cs typeface="Arial" pitchFamily="34" charset="0"/>
                </a:rPr>
                <a:t>MongoDB</a:t>
              </a:r>
              <a:r>
                <a:rPr lang="ko-KR" altLang="en-US" sz="1600" dirty="0">
                  <a:solidFill>
                    <a:schemeClr val="bg1"/>
                  </a:solidFill>
                  <a:cs typeface="Arial" pitchFamily="34" charset="0"/>
                </a:rPr>
                <a:t>연동</a:t>
              </a:r>
              <a:r>
                <a:rPr lang="en-US" altLang="ko-KR" sz="1600" dirty="0">
                  <a:solidFill>
                    <a:schemeClr val="bg1"/>
                  </a:solidFill>
                  <a:cs typeface="Arial" pitchFamily="34" charset="0"/>
                </a:rPr>
                <a:t>,</a:t>
              </a:r>
              <a:r>
                <a:rPr lang="ko-KR" altLang="en-US" sz="1600" dirty="0">
                  <a:solidFill>
                    <a:schemeClr val="bg1"/>
                  </a:solidFill>
                  <a:cs typeface="Arial" pitchFamily="34" charset="0"/>
                </a:rPr>
                <a:t> 클라우드</a:t>
              </a:r>
              <a:r>
                <a:rPr lang="en-US" altLang="ko-KR" sz="1600" dirty="0">
                  <a:solidFill>
                    <a:schemeClr val="bg1"/>
                  </a:solidFill>
                  <a:cs typeface="Arial" pitchFamily="34" charset="0"/>
                </a:rPr>
                <a:t>DB</a:t>
              </a:r>
              <a:endParaRPr lang="ko-KR" altLang="en-US" sz="16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017859" y="4363106"/>
              <a:ext cx="1879883" cy="333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  <a:cs typeface="Arial" pitchFamily="34" charset="0"/>
                </a:rPr>
                <a:t>NoSQL</a:t>
              </a:r>
              <a:r>
                <a:rPr lang="ko-KR" altLang="en-US" b="1" dirty="0">
                  <a:solidFill>
                    <a:schemeClr val="bg1"/>
                  </a:solidFill>
                  <a:cs typeface="Arial" pitchFamily="34" charset="0"/>
                </a:rPr>
                <a:t>과</a:t>
              </a:r>
              <a:r>
                <a:rPr lang="en-US" altLang="ko-KR" b="1" dirty="0">
                  <a:solidFill>
                    <a:schemeClr val="bg1"/>
                  </a:solidFill>
                  <a:cs typeface="Arial" pitchFamily="34" charset="0"/>
                </a:rPr>
                <a:t> Studio3T</a:t>
              </a:r>
            </a:p>
          </p:txBody>
        </p:sp>
      </p:grpSp>
      <p:sp>
        <p:nvSpPr>
          <p:cNvPr id="24" name="Rounded Rectangle 7"/>
          <p:cNvSpPr/>
          <p:nvPr/>
        </p:nvSpPr>
        <p:spPr>
          <a:xfrm>
            <a:off x="2771800" y="1400780"/>
            <a:ext cx="355596" cy="306874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3924" y="3147814"/>
            <a:ext cx="4893841" cy="1311053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4032" y="1212886"/>
            <a:ext cx="2304256" cy="2304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1521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2267744" y="344882"/>
            <a:ext cx="7092280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solidFill>
                  <a:schemeClr val="bg1"/>
                </a:solidFill>
                <a:cs typeface="Arial" pitchFamily="34" charset="0"/>
              </a:rPr>
              <a:t>강의 스케줄 Course Schedule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0D49420B-2C91-446F-8A44-2ED47B8475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833" t="23099" r="48333" b="6052"/>
          <a:stretch/>
        </p:blipFill>
        <p:spPr>
          <a:xfrm>
            <a:off x="4427984" y="920946"/>
            <a:ext cx="4308782" cy="3915584"/>
          </a:xfrm>
          <a:prstGeom prst="rect">
            <a:avLst/>
          </a:prstGeom>
        </p:spPr>
      </p:pic>
      <p:grpSp>
        <p:nvGrpSpPr>
          <p:cNvPr id="16" name="Group 8"/>
          <p:cNvGrpSpPr/>
          <p:nvPr/>
        </p:nvGrpSpPr>
        <p:grpSpPr>
          <a:xfrm>
            <a:off x="2214510" y="920946"/>
            <a:ext cx="6130188" cy="1041641"/>
            <a:chOff x="2931495" y="4363106"/>
            <a:chExt cx="1966247" cy="1041641"/>
          </a:xfrm>
        </p:grpSpPr>
        <p:sp>
          <p:nvSpPr>
            <p:cNvPr id="17" name="TextBox 9"/>
            <p:cNvSpPr txBox="1"/>
            <p:nvPr/>
          </p:nvSpPr>
          <p:spPr>
            <a:xfrm>
              <a:off x="2931495" y="4573750"/>
              <a:ext cx="1419936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chemeClr val="bg1"/>
                  </a:solidFill>
                  <a:cs typeface="Arial" pitchFamily="34" charset="0"/>
                </a:rPr>
                <a:t>Python</a:t>
              </a:r>
              <a:r>
                <a:rPr lang="ko-KR" altLang="en-US" sz="1600" dirty="0">
                  <a:solidFill>
                    <a:schemeClr val="bg1"/>
                  </a:solidFill>
                  <a:cs typeface="Arial" pitchFamily="34" charset="0"/>
                </a:rPr>
                <a:t>과 </a:t>
              </a:r>
              <a:r>
                <a:rPr lang="en-US" altLang="ko-KR" sz="1600" dirty="0">
                  <a:solidFill>
                    <a:schemeClr val="bg1"/>
                  </a:solidFill>
                  <a:cs typeface="Arial" pitchFamily="34" charset="0"/>
                </a:rPr>
                <a:t>MySQL </a:t>
              </a:r>
              <a:r>
                <a:rPr lang="ko-KR" altLang="en-US" sz="1600" dirty="0">
                  <a:solidFill>
                    <a:schemeClr val="bg1"/>
                  </a:solidFill>
                  <a:cs typeface="Arial" pitchFamily="34" charset="0"/>
                </a:rPr>
                <a:t>연동</a:t>
              </a:r>
              <a:endParaRPr lang="en-US" altLang="ko-KR" sz="1600" dirty="0">
                <a:solidFill>
                  <a:schemeClr val="bg1"/>
                </a:solidFill>
                <a:cs typeface="Arial" pitchFamily="34" charset="0"/>
              </a:endParaRPr>
            </a:p>
            <a:p>
              <a:r>
                <a:rPr lang="en-US" altLang="ko-KR" sz="1600" dirty="0" err="1">
                  <a:solidFill>
                    <a:schemeClr val="bg1"/>
                  </a:solidFill>
                  <a:cs typeface="Arial" pitchFamily="34" charset="0"/>
                </a:rPr>
                <a:t>Node.js</a:t>
              </a:r>
              <a:r>
                <a:rPr lang="ko-KR" altLang="en-US" sz="1600" dirty="0">
                  <a:solidFill>
                    <a:schemeClr val="bg1"/>
                  </a:solidFill>
                  <a:cs typeface="Arial" pitchFamily="34" charset="0"/>
                </a:rPr>
                <a:t>와 </a:t>
              </a:r>
              <a:r>
                <a:rPr lang="en-US" altLang="ko-KR" sz="1600" dirty="0" err="1">
                  <a:solidFill>
                    <a:schemeClr val="bg1"/>
                  </a:solidFill>
                  <a:cs typeface="Arial" pitchFamily="34" charset="0"/>
                </a:rPr>
                <a:t>Mysql</a:t>
              </a:r>
              <a:r>
                <a:rPr lang="ko-KR" altLang="en-US" sz="1600" dirty="0">
                  <a:solidFill>
                    <a:schemeClr val="bg1"/>
                  </a:solidFill>
                  <a:cs typeface="Arial" pitchFamily="34" charset="0"/>
                </a:rPr>
                <a:t>연동</a:t>
              </a:r>
              <a:br>
                <a:rPr lang="en-US" altLang="ko-KR" sz="1600" dirty="0">
                  <a:solidFill>
                    <a:schemeClr val="bg1"/>
                  </a:solidFill>
                  <a:cs typeface="Arial" pitchFamily="34" charset="0"/>
                </a:rPr>
              </a:br>
              <a:endParaRPr lang="en-US" altLang="ko-KR" sz="16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8" name="TextBox 10"/>
            <p:cNvSpPr txBox="1"/>
            <p:nvPr/>
          </p:nvSpPr>
          <p:spPr>
            <a:xfrm>
              <a:off x="3017859" y="4363106"/>
              <a:ext cx="18798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5597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337554" y="523238"/>
            <a:ext cx="4320480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웰컴체OTF Regular" panose="02020503020101020101" pitchFamily="18" charset="-127"/>
                <a:ea typeface="웰컴체OTF Regular" panose="02020503020101020101" pitchFamily="18" charset="-127"/>
                <a:cs typeface="Arial" pitchFamily="34" charset="0"/>
              </a:rPr>
              <a:t>“대학 졸업 후 대기업에서 직장생활을 하며 지루하고 하기 싫은 일을 하며 밥벌이를 하다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웰컴체OTF Regular" panose="02020503020101020101" pitchFamily="18" charset="-127"/>
                <a:ea typeface="웰컴체OTF Regular" panose="02020503020101020101" pitchFamily="18" charset="-127"/>
                <a:cs typeface="Arial" pitchFamily="34" charset="0"/>
              </a:rPr>
              <a:t>,</a:t>
            </a:r>
          </a:p>
          <a:p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웰컴체OTF Regular" panose="02020503020101020101" pitchFamily="18" charset="-127"/>
              <a:ea typeface="웰컴체OTF Regular" panose="02020503020101020101" pitchFamily="18" charset="-127"/>
              <a:cs typeface="Arial" pitchFamily="34" charset="0"/>
            </a:endParaRPr>
          </a:p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웰컴체OTF Regular" panose="02020503020101020101" pitchFamily="18" charset="-127"/>
                <a:ea typeface="웰컴체OTF Regular" panose="02020503020101020101" pitchFamily="18" charset="-127"/>
                <a:cs typeface="Arial" pitchFamily="34" charset="0"/>
              </a:rPr>
              <a:t>‘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웰컴체OTF Regular" panose="02020503020101020101" pitchFamily="18" charset="-127"/>
                <a:ea typeface="웰컴체OTF Regular" panose="02020503020101020101" pitchFamily="18" charset="-127"/>
                <a:cs typeface="Arial" pitchFamily="34" charset="0"/>
              </a:rPr>
              <a:t>인생에서 나 자신이 원하는 재미있는 것을 해 보고 싶다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웰컴체OTF Regular" panose="02020503020101020101" pitchFamily="18" charset="-127"/>
                <a:ea typeface="웰컴체OTF Regular" panose="02020503020101020101" pitchFamily="18" charset="-127"/>
                <a:cs typeface="Arial" pitchFamily="34" charset="0"/>
              </a:rPr>
              <a:t>'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웰컴체OTF Regular" panose="02020503020101020101" pitchFamily="18" charset="-127"/>
                <a:ea typeface="웰컴체OTF Regular" panose="02020503020101020101" pitchFamily="18" charset="-127"/>
                <a:cs typeface="Arial" pitchFamily="34" charset="0"/>
              </a:rPr>
              <a:t>고 생각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웰컴체OTF Regular" panose="02020503020101020101" pitchFamily="18" charset="-127"/>
                <a:ea typeface="웰컴체OTF Regular" panose="02020503020101020101" pitchFamily="18" charset="-127"/>
                <a:cs typeface="Arial" pitchFamily="34" charset="0"/>
              </a:rPr>
              <a:t>,</a:t>
            </a:r>
          </a:p>
          <a:p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웰컴체OTF Regular" panose="02020503020101020101" pitchFamily="18" charset="-127"/>
              <a:ea typeface="웰컴체OTF Regular" panose="02020503020101020101" pitchFamily="18" charset="-127"/>
              <a:cs typeface="Arial" pitchFamily="34" charset="0"/>
            </a:endParaRPr>
          </a:p>
          <a:p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웰컴체OTF Regular" panose="02020503020101020101" pitchFamily="18" charset="-127"/>
                <a:ea typeface="웰컴체OTF Regular" panose="02020503020101020101" pitchFamily="18" charset="-127"/>
                <a:cs typeface="Arial" pitchFamily="34" charset="0"/>
              </a:rPr>
              <a:t>런던 유학길에 올라 데이터사이언스를 배웠습니다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웰컴체OTF Regular" panose="02020503020101020101" pitchFamily="18" charset="-127"/>
                <a:ea typeface="웰컴체OTF Regular" panose="02020503020101020101" pitchFamily="18" charset="-127"/>
                <a:cs typeface="Arial" pitchFamily="34" charset="0"/>
              </a:rPr>
              <a:t>. (2017)</a:t>
            </a:r>
          </a:p>
          <a:p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웰컴체OTF Regular" panose="02020503020101020101" pitchFamily="18" charset="-127"/>
              <a:ea typeface="웰컴체OTF Regular" panose="02020503020101020101" pitchFamily="18" charset="-127"/>
              <a:cs typeface="Arial" pitchFamily="34" charset="0"/>
            </a:endParaRPr>
          </a:p>
          <a:p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웰컴체OTF Regular" panose="02020503020101020101" pitchFamily="18" charset="-127"/>
                <a:ea typeface="웰컴체OTF Regular" panose="02020503020101020101" pitchFamily="18" charset="-127"/>
                <a:cs typeface="Arial" pitchFamily="34" charset="0"/>
              </a:rPr>
              <a:t>이후 귀국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웰컴체OTF Regular" panose="02020503020101020101" pitchFamily="18" charset="-127"/>
                <a:ea typeface="웰컴체OTF Regular" panose="02020503020101020101" pitchFamily="18" charset="-127"/>
                <a:cs typeface="Arial" pitchFamily="34" charset="0"/>
              </a:rPr>
              <a:t>,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웰컴체OTF Regular" panose="02020503020101020101" pitchFamily="18" charset="-127"/>
                <a:ea typeface="웰컴체OTF Regular" panose="02020503020101020101" pitchFamily="18" charset="-127"/>
                <a:cs typeface="Arial" pitchFamily="34" charset="0"/>
              </a:rPr>
              <a:t>인공지능 회사에서 기획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웰컴체OTF Regular" panose="02020503020101020101" pitchFamily="18" charset="-127"/>
                <a:ea typeface="웰컴체OTF Regular" panose="02020503020101020101" pitchFamily="18" charset="-127"/>
                <a:cs typeface="Arial" pitchFamily="34" charset="0"/>
              </a:rPr>
              <a:t>/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웰컴체OTF Regular" panose="02020503020101020101" pitchFamily="18" charset="-127"/>
                <a:ea typeface="웰컴체OTF Regular" panose="02020503020101020101" pitchFamily="18" charset="-127"/>
                <a:cs typeface="Arial" pitchFamily="34" charset="0"/>
              </a:rPr>
              <a:t>컨설팅 업무를 수행하였습니다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웰컴체OTF Regular" panose="02020503020101020101" pitchFamily="18" charset="-127"/>
                <a:ea typeface="웰컴체OTF Regular" panose="02020503020101020101" pitchFamily="18" charset="-127"/>
                <a:cs typeface="Arial" pitchFamily="34" charset="0"/>
              </a:rPr>
              <a:t>.</a:t>
            </a:r>
          </a:p>
          <a:p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웰컴체OTF Regular" panose="02020503020101020101" pitchFamily="18" charset="-127"/>
              <a:ea typeface="웰컴체OTF Regular" panose="02020503020101020101" pitchFamily="18" charset="-127"/>
              <a:cs typeface="Arial" pitchFamily="34" charset="0"/>
            </a:endParaRPr>
          </a:p>
          <a:p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웰컴체OTF Regular" panose="02020503020101020101" pitchFamily="18" charset="-127"/>
                <a:ea typeface="웰컴체OTF Regular" panose="02020503020101020101" pitchFamily="18" charset="-127"/>
                <a:cs typeface="Arial" pitchFamily="34" charset="0"/>
              </a:rPr>
              <a:t>저는 교수로서 수강생 여러분들의 직무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웰컴체OTF Regular" panose="02020503020101020101" pitchFamily="18" charset="-127"/>
                <a:ea typeface="웰컴체OTF Regular" panose="02020503020101020101" pitchFamily="18" charset="-127"/>
                <a:cs typeface="Arial" pitchFamily="34" charset="0"/>
              </a:rPr>
              <a:t>,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웰컴체OTF Regular" panose="02020503020101020101" pitchFamily="18" charset="-127"/>
                <a:ea typeface="웰컴체OTF Regular" panose="02020503020101020101" pitchFamily="18" charset="-127"/>
                <a:cs typeface="Arial" pitchFamily="34" charset="0"/>
              </a:rPr>
              <a:t>적성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웰컴체OTF Regular" panose="02020503020101020101" pitchFamily="18" charset="-127"/>
                <a:ea typeface="웰컴체OTF Regular" panose="02020503020101020101" pitchFamily="18" charset="-127"/>
                <a:cs typeface="Arial" pitchFamily="34" charset="0"/>
              </a:rPr>
              <a:t>,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웰컴체OTF Regular" panose="02020503020101020101" pitchFamily="18" charset="-127"/>
                <a:ea typeface="웰컴체OTF Regular" panose="02020503020101020101" pitchFamily="18" charset="-127"/>
                <a:cs typeface="Arial" pitchFamily="34" charset="0"/>
              </a:rPr>
              <a:t>진로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웰컴체OTF Regular" panose="02020503020101020101" pitchFamily="18" charset="-127"/>
                <a:ea typeface="웰컴체OTF Regular" panose="02020503020101020101" pitchFamily="18" charset="-127"/>
                <a:cs typeface="Arial" pitchFamily="34" charset="0"/>
              </a:rPr>
              <a:t>,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웰컴체OTF Regular" panose="02020503020101020101" pitchFamily="18" charset="-127"/>
                <a:ea typeface="웰컴체OTF Regular" panose="02020503020101020101" pitchFamily="18" charset="-127"/>
                <a:cs typeface="Arial" pitchFamily="34" charset="0"/>
              </a:rPr>
              <a:t>재미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웰컴체OTF Regular" panose="02020503020101020101" pitchFamily="18" charset="-127"/>
                <a:ea typeface="웰컴체OTF Regular" panose="02020503020101020101" pitchFamily="18" charset="-127"/>
                <a:cs typeface="Arial" pitchFamily="34" charset="0"/>
              </a:rPr>
              <a:t>,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웰컴체OTF Regular" panose="02020503020101020101" pitchFamily="18" charset="-127"/>
                <a:ea typeface="웰컴체OTF Regular" panose="02020503020101020101" pitchFamily="18" charset="-127"/>
                <a:cs typeface="Arial" pitchFamily="34" charset="0"/>
              </a:rPr>
              <a:t>흥미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웰컴체OTF Regular" panose="02020503020101020101" pitchFamily="18" charset="-127"/>
                <a:ea typeface="웰컴체OTF Regular" panose="02020503020101020101" pitchFamily="18" charset="-127"/>
                <a:cs typeface="Arial" pitchFamily="34" charset="0"/>
              </a:rPr>
              <a:t>,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웰컴체OTF Regular" panose="02020503020101020101" pitchFamily="18" charset="-127"/>
                <a:ea typeface="웰컴체OTF Regular" panose="02020503020101020101" pitchFamily="18" charset="-127"/>
                <a:cs typeface="Arial" pitchFamily="34" charset="0"/>
              </a:rPr>
              <a:t>하고자 하는 것에 깊은 관심이 있으며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웰컴체OTF Regular" panose="02020503020101020101" pitchFamily="18" charset="-127"/>
                <a:ea typeface="웰컴체OTF Regular" panose="02020503020101020101" pitchFamily="18" charset="-127"/>
                <a:cs typeface="Arial" pitchFamily="34" charset="0"/>
              </a:rPr>
              <a:t>,</a:t>
            </a:r>
          </a:p>
          <a:p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웰컴체OTF Regular" panose="02020503020101020101" pitchFamily="18" charset="-127"/>
              <a:ea typeface="웰컴체OTF Regular" panose="02020503020101020101" pitchFamily="18" charset="-127"/>
              <a:cs typeface="Arial" pitchFamily="34" charset="0"/>
            </a:endParaRPr>
          </a:p>
          <a:p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웰컴체OTF Regular" panose="02020503020101020101" pitchFamily="18" charset="-127"/>
                <a:ea typeface="웰컴체OTF Regular" panose="02020503020101020101" pitchFamily="18" charset="-127"/>
                <a:cs typeface="Arial" pitchFamily="34" charset="0"/>
              </a:rPr>
              <a:t>수강생 여러분이 자신의 내적 진로를 찾아 커리어로 성취하시기고 성공하시길 기원합니다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웰컴체OTF Regular" panose="02020503020101020101" pitchFamily="18" charset="-127"/>
                <a:ea typeface="웰컴체OTF Regular" panose="02020503020101020101" pitchFamily="18" charset="-127"/>
                <a:cs typeface="Arial" pitchFamily="34" charset="0"/>
              </a:rPr>
              <a:t>.”</a:t>
            </a:r>
          </a:p>
          <a:p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웰컴체OTF Regular" panose="02020503020101020101" pitchFamily="18" charset="-127"/>
              <a:ea typeface="웰컴체OTF Regular" panose="02020503020101020101" pitchFamily="18" charset="-127"/>
              <a:cs typeface="Arial" pitchFamily="34" charset="0"/>
            </a:endParaRP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9B8F3C9-4182-4F7B-8D65-AC2AD1B110CE}"/>
              </a:ext>
            </a:extLst>
          </p:cNvPr>
          <p:cNvSpPr>
            <a:spLocks noGrp="1"/>
          </p:cNvSpPr>
          <p:nvPr>
            <p:ph type="pic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그림 개체 틀 6">
            <a:extLst>
              <a:ext uri="{FF2B5EF4-FFF2-40B4-BE49-F238E27FC236}">
                <a16:creationId xmlns:a16="http://schemas.microsoft.com/office/drawing/2014/main" id="{331783FF-2439-4177-BD0F-5177A1DF996A}"/>
              </a:ext>
            </a:extLst>
          </p:cNvPr>
          <p:cNvSpPr>
            <a:spLocks noGrp="1"/>
          </p:cNvSpPr>
          <p:nvPr>
            <p:ph type="pic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1" name="내용 개체 틀 14">
            <a:extLst>
              <a:ext uri="{FF2B5EF4-FFF2-40B4-BE49-F238E27FC236}">
                <a16:creationId xmlns:a16="http://schemas.microsoft.com/office/drawing/2014/main" id="{4139825C-53C7-44F4-A064-9795CECD081B}"/>
              </a:ext>
            </a:extLst>
          </p:cNvPr>
          <p:cNvSpPr txBox="1">
            <a:spLocks/>
          </p:cNvSpPr>
          <p:nvPr/>
        </p:nvSpPr>
        <p:spPr>
          <a:xfrm>
            <a:off x="452958" y="3798318"/>
            <a:ext cx="3899182" cy="1839180"/>
          </a:xfrm>
          <a:prstGeom prst="rect">
            <a:avLst/>
          </a:prstGeom>
        </p:spPr>
        <p:txBody>
          <a:bodyPr rtlCol="0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 b="1" dirty="0">
                <a:latin typeface="웰컴체OTF Regular" panose="02020503020101020101" pitchFamily="18" charset="-127"/>
                <a:ea typeface="웰컴체OTF Regular" panose="02020503020101020101" pitchFamily="18" charset="-127"/>
              </a:rPr>
              <a:t>약 력</a:t>
            </a:r>
            <a:endParaRPr lang="en-GB" altLang="ko-KR" sz="1600" b="1" dirty="0">
              <a:latin typeface="웰컴체OTF Regular" panose="02020503020101020101" pitchFamily="18" charset="-127"/>
              <a:ea typeface="웰컴체OTF Regular" panose="02020503020101020101" pitchFamily="18" charset="-127"/>
            </a:endParaRPr>
          </a:p>
          <a:p>
            <a:r>
              <a:rPr lang="ko-KR" altLang="en-US" sz="1200" b="1" dirty="0">
                <a:latin typeface="웰컴체OTF Regular" panose="02020503020101020101" pitchFamily="18" charset="-127"/>
                <a:ea typeface="웰컴체OTF Regular" panose="02020503020101020101" pitchFamily="18" charset="-127"/>
              </a:rPr>
              <a:t>국민대학교 소프트웨어융합대학원 강사</a:t>
            </a:r>
            <a:endParaRPr lang="en-US" altLang="ko-KR" sz="1200" b="1" dirty="0">
              <a:latin typeface="웰컴체OTF Regular" panose="02020503020101020101" pitchFamily="18" charset="-127"/>
              <a:ea typeface="웰컴체OTF Regular" panose="02020503020101020101" pitchFamily="18" charset="-127"/>
            </a:endParaRPr>
          </a:p>
          <a:p>
            <a:r>
              <a:rPr lang="ko-KR" altLang="en-US" sz="1200" b="1" dirty="0">
                <a:latin typeface="웰컴체OTF Regular" panose="02020503020101020101" pitchFamily="18" charset="-127"/>
                <a:ea typeface="웰컴체OTF Regular" panose="02020503020101020101" pitchFamily="18" charset="-127"/>
              </a:rPr>
              <a:t>광주과학기술원</a:t>
            </a:r>
            <a:r>
              <a:rPr lang="en-US" altLang="ko-KR" sz="1200" b="1" dirty="0">
                <a:latin typeface="웰컴체OTF Regular" panose="02020503020101020101" pitchFamily="18" charset="-127"/>
                <a:ea typeface="웰컴체OTF Regular" panose="02020503020101020101" pitchFamily="18" charset="-127"/>
              </a:rPr>
              <a:t>(GIST) </a:t>
            </a:r>
            <a:r>
              <a:rPr lang="ko-KR" altLang="en-US" sz="1200" b="1" dirty="0">
                <a:latin typeface="웰컴체OTF Regular" panose="02020503020101020101" pitchFamily="18" charset="-127"/>
                <a:ea typeface="웰컴체OTF Regular" panose="02020503020101020101" pitchFamily="18" charset="-127"/>
              </a:rPr>
              <a:t>인공지능연구소 강사</a:t>
            </a:r>
            <a:endParaRPr lang="en-US" altLang="ko-KR" sz="1200" b="1" dirty="0">
              <a:latin typeface="웰컴체OTF Regular" panose="02020503020101020101" pitchFamily="18" charset="-127"/>
              <a:ea typeface="웰컴체OTF Regular" panose="02020503020101020101" pitchFamily="18" charset="-127"/>
            </a:endParaRPr>
          </a:p>
          <a:p>
            <a:r>
              <a:rPr lang="ko-KR" altLang="en-US" sz="1200" b="1" dirty="0">
                <a:latin typeface="웰컴체OTF Regular" panose="02020503020101020101" pitchFamily="18" charset="-127"/>
                <a:ea typeface="웰컴체OTF Regular" panose="02020503020101020101" pitchFamily="18" charset="-127"/>
              </a:rPr>
              <a:t>인공지능 솔루션 컨설턴트</a:t>
            </a:r>
            <a:endParaRPr lang="en-US" altLang="ko-KR" sz="1200" b="1" dirty="0">
              <a:latin typeface="웰컴체OTF Regular" panose="02020503020101020101" pitchFamily="18" charset="-127"/>
              <a:ea typeface="웰컴체OTF Regular" panose="02020503020101020101" pitchFamily="18" charset="-127"/>
            </a:endParaRPr>
          </a:p>
          <a:p>
            <a:r>
              <a:rPr lang="ko-KR" altLang="en-US" sz="1200" b="1" dirty="0">
                <a:latin typeface="웰컴체OTF Regular" panose="02020503020101020101" pitchFamily="18" charset="-127"/>
                <a:ea typeface="웰컴체OTF Regular" panose="02020503020101020101" pitchFamily="18" charset="-127"/>
              </a:rPr>
              <a:t>런던대 데이터사이언스 석사</a:t>
            </a:r>
            <a:endParaRPr lang="en-US" altLang="ko-KR" sz="1200" b="1" dirty="0">
              <a:latin typeface="웰컴체OTF Regular" panose="02020503020101020101" pitchFamily="18" charset="-127"/>
              <a:ea typeface="웰컴체OTF Regular" panose="02020503020101020101" pitchFamily="18" charset="-127"/>
            </a:endParaRPr>
          </a:p>
          <a:p>
            <a:r>
              <a:rPr lang="ko-KR" altLang="en-US" sz="1200" b="1" dirty="0">
                <a:latin typeface="웰컴체OTF Regular" panose="02020503020101020101" pitchFamily="18" charset="-127"/>
                <a:ea typeface="웰컴체OTF Regular" panose="02020503020101020101" pitchFamily="18" charset="-127"/>
              </a:rPr>
              <a:t>서울대학교 재료공학부 학사</a:t>
            </a:r>
            <a:endParaRPr lang="en-US" altLang="ko-KR" sz="1200" b="1" dirty="0">
              <a:latin typeface="웰컴체OTF Regular" panose="02020503020101020101" pitchFamily="18" charset="-127"/>
              <a:ea typeface="웰컴체OTF Regular" panose="02020503020101020101" pitchFamily="18" charset="-127"/>
            </a:endParaRPr>
          </a:p>
          <a:p>
            <a:endParaRPr lang="ko-KR" sz="1600" b="1" dirty="0">
              <a:latin typeface="웰컴체OTF Regular" panose="02020503020101020101" pitchFamily="18" charset="-127"/>
              <a:ea typeface="웰컴체OTF Regular" panose="02020503020101020101" pitchFamily="18" charset="-127"/>
            </a:endParaRPr>
          </a:p>
        </p:txBody>
      </p:sp>
      <p:sp>
        <p:nvSpPr>
          <p:cNvPr id="12" name="슬라이드 번호 개체 틀 20">
            <a:extLst>
              <a:ext uri="{FF2B5EF4-FFF2-40B4-BE49-F238E27FC236}">
                <a16:creationId xmlns:a16="http://schemas.microsoft.com/office/drawing/2014/main" id="{1C563B34-DD53-4FB1-B8C2-8914E01C6365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rtlCol="0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BA1B0FB-D917-4C8C-928F-313BD683BF39}" type="slidenum">
              <a:rPr lang="en-US" altLang="ko-KR" smtClean="0">
                <a:latin typeface="웰컴체OTF Regular" panose="02020503020101020101" pitchFamily="18" charset="-127"/>
                <a:ea typeface="웰컴체OTF Regular" panose="02020503020101020101" pitchFamily="18" charset="-127"/>
              </a:rPr>
              <a:pPr/>
              <a:t>19</a:t>
            </a:fld>
            <a:endParaRPr lang="ko-KR">
              <a:latin typeface="웰컴체OTF Regular" panose="02020503020101020101" pitchFamily="18" charset="-127"/>
              <a:ea typeface="웰컴체OTF Regular" panose="02020503020101020101" pitchFamily="18" charset="-127"/>
            </a:endParaRPr>
          </a:p>
        </p:txBody>
      </p:sp>
      <p:sp>
        <p:nvSpPr>
          <p:cNvPr id="13" name="제목 13">
            <a:extLst>
              <a:ext uri="{FF2B5EF4-FFF2-40B4-BE49-F238E27FC236}">
                <a16:creationId xmlns:a16="http://schemas.microsoft.com/office/drawing/2014/main" id="{E328F186-7A9C-4C26-8737-FDA8684439FB}"/>
              </a:ext>
            </a:extLst>
          </p:cNvPr>
          <p:cNvSpPr txBox="1">
            <a:spLocks/>
          </p:cNvSpPr>
          <p:nvPr/>
        </p:nvSpPr>
        <p:spPr>
          <a:xfrm>
            <a:off x="1259658" y="2163379"/>
            <a:ext cx="2808286" cy="713700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ko-KR"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cap="all" dirty="0">
                <a:latin typeface="웰컴체OTF Regular" panose="02020503020101020101" pitchFamily="18" charset="-127"/>
                <a:ea typeface="웰컴체OTF Regular" panose="02020503020101020101" pitchFamily="18" charset="-127"/>
                <a:cs typeface="+mn-cs"/>
              </a:rPr>
              <a:t>정 재 민</a:t>
            </a:r>
          </a:p>
        </p:txBody>
      </p:sp>
      <p:sp>
        <p:nvSpPr>
          <p:cNvPr id="9" name="Text Placeholder 1"/>
          <p:cNvSpPr txBox="1">
            <a:spLocks/>
          </p:cNvSpPr>
          <p:nvPr/>
        </p:nvSpPr>
        <p:spPr>
          <a:xfrm>
            <a:off x="1034397" y="87454"/>
            <a:ext cx="2736304" cy="1080120"/>
          </a:xfrm>
          <a:prstGeom prst="rect">
            <a:avLst/>
          </a:prstGeom>
        </p:spPr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3600" b="1">
                <a:solidFill>
                  <a:schemeClr val="accent1"/>
                </a:solidFill>
                <a:latin typeface="웰컴체OTF Regular" panose="02020503020101020101" pitchFamily="18" charset="-127"/>
                <a:ea typeface="웰컴체OTF Regular" panose="02020503020101020101" pitchFamily="18" charset="-127"/>
                <a:cs typeface="Arial" pitchFamily="34" charset="0"/>
              </a:rPr>
              <a:t>교수 소개</a:t>
            </a:r>
            <a:endParaRPr lang="ko-KR" altLang="en-US" sz="3600" b="1" dirty="0">
              <a:solidFill>
                <a:schemeClr val="accent1"/>
              </a:solidFill>
              <a:latin typeface="웰컴체OTF Regular" panose="02020503020101020101" pitchFamily="18" charset="-127"/>
              <a:ea typeface="웰컴체OTF Regular" panose="02020503020101020101" pitchFamily="18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9854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6825618" y="815958"/>
            <a:ext cx="2412269" cy="981576"/>
            <a:chOff x="5004048" y="933547"/>
            <a:chExt cx="3456384" cy="452794"/>
          </a:xfrm>
        </p:grpSpPr>
        <p:sp>
          <p:nvSpPr>
            <p:cNvPr id="9" name="Text Placeholder 17"/>
            <p:cNvSpPr txBox="1">
              <a:spLocks/>
            </p:cNvSpPr>
            <p:nvPr/>
          </p:nvSpPr>
          <p:spPr>
            <a:xfrm>
              <a:off x="5004048" y="933547"/>
              <a:ext cx="3456384" cy="246087"/>
            </a:xfrm>
            <a:prstGeom prst="rect">
              <a:avLst/>
            </a:prstGeom>
            <a:noFill/>
            <a:ln w="19050">
              <a:noFill/>
            </a:ln>
          </p:spPr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400" b="1" dirty="0">
                  <a:solidFill>
                    <a:schemeClr val="bg1"/>
                  </a:solidFill>
                  <a:latin typeface="웰컴체OTF Regular" panose="02020503020101020101" pitchFamily="18" charset="-127"/>
                  <a:ea typeface="웰컴체OTF Regular" panose="02020503020101020101" pitchFamily="18" charset="-127"/>
                  <a:cs typeface="Arial" pitchFamily="34" charset="0"/>
                </a:rPr>
                <a:t>DB</a:t>
              </a:r>
              <a:r>
                <a:rPr lang="ko-KR" altLang="en-US" sz="1400" b="1" dirty="0">
                  <a:solidFill>
                    <a:schemeClr val="bg1"/>
                  </a:solidFill>
                  <a:latin typeface="웰컴체OTF Regular" panose="02020503020101020101" pitchFamily="18" charset="-127"/>
                  <a:ea typeface="웰컴체OTF Regular" panose="02020503020101020101" pitchFamily="18" charset="-127"/>
                  <a:cs typeface="Arial" pitchFamily="34" charset="0"/>
                </a:rPr>
                <a:t>서버 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004048" y="1173378"/>
              <a:ext cx="3456384" cy="2129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200" dirty="0">
                  <a:solidFill>
                    <a:schemeClr val="bg1"/>
                  </a:solidFill>
                  <a:latin typeface="웰컴체OTF Regular" panose="02020503020101020101" pitchFamily="18" charset="-127"/>
                  <a:ea typeface="웰컴체OTF Regular" panose="02020503020101020101" pitchFamily="18" charset="-127"/>
                  <a:cs typeface="Arial" pitchFamily="34" charset="0"/>
                </a:rPr>
                <a:t>DB</a:t>
              </a:r>
              <a:r>
                <a:rPr lang="ko-KR" altLang="en-US" sz="1200" dirty="0">
                  <a:solidFill>
                    <a:schemeClr val="bg1"/>
                  </a:solidFill>
                  <a:latin typeface="웰컴체OTF Regular" panose="02020503020101020101" pitchFamily="18" charset="-127"/>
                  <a:ea typeface="웰컴체OTF Regular" panose="02020503020101020101" pitchFamily="18" charset="-127"/>
                  <a:cs typeface="Arial" pitchFamily="34" charset="0"/>
                </a:rPr>
                <a:t>서버 </a:t>
              </a:r>
              <a:endParaRPr lang="en-US" altLang="ko-KR" sz="1200" dirty="0">
                <a:solidFill>
                  <a:schemeClr val="bg1"/>
                </a:solidFill>
                <a:latin typeface="웰컴체OTF Regular" panose="02020503020101020101" pitchFamily="18" charset="-127"/>
                <a:ea typeface="웰컴체OTF Regular" panose="02020503020101020101" pitchFamily="18" charset="-127"/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  <a:latin typeface="웰컴체OTF Regular" panose="02020503020101020101" pitchFamily="18" charset="-127"/>
                  <a:ea typeface="웰컴체OTF Regular" panose="02020503020101020101" pitchFamily="18" charset="-127"/>
                  <a:cs typeface="Arial" pitchFamily="34" charset="0"/>
                </a:rPr>
                <a:t>(</a:t>
              </a:r>
              <a:r>
                <a:rPr lang="ko-KR" altLang="en-US" sz="1200" dirty="0">
                  <a:solidFill>
                    <a:schemeClr val="bg1"/>
                  </a:solidFill>
                  <a:latin typeface="웰컴체OTF Regular" panose="02020503020101020101" pitchFamily="18" charset="-127"/>
                  <a:ea typeface="웰컴체OTF Regular" panose="02020503020101020101" pitchFamily="18" charset="-127"/>
                  <a:cs typeface="Arial" pitchFamily="34" charset="0"/>
                </a:rPr>
                <a:t>물리적 서버</a:t>
              </a:r>
              <a:r>
                <a:rPr lang="en-US" altLang="ko-KR" sz="1200" dirty="0">
                  <a:solidFill>
                    <a:schemeClr val="bg1"/>
                  </a:solidFill>
                  <a:latin typeface="웰컴체OTF Regular" panose="02020503020101020101" pitchFamily="18" charset="-127"/>
                  <a:ea typeface="웰컴체OTF Regular" panose="02020503020101020101" pitchFamily="18" charset="-127"/>
                  <a:cs typeface="Arial" pitchFamily="34" charset="0"/>
                </a:rPr>
                <a:t>, </a:t>
              </a:r>
              <a:r>
                <a:rPr lang="en-US" altLang="ko-KR" sz="1200" dirty="0" err="1">
                  <a:solidFill>
                    <a:schemeClr val="bg1"/>
                  </a:solidFill>
                  <a:latin typeface="웰컴체OTF Regular" panose="02020503020101020101" pitchFamily="18" charset="-127"/>
                  <a:ea typeface="웰컴체OTF Regular" panose="02020503020101020101" pitchFamily="18" charset="-127"/>
                  <a:cs typeface="Arial" pitchFamily="34" charset="0"/>
                </a:rPr>
                <a:t>on-premise</a:t>
              </a:r>
              <a:r>
                <a:rPr lang="en-US" altLang="ko-KR" sz="1200" dirty="0">
                  <a:solidFill>
                    <a:schemeClr val="bg1"/>
                  </a:solidFill>
                  <a:latin typeface="웰컴체OTF Regular" panose="02020503020101020101" pitchFamily="18" charset="-127"/>
                  <a:ea typeface="웰컴체OTF Regular" panose="02020503020101020101" pitchFamily="18" charset="-127"/>
                  <a:cs typeface="Arial" pitchFamily="34" charset="0"/>
                </a:rPr>
                <a:t>)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076056" y="2329014"/>
            <a:ext cx="5421970" cy="954522"/>
            <a:chOff x="5004048" y="933547"/>
            <a:chExt cx="5103031" cy="954522"/>
          </a:xfrm>
        </p:grpSpPr>
        <p:sp>
          <p:nvSpPr>
            <p:cNvPr id="13" name="Text Placeholder 17"/>
            <p:cNvSpPr txBox="1">
              <a:spLocks/>
            </p:cNvSpPr>
            <p:nvPr/>
          </p:nvSpPr>
          <p:spPr>
            <a:xfrm>
              <a:off x="5004048" y="933547"/>
              <a:ext cx="3456384" cy="246087"/>
            </a:xfrm>
            <a:prstGeom prst="rect">
              <a:avLst/>
            </a:prstGeom>
            <a:noFill/>
            <a:ln w="19050">
              <a:noFill/>
            </a:ln>
          </p:spPr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400" b="1" dirty="0">
                  <a:solidFill>
                    <a:schemeClr val="bg1"/>
                  </a:solidFill>
                  <a:latin typeface="웰컴체OTF Regular" panose="02020503020101020101" pitchFamily="18" charset="-127"/>
                  <a:ea typeface="웰컴체OTF Regular" panose="02020503020101020101" pitchFamily="18" charset="-127"/>
                  <a:cs typeface="Arial" pitchFamily="34" charset="0"/>
                </a:rPr>
                <a:t>Name Here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650695" y="1580292"/>
              <a:ext cx="34563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400" dirty="0">
                  <a:solidFill>
                    <a:schemeClr val="bg1"/>
                  </a:solidFill>
                  <a:latin typeface="웰컴체OTF Regular" panose="02020503020101020101" pitchFamily="18" charset="-127"/>
                  <a:ea typeface="웰컴체OTF Regular" panose="02020503020101020101" pitchFamily="18" charset="-127"/>
                  <a:cs typeface="Arial" pitchFamily="34" charset="0"/>
                </a:rPr>
                <a:t>DB </a:t>
              </a:r>
              <a:r>
                <a:rPr lang="ko-KR" altLang="en-US" sz="1400" dirty="0">
                  <a:solidFill>
                    <a:schemeClr val="bg1"/>
                  </a:solidFill>
                  <a:latin typeface="웰컴체OTF Regular" panose="02020503020101020101" pitchFamily="18" charset="-127"/>
                  <a:ea typeface="웰컴체OTF Regular" panose="02020503020101020101" pitchFamily="18" charset="-127"/>
                  <a:cs typeface="Arial" pitchFamily="34" charset="0"/>
                </a:rPr>
                <a:t>서버 다루는 법</a:t>
              </a:r>
              <a:r>
                <a:rPr lang="en-US" altLang="ko-KR" sz="1400" dirty="0">
                  <a:solidFill>
                    <a:schemeClr val="bg1"/>
                  </a:solidFill>
                  <a:latin typeface="웰컴체OTF Regular" panose="02020503020101020101" pitchFamily="18" charset="-127"/>
                  <a:ea typeface="웰컴체OTF Regular" panose="02020503020101020101" pitchFamily="18" charset="-127"/>
                  <a:cs typeface="Arial" pitchFamily="34" charset="0"/>
                </a:rPr>
                <a:t>!!</a:t>
              </a:r>
            </a:p>
          </p:txBody>
        </p:sp>
      </p:grpSp>
      <p:sp>
        <p:nvSpPr>
          <p:cNvPr id="16" name="Text Placeholder 17"/>
          <p:cNvSpPr txBox="1">
            <a:spLocks/>
          </p:cNvSpPr>
          <p:nvPr/>
        </p:nvSpPr>
        <p:spPr>
          <a:xfrm>
            <a:off x="6825618" y="3617390"/>
            <a:ext cx="3672408" cy="710788"/>
          </a:xfrm>
          <a:prstGeom prst="rect">
            <a:avLst/>
          </a:prstGeom>
          <a:noFill/>
          <a:ln w="19050">
            <a:noFill/>
          </a:ln>
        </p:spPr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charset="0"/>
              <a:buChar char="•"/>
            </a:pPr>
            <a:r>
              <a:rPr lang="en-US" altLang="ko-KR" sz="1200" dirty="0">
                <a:solidFill>
                  <a:schemeClr val="bg1"/>
                </a:solidFill>
                <a:latin typeface="웰컴체OTF Regular" panose="02020503020101020101" pitchFamily="18" charset="-127"/>
                <a:ea typeface="웰컴체OTF Regular" panose="02020503020101020101" pitchFamily="18" charset="-127"/>
                <a:cs typeface="Arial" pitchFamily="34" charset="0"/>
              </a:rPr>
              <a:t>SQL </a:t>
            </a:r>
            <a:r>
              <a:rPr lang="ko-KR" altLang="en-US" sz="1200" dirty="0">
                <a:solidFill>
                  <a:schemeClr val="bg1"/>
                </a:solidFill>
                <a:latin typeface="웰컴체OTF Regular" panose="02020503020101020101" pitchFamily="18" charset="-127"/>
                <a:ea typeface="웰컴체OTF Regular" panose="02020503020101020101" pitchFamily="18" charset="-127"/>
                <a:cs typeface="Arial" pitchFamily="34" charset="0"/>
              </a:rPr>
              <a:t>서버 데이터 추출</a:t>
            </a:r>
            <a:r>
              <a:rPr lang="en-US" altLang="ko-KR" sz="1200" dirty="0">
                <a:solidFill>
                  <a:schemeClr val="bg1"/>
                </a:solidFill>
                <a:latin typeface="웰컴체OTF Regular" panose="02020503020101020101" pitchFamily="18" charset="-127"/>
                <a:ea typeface="웰컴체OTF Regular" panose="02020503020101020101" pitchFamily="18" charset="-127"/>
                <a:cs typeface="Arial" pitchFamily="34" charset="0"/>
              </a:rPr>
              <a:t>/</a:t>
            </a:r>
            <a:r>
              <a:rPr lang="ko-KR" altLang="en-US" sz="1200" dirty="0">
                <a:solidFill>
                  <a:schemeClr val="bg1"/>
                </a:solidFill>
                <a:latin typeface="웰컴체OTF Regular" panose="02020503020101020101" pitchFamily="18" charset="-127"/>
                <a:ea typeface="웰컴체OTF Regular" panose="02020503020101020101" pitchFamily="18" charset="-127"/>
                <a:cs typeface="Arial" pitchFamily="34" charset="0"/>
              </a:rPr>
              <a:t>분석</a:t>
            </a:r>
          </a:p>
          <a:p>
            <a:pPr marL="285750" indent="-285750">
              <a:buFont typeface="Arial" charset="0"/>
              <a:buChar char="•"/>
            </a:pPr>
            <a:r>
              <a:rPr lang="ko-KR" altLang="en-US" sz="1200" dirty="0">
                <a:solidFill>
                  <a:schemeClr val="bg1"/>
                </a:solidFill>
                <a:latin typeface="웰컴체OTF Regular" panose="02020503020101020101" pitchFamily="18" charset="-127"/>
                <a:ea typeface="웰컴체OTF Regular" panose="02020503020101020101" pitchFamily="18" charset="-127"/>
                <a:cs typeface="Arial" pitchFamily="34" charset="0"/>
              </a:rPr>
              <a:t>웹사이트 정보 저장</a:t>
            </a:r>
            <a:r>
              <a:rPr lang="en-US" altLang="ko-KR" sz="1200" dirty="0">
                <a:solidFill>
                  <a:schemeClr val="bg1"/>
                </a:solidFill>
                <a:latin typeface="웰컴체OTF Regular" panose="02020503020101020101" pitchFamily="18" charset="-127"/>
                <a:ea typeface="웰컴체OTF Regular" panose="02020503020101020101" pitchFamily="18" charset="-127"/>
                <a:cs typeface="Arial" pitchFamily="34" charset="0"/>
              </a:rPr>
              <a:t>/</a:t>
            </a:r>
            <a:r>
              <a:rPr lang="ko-KR" altLang="en-US" sz="1200" dirty="0">
                <a:solidFill>
                  <a:schemeClr val="bg1"/>
                </a:solidFill>
                <a:latin typeface="웰컴체OTF Regular" panose="02020503020101020101" pitchFamily="18" charset="-127"/>
                <a:ea typeface="웰컴체OTF Regular" panose="02020503020101020101" pitchFamily="18" charset="-127"/>
                <a:cs typeface="Arial" pitchFamily="34" charset="0"/>
              </a:rPr>
              <a:t>운영</a:t>
            </a:r>
          </a:p>
          <a:p>
            <a:pPr marL="285750" indent="-285750">
              <a:buFont typeface="Arial" charset="0"/>
              <a:buChar char="•"/>
            </a:pPr>
            <a:r>
              <a:rPr lang="en-US" altLang="ko-KR" sz="1200" dirty="0">
                <a:solidFill>
                  <a:schemeClr val="bg1"/>
                </a:solidFill>
                <a:latin typeface="웰컴체OTF Regular" panose="02020503020101020101" pitchFamily="18" charset="-127"/>
                <a:ea typeface="웰컴체OTF Regular" panose="02020503020101020101" pitchFamily="18" charset="-127"/>
                <a:cs typeface="Arial" pitchFamily="34" charset="0"/>
              </a:rPr>
              <a:t>DB </a:t>
            </a:r>
            <a:r>
              <a:rPr lang="ko-KR" altLang="en-US" sz="1200" dirty="0">
                <a:solidFill>
                  <a:schemeClr val="bg1"/>
                </a:solidFill>
                <a:latin typeface="웰컴체OTF Regular" panose="02020503020101020101" pitchFamily="18" charset="-127"/>
                <a:ea typeface="웰컴체OTF Regular" panose="02020503020101020101" pitchFamily="18" charset="-127"/>
                <a:cs typeface="Arial" pitchFamily="34" charset="0"/>
              </a:rPr>
              <a:t>데이터 보관</a:t>
            </a:r>
          </a:p>
        </p:txBody>
      </p:sp>
      <p:sp>
        <p:nvSpPr>
          <p:cNvPr id="22" name="Text Placeholder 1"/>
          <p:cNvSpPr txBox="1">
            <a:spLocks/>
          </p:cNvSpPr>
          <p:nvPr/>
        </p:nvSpPr>
        <p:spPr>
          <a:xfrm>
            <a:off x="613205" y="1553618"/>
            <a:ext cx="3132349" cy="1853298"/>
          </a:xfrm>
          <a:prstGeom prst="rect">
            <a:avLst/>
          </a:prstGeom>
        </p:spPr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2400" b="1" dirty="0">
                <a:solidFill>
                  <a:schemeClr val="bg1"/>
                </a:solidFill>
                <a:latin typeface="웰컴체OTF Regular" panose="02020503020101020101" pitchFamily="18" charset="-127"/>
                <a:ea typeface="웰컴체OTF Regular" panose="02020503020101020101" pitchFamily="18" charset="-127"/>
                <a:cs typeface="Arial" pitchFamily="34" charset="0"/>
              </a:rPr>
              <a:t>모두를 위한 </a:t>
            </a:r>
            <a:r>
              <a:rPr lang="en-US" altLang="ko-KR" sz="2400" b="1" dirty="0">
                <a:solidFill>
                  <a:schemeClr val="bg1"/>
                </a:solidFill>
                <a:latin typeface="웰컴체OTF Regular" panose="02020503020101020101" pitchFamily="18" charset="-127"/>
                <a:ea typeface="웰컴체OTF Regular" panose="02020503020101020101" pitchFamily="18" charset="-127"/>
                <a:cs typeface="Arial" pitchFamily="34" charset="0"/>
              </a:rPr>
              <a:t>MySQL</a:t>
            </a:r>
            <a:r>
              <a:rPr lang="ko-KR" altLang="en-US" sz="2400" b="1" dirty="0">
                <a:solidFill>
                  <a:schemeClr val="bg1"/>
                </a:solidFill>
                <a:latin typeface="웰컴체OTF Regular" panose="02020503020101020101" pitchFamily="18" charset="-127"/>
                <a:ea typeface="웰컴체OTF Regular" panose="02020503020101020101" pitchFamily="18" charset="-127"/>
                <a:cs typeface="Arial" pitchFamily="34" charset="0"/>
              </a:rPr>
              <a:t> </a:t>
            </a:r>
            <a:br>
              <a:rPr lang="en-US" altLang="ko-KR" sz="2400" b="1" dirty="0">
                <a:solidFill>
                  <a:schemeClr val="bg1"/>
                </a:solidFill>
                <a:latin typeface="웰컴체OTF Regular" panose="02020503020101020101" pitchFamily="18" charset="-127"/>
                <a:ea typeface="웰컴체OTF Regular" panose="02020503020101020101" pitchFamily="18" charset="-127"/>
                <a:cs typeface="Arial" pitchFamily="34" charset="0"/>
              </a:rPr>
            </a:br>
            <a:r>
              <a:rPr lang="en-US" altLang="ko-KR" sz="2400" b="1" dirty="0">
                <a:solidFill>
                  <a:schemeClr val="bg1"/>
                </a:solidFill>
                <a:latin typeface="웰컴체OTF Regular" panose="02020503020101020101" pitchFamily="18" charset="-127"/>
                <a:ea typeface="웰컴체OTF Regular" panose="02020503020101020101" pitchFamily="18" charset="-127"/>
                <a:cs typeface="Arial" pitchFamily="34" charset="0"/>
              </a:rPr>
              <a:t>(Data Engineering) </a:t>
            </a:r>
            <a:br>
              <a:rPr lang="en-US" altLang="ko-KR" sz="2400" b="1" dirty="0">
                <a:solidFill>
                  <a:schemeClr val="bg1"/>
                </a:solidFill>
                <a:latin typeface="웰컴체OTF Regular" panose="02020503020101020101" pitchFamily="18" charset="-127"/>
                <a:ea typeface="웰컴체OTF Regular" panose="02020503020101020101" pitchFamily="18" charset="-127"/>
                <a:cs typeface="Arial" pitchFamily="34" charset="0"/>
              </a:rPr>
            </a:br>
            <a:r>
              <a:rPr lang="ko-KR" altLang="en-US" sz="2400" b="1" dirty="0">
                <a:solidFill>
                  <a:schemeClr val="bg1"/>
                </a:solidFill>
                <a:latin typeface="웰컴체OTF Regular" panose="02020503020101020101" pitchFamily="18" charset="-127"/>
                <a:ea typeface="웰컴체OTF Regular" panose="02020503020101020101" pitchFamily="18" charset="-127"/>
                <a:cs typeface="Arial" pitchFamily="34" charset="0"/>
              </a:rPr>
              <a:t>수업내용</a:t>
            </a:r>
          </a:p>
        </p:txBody>
      </p:sp>
      <p:sp>
        <p:nvSpPr>
          <p:cNvPr id="7" name="그림 개체 틀 6">
            <a:extLst>
              <a:ext uri="{FF2B5EF4-FFF2-40B4-BE49-F238E27FC236}">
                <a16:creationId xmlns:a16="http://schemas.microsoft.com/office/drawing/2014/main" id="{9FB933DE-B8D7-4988-A551-C80450EE2215}"/>
              </a:ext>
            </a:extLst>
          </p:cNvPr>
          <p:cNvSpPr>
            <a:spLocks noGrp="1"/>
          </p:cNvSpPr>
          <p:nvPr>
            <p:ph type="pic" idx="11"/>
          </p:nvPr>
        </p:nvSpPr>
        <p:spPr>
          <a:xfrm>
            <a:off x="4352557" y="3354238"/>
            <a:ext cx="1296144" cy="1296144"/>
          </a:xfrm>
        </p:spPr>
        <p:txBody>
          <a:bodyPr/>
          <a:lstStyle/>
          <a:p>
            <a:endParaRPr lang="ko-KR" altLang="en-US"/>
          </a:p>
        </p:txBody>
      </p:sp>
      <p:pic>
        <p:nvPicPr>
          <p:cNvPr id="19" name="Picture 10" descr="Data Center Servers | Lenovo 코리아">
            <a:extLst>
              <a:ext uri="{FF2B5EF4-FFF2-40B4-BE49-F238E27FC236}">
                <a16:creationId xmlns:a16="http://schemas.microsoft.com/office/drawing/2014/main" id="{CE6A058E-38BB-42E6-B2D8-8F6FB8AFA007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41" r="22641"/>
          <a:stretch>
            <a:fillRect/>
          </a:stretch>
        </p:blipFill>
        <p:spPr bwMode="auto">
          <a:xfrm>
            <a:off x="4017984" y="284478"/>
            <a:ext cx="2538280" cy="2538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내용 개체 틀 4">
            <a:extLst>
              <a:ext uri="{FF2B5EF4-FFF2-40B4-BE49-F238E27FC236}">
                <a16:creationId xmlns:a16="http://schemas.microsoft.com/office/drawing/2014/main" id="{79C8BCAB-8618-4B98-9101-EFE56A1214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8701" y="2269515"/>
            <a:ext cx="1176917" cy="7831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</p:pic>
      <p:pic>
        <p:nvPicPr>
          <p:cNvPr id="23" name="Picture 4" descr="부장님, 출근하고 싶어요” 실리콘밸리 IT 기업들의 반전 - 조선일보">
            <a:extLst>
              <a:ext uri="{FF2B5EF4-FFF2-40B4-BE49-F238E27FC236}">
                <a16:creationId xmlns:a16="http://schemas.microsoft.com/office/drawing/2014/main" id="{C14259C5-4A3E-4EF5-A793-D99966D463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9938" y="3294739"/>
            <a:ext cx="2914372" cy="1637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9"/>
          <p:cNvSpPr txBox="1"/>
          <p:nvPr/>
        </p:nvSpPr>
        <p:spPr>
          <a:xfrm>
            <a:off x="7115929" y="4876006"/>
            <a:ext cx="2208599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chemeClr val="bg1"/>
                </a:solidFill>
                <a:latin typeface="웰컴체OTF Regular" panose="02020503020101020101" pitchFamily="18" charset="-127"/>
                <a:ea typeface="웰컴체OTF Regular" panose="02020503020101020101" pitchFamily="18" charset="-127"/>
                <a:cs typeface="Arial" pitchFamily="34" charset="0"/>
              </a:rPr>
              <a:t>강좌 소개 </a:t>
            </a:r>
            <a:r>
              <a:rPr lang="en-US" altLang="ko-KR" sz="1100" dirty="0">
                <a:solidFill>
                  <a:schemeClr val="bg1"/>
                </a:solidFill>
                <a:latin typeface="웰컴체OTF Regular" panose="02020503020101020101" pitchFamily="18" charset="-127"/>
                <a:ea typeface="웰컴체OTF Regular" panose="02020503020101020101" pitchFamily="18" charset="-127"/>
                <a:cs typeface="Arial" pitchFamily="34" charset="0"/>
              </a:rPr>
              <a:t>Course Orientation</a:t>
            </a:r>
          </a:p>
        </p:txBody>
      </p:sp>
    </p:spTree>
    <p:extLst>
      <p:ext uri="{BB962C8B-B14F-4D97-AF65-F5344CB8AC3E}">
        <p14:creationId xmlns:p14="http://schemas.microsoft.com/office/powerpoint/2010/main" val="32281068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07504" y="1779662"/>
            <a:ext cx="9144000" cy="576063"/>
          </a:xfrm>
        </p:spPr>
        <p:txBody>
          <a:bodyPr/>
          <a:lstStyle/>
          <a:p>
            <a:r>
              <a:rPr lang="ko-KR" altLang="en-US" dirty="0">
                <a:ln>
                  <a:solidFill>
                    <a:schemeClr val="accent3">
                      <a:lumMod val="75000"/>
                    </a:schemeClr>
                  </a:solidFill>
                </a:ln>
                <a:latin typeface="웰컴체OTF Regular" panose="02020503020101020101" pitchFamily="18" charset="-127"/>
                <a:ea typeface="웰컴체OTF Regular" panose="02020503020101020101" pitchFamily="18" charset="-127"/>
              </a:rPr>
              <a:t>수강생 </a:t>
            </a:r>
            <a:r>
              <a:rPr lang="ko-KR" altLang="en-US">
                <a:ln>
                  <a:solidFill>
                    <a:schemeClr val="accent3">
                      <a:lumMod val="75000"/>
                    </a:schemeClr>
                  </a:solidFill>
                </a:ln>
                <a:latin typeface="웰컴체OTF Regular" panose="02020503020101020101" pitchFamily="18" charset="-127"/>
                <a:ea typeface="웰컴체OTF Regular" panose="02020503020101020101" pitchFamily="18" charset="-127"/>
              </a:rPr>
              <a:t>여러분 성공하세요</a:t>
            </a:r>
            <a:r>
              <a:rPr lang="en-US" altLang="ko-KR">
                <a:ln>
                  <a:solidFill>
                    <a:schemeClr val="accent3">
                      <a:lumMod val="75000"/>
                    </a:schemeClr>
                  </a:solidFill>
                </a:ln>
                <a:latin typeface="웰컴체OTF Regular" panose="02020503020101020101" pitchFamily="18" charset="-127"/>
                <a:ea typeface="웰컴체OTF Regular" panose="02020503020101020101" pitchFamily="18" charset="-127"/>
              </a:rPr>
              <a:t>!!</a:t>
            </a:r>
            <a:endParaRPr lang="en-US" altLang="ko-KR" dirty="0">
              <a:ln>
                <a:solidFill>
                  <a:schemeClr val="accent3">
                    <a:lumMod val="75000"/>
                  </a:schemeClr>
                </a:solidFill>
              </a:ln>
              <a:latin typeface="웰컴체OTF Regular" panose="02020503020101020101" pitchFamily="18" charset="-127"/>
              <a:ea typeface="웰컴체OTF Regular" panose="02020503020101020101" pitchFamily="18" charset="-127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059832" y="4371950"/>
            <a:ext cx="9144000" cy="288032"/>
          </a:xfrm>
        </p:spPr>
        <p:txBody>
          <a:bodyPr/>
          <a:lstStyle/>
          <a:p>
            <a:pPr lvl="0" algn="l"/>
            <a:r>
              <a:rPr lang="ko-KR" altLang="en-US" dirty="0">
                <a:latin typeface="웰컴체OTF Regular" panose="02020503020101020101" pitchFamily="18" charset="-127"/>
                <a:ea typeface="웰컴체OTF Regular" panose="02020503020101020101" pitchFamily="18" charset="-127"/>
              </a:rPr>
              <a:t>교수 홈페이지</a:t>
            </a:r>
            <a:r>
              <a:rPr lang="en-US" altLang="ko-KR" dirty="0">
                <a:latin typeface="웰컴체OTF Regular" panose="02020503020101020101" pitchFamily="18" charset="-127"/>
                <a:ea typeface="웰컴체OTF Regular" panose="02020503020101020101" pitchFamily="18" charset="-127"/>
              </a:rPr>
              <a:t>:    http://jeongjaem.in </a:t>
            </a:r>
          </a:p>
          <a:p>
            <a:pPr lvl="0" algn="l"/>
            <a:r>
              <a:rPr lang="en-US" altLang="ko-KR" dirty="0">
                <a:latin typeface="웰컴체OTF Regular" panose="02020503020101020101" pitchFamily="18" charset="-127"/>
                <a:ea typeface="웰컴체OTF Regular" panose="02020503020101020101" pitchFamily="18" charset="-127"/>
              </a:rPr>
              <a:t>                             http://dscool.kr</a:t>
            </a:r>
          </a:p>
          <a:p>
            <a:pPr lvl="0" algn="l"/>
            <a:r>
              <a:rPr lang="ko-KR" altLang="en-US" dirty="0">
                <a:latin typeface="웰컴체OTF Regular" panose="02020503020101020101" pitchFamily="18" charset="-127"/>
                <a:ea typeface="웰컴체OTF Regular" panose="02020503020101020101" pitchFamily="18" charset="-127"/>
              </a:rPr>
              <a:t>이메일</a:t>
            </a:r>
            <a:r>
              <a:rPr lang="en-US" altLang="ko-KR" dirty="0">
                <a:latin typeface="웰컴체OTF Regular" panose="02020503020101020101" pitchFamily="18" charset="-127"/>
                <a:ea typeface="웰컴체OTF Regular" panose="02020503020101020101" pitchFamily="18" charset="-127"/>
              </a:rPr>
              <a:t>:   </a:t>
            </a:r>
            <a:r>
              <a:rPr lang="en-US" altLang="ko-KR" dirty="0" err="1">
                <a:latin typeface="웰컴체OTF Regular" panose="02020503020101020101" pitchFamily="18" charset="-127"/>
                <a:ea typeface="웰컴체OTF Regular" panose="02020503020101020101" pitchFamily="18" charset="-127"/>
              </a:rPr>
              <a:t>jaeminjjeong@kookmin.ac.kr</a:t>
            </a:r>
            <a:endParaRPr lang="en-US" altLang="ko-KR" dirty="0">
              <a:latin typeface="웰컴체OTF Regular" panose="02020503020101020101" pitchFamily="18" charset="-127"/>
              <a:ea typeface="웰컴체OTF Regular" panose="02020503020101020101" pitchFamily="18" charset="-127"/>
            </a:endParaRPr>
          </a:p>
          <a:p>
            <a:pPr lvl="0" algn="l"/>
            <a:r>
              <a:rPr lang="ko-KR" altLang="en-US" dirty="0">
                <a:latin typeface="웰컴체OTF Regular" panose="02020503020101020101" pitchFamily="18" charset="-127"/>
                <a:ea typeface="웰컴체OTF Regular" panose="02020503020101020101" pitchFamily="18" charset="-127"/>
              </a:rPr>
              <a:t>핸드폰</a:t>
            </a:r>
            <a:r>
              <a:rPr lang="en-US" altLang="ko-KR" dirty="0">
                <a:latin typeface="웰컴체OTF Regular" panose="02020503020101020101" pitchFamily="18" charset="-127"/>
                <a:ea typeface="웰컴체OTF Regular" panose="02020503020101020101" pitchFamily="18" charset="-127"/>
              </a:rPr>
              <a:t>: 010-5840-9500</a:t>
            </a:r>
          </a:p>
          <a:p>
            <a:pPr lvl="0" algn="l"/>
            <a:endParaRPr lang="en-US" altLang="ko-KR" dirty="0">
              <a:latin typeface="웰컴체OTF Regular" panose="02020503020101020101" pitchFamily="18" charset="-127"/>
              <a:ea typeface="웰컴체OTF Regular" panose="02020503020101020101" pitchFamily="18" charset="-127"/>
            </a:endParaRPr>
          </a:p>
          <a:p>
            <a:pPr lvl="0" algn="l"/>
            <a:endParaRPr lang="en-US" altLang="ko-KR" dirty="0">
              <a:latin typeface="웰컴체OTF Regular" panose="02020503020101020101" pitchFamily="18" charset="-127"/>
              <a:ea typeface="웰컴체OTF Regular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88743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619672" y="165194"/>
            <a:ext cx="7524328" cy="1206355"/>
          </a:xfrm>
        </p:spPr>
        <p:txBody>
          <a:bodyPr/>
          <a:lstStyle/>
          <a:p>
            <a:r>
              <a:rPr lang="ko-KR" altLang="en-US" dirty="0">
                <a:latin typeface="웰컴체OTF Regular" panose="02020503020101020101" pitchFamily="18" charset="-127"/>
                <a:ea typeface="웰컴체OTF Regular" panose="02020503020101020101" pitchFamily="18" charset="-127"/>
              </a:rPr>
              <a:t>모두를 위한 </a:t>
            </a:r>
            <a:r>
              <a:rPr lang="en-US" altLang="ko-KR" dirty="0">
                <a:latin typeface="웰컴체OTF Regular" panose="02020503020101020101" pitchFamily="18" charset="-127"/>
                <a:ea typeface="웰컴체OTF Regular" panose="02020503020101020101" pitchFamily="18" charset="-127"/>
              </a:rPr>
              <a:t>MySQL</a:t>
            </a:r>
            <a:r>
              <a:rPr lang="ko-KR" altLang="en-US" dirty="0">
                <a:latin typeface="웰컴체OTF Regular" panose="02020503020101020101" pitchFamily="18" charset="-127"/>
                <a:ea typeface="웰컴체OTF Regular" panose="02020503020101020101" pitchFamily="18" charset="-127"/>
              </a:rPr>
              <a:t> 수업내용</a:t>
            </a:r>
            <a:br>
              <a:rPr lang="en-US" altLang="ko-KR" dirty="0">
                <a:latin typeface="웰컴체OTF Regular" panose="02020503020101020101" pitchFamily="18" charset="-127"/>
                <a:ea typeface="웰컴체OTF Regular" panose="02020503020101020101" pitchFamily="18" charset="-127"/>
              </a:rPr>
            </a:br>
            <a:r>
              <a:rPr lang="en-US" altLang="ko-KR" sz="2800" dirty="0">
                <a:latin typeface="웰컴체OTF Regular" panose="02020503020101020101" pitchFamily="18" charset="-127"/>
                <a:ea typeface="웰컴체OTF Regular" panose="02020503020101020101" pitchFamily="18" charset="-127"/>
              </a:rPr>
              <a:t>(Data Engineering)</a:t>
            </a:r>
            <a:endParaRPr lang="ko-KR" altLang="en-US" sz="2800" dirty="0">
              <a:latin typeface="웰컴체OTF Regular" panose="02020503020101020101" pitchFamily="18" charset="-127"/>
              <a:ea typeface="웰컴체OTF Regular" panose="02020503020101020101" pitchFamily="18" charset="-127"/>
            </a:endParaRPr>
          </a:p>
        </p:txBody>
      </p:sp>
      <p:sp>
        <p:nvSpPr>
          <p:cNvPr id="6" name="Oval 5"/>
          <p:cNvSpPr/>
          <p:nvPr/>
        </p:nvSpPr>
        <p:spPr>
          <a:xfrm>
            <a:off x="2252704" y="1706527"/>
            <a:ext cx="1008112" cy="1008112"/>
          </a:xfrm>
          <a:prstGeom prst="ellipse">
            <a:avLst/>
          </a:prstGeom>
          <a:solidFill>
            <a:schemeClr val="bg1"/>
          </a:solidFill>
          <a:ln w="41275">
            <a:solidFill>
              <a:srgbClr val="69B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웰컴체OTF Regular" panose="02020503020101020101" pitchFamily="18" charset="-127"/>
              <a:ea typeface="웰컴체OTF Regular" panose="02020503020101020101" pitchFamily="18" charset="-127"/>
            </a:endParaRPr>
          </a:p>
        </p:txBody>
      </p:sp>
      <p:sp>
        <p:nvSpPr>
          <p:cNvPr id="7" name="Oval 6"/>
          <p:cNvSpPr/>
          <p:nvPr/>
        </p:nvSpPr>
        <p:spPr>
          <a:xfrm>
            <a:off x="4590874" y="1921202"/>
            <a:ext cx="1008112" cy="1008112"/>
          </a:xfrm>
          <a:prstGeom prst="ellipse">
            <a:avLst/>
          </a:prstGeom>
          <a:solidFill>
            <a:schemeClr val="bg1"/>
          </a:solidFill>
          <a:ln w="41275">
            <a:solidFill>
              <a:srgbClr val="69B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웰컴체OTF Regular" panose="02020503020101020101" pitchFamily="18" charset="-127"/>
              <a:ea typeface="웰컴체OTF Regular" panose="02020503020101020101" pitchFamily="18" charset="-127"/>
            </a:endParaRPr>
          </a:p>
        </p:txBody>
      </p:sp>
      <p:sp>
        <p:nvSpPr>
          <p:cNvPr id="8" name="Oval 7"/>
          <p:cNvSpPr/>
          <p:nvPr/>
        </p:nvSpPr>
        <p:spPr>
          <a:xfrm>
            <a:off x="7055989" y="1651630"/>
            <a:ext cx="1008112" cy="1008112"/>
          </a:xfrm>
          <a:prstGeom prst="ellipse">
            <a:avLst/>
          </a:prstGeom>
          <a:solidFill>
            <a:schemeClr val="bg1"/>
          </a:solidFill>
          <a:ln w="41275">
            <a:solidFill>
              <a:srgbClr val="69B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웰컴체OTF Regular" panose="02020503020101020101" pitchFamily="18" charset="-127"/>
              <a:ea typeface="웰컴체OTF Regular" panose="02020503020101020101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161116" y="4128872"/>
            <a:ext cx="10179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accent1"/>
                </a:solidFill>
                <a:latin typeface="웰컴체OTF Regular" panose="02020503020101020101" pitchFamily="18" charset="-127"/>
                <a:ea typeface="웰컴체OTF Regular" panose="02020503020101020101" pitchFamily="18" charset="-127"/>
                <a:cs typeface="Arial" pitchFamily="34" charset="0"/>
              </a:rPr>
              <a:t>Option A</a:t>
            </a:r>
            <a:endParaRPr lang="ko-KR" altLang="en-US" sz="1400" b="1" dirty="0">
              <a:solidFill>
                <a:schemeClr val="accent1"/>
              </a:solidFill>
              <a:latin typeface="웰컴체OTF Regular" panose="02020503020101020101" pitchFamily="18" charset="-127"/>
              <a:ea typeface="웰컴체OTF Regular" panose="02020503020101020101" pitchFamily="18" charset="-127"/>
              <a:cs typeface="Arial" pitchFamily="34" charset="0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4188271" y="3414337"/>
            <a:ext cx="1800200" cy="120938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41275">
            <a:solidFill>
              <a:srgbClr val="69B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웰컴체OTF Regular" panose="02020503020101020101" pitchFamily="18" charset="-127"/>
              <a:ea typeface="웰컴체OTF Regular" panose="02020503020101020101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145359" y="3669616"/>
            <a:ext cx="196790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accent3"/>
                </a:solidFill>
                <a:latin typeface="웰컴체OTF Regular" panose="02020503020101020101" pitchFamily="18" charset="-127"/>
                <a:ea typeface="웰컴체OTF Regular" panose="02020503020101020101" pitchFamily="18" charset="-127"/>
                <a:cs typeface="Arial" pitchFamily="34" charset="0"/>
              </a:rPr>
              <a:t>NoSQL </a:t>
            </a:r>
            <a:r>
              <a:rPr lang="ko-KR" altLang="en-US" sz="1400" b="1" dirty="0">
                <a:solidFill>
                  <a:schemeClr val="accent3"/>
                </a:solidFill>
                <a:latin typeface="웰컴체OTF Regular" panose="02020503020101020101" pitchFamily="18" charset="-127"/>
                <a:ea typeface="웰컴체OTF Regular" panose="02020503020101020101" pitchFamily="18" charset="-127"/>
                <a:cs typeface="Arial" pitchFamily="34" charset="0"/>
              </a:rPr>
              <a:t>기초</a:t>
            </a:r>
            <a:r>
              <a:rPr lang="en-US" altLang="ko-KR" sz="1400" b="1" dirty="0">
                <a:solidFill>
                  <a:schemeClr val="accent3"/>
                </a:solidFill>
                <a:latin typeface="웰컴체OTF Regular" panose="02020503020101020101" pitchFamily="18" charset="-127"/>
                <a:ea typeface="웰컴체OTF Regular" panose="02020503020101020101" pitchFamily="18" charset="-127"/>
                <a:cs typeface="Arial" pitchFamily="34" charset="0"/>
              </a:rPr>
              <a:t>  </a:t>
            </a:r>
          </a:p>
          <a:p>
            <a:pPr algn="ctr"/>
            <a:r>
              <a:rPr lang="en-US" altLang="ko-KR" sz="1400" b="1" dirty="0">
                <a:solidFill>
                  <a:schemeClr val="accent3"/>
                </a:solidFill>
                <a:latin typeface="웰컴체OTF Regular" panose="02020503020101020101" pitchFamily="18" charset="-127"/>
                <a:ea typeface="웰컴체OTF Regular" panose="02020503020101020101" pitchFamily="18" charset="-127"/>
                <a:cs typeface="Arial" pitchFamily="34" charset="0"/>
              </a:rPr>
              <a:t>MongoDB +</a:t>
            </a:r>
          </a:p>
          <a:p>
            <a:pPr algn="ctr"/>
            <a:r>
              <a:rPr lang="en-US" altLang="ko-KR" sz="1400" b="1" dirty="0">
                <a:solidFill>
                  <a:schemeClr val="accent3"/>
                </a:solidFill>
                <a:latin typeface="웰컴체OTF Regular" panose="02020503020101020101" pitchFamily="18" charset="-127"/>
                <a:ea typeface="웰컴체OTF Regular" panose="02020503020101020101" pitchFamily="18" charset="-127"/>
                <a:cs typeface="Arial" pitchFamily="34" charset="0"/>
              </a:rPr>
              <a:t>Studio3T</a:t>
            </a:r>
            <a:endParaRPr lang="ko-KR" altLang="en-US" sz="1400" b="1" dirty="0">
              <a:solidFill>
                <a:schemeClr val="accent3"/>
              </a:solidFill>
              <a:latin typeface="웰컴체OTF Regular" panose="02020503020101020101" pitchFamily="18" charset="-127"/>
              <a:ea typeface="웰컴체OTF Regular" panose="02020503020101020101" pitchFamily="18" charset="-127"/>
              <a:cs typeface="Arial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079524" y="4128872"/>
            <a:ext cx="10179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accent1"/>
                </a:solidFill>
                <a:latin typeface="웰컴체OTF Regular" panose="02020503020101020101" pitchFamily="18" charset="-127"/>
                <a:ea typeface="웰컴체OTF Regular" panose="02020503020101020101" pitchFamily="18" charset="-127"/>
                <a:cs typeface="Arial" pitchFamily="34" charset="0"/>
              </a:rPr>
              <a:t>Option C</a:t>
            </a:r>
            <a:endParaRPr lang="ko-KR" altLang="en-US" sz="1400" b="1" dirty="0">
              <a:solidFill>
                <a:schemeClr val="accent1"/>
              </a:solidFill>
              <a:latin typeface="웰컴체OTF Regular" panose="02020503020101020101" pitchFamily="18" charset="-127"/>
              <a:ea typeface="웰컴체OTF Regular" panose="02020503020101020101" pitchFamily="18" charset="-127"/>
              <a:cs typeface="Arial" pitchFamily="34" charset="0"/>
            </a:endParaRPr>
          </a:p>
        </p:txBody>
      </p:sp>
      <p:sp>
        <p:nvSpPr>
          <p:cNvPr id="28" name="Oval 21"/>
          <p:cNvSpPr>
            <a:spLocks noChangeAspect="1"/>
          </p:cNvSpPr>
          <p:nvPr/>
        </p:nvSpPr>
        <p:spPr>
          <a:xfrm>
            <a:off x="7414549" y="1748257"/>
            <a:ext cx="347934" cy="350841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웰컴체OTF Regular" panose="02020503020101020101" pitchFamily="18" charset="-127"/>
              <a:ea typeface="웰컴체OTF Regular" panose="02020503020101020101" pitchFamily="18" charset="-127"/>
            </a:endParaRPr>
          </a:p>
        </p:txBody>
      </p:sp>
      <p:sp>
        <p:nvSpPr>
          <p:cNvPr id="29" name="Rounded Rectangle 27"/>
          <p:cNvSpPr/>
          <p:nvPr/>
        </p:nvSpPr>
        <p:spPr>
          <a:xfrm>
            <a:off x="4964503" y="1996725"/>
            <a:ext cx="331579" cy="254696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웰컴체OTF Regular" panose="02020503020101020101" pitchFamily="18" charset="-127"/>
              <a:ea typeface="웰컴체OTF Regular" panose="02020503020101020101" pitchFamily="18" charset="-127"/>
            </a:endParaRPr>
          </a:p>
        </p:txBody>
      </p:sp>
      <p:sp>
        <p:nvSpPr>
          <p:cNvPr id="30" name="Rounded Rectangle 7"/>
          <p:cNvSpPr/>
          <p:nvPr/>
        </p:nvSpPr>
        <p:spPr>
          <a:xfrm>
            <a:off x="2492310" y="1770241"/>
            <a:ext cx="355596" cy="306874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웰컴체OTF Regular" panose="02020503020101020101" pitchFamily="18" charset="-127"/>
              <a:ea typeface="웰컴체OTF Regular" panose="02020503020101020101" pitchFamily="18" charset="-127"/>
            </a:endParaRPr>
          </a:p>
        </p:txBody>
      </p:sp>
      <p:pic>
        <p:nvPicPr>
          <p:cNvPr id="31" name="Picture 6" descr="전체 데이터베이스 백업 만들기 - SQL Server | Microsoft Docs">
            <a:extLst>
              <a:ext uri="{FF2B5EF4-FFF2-40B4-BE49-F238E27FC236}">
                <a16:creationId xmlns:a16="http://schemas.microsoft.com/office/drawing/2014/main" id="{414EFF0A-4A01-4468-A55E-977BA2358B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5974" y="1544699"/>
            <a:ext cx="1509730" cy="1187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내용 개체 틀 4">
            <a:extLst>
              <a:ext uri="{FF2B5EF4-FFF2-40B4-BE49-F238E27FC236}">
                <a16:creationId xmlns:a16="http://schemas.microsoft.com/office/drawing/2014/main" id="{2DF2033F-3B91-468D-ACDB-61E8CF4836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0808" y="2380759"/>
            <a:ext cx="707460" cy="47078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35" name="Picture 4" descr="데이터베이스 시스템 개요 - 기본 용어(데이터, 정보, DB, DBMS, DBS, 스키마, 상태) : 네이버 블로그">
            <a:extLst>
              <a:ext uri="{FF2B5EF4-FFF2-40B4-BE49-F238E27FC236}">
                <a16:creationId xmlns:a16="http://schemas.microsoft.com/office/drawing/2014/main" id="{591681D2-0C74-48A7-9518-C985CFFAF7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9045" y="2254564"/>
            <a:ext cx="524026" cy="628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Rounded Rectangle 23"/>
          <p:cNvSpPr/>
          <p:nvPr/>
        </p:nvSpPr>
        <p:spPr>
          <a:xfrm>
            <a:off x="6671383" y="3462207"/>
            <a:ext cx="1800200" cy="120938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41275">
            <a:solidFill>
              <a:srgbClr val="69B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웰컴체OTF Regular" panose="02020503020101020101" pitchFamily="18" charset="-127"/>
              <a:ea typeface="웰컴체OTF Regular" panose="02020503020101020101" pitchFamily="18" charset="-127"/>
            </a:endParaRPr>
          </a:p>
        </p:txBody>
      </p:sp>
      <p:sp>
        <p:nvSpPr>
          <p:cNvPr id="37" name="Rounded Rectangle 23"/>
          <p:cNvSpPr/>
          <p:nvPr/>
        </p:nvSpPr>
        <p:spPr>
          <a:xfrm>
            <a:off x="1814695" y="3379069"/>
            <a:ext cx="1800200" cy="120938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41275">
            <a:solidFill>
              <a:srgbClr val="69B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웰컴체OTF Regular" panose="02020503020101020101" pitchFamily="18" charset="-127"/>
              <a:ea typeface="웰컴체OTF Regular" panose="02020503020101020101" pitchFamily="18" charset="-127"/>
            </a:endParaRPr>
          </a:p>
        </p:txBody>
      </p:sp>
      <p:sp>
        <p:nvSpPr>
          <p:cNvPr id="38" name="TextBox 24"/>
          <p:cNvSpPr txBox="1"/>
          <p:nvPr/>
        </p:nvSpPr>
        <p:spPr>
          <a:xfrm>
            <a:off x="1730843" y="3727722"/>
            <a:ext cx="19679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accent3"/>
                </a:solidFill>
                <a:latin typeface="웰컴체OTF Regular" panose="02020503020101020101" pitchFamily="18" charset="-127"/>
                <a:ea typeface="웰컴체OTF Regular" panose="02020503020101020101" pitchFamily="18" charset="-127"/>
                <a:cs typeface="Arial" pitchFamily="34" charset="0"/>
              </a:rPr>
              <a:t>SQL DB</a:t>
            </a:r>
            <a:r>
              <a:rPr lang="ko-KR" altLang="en-US" sz="1400" b="1" dirty="0">
                <a:solidFill>
                  <a:schemeClr val="accent3"/>
                </a:solidFill>
                <a:latin typeface="웰컴체OTF Regular" panose="02020503020101020101" pitchFamily="18" charset="-127"/>
                <a:ea typeface="웰컴체OTF Regular" panose="02020503020101020101" pitchFamily="18" charset="-127"/>
                <a:cs typeface="Arial" pitchFamily="34" charset="0"/>
              </a:rPr>
              <a:t>서버 </a:t>
            </a:r>
            <a:br>
              <a:rPr lang="ko-KR" altLang="en-US" sz="1400" b="1" dirty="0">
                <a:solidFill>
                  <a:schemeClr val="accent3"/>
                </a:solidFill>
                <a:latin typeface="웰컴체OTF Regular" panose="02020503020101020101" pitchFamily="18" charset="-127"/>
                <a:ea typeface="웰컴체OTF Regular" panose="02020503020101020101" pitchFamily="18" charset="-127"/>
                <a:cs typeface="Arial" pitchFamily="34" charset="0"/>
              </a:rPr>
            </a:br>
            <a:r>
              <a:rPr lang="ko-KR" altLang="en-US" sz="1400" b="1" dirty="0">
                <a:solidFill>
                  <a:schemeClr val="accent3"/>
                </a:solidFill>
                <a:latin typeface="웰컴체OTF Regular" panose="02020503020101020101" pitchFamily="18" charset="-127"/>
                <a:ea typeface="웰컴체OTF Regular" panose="02020503020101020101" pitchFamily="18" charset="-127"/>
                <a:cs typeface="Arial" pitchFamily="34" charset="0"/>
              </a:rPr>
              <a:t>정보 입출력</a:t>
            </a:r>
          </a:p>
        </p:txBody>
      </p:sp>
      <p:sp>
        <p:nvSpPr>
          <p:cNvPr id="39" name="TextBox 24"/>
          <p:cNvSpPr txBox="1"/>
          <p:nvPr/>
        </p:nvSpPr>
        <p:spPr>
          <a:xfrm>
            <a:off x="6587531" y="3805290"/>
            <a:ext cx="19679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accent3"/>
                </a:solidFill>
                <a:latin typeface="웰컴체OTF Regular" panose="02020503020101020101" pitchFamily="18" charset="-127"/>
                <a:ea typeface="웰컴체OTF Regular" panose="02020503020101020101" pitchFamily="18" charset="-127"/>
                <a:cs typeface="Arial" pitchFamily="34" charset="0"/>
              </a:rPr>
              <a:t>데이터시각화 </a:t>
            </a:r>
            <a:endParaRPr lang="en-US" altLang="ko-KR" sz="1400" b="1" dirty="0">
              <a:solidFill>
                <a:schemeClr val="accent3"/>
              </a:solidFill>
              <a:latin typeface="웰컴체OTF Regular" panose="02020503020101020101" pitchFamily="18" charset="-127"/>
              <a:ea typeface="웰컴체OTF Regular" panose="02020503020101020101" pitchFamily="18" charset="-127"/>
              <a:cs typeface="Arial" pitchFamily="34" charset="0"/>
            </a:endParaRPr>
          </a:p>
          <a:p>
            <a:pPr algn="ctr"/>
            <a:r>
              <a:rPr lang="en-US" altLang="ko-KR" sz="1400" b="1" dirty="0">
                <a:solidFill>
                  <a:schemeClr val="accent3"/>
                </a:solidFill>
                <a:latin typeface="웰컴체OTF Regular" panose="02020503020101020101" pitchFamily="18" charset="-127"/>
                <a:ea typeface="웰컴체OTF Regular" panose="02020503020101020101" pitchFamily="18" charset="-127"/>
                <a:cs typeface="Arial" pitchFamily="34" charset="0"/>
              </a:rPr>
              <a:t>Tableau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2380759"/>
            <a:ext cx="1874407" cy="50215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8808" y="1565771"/>
            <a:ext cx="859036" cy="85903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8435" y="1564776"/>
            <a:ext cx="1047131" cy="823633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6168" y="1639444"/>
            <a:ext cx="1787754" cy="1001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111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7"/>
          <p:cNvSpPr/>
          <p:nvPr/>
        </p:nvSpPr>
        <p:spPr>
          <a:xfrm rot="2539017">
            <a:off x="1247791" y="2185900"/>
            <a:ext cx="1313980" cy="276835"/>
          </a:xfrm>
          <a:custGeom>
            <a:avLst/>
            <a:gdLst/>
            <a:ahLst/>
            <a:cxnLst/>
            <a:rect l="l" t="t" r="r" b="b"/>
            <a:pathLst>
              <a:path w="1313980" h="276835">
                <a:moveTo>
                  <a:pt x="282631" y="184641"/>
                </a:moveTo>
                <a:cubicBezTo>
                  <a:pt x="292404" y="174868"/>
                  <a:pt x="305907" y="168823"/>
                  <a:pt x="320820" y="168822"/>
                </a:cubicBezTo>
                <a:lnTo>
                  <a:pt x="1281494" y="168822"/>
                </a:lnTo>
                <a:lnTo>
                  <a:pt x="1162861" y="276834"/>
                </a:lnTo>
                <a:lnTo>
                  <a:pt x="320820" y="276835"/>
                </a:lnTo>
                <a:cubicBezTo>
                  <a:pt x="290992" y="276835"/>
                  <a:pt x="266814" y="252656"/>
                  <a:pt x="266814" y="222829"/>
                </a:cubicBezTo>
                <a:cubicBezTo>
                  <a:pt x="266814" y="207915"/>
                  <a:pt x="272859" y="194413"/>
                  <a:pt x="282631" y="184641"/>
                </a:cubicBezTo>
                <a:close/>
                <a:moveTo>
                  <a:pt x="15817" y="15819"/>
                </a:moveTo>
                <a:cubicBezTo>
                  <a:pt x="25590" y="6046"/>
                  <a:pt x="39091" y="1"/>
                  <a:pt x="54005" y="1"/>
                </a:cubicBezTo>
                <a:lnTo>
                  <a:pt x="1215638" y="0"/>
                </a:lnTo>
                <a:lnTo>
                  <a:pt x="1313980" y="108013"/>
                </a:lnTo>
                <a:lnTo>
                  <a:pt x="54005" y="108013"/>
                </a:lnTo>
                <a:cubicBezTo>
                  <a:pt x="24178" y="108013"/>
                  <a:pt x="0" y="83834"/>
                  <a:pt x="0" y="54007"/>
                </a:cubicBezTo>
                <a:cubicBezTo>
                  <a:pt x="0" y="39093"/>
                  <a:pt x="6044" y="25592"/>
                  <a:pt x="15817" y="15819"/>
                </a:cubicBezTo>
                <a:close/>
              </a:path>
            </a:pathLst>
          </a:custGeom>
          <a:solidFill>
            <a:schemeClr val="bg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웰컴체OTF Regular" panose="02020503020101020101" pitchFamily="18" charset="-127"/>
              <a:ea typeface="웰컴체OTF Regular" panose="02020503020101020101" pitchFamily="18" charset="-127"/>
            </a:endParaRPr>
          </a:p>
        </p:txBody>
      </p:sp>
      <p:sp>
        <p:nvSpPr>
          <p:cNvPr id="15" name="Rounded Rectangle 7"/>
          <p:cNvSpPr/>
          <p:nvPr/>
        </p:nvSpPr>
        <p:spPr>
          <a:xfrm rot="2539017">
            <a:off x="4632167" y="2185901"/>
            <a:ext cx="1313980" cy="276835"/>
          </a:xfrm>
          <a:custGeom>
            <a:avLst/>
            <a:gdLst/>
            <a:ahLst/>
            <a:cxnLst/>
            <a:rect l="l" t="t" r="r" b="b"/>
            <a:pathLst>
              <a:path w="1313980" h="276835">
                <a:moveTo>
                  <a:pt x="282631" y="184641"/>
                </a:moveTo>
                <a:cubicBezTo>
                  <a:pt x="292404" y="174868"/>
                  <a:pt x="305907" y="168823"/>
                  <a:pt x="320820" y="168822"/>
                </a:cubicBezTo>
                <a:lnTo>
                  <a:pt x="1281494" y="168822"/>
                </a:lnTo>
                <a:lnTo>
                  <a:pt x="1162861" y="276834"/>
                </a:lnTo>
                <a:lnTo>
                  <a:pt x="320820" y="276835"/>
                </a:lnTo>
                <a:cubicBezTo>
                  <a:pt x="290992" y="276835"/>
                  <a:pt x="266814" y="252656"/>
                  <a:pt x="266814" y="222829"/>
                </a:cubicBezTo>
                <a:cubicBezTo>
                  <a:pt x="266814" y="207915"/>
                  <a:pt x="272859" y="194413"/>
                  <a:pt x="282631" y="184641"/>
                </a:cubicBezTo>
                <a:close/>
                <a:moveTo>
                  <a:pt x="15817" y="15819"/>
                </a:moveTo>
                <a:cubicBezTo>
                  <a:pt x="25590" y="6046"/>
                  <a:pt x="39091" y="1"/>
                  <a:pt x="54005" y="1"/>
                </a:cubicBezTo>
                <a:lnTo>
                  <a:pt x="1215638" y="0"/>
                </a:lnTo>
                <a:lnTo>
                  <a:pt x="1313980" y="108013"/>
                </a:lnTo>
                <a:lnTo>
                  <a:pt x="54005" y="108013"/>
                </a:lnTo>
                <a:cubicBezTo>
                  <a:pt x="24178" y="108013"/>
                  <a:pt x="0" y="83834"/>
                  <a:pt x="0" y="54007"/>
                </a:cubicBezTo>
                <a:cubicBezTo>
                  <a:pt x="0" y="39093"/>
                  <a:pt x="6044" y="25592"/>
                  <a:pt x="15817" y="15819"/>
                </a:cubicBezTo>
                <a:close/>
              </a:path>
            </a:pathLst>
          </a:custGeom>
          <a:solidFill>
            <a:schemeClr val="bg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웰컴체OTF Regular" panose="02020503020101020101" pitchFamily="18" charset="-127"/>
              <a:ea typeface="웰컴체OTF Regular" panose="02020503020101020101" pitchFamily="18" charset="-127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692391" y="512628"/>
            <a:ext cx="7524328" cy="558125"/>
          </a:xfrm>
        </p:spPr>
        <p:txBody>
          <a:bodyPr/>
          <a:lstStyle/>
          <a:p>
            <a:r>
              <a:rPr lang="ko-KR" altLang="en-US" sz="2800" b="1" dirty="0">
                <a:latin typeface="웰컴체OTF Regular" panose="02020503020101020101" pitchFamily="18" charset="-127"/>
                <a:ea typeface="웰컴체OTF Regular" panose="02020503020101020101" pitchFamily="18" charset="-127"/>
              </a:rPr>
              <a:t>모두를 위한 </a:t>
            </a:r>
            <a:r>
              <a:rPr lang="en-US" altLang="ko-KR" sz="2800" b="1" dirty="0">
                <a:latin typeface="웰컴체OTF Regular" panose="02020503020101020101" pitchFamily="18" charset="-127"/>
                <a:ea typeface="웰컴체OTF Regular" panose="02020503020101020101" pitchFamily="18" charset="-127"/>
              </a:rPr>
              <a:t>MySQL </a:t>
            </a:r>
            <a:r>
              <a:rPr lang="ko-KR" altLang="en-US" sz="2800" b="1" dirty="0">
                <a:latin typeface="웰컴체OTF Regular" panose="02020503020101020101" pitchFamily="18" charset="-127"/>
                <a:ea typeface="웰컴체OTF Regular" panose="02020503020101020101" pitchFamily="18" charset="-127"/>
              </a:rPr>
              <a:t>과목에서는 </a:t>
            </a:r>
            <a:br>
              <a:rPr lang="en-US" altLang="ko-KR" sz="2800" b="1" dirty="0">
                <a:latin typeface="웰컴체OTF Regular" panose="02020503020101020101" pitchFamily="18" charset="-127"/>
                <a:ea typeface="웰컴체OTF Regular" panose="02020503020101020101" pitchFamily="18" charset="-127"/>
              </a:rPr>
            </a:br>
            <a:r>
              <a:rPr lang="ko-KR" altLang="en-US" sz="2800" b="1" dirty="0">
                <a:latin typeface="웰컴체OTF Regular" panose="02020503020101020101" pitchFamily="18" charset="-127"/>
                <a:ea typeface="웰컴체OTF Regular" panose="02020503020101020101" pitchFamily="18" charset="-127"/>
              </a:rPr>
              <a:t>무엇을 배우나요</a:t>
            </a:r>
            <a:r>
              <a:rPr lang="en-US" altLang="ko-KR" sz="2800" b="1" dirty="0">
                <a:latin typeface="웰컴체OTF Regular" panose="02020503020101020101" pitchFamily="18" charset="-127"/>
                <a:ea typeface="웰컴체OTF Regular" panose="02020503020101020101" pitchFamily="18" charset="-127"/>
              </a:rPr>
              <a:t>?</a:t>
            </a:r>
            <a:endParaRPr lang="ko-KR" altLang="en-US" sz="2800" b="1" dirty="0">
              <a:latin typeface="웰컴체OTF Regular" panose="02020503020101020101" pitchFamily="18" charset="-127"/>
              <a:ea typeface="웰컴체OTF Regular" panose="02020503020101020101" pitchFamily="18" charset="-127"/>
            </a:endParaRPr>
          </a:p>
        </p:txBody>
      </p:sp>
      <p:sp>
        <p:nvSpPr>
          <p:cNvPr id="7" name="Rounded Rectangle 7"/>
          <p:cNvSpPr/>
          <p:nvPr/>
        </p:nvSpPr>
        <p:spPr>
          <a:xfrm rot="2539017">
            <a:off x="7980742" y="4555158"/>
            <a:ext cx="1313980" cy="276835"/>
          </a:xfrm>
          <a:custGeom>
            <a:avLst/>
            <a:gdLst/>
            <a:ahLst/>
            <a:cxnLst/>
            <a:rect l="l" t="t" r="r" b="b"/>
            <a:pathLst>
              <a:path w="1313980" h="276835">
                <a:moveTo>
                  <a:pt x="282631" y="184641"/>
                </a:moveTo>
                <a:cubicBezTo>
                  <a:pt x="292404" y="174868"/>
                  <a:pt x="305907" y="168823"/>
                  <a:pt x="320820" y="168822"/>
                </a:cubicBezTo>
                <a:lnTo>
                  <a:pt x="1281494" y="168822"/>
                </a:lnTo>
                <a:lnTo>
                  <a:pt x="1162861" y="276834"/>
                </a:lnTo>
                <a:lnTo>
                  <a:pt x="320820" y="276835"/>
                </a:lnTo>
                <a:cubicBezTo>
                  <a:pt x="290992" y="276835"/>
                  <a:pt x="266814" y="252656"/>
                  <a:pt x="266814" y="222829"/>
                </a:cubicBezTo>
                <a:cubicBezTo>
                  <a:pt x="266814" y="207915"/>
                  <a:pt x="272859" y="194413"/>
                  <a:pt x="282631" y="184641"/>
                </a:cubicBezTo>
                <a:close/>
                <a:moveTo>
                  <a:pt x="15817" y="15819"/>
                </a:moveTo>
                <a:cubicBezTo>
                  <a:pt x="25590" y="6046"/>
                  <a:pt x="39091" y="1"/>
                  <a:pt x="54005" y="1"/>
                </a:cubicBezTo>
                <a:lnTo>
                  <a:pt x="1215638" y="0"/>
                </a:lnTo>
                <a:lnTo>
                  <a:pt x="1313980" y="108013"/>
                </a:lnTo>
                <a:lnTo>
                  <a:pt x="54005" y="108013"/>
                </a:lnTo>
                <a:cubicBezTo>
                  <a:pt x="24178" y="108013"/>
                  <a:pt x="0" y="83834"/>
                  <a:pt x="0" y="54007"/>
                </a:cubicBezTo>
                <a:cubicBezTo>
                  <a:pt x="0" y="39093"/>
                  <a:pt x="6044" y="25592"/>
                  <a:pt x="15817" y="15819"/>
                </a:cubicBezTo>
                <a:close/>
              </a:path>
            </a:pathLst>
          </a:custGeom>
          <a:solidFill>
            <a:schemeClr val="bg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웰컴체OTF Regular" panose="02020503020101020101" pitchFamily="18" charset="-127"/>
              <a:ea typeface="웰컴체OTF Regular" panose="02020503020101020101" pitchFamily="18" charset="-127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457090" y="1654772"/>
            <a:ext cx="2941079" cy="3186394"/>
            <a:chOff x="1424198" y="1637520"/>
            <a:chExt cx="3217505" cy="3186394"/>
          </a:xfrm>
        </p:grpSpPr>
        <p:sp>
          <p:nvSpPr>
            <p:cNvPr id="9" name="TextBox 8"/>
            <p:cNvSpPr txBox="1"/>
            <p:nvPr/>
          </p:nvSpPr>
          <p:spPr>
            <a:xfrm>
              <a:off x="1424198" y="1637520"/>
              <a:ext cx="3217505" cy="2308324"/>
            </a:xfrm>
            <a:prstGeom prst="rect">
              <a:avLst/>
            </a:prstGeom>
            <a:solidFill>
              <a:srgbClr val="69B6CC"/>
            </a:solidFill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dirty="0">
                  <a:solidFill>
                    <a:schemeClr val="bg1"/>
                  </a:solidFill>
                  <a:latin typeface="웰컴체OTF Regular" panose="02020503020101020101" pitchFamily="18" charset="-127"/>
                  <a:ea typeface="웰컴체OTF Regular" panose="02020503020101020101" pitchFamily="18" charset="-127"/>
                  <a:cs typeface="Arial" pitchFamily="34" charset="0"/>
                </a:rPr>
                <a:t>SQL Relational </a:t>
              </a:r>
              <a:r>
                <a:rPr lang="en-US" altLang="ko-KR" dirty="0" err="1">
                  <a:solidFill>
                    <a:schemeClr val="bg1"/>
                  </a:solidFill>
                  <a:latin typeface="웰컴체OTF Regular" panose="02020503020101020101" pitchFamily="18" charset="-127"/>
                  <a:ea typeface="웰컴체OTF Regular" panose="02020503020101020101" pitchFamily="18" charset="-127"/>
                  <a:cs typeface="Arial" pitchFamily="34" charset="0"/>
                </a:rPr>
                <a:t>DataBase</a:t>
              </a:r>
              <a:endParaRPr lang="en-US" altLang="ko-KR" dirty="0">
                <a:solidFill>
                  <a:schemeClr val="bg1"/>
                </a:solidFill>
                <a:latin typeface="웰컴체OTF Regular" panose="02020503020101020101" pitchFamily="18" charset="-127"/>
                <a:ea typeface="웰컴체OTF Regular" panose="02020503020101020101" pitchFamily="18" charset="-127"/>
                <a:cs typeface="Arial" pitchFamily="34" charset="0"/>
              </a:endParaRPr>
            </a:p>
            <a:p>
              <a:pPr algn="r"/>
              <a:r>
                <a:rPr lang="ko-KR" altLang="en-US" dirty="0">
                  <a:solidFill>
                    <a:schemeClr val="bg1"/>
                  </a:solidFill>
                  <a:latin typeface="웰컴체OTF Regular" panose="02020503020101020101" pitchFamily="18" charset="-127"/>
                  <a:ea typeface="웰컴체OTF Regular" panose="02020503020101020101" pitchFamily="18" charset="-127"/>
                  <a:cs typeface="Arial" pitchFamily="34" charset="0"/>
                </a:rPr>
                <a:t>관계형 데이터베이스</a:t>
              </a:r>
            </a:p>
            <a:p>
              <a:pPr algn="r"/>
              <a:r>
                <a:rPr lang="en-US" altLang="ko-KR" dirty="0">
                  <a:solidFill>
                    <a:schemeClr val="bg1"/>
                  </a:solidFill>
                  <a:latin typeface="웰컴체OTF Regular" panose="02020503020101020101" pitchFamily="18" charset="-127"/>
                  <a:ea typeface="웰컴체OTF Regular" panose="02020503020101020101" pitchFamily="18" charset="-127"/>
                  <a:cs typeface="Arial" pitchFamily="34" charset="0"/>
                </a:rPr>
                <a:t>( X ✕ Y </a:t>
              </a:r>
              <a:r>
                <a:rPr lang="ko-KR" altLang="en-US" dirty="0">
                  <a:solidFill>
                    <a:schemeClr val="bg1"/>
                  </a:solidFill>
                  <a:latin typeface="웰컴체OTF Regular" panose="02020503020101020101" pitchFamily="18" charset="-127"/>
                  <a:ea typeface="웰컴체OTF Regular" panose="02020503020101020101" pitchFamily="18" charset="-127"/>
                  <a:cs typeface="Arial" pitchFamily="34" charset="0"/>
                </a:rPr>
                <a:t>테이블</a:t>
              </a:r>
              <a:r>
                <a:rPr lang="en-US" altLang="ko-KR" dirty="0">
                  <a:solidFill>
                    <a:schemeClr val="bg1"/>
                  </a:solidFill>
                  <a:latin typeface="웰컴체OTF Regular" panose="02020503020101020101" pitchFamily="18" charset="-127"/>
                  <a:ea typeface="웰컴체OTF Regular" panose="02020503020101020101" pitchFamily="18" charset="-127"/>
                  <a:cs typeface="Arial" pitchFamily="34" charset="0"/>
                </a:rPr>
                <a:t>)</a:t>
              </a:r>
            </a:p>
            <a:p>
              <a:pPr algn="r"/>
              <a:endParaRPr lang="en-US" altLang="ko-KR" dirty="0">
                <a:solidFill>
                  <a:schemeClr val="bg1"/>
                </a:solidFill>
                <a:latin typeface="웰컴체OTF Regular" panose="02020503020101020101" pitchFamily="18" charset="-127"/>
                <a:ea typeface="웰컴체OTF Regular" panose="02020503020101020101" pitchFamily="18" charset="-127"/>
                <a:cs typeface="Arial" pitchFamily="34" charset="0"/>
              </a:endParaRPr>
            </a:p>
            <a:p>
              <a:pPr algn="r"/>
              <a:r>
                <a:rPr lang="en-US" altLang="ko-KR" dirty="0">
                  <a:solidFill>
                    <a:schemeClr val="bg1"/>
                  </a:solidFill>
                  <a:latin typeface="웰컴체OTF Regular" panose="02020503020101020101" pitchFamily="18" charset="-127"/>
                  <a:ea typeface="웰컴체OTF Regular" panose="02020503020101020101" pitchFamily="18" charset="-127"/>
                  <a:cs typeface="Arial" pitchFamily="34" charset="0"/>
                </a:rPr>
                <a:t>MySQL + Workbench</a:t>
              </a:r>
            </a:p>
            <a:p>
              <a:pPr algn="r"/>
              <a:endParaRPr lang="en-US" altLang="ko-KR" dirty="0">
                <a:solidFill>
                  <a:schemeClr val="bg1"/>
                </a:solidFill>
                <a:latin typeface="웰컴체OTF Regular" panose="02020503020101020101" pitchFamily="18" charset="-127"/>
                <a:ea typeface="웰컴체OTF Regular" panose="02020503020101020101" pitchFamily="18" charset="-127"/>
                <a:cs typeface="Arial" pitchFamily="34" charset="0"/>
              </a:endParaRPr>
            </a:p>
            <a:p>
              <a:pPr algn="r"/>
              <a:endParaRPr lang="en-US" altLang="ko-KR" dirty="0">
                <a:solidFill>
                  <a:schemeClr val="bg1"/>
                </a:solidFill>
                <a:latin typeface="웰컴체OTF Regular" panose="02020503020101020101" pitchFamily="18" charset="-127"/>
                <a:ea typeface="웰컴체OTF Regular" panose="02020503020101020101" pitchFamily="18" charset="-127"/>
                <a:cs typeface="Arial" pitchFamily="34" charset="0"/>
              </a:endParaRPr>
            </a:p>
            <a:p>
              <a:pPr algn="r"/>
              <a:endParaRPr lang="en-US" altLang="ko-KR" dirty="0">
                <a:solidFill>
                  <a:schemeClr val="bg1"/>
                </a:solidFill>
                <a:latin typeface="웰컴체OTF Regular" panose="02020503020101020101" pitchFamily="18" charset="-127"/>
                <a:ea typeface="웰컴체OTF Regular" panose="02020503020101020101" pitchFamily="18" charset="-127"/>
                <a:cs typeface="Arial" pitchFamily="34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782045" y="3346586"/>
              <a:ext cx="2835932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b="1" dirty="0">
                  <a:solidFill>
                    <a:schemeClr val="bg1"/>
                  </a:solidFill>
                  <a:latin typeface="웰컴체OTF Regular" panose="02020503020101020101" pitchFamily="18" charset="-127"/>
                  <a:ea typeface="웰컴체OTF Regular" panose="02020503020101020101" pitchFamily="18" charset="-127"/>
                  <a:cs typeface="Arial" pitchFamily="34" charset="0"/>
                </a:rPr>
                <a:t>NoSQL</a:t>
              </a:r>
            </a:p>
            <a:p>
              <a:pPr algn="r"/>
              <a:r>
                <a:rPr lang="ko-KR" altLang="en-US" b="1" dirty="0">
                  <a:solidFill>
                    <a:schemeClr val="bg1"/>
                  </a:solidFill>
                  <a:latin typeface="웰컴체OTF Regular" panose="02020503020101020101" pitchFamily="18" charset="-127"/>
                  <a:ea typeface="웰컴체OTF Regular" panose="02020503020101020101" pitchFamily="18" charset="-127"/>
                  <a:cs typeface="Arial" pitchFamily="34" charset="0"/>
                </a:rPr>
                <a:t>비정형 데이터베이스</a:t>
              </a:r>
            </a:p>
            <a:p>
              <a:pPr algn="r"/>
              <a:r>
                <a:rPr lang="en-US" altLang="ko-KR" b="1" dirty="0">
                  <a:solidFill>
                    <a:schemeClr val="bg1"/>
                  </a:solidFill>
                  <a:latin typeface="웰컴체OTF Regular" panose="02020503020101020101" pitchFamily="18" charset="-127"/>
                  <a:ea typeface="웰컴체OTF Regular" panose="02020503020101020101" pitchFamily="18" charset="-127"/>
                  <a:cs typeface="Arial" pitchFamily="34" charset="0"/>
                </a:rPr>
                <a:t>JSON, XML</a:t>
              </a:r>
            </a:p>
            <a:p>
              <a:pPr algn="r"/>
              <a:endParaRPr lang="en-US" altLang="ko-KR" b="1" dirty="0">
                <a:solidFill>
                  <a:schemeClr val="bg1"/>
                </a:solidFill>
                <a:latin typeface="웰컴체OTF Regular" panose="02020503020101020101" pitchFamily="18" charset="-127"/>
                <a:ea typeface="웰컴체OTF Regular" panose="02020503020101020101" pitchFamily="18" charset="-127"/>
                <a:cs typeface="Arial" pitchFamily="34" charset="0"/>
              </a:endParaRPr>
            </a:p>
            <a:p>
              <a:pPr algn="r"/>
              <a:r>
                <a:rPr lang="en-US" altLang="ko-KR" b="1" dirty="0">
                  <a:solidFill>
                    <a:schemeClr val="bg1"/>
                  </a:solidFill>
                  <a:latin typeface="웰컴체OTF Regular" panose="02020503020101020101" pitchFamily="18" charset="-127"/>
                  <a:ea typeface="웰컴체OTF Regular" panose="02020503020101020101" pitchFamily="18" charset="-127"/>
                  <a:cs typeface="Arial" pitchFamily="34" charset="0"/>
                </a:rPr>
                <a:t>MongoDB + Studio3T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4667172" y="4611656"/>
            <a:ext cx="1520361" cy="287239"/>
            <a:chOff x="4667172" y="4611656"/>
            <a:chExt cx="1520361" cy="287239"/>
          </a:xfrm>
        </p:grpSpPr>
        <p:sp>
          <p:nvSpPr>
            <p:cNvPr id="19" name="Rounded Rectangle 18"/>
            <p:cNvSpPr/>
            <p:nvPr/>
          </p:nvSpPr>
          <p:spPr>
            <a:xfrm rot="2573601">
              <a:off x="4667172" y="4611656"/>
              <a:ext cx="1520361" cy="108000"/>
            </a:xfrm>
            <a:custGeom>
              <a:avLst/>
              <a:gdLst/>
              <a:ahLst/>
              <a:cxnLst/>
              <a:rect l="l" t="t" r="r" b="b"/>
              <a:pathLst>
                <a:path w="1520361" h="108000">
                  <a:moveTo>
                    <a:pt x="15817" y="15816"/>
                  </a:moveTo>
                  <a:cubicBezTo>
                    <a:pt x="25589" y="6044"/>
                    <a:pt x="39089" y="0"/>
                    <a:pt x="54000" y="0"/>
                  </a:cubicBezTo>
                  <a:lnTo>
                    <a:pt x="1520361" y="0"/>
                  </a:lnTo>
                  <a:lnTo>
                    <a:pt x="1404111" y="108000"/>
                  </a:lnTo>
                  <a:lnTo>
                    <a:pt x="54001" y="108000"/>
                  </a:lnTo>
                  <a:cubicBezTo>
                    <a:pt x="24178" y="108000"/>
                    <a:pt x="0" y="83823"/>
                    <a:pt x="0" y="54000"/>
                  </a:cubicBezTo>
                  <a:cubicBezTo>
                    <a:pt x="0" y="39088"/>
                    <a:pt x="6044" y="25588"/>
                    <a:pt x="15817" y="15816"/>
                  </a:cubicBezTo>
                  <a:close/>
                </a:path>
              </a:pathLst>
            </a:cu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웰컴체OTF Regular" panose="02020503020101020101" pitchFamily="18" charset="-127"/>
                <a:ea typeface="웰컴체OTF Regular" panose="02020503020101020101" pitchFamily="18" charset="-127"/>
              </a:endParaRPr>
            </a:p>
          </p:txBody>
        </p:sp>
        <p:sp>
          <p:nvSpPr>
            <p:cNvPr id="20" name="Rounded Rectangle 19"/>
            <p:cNvSpPr/>
            <p:nvPr/>
          </p:nvSpPr>
          <p:spPr>
            <a:xfrm rot="2573601">
              <a:off x="4829362" y="4790895"/>
              <a:ext cx="993679" cy="108000"/>
            </a:xfrm>
            <a:custGeom>
              <a:avLst/>
              <a:gdLst/>
              <a:ahLst/>
              <a:cxnLst/>
              <a:rect l="l" t="t" r="r" b="b"/>
              <a:pathLst>
                <a:path w="993679" h="108000">
                  <a:moveTo>
                    <a:pt x="15816" y="15816"/>
                  </a:moveTo>
                  <a:cubicBezTo>
                    <a:pt x="25588" y="6044"/>
                    <a:pt x="39088" y="0"/>
                    <a:pt x="54000" y="0"/>
                  </a:cubicBezTo>
                  <a:lnTo>
                    <a:pt x="993679" y="0"/>
                  </a:lnTo>
                  <a:lnTo>
                    <a:pt x="877430" y="108000"/>
                  </a:lnTo>
                  <a:lnTo>
                    <a:pt x="54000" y="108000"/>
                  </a:lnTo>
                  <a:cubicBezTo>
                    <a:pt x="24177" y="108000"/>
                    <a:pt x="0" y="83823"/>
                    <a:pt x="0" y="54000"/>
                  </a:cubicBezTo>
                  <a:cubicBezTo>
                    <a:pt x="0" y="39088"/>
                    <a:pt x="6044" y="25588"/>
                    <a:pt x="15816" y="15816"/>
                  </a:cubicBezTo>
                  <a:close/>
                </a:path>
              </a:pathLst>
            </a:cu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웰컴체OTF Regular" panose="02020503020101020101" pitchFamily="18" charset="-127"/>
                <a:ea typeface="웰컴체OTF Regular" panose="02020503020101020101" pitchFamily="18" charset="-127"/>
              </a:endParaRPr>
            </a:p>
          </p:txBody>
        </p:sp>
      </p:grpSp>
      <p:pic>
        <p:nvPicPr>
          <p:cNvPr id="17" name="그림 16">
            <a:extLst>
              <a:ext uri="{FF2B5EF4-FFF2-40B4-BE49-F238E27FC236}">
                <a16:creationId xmlns:a16="http://schemas.microsoft.com/office/drawing/2014/main" id="{47E02F46-C0AE-4E42-ABAB-5DD95A7694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6965" r="62852" b="30796"/>
          <a:stretch/>
        </p:blipFill>
        <p:spPr>
          <a:xfrm>
            <a:off x="4528878" y="1382305"/>
            <a:ext cx="4419516" cy="1487472"/>
          </a:xfrm>
          <a:prstGeom prst="rect">
            <a:avLst/>
          </a:prstGeom>
        </p:spPr>
      </p:pic>
      <p:pic>
        <p:nvPicPr>
          <p:cNvPr id="18" name="Picture 6" descr="왕초보를 위한 JSON Parsing - 1 (JSON이란?)">
            <a:extLst>
              <a:ext uri="{FF2B5EF4-FFF2-40B4-BE49-F238E27FC236}">
                <a16:creationId xmlns:a16="http://schemas.microsoft.com/office/drawing/2014/main" id="{1FC844A1-55F8-478F-B05C-574027C505B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59" t="3875" r="10372" b="54704"/>
          <a:stretch/>
        </p:blipFill>
        <p:spPr bwMode="auto">
          <a:xfrm>
            <a:off x="4528878" y="3024422"/>
            <a:ext cx="4419516" cy="1980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94800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13544" y="2121021"/>
            <a:ext cx="108000" cy="165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ko-KR" altLang="en-US" sz="1300" dirty="0">
              <a:latin typeface="웰컴체OTF Regular" panose="02020503020101020101" pitchFamily="18" charset="-127"/>
              <a:ea typeface="웰컴체OTF Regular" panose="02020503020101020101" pitchFamily="18" charset="-127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597764" y="2227009"/>
            <a:ext cx="2030020" cy="1709743"/>
            <a:chOff x="803640" y="3362835"/>
            <a:chExt cx="2059657" cy="1709743"/>
          </a:xfrm>
        </p:grpSpPr>
        <p:sp>
          <p:nvSpPr>
            <p:cNvPr id="12" name="TextBox 6"/>
            <p:cNvSpPr txBox="1"/>
            <p:nvPr/>
          </p:nvSpPr>
          <p:spPr>
            <a:xfrm>
              <a:off x="803640" y="3579862"/>
              <a:ext cx="2059657" cy="14927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altLang="ko-KR" sz="1300" dirty="0">
                  <a:solidFill>
                    <a:schemeClr val="bg1"/>
                  </a:solidFill>
                  <a:latin typeface="웰컴체OTF Regular" panose="02020503020101020101" pitchFamily="18" charset="-127"/>
                  <a:ea typeface="웰컴체OTF Regular" panose="02020503020101020101" pitchFamily="18" charset="-127"/>
                  <a:cs typeface="Arial" pitchFamily="34" charset="0"/>
                </a:rPr>
                <a:t>You can simply impress your audience and add a unique zing and appeal to your Presentations. Easy to change colors, photos and Text.       </a:t>
              </a:r>
              <a:endParaRPr lang="ko-KR" altLang="en-US" sz="1300" dirty="0">
                <a:solidFill>
                  <a:schemeClr val="bg1"/>
                </a:solidFill>
                <a:latin typeface="웰컴체OTF Regular" panose="02020503020101020101" pitchFamily="18" charset="-127"/>
                <a:ea typeface="웰컴체OTF Regular" panose="02020503020101020101" pitchFamily="18" charset="-127"/>
                <a:cs typeface="Arial" pitchFamily="34" charset="0"/>
              </a:endParaRPr>
            </a:p>
          </p:txBody>
        </p:sp>
        <p:sp>
          <p:nvSpPr>
            <p:cNvPr id="13" name="TextBox 7"/>
            <p:cNvSpPr txBox="1"/>
            <p:nvPr/>
          </p:nvSpPr>
          <p:spPr>
            <a:xfrm>
              <a:off x="803640" y="3362835"/>
              <a:ext cx="2059657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altLang="ko-KR" sz="1300" b="1" dirty="0">
                  <a:solidFill>
                    <a:schemeClr val="bg1"/>
                  </a:solidFill>
                  <a:latin typeface="웰컴체OTF Regular" panose="02020503020101020101" pitchFamily="18" charset="-127"/>
                  <a:ea typeface="웰컴체OTF Regular" panose="02020503020101020101" pitchFamily="18" charset="-127"/>
                  <a:cs typeface="Arial" pitchFamily="34" charset="0"/>
                </a:rPr>
                <a:t>Your Text  Here</a:t>
              </a:r>
              <a:endParaRPr lang="ko-KR" altLang="en-US" sz="1300" b="1" dirty="0">
                <a:solidFill>
                  <a:schemeClr val="bg1"/>
                </a:solidFill>
                <a:latin typeface="웰컴체OTF Regular" panose="02020503020101020101" pitchFamily="18" charset="-127"/>
                <a:ea typeface="웰컴체OTF Regular" panose="02020503020101020101" pitchFamily="18" charset="-127"/>
                <a:cs typeface="Arial" pitchFamily="34" charset="0"/>
              </a:endParaRPr>
            </a:p>
          </p:txBody>
        </p:sp>
      </p:grpSp>
      <p:pic>
        <p:nvPicPr>
          <p:cNvPr id="17" name="내용 개체 틀 4">
            <a:extLst>
              <a:ext uri="{FF2B5EF4-FFF2-40B4-BE49-F238E27FC236}">
                <a16:creationId xmlns:a16="http://schemas.microsoft.com/office/drawing/2014/main" id="{2C833557-0946-42C5-83C6-E06F60A076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7061" y="1404058"/>
            <a:ext cx="3492500" cy="23241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531C5DA0-273A-468B-8E30-59DCD0D6A19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2578" r="23912" b="13315"/>
          <a:stretch/>
        </p:blipFill>
        <p:spPr>
          <a:xfrm>
            <a:off x="413544" y="1347614"/>
            <a:ext cx="7868674" cy="2564512"/>
          </a:xfrm>
          <a:prstGeom prst="rect">
            <a:avLst/>
          </a:prstGeom>
        </p:spPr>
      </p:pic>
      <p:pic>
        <p:nvPicPr>
          <p:cNvPr id="20" name="Picture 4" descr="데이터베이스 시스템 개요 - 기본 용어(데이터, 정보, DB, DBMS, DBS, 스키마, 상태) : 네이버 블로그">
            <a:extLst>
              <a:ext uri="{FF2B5EF4-FFF2-40B4-BE49-F238E27FC236}">
                <a16:creationId xmlns:a16="http://schemas.microsoft.com/office/drawing/2014/main" id="{7F5D863D-F98C-4485-919A-C1A5A2EC89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5638" y="2491678"/>
            <a:ext cx="1764486" cy="2117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타원 20">
            <a:extLst>
              <a:ext uri="{FF2B5EF4-FFF2-40B4-BE49-F238E27FC236}">
                <a16:creationId xmlns:a16="http://schemas.microsoft.com/office/drawing/2014/main" id="{F8DB705F-AC8D-4051-947E-0B6E3A446A9C}"/>
              </a:ext>
            </a:extLst>
          </p:cNvPr>
          <p:cNvSpPr/>
          <p:nvPr/>
        </p:nvSpPr>
        <p:spPr>
          <a:xfrm>
            <a:off x="6842875" y="2795031"/>
            <a:ext cx="2062917" cy="2050223"/>
          </a:xfrm>
          <a:prstGeom prst="ellipse">
            <a:avLst/>
          </a:prstGeom>
          <a:noFill/>
          <a:ln w="508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1300">
              <a:latin typeface="웰컴체OTF Regular" panose="02020503020101020101" pitchFamily="18" charset="-127"/>
              <a:ea typeface="웰컴체OTF Regular" panose="02020503020101020101" pitchFamily="18" charset="-127"/>
            </a:endParaRPr>
          </a:p>
        </p:txBody>
      </p:sp>
      <p:sp>
        <p:nvSpPr>
          <p:cNvPr id="22" name="화살표: 아래로 구부러짐 8">
            <a:extLst>
              <a:ext uri="{FF2B5EF4-FFF2-40B4-BE49-F238E27FC236}">
                <a16:creationId xmlns:a16="http://schemas.microsoft.com/office/drawing/2014/main" id="{10912294-4274-4F74-A367-72BD6C5A9BB2}"/>
              </a:ext>
            </a:extLst>
          </p:cNvPr>
          <p:cNvSpPr/>
          <p:nvPr/>
        </p:nvSpPr>
        <p:spPr>
          <a:xfrm flipV="1">
            <a:off x="5512537" y="4515966"/>
            <a:ext cx="1459080" cy="469223"/>
          </a:xfrm>
          <a:prstGeom prst="curved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1300">
              <a:solidFill>
                <a:schemeClr val="tx1"/>
              </a:solidFill>
              <a:latin typeface="웰컴체OTF Regular" panose="02020503020101020101" pitchFamily="18" charset="-127"/>
              <a:ea typeface="웰컴체OTF Regular" panose="02020503020101020101" pitchFamily="18" charset="-127"/>
            </a:endParaRPr>
          </a:p>
        </p:txBody>
      </p:sp>
      <p:sp>
        <p:nvSpPr>
          <p:cNvPr id="23" name="화살표: 위로 구부러짐 9">
            <a:extLst>
              <a:ext uri="{FF2B5EF4-FFF2-40B4-BE49-F238E27FC236}">
                <a16:creationId xmlns:a16="http://schemas.microsoft.com/office/drawing/2014/main" id="{7C570591-839B-40DB-9D3B-5174030859E5}"/>
              </a:ext>
            </a:extLst>
          </p:cNvPr>
          <p:cNvSpPr/>
          <p:nvPr/>
        </p:nvSpPr>
        <p:spPr>
          <a:xfrm rot="15613925">
            <a:off x="9351796" y="2124273"/>
            <a:ext cx="2545491" cy="543480"/>
          </a:xfrm>
          <a:prstGeom prst="curved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1300">
              <a:solidFill>
                <a:schemeClr val="tx1"/>
              </a:solidFill>
              <a:latin typeface="웰컴체OTF Regular" panose="02020503020101020101" pitchFamily="18" charset="-127"/>
              <a:ea typeface="웰컴체OTF Regular" panose="02020503020101020101" pitchFamily="18" charset="-127"/>
            </a:endParaRPr>
          </a:p>
        </p:txBody>
      </p:sp>
      <p:pic>
        <p:nvPicPr>
          <p:cNvPr id="25" name="내용 개체 틀 4">
            <a:extLst>
              <a:ext uri="{FF2B5EF4-FFF2-40B4-BE49-F238E27FC236}">
                <a16:creationId xmlns:a16="http://schemas.microsoft.com/office/drawing/2014/main" id="{2DF2033F-3B91-468D-ACDB-61E8CF4836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9214" y="3442101"/>
            <a:ext cx="1412642" cy="940049"/>
          </a:xfrm>
          <a:prstGeom prst="rect">
            <a:avLst/>
          </a:prstGeom>
          <a:ln>
            <a:noFill/>
          </a:ln>
        </p:spPr>
      </p:pic>
      <p:sp>
        <p:nvSpPr>
          <p:cNvPr id="27" name="TextBox 33"/>
          <p:cNvSpPr txBox="1"/>
          <p:nvPr/>
        </p:nvSpPr>
        <p:spPr>
          <a:xfrm>
            <a:off x="665744" y="3999271"/>
            <a:ext cx="263223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300" b="1" dirty="0">
                <a:solidFill>
                  <a:schemeClr val="bg1"/>
                </a:solidFill>
                <a:latin typeface="웰컴체OTF Regular" panose="02020503020101020101" pitchFamily="18" charset="-127"/>
                <a:ea typeface="웰컴체OTF Regular" panose="02020503020101020101" pitchFamily="18" charset="-127"/>
                <a:cs typeface="Arial" pitchFamily="34" charset="0"/>
              </a:rPr>
              <a:t>엑셀로 이 많은 복잡한 데이터 다 분석할 수 없어</a:t>
            </a:r>
            <a:r>
              <a:rPr lang="en-US" altLang="ko-KR" sz="1300" b="1" dirty="0">
                <a:solidFill>
                  <a:schemeClr val="bg1"/>
                </a:solidFill>
                <a:latin typeface="웰컴체OTF Regular" panose="02020503020101020101" pitchFamily="18" charset="-127"/>
                <a:ea typeface="웰컴체OTF Regular" panose="02020503020101020101" pitchFamily="18" charset="-127"/>
                <a:cs typeface="Arial" pitchFamily="34" charset="0"/>
              </a:rPr>
              <a:t>..</a:t>
            </a:r>
          </a:p>
          <a:p>
            <a:pPr algn="r"/>
            <a:r>
              <a:rPr lang="ko-KR" altLang="en-US" sz="1300" b="1" dirty="0">
                <a:solidFill>
                  <a:schemeClr val="bg1"/>
                </a:solidFill>
                <a:latin typeface="웰컴체OTF Regular" panose="02020503020101020101" pitchFamily="18" charset="-127"/>
                <a:ea typeface="웰컴체OTF Regular" panose="02020503020101020101" pitchFamily="18" charset="-127"/>
                <a:cs typeface="Arial" pitchFamily="34" charset="0"/>
              </a:rPr>
              <a:t>여러 사람 </a:t>
            </a:r>
            <a:r>
              <a:rPr lang="en-US" altLang="ko-KR" sz="1300" b="1" dirty="0">
                <a:solidFill>
                  <a:schemeClr val="bg1"/>
                </a:solidFill>
                <a:latin typeface="웰컴체OTF Regular" panose="02020503020101020101" pitchFamily="18" charset="-127"/>
                <a:ea typeface="웰컴체OTF Regular" panose="02020503020101020101" pitchFamily="18" charset="-127"/>
                <a:cs typeface="Arial" pitchFamily="34" charset="0"/>
              </a:rPr>
              <a:t>(</a:t>
            </a:r>
            <a:r>
              <a:rPr lang="ko-KR" altLang="en-US" sz="1300" b="1" dirty="0">
                <a:solidFill>
                  <a:schemeClr val="bg1"/>
                </a:solidFill>
                <a:latin typeface="웰컴체OTF Regular" panose="02020503020101020101" pitchFamily="18" charset="-127"/>
                <a:ea typeface="웰컴체OTF Regular" panose="02020503020101020101" pitchFamily="18" charset="-127"/>
                <a:cs typeface="Arial" pitchFamily="34" charset="0"/>
              </a:rPr>
              <a:t>컴퓨터</a:t>
            </a:r>
            <a:r>
              <a:rPr lang="en-US" altLang="ko-KR" sz="1300" b="1" dirty="0">
                <a:solidFill>
                  <a:schemeClr val="bg1"/>
                </a:solidFill>
                <a:latin typeface="웰컴체OTF Regular" panose="02020503020101020101" pitchFamily="18" charset="-127"/>
                <a:ea typeface="웰컴체OTF Regular" panose="02020503020101020101" pitchFamily="18" charset="-127"/>
                <a:cs typeface="Arial" pitchFamily="34" charset="0"/>
              </a:rPr>
              <a:t>, </a:t>
            </a:r>
            <a:r>
              <a:rPr lang="ko-KR" altLang="en-US" sz="1300" b="1" dirty="0">
                <a:solidFill>
                  <a:schemeClr val="bg1"/>
                </a:solidFill>
                <a:latin typeface="웰컴체OTF Regular" panose="02020503020101020101" pitchFamily="18" charset="-127"/>
                <a:ea typeface="웰컴체OTF Regular" panose="02020503020101020101" pitchFamily="18" charset="-127"/>
                <a:cs typeface="Arial" pitchFamily="34" charset="0"/>
              </a:rPr>
              <a:t>서버</a:t>
            </a:r>
            <a:r>
              <a:rPr lang="en-US" altLang="ko-KR" sz="1300" b="1" dirty="0">
                <a:solidFill>
                  <a:schemeClr val="bg1"/>
                </a:solidFill>
                <a:latin typeface="웰컴체OTF Regular" panose="02020503020101020101" pitchFamily="18" charset="-127"/>
                <a:ea typeface="웰컴체OTF Regular" panose="02020503020101020101" pitchFamily="18" charset="-127"/>
                <a:cs typeface="Arial" pitchFamily="34" charset="0"/>
              </a:rPr>
              <a:t>, </a:t>
            </a:r>
            <a:r>
              <a:rPr lang="ko-KR" altLang="en-US" sz="1300" b="1" dirty="0">
                <a:solidFill>
                  <a:schemeClr val="bg1"/>
                </a:solidFill>
                <a:latin typeface="웰컴체OTF Regular" panose="02020503020101020101" pitchFamily="18" charset="-127"/>
                <a:ea typeface="웰컴체OTF Regular" panose="02020503020101020101" pitchFamily="18" charset="-127"/>
                <a:cs typeface="Arial" pitchFamily="34" charset="0"/>
              </a:rPr>
              <a:t>사용자</a:t>
            </a:r>
            <a:r>
              <a:rPr lang="en-US" altLang="ko-KR" sz="1300" b="1" dirty="0">
                <a:solidFill>
                  <a:schemeClr val="bg1"/>
                </a:solidFill>
                <a:latin typeface="웰컴체OTF Regular" panose="02020503020101020101" pitchFamily="18" charset="-127"/>
                <a:ea typeface="웰컴체OTF Regular" panose="02020503020101020101" pitchFamily="18" charset="-127"/>
                <a:cs typeface="Arial" pitchFamily="34" charset="0"/>
              </a:rPr>
              <a:t>)</a:t>
            </a:r>
            <a:r>
              <a:rPr lang="ko-KR" altLang="en-US" sz="1300" b="1" dirty="0">
                <a:solidFill>
                  <a:schemeClr val="bg1"/>
                </a:solidFill>
                <a:latin typeface="웰컴체OTF Regular" panose="02020503020101020101" pitchFamily="18" charset="-127"/>
                <a:ea typeface="웰컴체OTF Regular" panose="02020503020101020101" pitchFamily="18" charset="-127"/>
                <a:cs typeface="Arial" pitchFamily="34" charset="0"/>
              </a:rPr>
              <a:t>가 동시에 접속 실시간 유지</a:t>
            </a:r>
          </a:p>
        </p:txBody>
      </p:sp>
      <p:sp>
        <p:nvSpPr>
          <p:cNvPr id="30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67544" y="446006"/>
            <a:ext cx="7829765" cy="558125"/>
          </a:xfrm>
        </p:spPr>
        <p:txBody>
          <a:bodyPr/>
          <a:lstStyle/>
          <a:p>
            <a:r>
              <a:rPr lang="ko-KR" altLang="en-US" sz="2800" b="1" dirty="0">
                <a:latin typeface="웰컴체OTF Regular" panose="02020503020101020101" pitchFamily="18" charset="-127"/>
                <a:ea typeface="웰컴체OTF Regular" panose="02020503020101020101" pitchFamily="18" charset="-127"/>
              </a:rPr>
              <a:t>모두를 위한 </a:t>
            </a:r>
            <a:r>
              <a:rPr lang="en-US" altLang="ko-KR" sz="2800" b="1" dirty="0">
                <a:latin typeface="웰컴체OTF Regular" panose="02020503020101020101" pitchFamily="18" charset="-127"/>
                <a:ea typeface="웰컴체OTF Regular" panose="02020503020101020101" pitchFamily="18" charset="-127"/>
              </a:rPr>
              <a:t>MySQL </a:t>
            </a:r>
            <a:r>
              <a:rPr lang="ko-KR" altLang="en-US" sz="2800" b="1" dirty="0">
                <a:latin typeface="웰컴체OTF Regular" panose="02020503020101020101" pitchFamily="18" charset="-127"/>
                <a:ea typeface="웰컴체OTF Regular" panose="02020503020101020101" pitchFamily="18" charset="-127"/>
              </a:rPr>
              <a:t>과목에서는 무엇을 배우나요</a:t>
            </a:r>
            <a:r>
              <a:rPr lang="en-US" altLang="ko-KR" sz="2800" b="1" dirty="0">
                <a:latin typeface="웰컴체OTF Regular" panose="02020503020101020101" pitchFamily="18" charset="-127"/>
                <a:ea typeface="웰컴체OTF Regular" panose="02020503020101020101" pitchFamily="18" charset="-127"/>
              </a:rPr>
              <a:t>?</a:t>
            </a:r>
            <a:endParaRPr lang="ko-KR" altLang="en-US" sz="2800" b="1" dirty="0">
              <a:latin typeface="웰컴체OTF Regular" panose="02020503020101020101" pitchFamily="18" charset="-127"/>
              <a:ea typeface="웰컴체OTF Regular" panose="02020503020101020101" pitchFamily="18" charset="-127"/>
            </a:endParaRPr>
          </a:p>
        </p:txBody>
      </p:sp>
      <p:sp>
        <p:nvSpPr>
          <p:cNvPr id="31" name="화살표: 아래로 구부러짐 8">
            <a:extLst>
              <a:ext uri="{FF2B5EF4-FFF2-40B4-BE49-F238E27FC236}">
                <a16:creationId xmlns:a16="http://schemas.microsoft.com/office/drawing/2014/main" id="{10912294-4274-4F74-A367-72BD6C5A9BB2}"/>
              </a:ext>
            </a:extLst>
          </p:cNvPr>
          <p:cNvSpPr/>
          <p:nvPr/>
        </p:nvSpPr>
        <p:spPr>
          <a:xfrm rot="16546718" flipV="1">
            <a:off x="8187133" y="2072420"/>
            <a:ext cx="1391079" cy="309179"/>
          </a:xfrm>
          <a:prstGeom prst="curved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1300">
              <a:solidFill>
                <a:schemeClr val="tx1"/>
              </a:solidFill>
              <a:latin typeface="웰컴체OTF Regular" panose="02020503020101020101" pitchFamily="18" charset="-127"/>
              <a:ea typeface="웰컴체OTF Regular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983330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9B19EC7-5264-4085-8649-56F5C91C9EB2}"/>
              </a:ext>
            </a:extLst>
          </p:cNvPr>
          <p:cNvSpPr>
            <a:spLocks noGrp="1"/>
          </p:cNvSpPr>
          <p:nvPr>
            <p:ph type="pic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9" name="Isosceles Triangle 18"/>
          <p:cNvSpPr/>
          <p:nvPr/>
        </p:nvSpPr>
        <p:spPr>
          <a:xfrm>
            <a:off x="0" y="2571750"/>
            <a:ext cx="9144000" cy="2571750"/>
          </a:xfrm>
          <a:prstGeom prst="triangle">
            <a:avLst>
              <a:gd name="adj" fmla="val 49811"/>
            </a:avLst>
          </a:prstGeom>
          <a:solidFill>
            <a:schemeClr val="accent4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웰컴체OTF Regular" panose="02020503020101020101" pitchFamily="18" charset="-127"/>
              <a:ea typeface="웰컴체OTF Regular" panose="02020503020101020101" pitchFamily="18" charset="-127"/>
            </a:endParaRPr>
          </a:p>
        </p:txBody>
      </p:sp>
      <p:sp>
        <p:nvSpPr>
          <p:cNvPr id="9" name="Text Placeholder 1"/>
          <p:cNvSpPr txBox="1">
            <a:spLocks/>
          </p:cNvSpPr>
          <p:nvPr/>
        </p:nvSpPr>
        <p:spPr>
          <a:xfrm>
            <a:off x="395536" y="170489"/>
            <a:ext cx="8447770" cy="55812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800" b="1" dirty="0">
                <a:latin typeface="웰컴체OTF Regular" panose="02020503020101020101" pitchFamily="18" charset="-127"/>
                <a:ea typeface="웰컴체OTF Regular" panose="02020503020101020101" pitchFamily="18" charset="-127"/>
              </a:rPr>
              <a:t>모두를 위한 </a:t>
            </a:r>
            <a:r>
              <a:rPr lang="en-US" altLang="ko-KR" sz="2800" b="1" dirty="0">
                <a:latin typeface="웰컴체OTF Regular" panose="02020503020101020101" pitchFamily="18" charset="-127"/>
                <a:ea typeface="웰컴체OTF Regular" panose="02020503020101020101" pitchFamily="18" charset="-127"/>
              </a:rPr>
              <a:t>MySQL </a:t>
            </a:r>
            <a:r>
              <a:rPr lang="ko-KR" altLang="en-US" sz="2800" b="1" dirty="0">
                <a:latin typeface="웰컴체OTF Regular" panose="02020503020101020101" pitchFamily="18" charset="-127"/>
                <a:ea typeface="웰컴체OTF Regular" panose="02020503020101020101" pitchFamily="18" charset="-127"/>
              </a:rPr>
              <a:t>과목에서는 무엇을 배우나요</a:t>
            </a:r>
            <a:r>
              <a:rPr lang="en-US" altLang="ko-KR" sz="2800" b="1" dirty="0">
                <a:latin typeface="웰컴체OTF Regular" panose="02020503020101020101" pitchFamily="18" charset="-127"/>
                <a:ea typeface="웰컴체OTF Regular" panose="02020503020101020101" pitchFamily="18" charset="-127"/>
              </a:rPr>
              <a:t>?</a:t>
            </a:r>
            <a:endParaRPr lang="ko-KR" altLang="en-US" sz="2800" b="1" dirty="0">
              <a:latin typeface="웰컴체OTF Regular" panose="02020503020101020101" pitchFamily="18" charset="-127"/>
              <a:ea typeface="웰컴체OTF Regular" panose="02020503020101020101" pitchFamily="18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6E4E8EDA-51E9-4B8A-9B53-8C0A5EDB37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7884" b="30796"/>
          <a:stretch/>
        </p:blipFill>
        <p:spPr>
          <a:xfrm>
            <a:off x="179512" y="1448232"/>
            <a:ext cx="6480720" cy="3496530"/>
          </a:xfrm>
          <a:prstGeom prst="rect">
            <a:avLst/>
          </a:prstGeom>
        </p:spPr>
      </p:pic>
      <p:sp>
        <p:nvSpPr>
          <p:cNvPr id="15" name="TextBox 5">
            <a:extLst>
              <a:ext uri="{FF2B5EF4-FFF2-40B4-BE49-F238E27FC236}">
                <a16:creationId xmlns:a16="http://schemas.microsoft.com/office/drawing/2014/main" id="{F5437EFF-5D7D-413B-BB70-57482D0B9515}"/>
              </a:ext>
            </a:extLst>
          </p:cNvPr>
          <p:cNvSpPr txBox="1"/>
          <p:nvPr/>
        </p:nvSpPr>
        <p:spPr>
          <a:xfrm>
            <a:off x="1187624" y="984946"/>
            <a:ext cx="7818994" cy="461665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b="1" dirty="0">
                <a:latin typeface="웰컴체OTF Regular" panose="02020503020101020101" pitchFamily="18" charset="-127"/>
                <a:ea typeface="웰컴체OTF Regular" panose="02020503020101020101" pitchFamily="18" charset="-127"/>
              </a:rPr>
              <a:t>MySQL&gt; SELECT * FROM </a:t>
            </a:r>
            <a:r>
              <a:rPr lang="en-US" sz="2400" b="1" dirty="0" err="1">
                <a:latin typeface="웰컴체OTF Regular" panose="02020503020101020101" pitchFamily="18" charset="-127"/>
                <a:ea typeface="웰컴체OTF Regular" panose="02020503020101020101" pitchFamily="18" charset="-127"/>
              </a:rPr>
              <a:t>sample.autorepairshop</a:t>
            </a:r>
            <a:r>
              <a:rPr lang="en-US" sz="2400" b="1" dirty="0">
                <a:latin typeface="웰컴체OTF Regular" panose="02020503020101020101" pitchFamily="18" charset="-127"/>
                <a:ea typeface="웰컴체OTF Regular" panose="02020503020101020101" pitchFamily="18" charset="-127"/>
              </a:rPr>
              <a:t>;</a:t>
            </a:r>
          </a:p>
        </p:txBody>
      </p:sp>
      <p:sp>
        <p:nvSpPr>
          <p:cNvPr id="16" name="TextBox 6">
            <a:extLst>
              <a:ext uri="{FF2B5EF4-FFF2-40B4-BE49-F238E27FC236}">
                <a16:creationId xmlns:a16="http://schemas.microsoft.com/office/drawing/2014/main" id="{E431444D-B284-4651-88E5-46CD9FD2CE64}"/>
              </a:ext>
            </a:extLst>
          </p:cNvPr>
          <p:cNvSpPr txBox="1"/>
          <p:nvPr/>
        </p:nvSpPr>
        <p:spPr>
          <a:xfrm>
            <a:off x="3203848" y="1616541"/>
            <a:ext cx="5801216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latin typeface="웰컴체OTF Regular" panose="02020503020101020101" pitchFamily="18" charset="-127"/>
                <a:ea typeface="웰컴체OTF Regular" panose="02020503020101020101" pitchFamily="18" charset="-127"/>
              </a:rPr>
              <a:t>SQL </a:t>
            </a:r>
            <a:r>
              <a:rPr lang="ko-KR" altLang="en-US" b="1" dirty="0">
                <a:latin typeface="웰컴체OTF Regular" panose="02020503020101020101" pitchFamily="18" charset="-127"/>
                <a:ea typeface="웰컴체OTF Regular" panose="02020503020101020101" pitchFamily="18" charset="-127"/>
              </a:rPr>
              <a:t>쿼리</a:t>
            </a:r>
            <a:r>
              <a:rPr lang="en-US" altLang="ko-KR" b="1" dirty="0">
                <a:latin typeface="웰컴체OTF Regular" panose="02020503020101020101" pitchFamily="18" charset="-127"/>
                <a:ea typeface="웰컴체OTF Regular" panose="02020503020101020101" pitchFamily="18" charset="-127"/>
              </a:rPr>
              <a:t>(query) – DB</a:t>
            </a:r>
            <a:r>
              <a:rPr lang="ko-KR" altLang="en-US" b="1" dirty="0">
                <a:latin typeface="웰컴체OTF Regular" panose="02020503020101020101" pitchFamily="18" charset="-127"/>
                <a:ea typeface="웰컴체OTF Regular" panose="02020503020101020101" pitchFamily="18" charset="-127"/>
              </a:rPr>
              <a:t>서버 다루는 명령어 </a:t>
            </a:r>
            <a:r>
              <a:rPr lang="en-US" altLang="ko-KR" b="1" dirty="0">
                <a:latin typeface="웰컴체OTF Regular" panose="02020503020101020101" pitchFamily="18" charset="-127"/>
                <a:ea typeface="웰컴체OTF Regular" panose="02020503020101020101" pitchFamily="18" charset="-127"/>
              </a:rPr>
              <a:t>/ DB</a:t>
            </a:r>
            <a:r>
              <a:rPr lang="ko-KR" altLang="en-US" b="1" dirty="0">
                <a:latin typeface="웰컴체OTF Regular" panose="02020503020101020101" pitchFamily="18" charset="-127"/>
                <a:ea typeface="웰컴체OTF Regular" panose="02020503020101020101" pitchFamily="18" charset="-127"/>
              </a:rPr>
              <a:t>언어</a:t>
            </a:r>
            <a:r>
              <a:rPr lang="en-US" altLang="ko-KR" b="1" dirty="0">
                <a:latin typeface="웰컴체OTF Regular" panose="02020503020101020101" pitchFamily="18" charset="-127"/>
                <a:ea typeface="웰컴체OTF Regular" panose="02020503020101020101" pitchFamily="18" charset="-127"/>
              </a:rPr>
              <a:t> </a:t>
            </a:r>
            <a:endParaRPr lang="en-US" b="1" dirty="0">
              <a:latin typeface="웰컴체OTF Regular" panose="02020503020101020101" pitchFamily="18" charset="-127"/>
              <a:ea typeface="웰컴체OTF Regular" panose="02020503020101020101" pitchFamily="18" charset="-127"/>
            </a:endParaRPr>
          </a:p>
        </p:txBody>
      </p:sp>
      <p:pic>
        <p:nvPicPr>
          <p:cNvPr id="11" name="Picture 2" descr="Learn SQL: SQL Query examples">
            <a:extLst>
              <a:ext uri="{FF2B5EF4-FFF2-40B4-BE49-F238E27FC236}">
                <a16:creationId xmlns:a16="http://schemas.microsoft.com/office/drawing/2014/main" id="{E8612F2F-AA95-4E1D-8F76-F8376E637C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1685" y="3651870"/>
            <a:ext cx="3336767" cy="1372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13851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392288" y="2211710"/>
            <a:ext cx="2359424" cy="576063"/>
          </a:xfrm>
        </p:spPr>
        <p:txBody>
          <a:bodyPr/>
          <a:lstStyle/>
          <a:p>
            <a:r>
              <a:rPr lang="en-US" altLang="ko-KR" dirty="0">
                <a:latin typeface="웰컴체OTF Regular" panose="02020503020101020101" pitchFamily="18" charset="-127"/>
                <a:ea typeface="웰컴체OTF Regular" panose="02020503020101020101" pitchFamily="18" charset="-127"/>
              </a:rPr>
              <a:t>START!! </a:t>
            </a:r>
            <a:endParaRPr lang="ko-KR" altLang="en-US" dirty="0">
              <a:latin typeface="웰컴체OTF Regular" panose="02020503020101020101" pitchFamily="18" charset="-127"/>
              <a:ea typeface="웰컴체OTF Regular" panose="02020503020101020101" pitchFamily="18" charset="-127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419872" y="3075806"/>
            <a:ext cx="2359424" cy="576065"/>
          </a:xfrm>
        </p:spPr>
        <p:txBody>
          <a:bodyPr/>
          <a:lstStyle/>
          <a:p>
            <a:pPr lvl="0"/>
            <a:r>
              <a:rPr lang="en-US" altLang="ko-KR" dirty="0">
                <a:latin typeface="웰컴체OTF Regular" panose="02020503020101020101" pitchFamily="18" charset="-127"/>
                <a:ea typeface="웰컴체OTF Regular" panose="02020503020101020101" pitchFamily="18" charset="-127"/>
              </a:rPr>
              <a:t>DB</a:t>
            </a:r>
            <a:r>
              <a:rPr lang="ko-KR" altLang="en-US" dirty="0">
                <a:latin typeface="웰컴체OTF Regular" panose="02020503020101020101" pitchFamily="18" charset="-127"/>
                <a:ea typeface="웰컴체OTF Regular" panose="02020503020101020101" pitchFamily="18" charset="-127"/>
              </a:rPr>
              <a:t>서버에 데이터를 올리고 추가해봅시다</a:t>
            </a:r>
            <a:r>
              <a:rPr lang="en-US" altLang="ko-KR" dirty="0">
                <a:latin typeface="웰컴체OTF Regular" panose="02020503020101020101" pitchFamily="18" charset="-127"/>
                <a:ea typeface="웰컴체OTF Regular" panose="02020503020101020101" pitchFamily="18" charset="-127"/>
              </a:rPr>
              <a:t>!!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F0A0869-7847-416B-B56A-966CDB70DF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6" t="24" r="32500" b="5930"/>
          <a:stretch/>
        </p:blipFill>
        <p:spPr>
          <a:xfrm>
            <a:off x="-36512" y="-92546"/>
            <a:ext cx="5029201" cy="3993029"/>
          </a:xfrm>
          <a:prstGeom prst="rect">
            <a:avLst/>
          </a:prstGeom>
        </p:spPr>
      </p:pic>
      <p:sp>
        <p:nvSpPr>
          <p:cNvPr id="5" name="TextBox 8">
            <a:extLst>
              <a:ext uri="{FF2B5EF4-FFF2-40B4-BE49-F238E27FC236}">
                <a16:creationId xmlns:a16="http://schemas.microsoft.com/office/drawing/2014/main" id="{AF147861-59EB-45DB-A01A-937F25697023}"/>
              </a:ext>
            </a:extLst>
          </p:cNvPr>
          <p:cNvSpPr txBox="1"/>
          <p:nvPr/>
        </p:nvSpPr>
        <p:spPr>
          <a:xfrm>
            <a:off x="1259632" y="901803"/>
            <a:ext cx="3626070" cy="369332"/>
          </a:xfrm>
          <a:prstGeom prst="rect">
            <a:avLst/>
          </a:prstGeom>
          <a:noFill/>
          <a:ln w="508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ko-KR" altLang="en-US" dirty="0">
              <a:latin typeface="웰컴체OTF Regular" panose="02020503020101020101" pitchFamily="18" charset="-127"/>
              <a:ea typeface="웰컴체OTF Regular" panose="02020503020101020101" pitchFamily="18" charset="-127"/>
            </a:endParaRPr>
          </a:p>
        </p:txBody>
      </p:sp>
      <p:sp>
        <p:nvSpPr>
          <p:cNvPr id="6" name="TextBox 9">
            <a:extLst>
              <a:ext uri="{FF2B5EF4-FFF2-40B4-BE49-F238E27FC236}">
                <a16:creationId xmlns:a16="http://schemas.microsoft.com/office/drawing/2014/main" id="{86E7A855-F8AD-40A5-8E25-F87380590609}"/>
              </a:ext>
            </a:extLst>
          </p:cNvPr>
          <p:cNvSpPr txBox="1"/>
          <p:nvPr/>
        </p:nvSpPr>
        <p:spPr>
          <a:xfrm>
            <a:off x="2699792" y="1563638"/>
            <a:ext cx="6732240" cy="347787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200" b="1" spc="100" dirty="0">
                <a:latin typeface="웰컴체OTF Regular" panose="02020503020101020101" pitchFamily="18" charset="-127"/>
                <a:ea typeface="웰컴체OTF Regular" panose="02020503020101020101" pitchFamily="18" charset="-127"/>
                <a:cs typeface="+mj-cs"/>
              </a:rPr>
              <a:t>데이터 업로드 </a:t>
            </a:r>
            <a:r>
              <a:rPr lang="en-US" altLang="ko-KR" sz="2200" b="1" spc="100" dirty="0">
                <a:latin typeface="웰컴체OTF Regular" panose="02020503020101020101" pitchFamily="18" charset="-127"/>
                <a:ea typeface="웰컴체OTF Regular" panose="02020503020101020101" pitchFamily="18" charset="-127"/>
                <a:cs typeface="+mj-cs"/>
              </a:rPr>
              <a:t>(.csv IMPORT)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200" b="1" spc="100" dirty="0">
                <a:latin typeface="웰컴체OTF Regular" panose="02020503020101020101" pitchFamily="18" charset="-127"/>
                <a:ea typeface="웰컴체OTF Regular" panose="02020503020101020101" pitchFamily="18" charset="-127"/>
                <a:cs typeface="+mj-cs"/>
              </a:rPr>
              <a:t>데이터 입력 </a:t>
            </a:r>
            <a:r>
              <a:rPr lang="en-US" altLang="ko-KR" sz="2200" b="1" spc="100" dirty="0">
                <a:latin typeface="웰컴체OTF Regular" panose="02020503020101020101" pitchFamily="18" charset="-127"/>
                <a:ea typeface="웰컴체OTF Regular" panose="02020503020101020101" pitchFamily="18" charset="-127"/>
                <a:cs typeface="+mj-cs"/>
              </a:rPr>
              <a:t>(INSERT, UPDATE, DELTE)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200" b="1" spc="100" dirty="0">
                <a:latin typeface="웰컴체OTF Regular" panose="02020503020101020101" pitchFamily="18" charset="-127"/>
                <a:ea typeface="웰컴체OTF Regular" panose="02020503020101020101" pitchFamily="18" charset="-127"/>
                <a:cs typeface="+mj-cs"/>
              </a:rPr>
              <a:t>데이터 추출 </a:t>
            </a:r>
            <a:r>
              <a:rPr lang="en-US" altLang="ko-KR" sz="2200" b="1" spc="100" dirty="0">
                <a:latin typeface="웰컴체OTF Regular" panose="02020503020101020101" pitchFamily="18" charset="-127"/>
                <a:ea typeface="웰컴체OTF Regular" panose="02020503020101020101" pitchFamily="18" charset="-127"/>
                <a:cs typeface="+mj-cs"/>
              </a:rPr>
              <a:t>(SELECT, GROUP BY, ORDER BY, JOIN)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200" b="1" spc="100" dirty="0">
                <a:latin typeface="웰컴체OTF Regular" panose="02020503020101020101" pitchFamily="18" charset="-127"/>
                <a:ea typeface="웰컴체OTF Regular" panose="02020503020101020101" pitchFamily="18" charset="-127"/>
                <a:cs typeface="+mj-cs"/>
              </a:rPr>
              <a:t>데이터 검색 </a:t>
            </a:r>
            <a:r>
              <a:rPr lang="en-US" altLang="ko-KR" sz="2200" b="1" spc="100" dirty="0">
                <a:latin typeface="웰컴체OTF Regular" panose="02020503020101020101" pitchFamily="18" charset="-127"/>
                <a:ea typeface="웰컴체OTF Regular" panose="02020503020101020101" pitchFamily="18" charset="-127"/>
                <a:cs typeface="+mj-cs"/>
              </a:rPr>
              <a:t>(SQL ~ FROM ~ WHERE)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200" b="1" spc="100" dirty="0">
                <a:latin typeface="웰컴체OTF Regular" panose="02020503020101020101" pitchFamily="18" charset="-127"/>
                <a:ea typeface="웰컴체OTF Regular" panose="02020503020101020101" pitchFamily="18" charset="-127"/>
                <a:cs typeface="+mj-cs"/>
              </a:rPr>
              <a:t>프론트엔드와 </a:t>
            </a:r>
            <a:r>
              <a:rPr lang="en-US" altLang="ko-KR" sz="2200" b="1" spc="100" dirty="0">
                <a:latin typeface="웰컴체OTF Regular" panose="02020503020101020101" pitchFamily="18" charset="-127"/>
                <a:ea typeface="웰컴체OTF Regular" panose="02020503020101020101" pitchFamily="18" charset="-127"/>
                <a:cs typeface="+mj-cs"/>
              </a:rPr>
              <a:t>DB</a:t>
            </a:r>
            <a:r>
              <a:rPr lang="ko-KR" altLang="en-US" sz="2200" b="1" spc="100" dirty="0">
                <a:latin typeface="웰컴체OTF Regular" panose="02020503020101020101" pitchFamily="18" charset="-127"/>
                <a:ea typeface="웰컴체OTF Regular" panose="02020503020101020101" pitchFamily="18" charset="-127"/>
                <a:cs typeface="+mj-cs"/>
              </a:rPr>
              <a:t> </a:t>
            </a:r>
            <a:r>
              <a:rPr lang="en-US" altLang="ko-KR" sz="2200" b="1" spc="100" dirty="0">
                <a:latin typeface="웰컴체OTF Regular" panose="02020503020101020101" pitchFamily="18" charset="-127"/>
                <a:ea typeface="웰컴체OTF Regular" panose="02020503020101020101" pitchFamily="18" charset="-127"/>
                <a:cs typeface="+mj-cs"/>
              </a:rPr>
              <a:t>(</a:t>
            </a:r>
            <a:r>
              <a:rPr lang="en-US" altLang="ko-KR" sz="2200" b="1" spc="100" dirty="0" err="1">
                <a:latin typeface="웰컴체OTF Regular" panose="02020503020101020101" pitchFamily="18" charset="-127"/>
                <a:ea typeface="웰컴체OTF Regular" panose="02020503020101020101" pitchFamily="18" charset="-127"/>
                <a:cs typeface="+mj-cs"/>
              </a:rPr>
              <a:t>node.js</a:t>
            </a:r>
            <a:r>
              <a:rPr lang="en-US" altLang="ko-KR" sz="2200" b="1" spc="100" dirty="0">
                <a:latin typeface="웰컴체OTF Regular" panose="02020503020101020101" pitchFamily="18" charset="-127"/>
                <a:ea typeface="웰컴체OTF Regular" panose="02020503020101020101" pitchFamily="18" charset="-127"/>
                <a:cs typeface="+mj-cs"/>
              </a:rPr>
              <a:t>)</a:t>
            </a:r>
          </a:p>
          <a:p>
            <a:pPr marL="342900" indent="-342900">
              <a:buFont typeface="Arial" charset="0"/>
              <a:buChar char="•"/>
            </a:pPr>
            <a:r>
              <a:rPr lang="ko-KR" altLang="en-US" sz="2200" b="1" spc="100" dirty="0">
                <a:latin typeface="웰컴체OTF Regular" panose="02020503020101020101" pitchFamily="18" charset="-127"/>
                <a:ea typeface="웰컴체OTF Regular" panose="02020503020101020101" pitchFamily="18" charset="-127"/>
                <a:cs typeface="+mj-cs"/>
              </a:rPr>
              <a:t>백엔드와 </a:t>
            </a:r>
            <a:r>
              <a:rPr lang="en-US" altLang="ko-KR" sz="2200" b="1" spc="100" dirty="0">
                <a:latin typeface="웰컴체OTF Regular" panose="02020503020101020101" pitchFamily="18" charset="-127"/>
                <a:ea typeface="웰컴체OTF Regular" panose="02020503020101020101" pitchFamily="18" charset="-127"/>
                <a:cs typeface="+mj-cs"/>
              </a:rPr>
              <a:t>DB (python)</a:t>
            </a:r>
          </a:p>
          <a:p>
            <a:pPr marL="342900" indent="-342900">
              <a:buFont typeface="Arial" charset="0"/>
              <a:buChar char="•"/>
            </a:pPr>
            <a:r>
              <a:rPr lang="en-US" altLang="ko-KR" sz="2200" b="1" spc="100" dirty="0">
                <a:latin typeface="웰컴체OTF Regular" panose="02020503020101020101" pitchFamily="18" charset="-127"/>
                <a:ea typeface="웰컴체OTF Regular" panose="02020503020101020101" pitchFamily="18" charset="-127"/>
                <a:cs typeface="+mj-cs"/>
              </a:rPr>
              <a:t>NoSQL DB</a:t>
            </a:r>
          </a:p>
          <a:p>
            <a:pPr marL="342900" indent="-342900">
              <a:buFont typeface="Arial" charset="0"/>
              <a:buChar char="•"/>
            </a:pPr>
            <a:r>
              <a:rPr lang="ko-KR" altLang="en-US" sz="2200" b="1" spc="100" dirty="0">
                <a:latin typeface="웰컴체OTF Regular" panose="02020503020101020101" pitchFamily="18" charset="-127"/>
                <a:ea typeface="웰컴체OTF Regular" panose="02020503020101020101" pitchFamily="18" charset="-127"/>
                <a:cs typeface="+mj-cs"/>
              </a:rPr>
              <a:t>데이터 시각화</a:t>
            </a:r>
            <a:r>
              <a:rPr lang="en-US" altLang="ko-KR" sz="2200" b="1" spc="100" dirty="0">
                <a:latin typeface="웰컴체OTF Regular" panose="02020503020101020101" pitchFamily="18" charset="-127"/>
                <a:ea typeface="웰컴체OTF Regular" panose="02020503020101020101" pitchFamily="18" charset="-127"/>
                <a:cs typeface="+mj-cs"/>
              </a:rPr>
              <a:t>(DATA VISUALIZATION)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200" b="1" spc="100" dirty="0">
                <a:latin typeface="웰컴체OTF Regular" panose="02020503020101020101" pitchFamily="18" charset="-127"/>
                <a:ea typeface="웰컴체OTF Regular" panose="02020503020101020101" pitchFamily="18" charset="-127"/>
                <a:cs typeface="+mj-cs"/>
              </a:rPr>
              <a:t>클라우드 </a:t>
            </a:r>
            <a:r>
              <a:rPr lang="en-US" altLang="ko-KR" sz="2200" b="1" spc="100" dirty="0">
                <a:latin typeface="웰컴체OTF Regular" panose="02020503020101020101" pitchFamily="18" charset="-127"/>
                <a:ea typeface="웰컴체OTF Regular" panose="02020503020101020101" pitchFamily="18" charset="-127"/>
                <a:cs typeface="+mj-cs"/>
              </a:rPr>
              <a:t>DB</a:t>
            </a:r>
            <a:r>
              <a:rPr lang="ko-KR" altLang="en-US" sz="2200" b="1" spc="100" dirty="0">
                <a:latin typeface="웰컴체OTF Regular" panose="02020503020101020101" pitchFamily="18" charset="-127"/>
                <a:ea typeface="웰컴체OTF Regular" panose="02020503020101020101" pitchFamily="18" charset="-127"/>
                <a:cs typeface="+mj-cs"/>
              </a:rPr>
              <a:t> </a:t>
            </a:r>
            <a:r>
              <a:rPr lang="en-US" altLang="ko-KR" sz="2200" b="1" spc="100" dirty="0">
                <a:latin typeface="웰컴체OTF Regular" panose="02020503020101020101" pitchFamily="18" charset="-127"/>
                <a:ea typeface="웰컴체OTF Regular" panose="02020503020101020101" pitchFamily="18" charset="-127"/>
                <a:cs typeface="+mj-cs"/>
              </a:rPr>
              <a:t>(MICROSOFT AZURE)</a:t>
            </a:r>
          </a:p>
        </p:txBody>
      </p:sp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9B19EC7-5264-4085-8649-56F5C91C9EB2}"/>
              </a:ext>
            </a:extLst>
          </p:cNvPr>
          <p:cNvSpPr>
            <a:spLocks noGrp="1"/>
          </p:cNvSpPr>
          <p:nvPr>
            <p:ph type="pic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9" name="Isosceles Triangle 18"/>
          <p:cNvSpPr/>
          <p:nvPr/>
        </p:nvSpPr>
        <p:spPr>
          <a:xfrm>
            <a:off x="0" y="2571750"/>
            <a:ext cx="9144000" cy="2571750"/>
          </a:xfrm>
          <a:prstGeom prst="triangle">
            <a:avLst>
              <a:gd name="adj" fmla="val 49811"/>
            </a:avLst>
          </a:prstGeom>
          <a:solidFill>
            <a:schemeClr val="accent4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웰컴체OTF Regular" panose="02020503020101020101" pitchFamily="18" charset="-127"/>
              <a:ea typeface="웰컴체OTF Regular" panose="02020503020101020101" pitchFamily="18" charset="-127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4114800" y="2114550"/>
            <a:ext cx="914400" cy="914400"/>
          </a:xfrm>
          <a:prstGeom prst="ellipse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웰컴체OTF Regular" panose="02020503020101020101" pitchFamily="18" charset="-127"/>
              <a:ea typeface="웰컴체OTF Regular" panose="02020503020101020101" pitchFamily="18" charset="-127"/>
            </a:endParaRPr>
          </a:p>
        </p:txBody>
      </p:sp>
      <p:sp>
        <p:nvSpPr>
          <p:cNvPr id="64" name="Freeform 63"/>
          <p:cNvSpPr/>
          <p:nvPr/>
        </p:nvSpPr>
        <p:spPr>
          <a:xfrm>
            <a:off x="4287585" y="2317991"/>
            <a:ext cx="586082" cy="473013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rgbClr val="57A7BD"/>
              </a:solidFill>
              <a:latin typeface="웰컴체OTF Regular" panose="02020503020101020101" pitchFamily="18" charset="-127"/>
              <a:ea typeface="웰컴체OTF Regular" panose="02020503020101020101" pitchFamily="18" charset="-127"/>
            </a:endParaRPr>
          </a:p>
        </p:txBody>
      </p:sp>
      <p:sp>
        <p:nvSpPr>
          <p:cNvPr id="65" name="Text Placeholder 1"/>
          <p:cNvSpPr txBox="1">
            <a:spLocks/>
          </p:cNvSpPr>
          <p:nvPr/>
        </p:nvSpPr>
        <p:spPr>
          <a:xfrm>
            <a:off x="2374597" y="4079147"/>
            <a:ext cx="4489648" cy="110998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3200" b="1" dirty="0">
                <a:solidFill>
                  <a:schemeClr val="bg1"/>
                </a:solidFill>
                <a:latin typeface="웰컴체OTF Regular" panose="02020503020101020101" pitchFamily="18" charset="-127"/>
                <a:ea typeface="웰컴체OTF Regular" panose="02020503020101020101" pitchFamily="18" charset="-127"/>
                <a:cs typeface="Arial" pitchFamily="34" charset="0"/>
              </a:rPr>
              <a:t>데이터 시각화</a:t>
            </a:r>
          </a:p>
          <a:p>
            <a:pPr algn="ctr"/>
            <a:r>
              <a:rPr lang="en-US" altLang="ko-KR" sz="3200" b="1" dirty="0">
                <a:solidFill>
                  <a:schemeClr val="bg1"/>
                </a:solidFill>
                <a:latin typeface="웰컴체OTF Regular" panose="02020503020101020101" pitchFamily="18" charset="-127"/>
                <a:ea typeface="웰컴체OTF Regular" panose="02020503020101020101" pitchFamily="18" charset="-127"/>
                <a:cs typeface="Arial" pitchFamily="34" charset="0"/>
              </a:rPr>
              <a:t>DATA VISUALISATION</a:t>
            </a:r>
          </a:p>
        </p:txBody>
      </p:sp>
      <p:sp>
        <p:nvSpPr>
          <p:cNvPr id="9" name="Text Placeholder 1"/>
          <p:cNvSpPr txBox="1">
            <a:spLocks/>
          </p:cNvSpPr>
          <p:nvPr/>
        </p:nvSpPr>
        <p:spPr>
          <a:xfrm>
            <a:off x="395536" y="170489"/>
            <a:ext cx="8447770" cy="55812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800" b="1" dirty="0">
                <a:latin typeface="웰컴체OTF Regular" panose="02020503020101020101" pitchFamily="18" charset="-127"/>
                <a:ea typeface="웰컴체OTF Regular" panose="02020503020101020101" pitchFamily="18" charset="-127"/>
              </a:rPr>
              <a:t>모두를 위한 </a:t>
            </a:r>
            <a:r>
              <a:rPr lang="en-US" altLang="ko-KR" sz="2800" b="1" dirty="0">
                <a:latin typeface="웰컴체OTF Regular" panose="02020503020101020101" pitchFamily="18" charset="-127"/>
                <a:ea typeface="웰컴체OTF Regular" panose="02020503020101020101" pitchFamily="18" charset="-127"/>
              </a:rPr>
              <a:t>MySQL </a:t>
            </a:r>
            <a:r>
              <a:rPr lang="ko-KR" altLang="en-US" sz="2800" b="1" dirty="0">
                <a:latin typeface="웰컴체OTF Regular" panose="02020503020101020101" pitchFamily="18" charset="-127"/>
                <a:ea typeface="웰컴체OTF Regular" panose="02020503020101020101" pitchFamily="18" charset="-127"/>
              </a:rPr>
              <a:t>과목에서는 무엇을 배우나요</a:t>
            </a:r>
            <a:r>
              <a:rPr lang="en-US" altLang="ko-KR" sz="2800" b="1" dirty="0">
                <a:latin typeface="웰컴체OTF Regular" panose="02020503020101020101" pitchFamily="18" charset="-127"/>
                <a:ea typeface="웰컴체OTF Regular" panose="02020503020101020101" pitchFamily="18" charset="-127"/>
              </a:rPr>
              <a:t>?</a:t>
            </a:r>
            <a:endParaRPr lang="ko-KR" altLang="en-US" sz="2800" b="1" dirty="0">
              <a:latin typeface="웰컴체OTF Regular" panose="02020503020101020101" pitchFamily="18" charset="-127"/>
              <a:ea typeface="웰컴체OTF Regular" panose="02020503020101020101" pitchFamily="18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A3023BDA-1B95-4CCA-A449-B0E6FF3E29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698" t="25366" r="12070" b="14260"/>
          <a:stretch/>
        </p:blipFill>
        <p:spPr>
          <a:xfrm>
            <a:off x="119499" y="786879"/>
            <a:ext cx="6233667" cy="270469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486C1154-9C0E-4933-83B7-3A88F172ECB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250" t="22136" r="24395" b="9443"/>
          <a:stretch/>
        </p:blipFill>
        <p:spPr>
          <a:xfrm>
            <a:off x="3347864" y="1498133"/>
            <a:ext cx="4061964" cy="2428016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1180AE47-88EA-490E-B31C-B16C0ABB7D5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2578" r="23912" b="13315"/>
          <a:stretch/>
        </p:blipFill>
        <p:spPr>
          <a:xfrm>
            <a:off x="5238097" y="2085317"/>
            <a:ext cx="3764010" cy="1226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7231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392288" y="2211710"/>
            <a:ext cx="2359424" cy="576063"/>
          </a:xfrm>
        </p:spPr>
        <p:txBody>
          <a:bodyPr/>
          <a:lstStyle/>
          <a:p>
            <a:r>
              <a:rPr lang="en-US" altLang="ko-KR" dirty="0">
                <a:latin typeface="웰컴체OTF Regular" panose="02020503020101020101" pitchFamily="18" charset="-127"/>
                <a:ea typeface="웰컴체OTF Regular" panose="02020503020101020101" pitchFamily="18" charset="-127"/>
              </a:rPr>
              <a:t>START!! </a:t>
            </a:r>
            <a:endParaRPr lang="ko-KR" altLang="en-US" dirty="0">
              <a:latin typeface="웰컴체OTF Regular" panose="02020503020101020101" pitchFamily="18" charset="-127"/>
              <a:ea typeface="웰컴체OTF Regular" panose="02020503020101020101" pitchFamily="18" charset="-127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419872" y="3075806"/>
            <a:ext cx="2359424" cy="576065"/>
          </a:xfrm>
        </p:spPr>
        <p:txBody>
          <a:bodyPr/>
          <a:lstStyle/>
          <a:p>
            <a:pPr lvl="0"/>
            <a:r>
              <a:rPr lang="en-US" altLang="ko-KR" dirty="0">
                <a:latin typeface="웰컴체OTF Regular" panose="02020503020101020101" pitchFamily="18" charset="-127"/>
                <a:ea typeface="웰컴체OTF Regular" panose="02020503020101020101" pitchFamily="18" charset="-127"/>
              </a:rPr>
              <a:t>DB</a:t>
            </a:r>
            <a:r>
              <a:rPr lang="ko-KR" altLang="en-US" dirty="0">
                <a:latin typeface="웰컴체OTF Regular" panose="02020503020101020101" pitchFamily="18" charset="-127"/>
                <a:ea typeface="웰컴체OTF Regular" panose="02020503020101020101" pitchFamily="18" charset="-127"/>
              </a:rPr>
              <a:t>서버에 데이터를 올리고 추가해봅시다</a:t>
            </a:r>
            <a:r>
              <a:rPr lang="en-US" altLang="ko-KR" dirty="0">
                <a:latin typeface="웰컴체OTF Regular" panose="02020503020101020101" pitchFamily="18" charset="-127"/>
                <a:ea typeface="웰컴체OTF Regular" panose="02020503020101020101" pitchFamily="18" charset="-127"/>
              </a:rPr>
              <a:t>!!</a:t>
            </a:r>
          </a:p>
        </p:txBody>
      </p:sp>
      <p:sp>
        <p:nvSpPr>
          <p:cNvPr id="5" name="TextBox 8">
            <a:extLst>
              <a:ext uri="{FF2B5EF4-FFF2-40B4-BE49-F238E27FC236}">
                <a16:creationId xmlns:a16="http://schemas.microsoft.com/office/drawing/2014/main" id="{AF147861-59EB-45DB-A01A-937F25697023}"/>
              </a:ext>
            </a:extLst>
          </p:cNvPr>
          <p:cNvSpPr txBox="1"/>
          <p:nvPr/>
        </p:nvSpPr>
        <p:spPr>
          <a:xfrm>
            <a:off x="562528" y="2298680"/>
            <a:ext cx="3626070" cy="369332"/>
          </a:xfrm>
          <a:prstGeom prst="rect">
            <a:avLst/>
          </a:prstGeom>
          <a:noFill/>
          <a:ln w="508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ko-KR" altLang="en-US" dirty="0">
              <a:latin typeface="웰컴체OTF Regular" panose="02020503020101020101" pitchFamily="18" charset="-127"/>
              <a:ea typeface="웰컴체OTF Regular" panose="02020503020101020101" pitchFamily="18" charset="-127"/>
            </a:endParaRPr>
          </a:p>
        </p:txBody>
      </p:sp>
      <p:sp>
        <p:nvSpPr>
          <p:cNvPr id="6" name="TextBox 9">
            <a:extLst>
              <a:ext uri="{FF2B5EF4-FFF2-40B4-BE49-F238E27FC236}">
                <a16:creationId xmlns:a16="http://schemas.microsoft.com/office/drawing/2014/main" id="{86E7A855-F8AD-40A5-8E25-F87380590609}"/>
              </a:ext>
            </a:extLst>
          </p:cNvPr>
          <p:cNvSpPr txBox="1"/>
          <p:nvPr/>
        </p:nvSpPr>
        <p:spPr>
          <a:xfrm>
            <a:off x="6588224" y="339502"/>
            <a:ext cx="2088232" cy="110799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200" b="1" spc="100" dirty="0">
                <a:latin typeface="웰컴체OTF Regular" panose="02020503020101020101" pitchFamily="18" charset="-127"/>
                <a:ea typeface="웰컴체OTF Regular" panose="02020503020101020101" pitchFamily="18" charset="-127"/>
                <a:cs typeface="+mj-cs"/>
              </a:rPr>
              <a:t>NoSQL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200" b="1" spc="100" dirty="0">
                <a:latin typeface="웰컴체OTF Regular" panose="02020503020101020101" pitchFamily="18" charset="-127"/>
                <a:ea typeface="웰컴체OTF Regular" panose="02020503020101020101" pitchFamily="18" charset="-127"/>
                <a:cs typeface="+mj-cs"/>
              </a:rPr>
              <a:t>MongoDB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200" b="1" spc="100" dirty="0">
                <a:latin typeface="웰컴체OTF Regular" panose="02020503020101020101" pitchFamily="18" charset="-127"/>
                <a:ea typeface="웰컴체OTF Regular" panose="02020503020101020101" pitchFamily="18" charset="-127"/>
                <a:cs typeface="+mj-cs"/>
              </a:rPr>
              <a:t>Studio3T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3746" y="760881"/>
            <a:ext cx="2196320" cy="219632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3075806"/>
            <a:ext cx="2632859" cy="705339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710" y="760881"/>
            <a:ext cx="2384158" cy="1875286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501"/>
          <a:stretch/>
        </p:blipFill>
        <p:spPr>
          <a:xfrm>
            <a:off x="2987824" y="2641017"/>
            <a:ext cx="5736122" cy="216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986807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2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57A7BD"/>
      </a:accent1>
      <a:accent2>
        <a:srgbClr val="69B6CC"/>
      </a:accent2>
      <a:accent3>
        <a:srgbClr val="57A7BD"/>
      </a:accent3>
      <a:accent4>
        <a:srgbClr val="69B6CC"/>
      </a:accent4>
      <a:accent5>
        <a:srgbClr val="57A7BD"/>
      </a:accent5>
      <a:accent6>
        <a:srgbClr val="69B6CC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2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57A7BD"/>
      </a:accent1>
      <a:accent2>
        <a:srgbClr val="69B6CC"/>
      </a:accent2>
      <a:accent3>
        <a:srgbClr val="57A7BD"/>
      </a:accent3>
      <a:accent4>
        <a:srgbClr val="69B6CC"/>
      </a:accent4>
      <a:accent5>
        <a:srgbClr val="57A7BD"/>
      </a:accent5>
      <a:accent6>
        <a:srgbClr val="69B6CC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2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57A7BD"/>
      </a:accent1>
      <a:accent2>
        <a:srgbClr val="69B6CC"/>
      </a:accent2>
      <a:accent3>
        <a:srgbClr val="57A7BD"/>
      </a:accent3>
      <a:accent4>
        <a:srgbClr val="69B6CC"/>
      </a:accent4>
      <a:accent5>
        <a:srgbClr val="57A7BD"/>
      </a:accent5>
      <a:accent6>
        <a:srgbClr val="69B6CC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2230</TotalTime>
  <Words>708</Words>
  <Application>Microsoft Office PowerPoint</Application>
  <PresentationFormat>화면 슬라이드 쇼(16:9)</PresentationFormat>
  <Paragraphs>133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20</vt:i4>
      </vt:variant>
    </vt:vector>
  </HeadingPairs>
  <TitlesOfParts>
    <vt:vector size="26" baseType="lpstr">
      <vt:lpstr>맑은 고딕</vt:lpstr>
      <vt:lpstr>웰컴체OTF Regular</vt:lpstr>
      <vt:lpstr>Arial</vt:lpstr>
      <vt:lpstr>Cover and End Slide Master</vt:lpstr>
      <vt:lpstr>Contents Slide Master</vt:lpstr>
      <vt:lpstr>Section Break Slide Master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정재민(교원-소프트웨어전공)</cp:lastModifiedBy>
  <cp:revision>121</cp:revision>
  <dcterms:created xsi:type="dcterms:W3CDTF">2016-12-05T23:26:54Z</dcterms:created>
  <dcterms:modified xsi:type="dcterms:W3CDTF">2023-11-29T02:07:12Z</dcterms:modified>
</cp:coreProperties>
</file>