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7"/>
  </p:notesMasterIdLst>
  <p:sldIdLst>
    <p:sldId id="265" r:id="rId2"/>
    <p:sldId id="266" r:id="rId3"/>
    <p:sldId id="284" r:id="rId4"/>
    <p:sldId id="257" r:id="rId5"/>
    <p:sldId id="281" r:id="rId6"/>
    <p:sldId id="264" r:id="rId7"/>
    <p:sldId id="285" r:id="rId8"/>
    <p:sldId id="263" r:id="rId9"/>
    <p:sldId id="262" r:id="rId10"/>
    <p:sldId id="273" r:id="rId11"/>
    <p:sldId id="286" r:id="rId12"/>
    <p:sldId id="287" r:id="rId13"/>
    <p:sldId id="288" r:id="rId14"/>
    <p:sldId id="278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4DA"/>
    <a:srgbClr val="EFB7DE"/>
    <a:srgbClr val="D38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80" autoAdjust="0"/>
    <p:restoredTop sz="89414" autoAdjust="0"/>
  </p:normalViewPr>
  <p:slideViewPr>
    <p:cSldViewPr snapToGrid="0">
      <p:cViewPr varScale="1">
        <p:scale>
          <a:sx n="31" d="100"/>
          <a:sy n="31" d="100"/>
        </p:scale>
        <p:origin x="463" y="2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0ABF-BECA-4EA9-9298-4EEF79133CA7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752AD-B7D1-4CC9-9BF9-4B1FCF8F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강의소개</a:t>
            </a:r>
            <a:r>
              <a:rPr lang="en-US" altLang="ko-KR" dirty="0"/>
              <a:t>/ </a:t>
            </a:r>
            <a:r>
              <a:rPr lang="ko-KR" altLang="en-US" dirty="0"/>
              <a:t>강사소개</a:t>
            </a:r>
            <a:endParaRPr lang="en-US" altLang="ko-KR" dirty="0"/>
          </a:p>
          <a:p>
            <a:r>
              <a:rPr lang="ko-KR" altLang="en-US" dirty="0"/>
              <a:t>안녕하세요 여러분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데이터엔지니어링 강의를 맡은 정재민입니다</a:t>
            </a:r>
            <a:r>
              <a:rPr lang="en-US" altLang="ko-KR" dirty="0"/>
              <a:t>. </a:t>
            </a:r>
            <a:r>
              <a:rPr lang="ko-KR" altLang="en-US" dirty="0"/>
              <a:t>반갑습니다</a:t>
            </a:r>
            <a:r>
              <a:rPr lang="en-US" altLang="ko-KR" dirty="0"/>
              <a:t>~~</a:t>
            </a:r>
          </a:p>
          <a:p>
            <a:r>
              <a:rPr lang="ko-KR" altLang="en-US" dirty="0"/>
              <a:t>먼저 입학을 </a:t>
            </a:r>
            <a:r>
              <a:rPr lang="ko-KR" altLang="en-US" dirty="0" err="1"/>
              <a:t>축하드리고요</a:t>
            </a:r>
            <a:r>
              <a:rPr lang="en-US" altLang="ko-KR" dirty="0"/>
              <a:t>~~ </a:t>
            </a:r>
            <a:r>
              <a:rPr lang="ko-KR" altLang="en-US" dirty="0"/>
              <a:t>주중에 직장생활 하시는 분도 많고 바쁘실 텐데</a:t>
            </a:r>
            <a:endParaRPr lang="en-US" altLang="ko-KR" dirty="0"/>
          </a:p>
          <a:p>
            <a:r>
              <a:rPr lang="ko-KR" altLang="en-US" dirty="0"/>
              <a:t>토요일에 이렇게 학구열을 </a:t>
            </a:r>
            <a:r>
              <a:rPr lang="ko-KR" altLang="en-US" dirty="0" err="1"/>
              <a:t>불태우시다니</a:t>
            </a:r>
            <a:r>
              <a:rPr lang="ko-KR" altLang="en-US" dirty="0"/>
              <a:t> 존경스러운 마음이 듭니다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우선 데이터엔지니어링 수업 신청해 주셔서 감사하구요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일단출석 체크 하도록 하겠습니다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제가 호명하면 마이크를 여시고 응답을 해 주세요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그리고 질문 있으신 분들은 채팅창에 해 주시면 되겠습니다</a:t>
            </a:r>
            <a:r>
              <a:rPr lang="en-US" altLang="ko-KR" dirty="0"/>
              <a:t>.!!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7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강에서는 </a:t>
            </a:r>
            <a:r>
              <a:rPr lang="en-US" altLang="ko-KR" dirty="0"/>
              <a:t>SQL</a:t>
            </a:r>
            <a:r>
              <a:rPr lang="ko-KR" altLang="en-US" dirty="0"/>
              <a:t>구문을 좀 더 학습하도록 하겠습니다</a:t>
            </a:r>
            <a:r>
              <a:rPr lang="en-US" altLang="ko-KR" dirty="0"/>
              <a:t>. SEARCH</a:t>
            </a:r>
            <a:r>
              <a:rPr lang="ko-KR" altLang="en-US" dirty="0"/>
              <a:t>문 관련하여 </a:t>
            </a:r>
            <a:r>
              <a:rPr lang="en-US" altLang="ko-KR" dirty="0"/>
              <a:t>Group by, order by, join ,subquery</a:t>
            </a:r>
            <a:r>
              <a:rPr lang="ko-KR" altLang="en-US" dirty="0"/>
              <a:t>문을 실습하도록 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강 및 </a:t>
            </a:r>
            <a:r>
              <a:rPr lang="en-US" altLang="ko-KR" dirty="0"/>
              <a:t>11</a:t>
            </a:r>
            <a:r>
              <a:rPr lang="ko-KR" altLang="en-US" dirty="0"/>
              <a:t>강에서는 </a:t>
            </a:r>
            <a:r>
              <a:rPr lang="en-US" altLang="ko-KR" dirty="0"/>
              <a:t>OFFLINE</a:t>
            </a:r>
            <a:r>
              <a:rPr lang="ko-KR" altLang="en-US" dirty="0"/>
              <a:t>에 설치된 물리적 서버 외에</a:t>
            </a:r>
            <a:r>
              <a:rPr lang="en-US" altLang="ko-KR" dirty="0"/>
              <a:t>, </a:t>
            </a:r>
            <a:r>
              <a:rPr lang="ko-KR" altLang="en-US" dirty="0"/>
              <a:t>데이터센터에 원격으로 접속하여 사용할 수 있는 클라우드 서버 실습을 하도록 하겠습니다</a:t>
            </a:r>
            <a:r>
              <a:rPr lang="en-US" altLang="ko-KR" dirty="0"/>
              <a:t>. </a:t>
            </a:r>
            <a:r>
              <a:rPr lang="ko-KR" altLang="en-US" dirty="0"/>
              <a:t>우리가 실습에서 사용하던 </a:t>
            </a:r>
            <a:r>
              <a:rPr lang="en-US" altLang="ko-KR" dirty="0"/>
              <a:t>MySQL </a:t>
            </a:r>
            <a:r>
              <a:rPr lang="en-US" altLang="ko-KR" dirty="0" err="1"/>
              <a:t>WorkBench</a:t>
            </a:r>
            <a:r>
              <a:rPr lang="ko-KR" altLang="en-US" dirty="0"/>
              <a:t>를 클라우드 환경으로 옮겨서 사용법을 알아보고 실습을 하도록 하겠습니다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강에서는 </a:t>
            </a:r>
            <a:r>
              <a:rPr lang="en-US" altLang="ko-KR" dirty="0"/>
              <a:t>SQL</a:t>
            </a:r>
            <a:r>
              <a:rPr lang="ko-KR" altLang="en-US" dirty="0"/>
              <a:t>구문을 좀 더 학습하도록 하겠습니다</a:t>
            </a:r>
            <a:r>
              <a:rPr lang="en-US" altLang="ko-KR" dirty="0"/>
              <a:t>. SEARCH</a:t>
            </a:r>
            <a:r>
              <a:rPr lang="ko-KR" altLang="en-US" dirty="0"/>
              <a:t>문 관련하여 </a:t>
            </a:r>
            <a:r>
              <a:rPr lang="en-US" altLang="ko-KR" dirty="0"/>
              <a:t>Group by, order by, join ,subquery</a:t>
            </a:r>
            <a:r>
              <a:rPr lang="ko-KR" altLang="en-US" dirty="0"/>
              <a:t>문을 실습하도록 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강 및 </a:t>
            </a:r>
            <a:r>
              <a:rPr lang="en-US" altLang="ko-KR" dirty="0"/>
              <a:t>11</a:t>
            </a:r>
            <a:r>
              <a:rPr lang="ko-KR" altLang="en-US" dirty="0"/>
              <a:t>강에서는 </a:t>
            </a:r>
            <a:r>
              <a:rPr lang="en-US" altLang="ko-KR" dirty="0"/>
              <a:t>OFFLINE</a:t>
            </a:r>
            <a:r>
              <a:rPr lang="ko-KR" altLang="en-US" dirty="0"/>
              <a:t>에 설치된 물리적 서버 외에</a:t>
            </a:r>
            <a:r>
              <a:rPr lang="en-US" altLang="ko-KR" dirty="0"/>
              <a:t>, </a:t>
            </a:r>
            <a:r>
              <a:rPr lang="ko-KR" altLang="en-US" dirty="0"/>
              <a:t>데이터센터에 원격으로 접속하여 사용할 수 있는 클라우드 서버 실습을 하도록 하겠습니다</a:t>
            </a:r>
            <a:r>
              <a:rPr lang="en-US" altLang="ko-KR" dirty="0"/>
              <a:t>. </a:t>
            </a:r>
            <a:r>
              <a:rPr lang="ko-KR" altLang="en-US" dirty="0"/>
              <a:t>우리가 실습에서 사용하던 </a:t>
            </a:r>
            <a:r>
              <a:rPr lang="en-US" altLang="ko-KR" dirty="0"/>
              <a:t>MySQL </a:t>
            </a:r>
            <a:r>
              <a:rPr lang="en-US" altLang="ko-KR" dirty="0" err="1"/>
              <a:t>WorkBench</a:t>
            </a:r>
            <a:r>
              <a:rPr lang="ko-KR" altLang="en-US" dirty="0"/>
              <a:t>를 클라우드 환경으로 옮겨서 사용법을 알아보고 실습을 하도록 하겠습니다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7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강에서는 </a:t>
            </a:r>
            <a:r>
              <a:rPr lang="en-US" altLang="ko-KR" dirty="0"/>
              <a:t>SQL</a:t>
            </a:r>
            <a:r>
              <a:rPr lang="ko-KR" altLang="en-US" dirty="0"/>
              <a:t>구문을 좀 더 학습하도록 하겠습니다</a:t>
            </a:r>
            <a:r>
              <a:rPr lang="en-US" altLang="ko-KR" dirty="0"/>
              <a:t>. SEARCH</a:t>
            </a:r>
            <a:r>
              <a:rPr lang="ko-KR" altLang="en-US" dirty="0"/>
              <a:t>문 관련하여 </a:t>
            </a:r>
            <a:r>
              <a:rPr lang="en-US" altLang="ko-KR" dirty="0"/>
              <a:t>Group by, order by, join ,subquery</a:t>
            </a:r>
            <a:r>
              <a:rPr lang="ko-KR" altLang="en-US" dirty="0"/>
              <a:t>문을 실습하도록 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강 및 </a:t>
            </a:r>
            <a:r>
              <a:rPr lang="en-US" altLang="ko-KR" dirty="0"/>
              <a:t>11</a:t>
            </a:r>
            <a:r>
              <a:rPr lang="ko-KR" altLang="en-US" dirty="0"/>
              <a:t>강에서는 </a:t>
            </a:r>
            <a:r>
              <a:rPr lang="en-US" altLang="ko-KR" dirty="0"/>
              <a:t>OFFLINE</a:t>
            </a:r>
            <a:r>
              <a:rPr lang="ko-KR" altLang="en-US" dirty="0"/>
              <a:t>에 설치된 물리적 서버 외에</a:t>
            </a:r>
            <a:r>
              <a:rPr lang="en-US" altLang="ko-KR" dirty="0"/>
              <a:t>, </a:t>
            </a:r>
            <a:r>
              <a:rPr lang="ko-KR" altLang="en-US" dirty="0"/>
              <a:t>데이터센터에 원격으로 접속하여 사용할 수 있는 클라우드 서버 실습을 하도록 하겠습니다</a:t>
            </a:r>
            <a:r>
              <a:rPr lang="en-US" altLang="ko-KR" dirty="0"/>
              <a:t>. </a:t>
            </a:r>
            <a:r>
              <a:rPr lang="ko-KR" altLang="en-US" dirty="0"/>
              <a:t>우리가 실습에서 사용하던 </a:t>
            </a:r>
            <a:r>
              <a:rPr lang="en-US" altLang="ko-KR" dirty="0"/>
              <a:t>MySQL </a:t>
            </a:r>
            <a:r>
              <a:rPr lang="en-US" altLang="ko-KR" dirty="0" err="1"/>
              <a:t>WorkBench</a:t>
            </a:r>
            <a:r>
              <a:rPr lang="ko-KR" altLang="en-US" dirty="0"/>
              <a:t>를 클라우드 환경으로 옮겨서 사용법을 알아보고 실습을 하도록 하겠습니다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5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여러분의 수강목적을 귀기울여 듣고 맞춤 강의를 제공하기 위하여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수강생 분들의 수강목적과 이 수업에서 얻고자 하시는 것에 대해서 조사합니다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되도록 자세히</a:t>
            </a:r>
            <a:r>
              <a:rPr lang="en-US" altLang="ko-KR" dirty="0"/>
              <a:t>, </a:t>
            </a:r>
            <a:r>
              <a:rPr lang="ko-KR" altLang="en-US" dirty="0"/>
              <a:t>원하시는 것이 있으면 얼마든지 </a:t>
            </a:r>
            <a:r>
              <a:rPr lang="ko-KR" altLang="en-US" dirty="0" err="1"/>
              <a:t>적어주시면</a:t>
            </a:r>
            <a:r>
              <a:rPr lang="ko-KR" altLang="en-US" dirty="0"/>
              <a:t> 좋겠습니다</a:t>
            </a:r>
            <a:r>
              <a:rPr lang="en-US" altLang="ko-KR" dirty="0"/>
              <a:t>!!</a:t>
            </a:r>
          </a:p>
          <a:p>
            <a:endParaRPr lang="en-US" dirty="0"/>
          </a:p>
          <a:p>
            <a:r>
              <a:rPr lang="ko-KR" altLang="en-US" dirty="0"/>
              <a:t>지금 바로 해 주세요</a:t>
            </a:r>
            <a:r>
              <a:rPr lang="en-US" altLang="ko-KR" dirty="0"/>
              <a:t>!!</a:t>
            </a:r>
            <a:endParaRPr lang="en-US" dirty="0"/>
          </a:p>
          <a:p>
            <a:endParaRPr lang="en-US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1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데이터엔지니어링 과목 수강에 감사드리고요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즐거운 한 학기를 시작해 볼까요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이상 데이터엔지니어링 과목 오리엔테이션을 마치도록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공부도 좋지만 개강을 했으니까 </a:t>
            </a:r>
            <a:r>
              <a:rPr lang="ko-KR" altLang="en-US" dirty="0" err="1"/>
              <a:t>동기들이랑</a:t>
            </a:r>
            <a:r>
              <a:rPr lang="ko-KR" altLang="en-US" dirty="0"/>
              <a:t> 모임도 많이 하시고</a:t>
            </a:r>
            <a:r>
              <a:rPr lang="en-US" altLang="ko-KR" dirty="0"/>
              <a:t>, </a:t>
            </a:r>
            <a:r>
              <a:rPr lang="ko-KR" altLang="en-US" dirty="0"/>
              <a:t>술도 많이 드시기를 권장 드립니다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다음주에 뵙겠습니다</a:t>
            </a:r>
            <a:r>
              <a:rPr lang="en-US" altLang="ko-KR" dirty="0"/>
              <a:t>!!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19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오늘은 강의소개</a:t>
            </a:r>
            <a:r>
              <a:rPr lang="en-US" altLang="ko-KR" dirty="0"/>
              <a:t>, </a:t>
            </a:r>
            <a:r>
              <a:rPr lang="ko-KR" altLang="en-US" dirty="0"/>
              <a:t>강사소개</a:t>
            </a:r>
            <a:r>
              <a:rPr lang="en-US" altLang="ko-KR" dirty="0"/>
              <a:t>, </a:t>
            </a:r>
            <a:r>
              <a:rPr lang="ko-KR" altLang="en-US" dirty="0"/>
              <a:t>오리엔테이션을 진행하겠습니다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</a:t>
            </a:r>
            <a:r>
              <a:rPr lang="ko-KR" altLang="en-US" dirty="0" err="1"/>
              <a:t>번재로</a:t>
            </a:r>
            <a:r>
              <a:rPr lang="ko-KR" altLang="en-US" dirty="0"/>
              <a:t> 데이터엔지니어링 과목에서 뭘 다룰 것인지</a:t>
            </a:r>
            <a:r>
              <a:rPr lang="en-US" altLang="ko-KR" dirty="0"/>
              <a:t>, </a:t>
            </a:r>
            <a:r>
              <a:rPr lang="ko-KR" altLang="en-US" dirty="0"/>
              <a:t>또 이 과목은 왜 배워야 하는지를 설명을 드리고</a:t>
            </a:r>
            <a:r>
              <a:rPr lang="en-US" altLang="ko-KR" dirty="0"/>
              <a:t>, </a:t>
            </a:r>
            <a:r>
              <a:rPr lang="ko-KR" altLang="en-US" dirty="0"/>
              <a:t>강사 소개를 드리고</a:t>
            </a:r>
            <a:r>
              <a:rPr lang="en-US" altLang="ko-KR" dirty="0"/>
              <a:t>, </a:t>
            </a:r>
            <a:r>
              <a:rPr lang="ko-KR" altLang="en-US" dirty="0"/>
              <a:t>또 한 학기 </a:t>
            </a:r>
            <a:r>
              <a:rPr lang="en-US" altLang="ko-KR" dirty="0"/>
              <a:t>15</a:t>
            </a:r>
            <a:r>
              <a:rPr lang="ko-KR" altLang="en-US" dirty="0"/>
              <a:t>주  동안 수업을 어떻게 진행할 것인지를 개략적으로 설명을 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오늘은 조금 일찍 마치도록 </a:t>
            </a:r>
            <a:r>
              <a:rPr lang="ko-KR" altLang="en-US" dirty="0" err="1"/>
              <a:t>할게요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수업도 좋지만 개강을 했으니까 </a:t>
            </a:r>
            <a:r>
              <a:rPr lang="ko-KR" altLang="en-US" dirty="0" err="1"/>
              <a:t>동기들이랑</a:t>
            </a:r>
            <a:r>
              <a:rPr lang="ko-KR" altLang="en-US" dirty="0"/>
              <a:t> 모임도 많이 하시고</a:t>
            </a:r>
            <a:r>
              <a:rPr lang="en-US" altLang="ko-KR" dirty="0"/>
              <a:t>, </a:t>
            </a:r>
            <a:r>
              <a:rPr lang="ko-KR" altLang="en-US" dirty="0"/>
              <a:t>술도 많이 드시기를 권장 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오늘은 </a:t>
            </a:r>
            <a:r>
              <a:rPr lang="ko-KR" altLang="en-US" dirty="0" err="1"/>
              <a:t>비대면이지만</a:t>
            </a:r>
            <a:r>
              <a:rPr lang="ko-KR" altLang="en-US" dirty="0"/>
              <a:t> 서로서로 메시지도 많이 하시구요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우선 이 데이터엔지니어링에서는 정말 간단하게 </a:t>
            </a:r>
            <a:r>
              <a:rPr lang="ko-KR" altLang="en-US" dirty="0" err="1"/>
              <a:t>설명드리면</a:t>
            </a:r>
            <a:r>
              <a:rPr lang="en-US" altLang="ko-KR" dirty="0"/>
              <a:t>, ‘DB </a:t>
            </a:r>
            <a:r>
              <a:rPr lang="ko-KR" altLang="en-US" dirty="0"/>
              <a:t>서버 다루는 법</a:t>
            </a:r>
            <a:r>
              <a:rPr lang="en-US" altLang="ko-KR" dirty="0"/>
              <a:t>＇</a:t>
            </a:r>
            <a:r>
              <a:rPr lang="ko-KR" altLang="en-US" dirty="0"/>
              <a:t>에 대해 배웁니다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기업에 설치되어 있는 </a:t>
            </a:r>
            <a:r>
              <a:rPr lang="en-US" altLang="ko-KR" dirty="0"/>
              <a:t>DB </a:t>
            </a:r>
            <a:r>
              <a:rPr lang="ko-KR" altLang="en-US" dirty="0"/>
              <a:t>서버에 접속해서 필요한 정보를 추출하고 분석하는 방법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웹사이트</a:t>
            </a:r>
            <a:r>
              <a:rPr lang="en-US" altLang="ko-KR" dirty="0"/>
              <a:t>, </a:t>
            </a:r>
            <a:r>
              <a:rPr lang="ko-KR" altLang="en-US" dirty="0"/>
              <a:t>요즘 말하는 </a:t>
            </a:r>
            <a:r>
              <a:rPr lang="ko-KR" altLang="en-US" dirty="0" err="1"/>
              <a:t>프론트엔드</a:t>
            </a:r>
            <a:r>
              <a:rPr lang="ko-KR" altLang="en-US" dirty="0"/>
              <a:t> 뒤에 숨겨진 </a:t>
            </a:r>
            <a:r>
              <a:rPr lang="en-US" altLang="ko-KR" dirty="0"/>
              <a:t>DB </a:t>
            </a:r>
            <a:r>
              <a:rPr lang="ko-KR" altLang="en-US" dirty="0"/>
              <a:t>서버에 정보를 저장하고 운용하는 방법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그리고 좀더 나아가면 블록체인 등 데이터를 다운받아서 보관하는 등으로 확장할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 서버는 수십 년 전부터 쓰여 왔기 때문에 전통적이지만 가장 널리 쓰이는 방법이기도 하고</a:t>
            </a:r>
            <a:r>
              <a:rPr lang="en-US" altLang="ko-KR" dirty="0"/>
              <a:t>, </a:t>
            </a:r>
            <a:r>
              <a:rPr lang="ko-KR" altLang="en-US" dirty="0"/>
              <a:t>방식이 많이 변화하지 않은 대표적인 분야이기도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지금도 기업에 가면 </a:t>
            </a:r>
            <a:r>
              <a:rPr lang="en-US" altLang="ko-KR" dirty="0"/>
              <a:t>40</a:t>
            </a:r>
            <a:r>
              <a:rPr lang="ko-KR" altLang="en-US" dirty="0"/>
              <a:t>대 부장님들도 이런 </a:t>
            </a:r>
            <a:r>
              <a:rPr lang="en-US" altLang="ko-KR" dirty="0"/>
              <a:t>SQL </a:t>
            </a:r>
            <a:r>
              <a:rPr lang="ko-KR" altLang="en-US" dirty="0"/>
              <a:t>쿼리를 사용해서 업무를 하는 것을 보실 수 있을 텐데요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최근 신설된 스타트업 등에서도 역시 이 </a:t>
            </a:r>
            <a:r>
              <a:rPr lang="en-US" altLang="ko-KR" dirty="0"/>
              <a:t>DB </a:t>
            </a:r>
            <a:r>
              <a:rPr lang="ko-KR" altLang="en-US" dirty="0"/>
              <a:t>서버는 쓰고 있습니다</a:t>
            </a:r>
            <a:r>
              <a:rPr lang="en-US" altLang="ko-KR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5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</a:t>
            </a:r>
            <a:r>
              <a:rPr lang="ko-KR" altLang="en-US" dirty="0" err="1"/>
              <a:t>설명드리면</a:t>
            </a:r>
            <a:r>
              <a:rPr lang="en-US" altLang="ko-KR" dirty="0"/>
              <a:t>, </a:t>
            </a:r>
            <a:r>
              <a:rPr lang="ko-KR" altLang="en-US" dirty="0"/>
              <a:t>기업이나 데이터센터에 설치되어 있는 이 </a:t>
            </a:r>
            <a:r>
              <a:rPr lang="en-US" altLang="ko-KR" dirty="0"/>
              <a:t>DB </a:t>
            </a:r>
            <a:r>
              <a:rPr lang="ko-KR" altLang="en-US" dirty="0"/>
              <a:t>서버를</a:t>
            </a:r>
            <a:endParaRPr lang="en-US" altLang="ko-KR" dirty="0"/>
          </a:p>
          <a:p>
            <a:r>
              <a:rPr lang="ko-KR" altLang="en-US" dirty="0"/>
              <a:t>직접 다루는 방법에 대해 기초적인 내용을 학습하시게 됩니다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데이터 분석을 위해 </a:t>
            </a:r>
            <a:r>
              <a:rPr lang="en-US" altLang="ko-KR" dirty="0"/>
              <a:t>DB</a:t>
            </a:r>
            <a:r>
              <a:rPr lang="ko-KR" altLang="en-US" dirty="0"/>
              <a:t>서버에 접속해서 필요한 정보를 업로드</a:t>
            </a:r>
            <a:r>
              <a:rPr lang="en-US" altLang="ko-KR" dirty="0"/>
              <a:t>/</a:t>
            </a:r>
            <a:r>
              <a:rPr lang="ko-KR" altLang="en-US" dirty="0"/>
              <a:t>다운로드 받는 방법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웹사이트 뒤에서 동작하는 </a:t>
            </a:r>
            <a:r>
              <a:rPr lang="en-US" altLang="ko-KR" dirty="0"/>
              <a:t>DB</a:t>
            </a:r>
            <a:r>
              <a:rPr lang="ko-KR" altLang="en-US" dirty="0"/>
              <a:t>서버에 정보를 입력하고 출력하는 방법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그리고 금융 데이터 등을 다운받아서 보관하는 방법 등에 대해 실습해보도록 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15</a:t>
            </a:r>
            <a:r>
              <a:rPr lang="ko-KR" altLang="en-US" dirty="0"/>
              <a:t>주 </a:t>
            </a:r>
            <a:r>
              <a:rPr lang="en-US" altLang="ko-KR" dirty="0"/>
              <a:t>2</a:t>
            </a:r>
            <a:r>
              <a:rPr lang="ko-KR" altLang="en-US" dirty="0" err="1"/>
              <a:t>학점짜리</a:t>
            </a:r>
            <a:r>
              <a:rPr lang="ko-KR" altLang="en-US" dirty="0"/>
              <a:t> 과목이기 때문에 수업시간이 생각보다 짧고</a:t>
            </a:r>
            <a:r>
              <a:rPr lang="en-US" altLang="ko-KR" dirty="0"/>
              <a:t>, </a:t>
            </a:r>
            <a:r>
              <a:rPr lang="ko-KR" altLang="en-US" dirty="0"/>
              <a:t>배울 수 있는 내용이 한정되어 있어서 처음 배우시는 분들을 염두에 두고 진행을 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서버에는 크게 두 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정형데이터베이스 서버 우리가 다룰 </a:t>
            </a:r>
            <a:r>
              <a:rPr lang="en-US" altLang="ko-KR" dirty="0"/>
              <a:t>SQL</a:t>
            </a:r>
          </a:p>
          <a:p>
            <a:r>
              <a:rPr lang="ko-KR" altLang="en-US" dirty="0"/>
              <a:t>그리고 형태가 일정하지 않은 데이터를 다루는 </a:t>
            </a:r>
            <a:r>
              <a:rPr lang="en-US" altLang="ko-KR" dirty="0"/>
              <a:t>NoSQL</a:t>
            </a:r>
          </a:p>
          <a:p>
            <a:r>
              <a:rPr lang="ko-KR" altLang="en-US" dirty="0"/>
              <a:t>크게 두 가지가 있고</a:t>
            </a:r>
            <a:r>
              <a:rPr lang="en-US" altLang="ko-KR" dirty="0"/>
              <a:t>, NoSQL</a:t>
            </a:r>
            <a:r>
              <a:rPr lang="ko-KR" altLang="en-US" dirty="0"/>
              <a:t>은 상대적으로 최근에 개발되었기 때문에 제외하고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 수업에서는 정형 데이터베이스 </a:t>
            </a:r>
            <a:r>
              <a:rPr lang="en-US" altLang="ko-KR" dirty="0"/>
              <a:t>SQL</a:t>
            </a:r>
            <a:r>
              <a:rPr lang="ko-KR" altLang="en-US" dirty="0"/>
              <a:t>만을 다루도록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요즘 유행하는 데이터 시각화 </a:t>
            </a:r>
            <a:r>
              <a:rPr lang="en-US" altLang="ko-KR" dirty="0"/>
              <a:t>Data </a:t>
            </a:r>
            <a:r>
              <a:rPr lang="en-US" altLang="ko-KR" dirty="0" err="1"/>
              <a:t>Visualisation</a:t>
            </a:r>
            <a:r>
              <a:rPr lang="ko-KR" altLang="en-US" dirty="0"/>
              <a:t>에서도 </a:t>
            </a:r>
            <a:endParaRPr lang="en-US" altLang="ko-KR" dirty="0"/>
          </a:p>
          <a:p>
            <a:r>
              <a:rPr lang="ko-KR" altLang="en-US" dirty="0"/>
              <a:t>데이터 분석을 위해 이런 </a:t>
            </a:r>
            <a:r>
              <a:rPr lang="en-US" altLang="ko-KR" dirty="0"/>
              <a:t>SQL</a:t>
            </a:r>
            <a:r>
              <a:rPr lang="ko-KR" altLang="en-US" dirty="0"/>
              <a:t>을 사용하기도 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여러분이 이 수업에서 실습하실 내용은 이런 가로세로 </a:t>
            </a:r>
            <a:r>
              <a:rPr lang="en-US" altLang="ko-KR" dirty="0"/>
              <a:t>x y </a:t>
            </a:r>
            <a:r>
              <a:rPr lang="ko-KR" altLang="en-US" dirty="0"/>
              <a:t>데이터를</a:t>
            </a:r>
            <a:endParaRPr lang="en-US" altLang="ko-KR" dirty="0"/>
          </a:p>
          <a:p>
            <a:r>
              <a:rPr lang="ko-KR" altLang="en-US" dirty="0"/>
              <a:t>전용 프로그램 및 간단한 코딩을 이용해서 </a:t>
            </a:r>
            <a:r>
              <a:rPr lang="en-US" altLang="ko-KR" dirty="0"/>
              <a:t>‘</a:t>
            </a:r>
            <a:r>
              <a:rPr lang="ko-KR" altLang="en-US" dirty="0"/>
              <a:t>분석</a:t>
            </a:r>
            <a:r>
              <a:rPr lang="en-US" altLang="ko-KR" dirty="0"/>
              <a:t>＇</a:t>
            </a:r>
            <a:r>
              <a:rPr lang="ko-KR" altLang="en-US" dirty="0"/>
              <a:t>하는 것이라고 생각하시면 되겠습니다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ko-KR" altLang="en-US" dirty="0"/>
              <a:t>이 수업에서는 </a:t>
            </a:r>
            <a:r>
              <a:rPr lang="en-US" altLang="ko-KR" dirty="0"/>
              <a:t>MySQL </a:t>
            </a:r>
            <a:r>
              <a:rPr lang="en-US" altLang="ko-KR" dirty="0" err="1"/>
              <a:t>WorkBench</a:t>
            </a:r>
            <a:r>
              <a:rPr lang="ko-KR" altLang="en-US" dirty="0"/>
              <a:t>라는 프로그램을 사용하고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사실 마우스 클릭만으로도 분석이 가능한 경우도 있어서</a:t>
            </a:r>
            <a:r>
              <a:rPr lang="en-US" altLang="ko-KR" dirty="0"/>
              <a:t>, Excel</a:t>
            </a:r>
            <a:r>
              <a:rPr lang="ko-KR" altLang="en-US" dirty="0"/>
              <a:t>과 비슷하기도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좀 더 </a:t>
            </a:r>
            <a:r>
              <a:rPr lang="en-US" altLang="ko-KR" dirty="0"/>
              <a:t>(1) </a:t>
            </a:r>
            <a:r>
              <a:rPr lang="ko-KR" altLang="en-US" dirty="0"/>
              <a:t>고차원적인 분석 그리고 </a:t>
            </a:r>
            <a:r>
              <a:rPr lang="en-US" altLang="ko-KR" dirty="0"/>
              <a:t>(2) </a:t>
            </a:r>
            <a:r>
              <a:rPr lang="ko-KR" altLang="en-US" dirty="0"/>
              <a:t>대용량의 데이터를 </a:t>
            </a:r>
            <a:r>
              <a:rPr lang="en-US" altLang="ko-KR" dirty="0"/>
              <a:t>(3) </a:t>
            </a:r>
            <a:r>
              <a:rPr lang="ko-KR" altLang="en-US" dirty="0"/>
              <a:t>안정적으로 서버에서 다루기 위해서 </a:t>
            </a:r>
            <a:r>
              <a:rPr lang="en-US" altLang="ko-KR" dirty="0"/>
              <a:t>MySQL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사용하기 위해서는 손으로 타이핑하는 명령어를 사용해야 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이를 </a:t>
            </a:r>
            <a:r>
              <a:rPr lang="en-US" altLang="ko-KR" dirty="0"/>
              <a:t>query</a:t>
            </a:r>
            <a:r>
              <a:rPr lang="ko-KR" altLang="en-US" dirty="0"/>
              <a:t>라고 하고</a:t>
            </a:r>
            <a:r>
              <a:rPr lang="en-US" altLang="ko-KR" dirty="0"/>
              <a:t>, DB</a:t>
            </a:r>
            <a:r>
              <a:rPr lang="ko-KR" altLang="en-US" dirty="0"/>
              <a:t>에 접속해서 데이터를 입력하고 저장하고 출력할 때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요약하면</a:t>
            </a:r>
            <a:r>
              <a:rPr lang="en-US" altLang="ko-KR" dirty="0"/>
              <a:t>, </a:t>
            </a:r>
            <a:r>
              <a:rPr lang="ko-KR" altLang="en-US" dirty="0"/>
              <a:t>데이터를 </a:t>
            </a:r>
            <a:r>
              <a:rPr lang="en-US" altLang="ko-KR" dirty="0" err="1"/>
              <a:t>mysql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en-US" altLang="ko-KR" dirty="0" err="1"/>
              <a:t>sql</a:t>
            </a:r>
            <a:r>
              <a:rPr lang="ko-KR" altLang="en-US" dirty="0"/>
              <a:t>을 통해 분석하고</a:t>
            </a:r>
            <a:r>
              <a:rPr lang="en-US" altLang="ko-KR" dirty="0"/>
              <a:t>, </a:t>
            </a:r>
            <a:r>
              <a:rPr lang="ko-KR" altLang="en-US" dirty="0"/>
              <a:t>이를 파이썬 등의 프로그래밍 언어에서 불러와서 사용하는 형태가 되겠습니다</a:t>
            </a:r>
            <a:r>
              <a:rPr lang="en-US" altLang="ko-KR" dirty="0"/>
              <a:t>.!!</a:t>
            </a:r>
          </a:p>
          <a:p>
            <a:endParaRPr lang="en-US" altLang="ko-KR" dirty="0"/>
          </a:p>
          <a:p>
            <a:r>
              <a:rPr lang="ko-KR" altLang="en-US" dirty="0"/>
              <a:t>여러분들이 차후 업계에 진출해서 데이터 분석을 전문적으로 하게 될 경우</a:t>
            </a:r>
            <a:r>
              <a:rPr lang="en-US" altLang="ko-KR" dirty="0"/>
              <a:t>, SQL</a:t>
            </a:r>
            <a:r>
              <a:rPr lang="ko-KR" altLang="en-US" dirty="0"/>
              <a:t>은 매우 요긴한 스킬이 될 것입니다</a:t>
            </a:r>
            <a:r>
              <a:rPr lang="en-US" altLang="ko-KR" dirty="0"/>
              <a:t>.</a:t>
            </a:r>
          </a:p>
          <a:p>
            <a:endParaRPr lang="en-US" altLang="ko-KR" baseline="-25000" dirty="0"/>
          </a:p>
          <a:p>
            <a:r>
              <a:rPr lang="ko-KR" altLang="en-US" dirty="0"/>
              <a:t>요약하면</a:t>
            </a:r>
            <a:r>
              <a:rPr lang="en-US" altLang="ko-KR" dirty="0"/>
              <a:t>, </a:t>
            </a:r>
            <a:r>
              <a:rPr lang="ko-KR" altLang="en-US" dirty="0"/>
              <a:t>기업이나 공공기관의 데이터베이스에 저장되어 있는 </a:t>
            </a:r>
            <a:r>
              <a:rPr lang="en-US" altLang="ko-KR" dirty="0"/>
              <a:t>‘</a:t>
            </a:r>
            <a:r>
              <a:rPr lang="ko-KR" altLang="en-US" dirty="0"/>
              <a:t>빅데이터</a:t>
            </a:r>
            <a:r>
              <a:rPr lang="en-US" altLang="ko-KR" dirty="0"/>
              <a:t>＇</a:t>
            </a:r>
            <a:r>
              <a:rPr lang="ko-KR" altLang="en-US" dirty="0"/>
              <a:t>를 데이터 전문가로서 불러 오고 추출하여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의미 있는</a:t>
            </a:r>
            <a:r>
              <a:rPr lang="en-US" altLang="ko-KR" dirty="0"/>
              <a:t>‘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즉 인사이트</a:t>
            </a:r>
            <a:r>
              <a:rPr lang="en-US" altLang="ko-KR" dirty="0"/>
              <a:t>(insight)</a:t>
            </a:r>
            <a:r>
              <a:rPr lang="ko-KR" altLang="en-US" dirty="0"/>
              <a:t>를 찾아낼 때 사용하기도 하고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서버에 있는 데이터를 웹의 사용자가 볼 수 있도록 </a:t>
            </a:r>
            <a:r>
              <a:rPr lang="en-US" altLang="ko-KR" dirty="0"/>
              <a:t>＇</a:t>
            </a:r>
            <a:r>
              <a:rPr lang="ko-KR" altLang="en-US" dirty="0"/>
              <a:t>화면</a:t>
            </a:r>
            <a:r>
              <a:rPr lang="en-US" altLang="ko-KR" dirty="0"/>
              <a:t>’</a:t>
            </a:r>
            <a:r>
              <a:rPr lang="ko-KR" altLang="en-US" dirty="0"/>
              <a:t>으로 출력해 주거나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파이썬 프로그래밍을 할 때 대량의 데이터를 저장</a:t>
            </a:r>
            <a:r>
              <a:rPr lang="en-US" altLang="ko-KR" dirty="0"/>
              <a:t>/</a:t>
            </a:r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출력하는 데 사용하기도 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교재는 </a:t>
            </a:r>
            <a:r>
              <a:rPr lang="en-US" altLang="ko-KR" dirty="0"/>
              <a:t>‘</a:t>
            </a:r>
            <a:r>
              <a:rPr lang="ko-KR" altLang="en-US" dirty="0"/>
              <a:t>혼자 공부하는 </a:t>
            </a:r>
            <a:r>
              <a:rPr lang="en-US" altLang="ko-KR" dirty="0"/>
              <a:t>SQL’</a:t>
            </a:r>
            <a:r>
              <a:rPr lang="ko-KR" altLang="en-US" dirty="0"/>
              <a:t>인데</a:t>
            </a:r>
            <a:r>
              <a:rPr lang="en-US" altLang="ko-KR" dirty="0"/>
              <a:t>, e-book</a:t>
            </a:r>
            <a:r>
              <a:rPr lang="ko-KR" altLang="en-US" dirty="0"/>
              <a:t>으로도 있으니 참고하시기 바랍니다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수업에서는 책의 예제를 많이 따라해 볼 예정입니다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21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강에서는 </a:t>
            </a:r>
            <a:r>
              <a:rPr lang="en-US" altLang="ko-KR" dirty="0"/>
              <a:t>SQL</a:t>
            </a:r>
            <a:r>
              <a:rPr lang="ko-KR" altLang="en-US" dirty="0"/>
              <a:t>구문을 좀 더 학습하도록 하겠습니다</a:t>
            </a:r>
            <a:r>
              <a:rPr lang="en-US" altLang="ko-KR" dirty="0"/>
              <a:t>. SEARCH</a:t>
            </a:r>
            <a:r>
              <a:rPr lang="ko-KR" altLang="en-US" dirty="0"/>
              <a:t>문 관련하여 </a:t>
            </a:r>
            <a:r>
              <a:rPr lang="en-US" altLang="ko-KR" dirty="0"/>
              <a:t>Group by, order by, join ,subquery</a:t>
            </a:r>
            <a:r>
              <a:rPr lang="ko-KR" altLang="en-US" dirty="0"/>
              <a:t>문을 실습하도록 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강 및 </a:t>
            </a:r>
            <a:r>
              <a:rPr lang="en-US" altLang="ko-KR" dirty="0"/>
              <a:t>11</a:t>
            </a:r>
            <a:r>
              <a:rPr lang="ko-KR" altLang="en-US" dirty="0"/>
              <a:t>강에서는 </a:t>
            </a:r>
            <a:r>
              <a:rPr lang="en-US" altLang="ko-KR" dirty="0"/>
              <a:t>OFFLINE</a:t>
            </a:r>
            <a:r>
              <a:rPr lang="ko-KR" altLang="en-US" dirty="0"/>
              <a:t>에 설치된 물리적 서버 외에</a:t>
            </a:r>
            <a:r>
              <a:rPr lang="en-US" altLang="ko-KR" dirty="0"/>
              <a:t>, </a:t>
            </a:r>
            <a:r>
              <a:rPr lang="ko-KR" altLang="en-US" dirty="0"/>
              <a:t>데이터센터에 원격으로 접속하여 사용할 수 있는 클라우드 서버 실습을 하도록 하겠습니다</a:t>
            </a:r>
            <a:r>
              <a:rPr lang="en-US" altLang="ko-KR" dirty="0"/>
              <a:t>. </a:t>
            </a:r>
            <a:r>
              <a:rPr lang="ko-KR" altLang="en-US" dirty="0"/>
              <a:t>우리가 실습에서 사용하던 </a:t>
            </a:r>
            <a:r>
              <a:rPr lang="en-US" altLang="ko-KR" dirty="0"/>
              <a:t>MySQL </a:t>
            </a:r>
            <a:r>
              <a:rPr lang="en-US" altLang="ko-KR" dirty="0" err="1"/>
              <a:t>WorkBench</a:t>
            </a:r>
            <a:r>
              <a:rPr lang="ko-KR" altLang="en-US" dirty="0"/>
              <a:t>를 클라우드 환경으로 옮겨서 사용법을 알아보고 실습을 하도록 하겠습니다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752AD-B7D1-4CC9-9BF9-4B1FCF8FBE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4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eongjaem.i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inkedin.com/in/jaeminjju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wnloads/install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35748-BD1D-4AC8-9246-5A03F0D82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250" y="1726390"/>
            <a:ext cx="9090476" cy="3683810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4000" b="1" spc="100" dirty="0"/>
              <a:t>SQL </a:t>
            </a:r>
            <a:r>
              <a:rPr lang="ko-KR" altLang="en-US" sz="4000" b="1" spc="100" dirty="0"/>
              <a:t>데이터분석 기초</a:t>
            </a:r>
            <a:r>
              <a:rPr lang="en-US" altLang="ko-KR" sz="4000" b="1" spc="100" dirty="0"/>
              <a:t/>
            </a:r>
            <a:br>
              <a:rPr lang="en-US" altLang="ko-KR" sz="4000" b="1" spc="100" dirty="0"/>
            </a:br>
            <a:r>
              <a:rPr lang="ko-KR" altLang="en-US" sz="4000" b="1" spc="100" dirty="0"/>
              <a:t>오리엔테이션</a:t>
            </a:r>
            <a:r>
              <a:rPr lang="en-US" altLang="ko-KR" sz="4000" b="1" spc="100" dirty="0"/>
              <a:t/>
            </a:r>
            <a:br>
              <a:rPr lang="en-US" altLang="ko-KR" sz="4000" b="1" spc="100" dirty="0"/>
            </a:br>
            <a:r>
              <a:rPr lang="en-US" altLang="ko-KR" sz="4000" b="1" spc="100" dirty="0"/>
              <a:t/>
            </a:r>
            <a:br>
              <a:rPr lang="en-US" altLang="ko-KR" sz="4000" b="1" spc="100" dirty="0"/>
            </a:br>
            <a:r>
              <a:rPr lang="en-US" altLang="ko-KR" sz="4000" b="1" spc="100" dirty="0" smtClean="0"/>
              <a:t/>
            </a:r>
            <a:br>
              <a:rPr lang="en-US" altLang="ko-KR" sz="4000" b="1" spc="100" dirty="0" smtClean="0"/>
            </a:br>
            <a:r>
              <a:rPr lang="ko-KR" altLang="en-US" sz="4000" b="1" spc="100" dirty="0" err="1" smtClean="0"/>
              <a:t>정재민</a:t>
            </a:r>
            <a:r>
              <a:rPr lang="en-US" altLang="ko-KR" sz="4000" b="1" spc="100" dirty="0" smtClean="0"/>
              <a:t/>
            </a:r>
            <a:br>
              <a:rPr lang="en-US" altLang="ko-KR" sz="4000" b="1" spc="100" dirty="0" smtClean="0"/>
            </a:br>
            <a:endParaRPr lang="en-US" sz="4000" b="1" spc="1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8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0FF-97BF-49E2-B4B2-C6D10ED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DC2C-A7A4-451C-AFD0-8D031B49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112631"/>
            <a:ext cx="10589958" cy="4745369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i="0" dirty="0">
                <a:solidFill>
                  <a:srgbClr val="1F2328"/>
                </a:solidFill>
                <a:effectLst/>
                <a:latin typeface="-apple-system"/>
              </a:rPr>
              <a:t>1 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일차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강의소개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강사소개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MySQL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설치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데이터베이스 생성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조회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가져오기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내보내기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소개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환경설정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MySQL Workbench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데이터베이스 설치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환경설정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실습 데이터베이스 생성하기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: CREATE DATABASE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실습 데이터 로딩하기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: IMPORT EXCEL, CSV Data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실습 데이터 단순조회하기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(SELECT)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실습 데이터 내보내기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: EXPORT EXCEL, CSV DATA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실습 데이터 조건조회하기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(SELECT)</a:t>
            </a:r>
          </a:p>
        </p:txBody>
      </p:sp>
    </p:spTree>
    <p:extLst>
      <p:ext uri="{BB962C8B-B14F-4D97-AF65-F5344CB8AC3E}">
        <p14:creationId xmlns:p14="http://schemas.microsoft.com/office/powerpoint/2010/main" val="350486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0FF-97BF-49E2-B4B2-C6D10ED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DC2C-A7A4-451C-AFD0-8D031B49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112631"/>
            <a:ext cx="11580558" cy="4745369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i="0" dirty="0">
                <a:solidFill>
                  <a:srgbClr val="1F2328"/>
                </a:solidFill>
                <a:effectLst/>
                <a:latin typeface="-apple-system"/>
              </a:rPr>
              <a:t>2 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일차</a:t>
            </a:r>
          </a:p>
          <a:p>
            <a:pPr algn="l"/>
            <a:r>
              <a:rPr lang="ko-KR" altLang="en-US" sz="2400" b="0" i="0" dirty="0" smtClean="0">
                <a:solidFill>
                  <a:srgbClr val="1F2328"/>
                </a:solidFill>
                <a:effectLst/>
                <a:latin typeface="-apple-system"/>
              </a:rPr>
              <a:t>데이터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전처리하기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INSERT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문으로 데이터 한 행 추가하기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전처리하기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DELETE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문으로 데이터 한 행 삭제하기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전처리하기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UPDATE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문을 사용하여 데이터 수정하기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DB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에서 원하는 데이터 검색하기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(1)</a:t>
            </a:r>
          </a:p>
          <a:p>
            <a:pPr algn="l"/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SELECT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문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, VIEW, ORDER BY, GROUP BY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문 등 기초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SQL </a:t>
            </a:r>
            <a:r>
              <a:rPr lang="ko-KR" altLang="en-US" sz="2400" b="0" i="0" dirty="0" err="1">
                <a:solidFill>
                  <a:srgbClr val="1F2328"/>
                </a:solidFill>
                <a:effectLst/>
                <a:latin typeface="-apple-system"/>
              </a:rPr>
              <a:t>쿼리문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 실습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순서 정렬하기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(ORDER BY)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뷰 생성하기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(CREATE VIEW)</a:t>
            </a:r>
          </a:p>
        </p:txBody>
      </p:sp>
    </p:spTree>
    <p:extLst>
      <p:ext uri="{BB962C8B-B14F-4D97-AF65-F5344CB8AC3E}">
        <p14:creationId xmlns:p14="http://schemas.microsoft.com/office/powerpoint/2010/main" val="272595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0FF-97BF-49E2-B4B2-C6D10ED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DC2C-A7A4-451C-AFD0-8D031B49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112631"/>
            <a:ext cx="11580558" cy="4745369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b="1" i="0" dirty="0">
                <a:solidFill>
                  <a:srgbClr val="1F2328"/>
                </a:solidFill>
                <a:effectLst/>
                <a:latin typeface="-apple-system"/>
              </a:rPr>
              <a:t>3 </a:t>
            </a:r>
            <a:r>
              <a:rPr lang="ko-KR" altLang="en-US" sz="2400" b="1" i="0" dirty="0">
                <a:solidFill>
                  <a:srgbClr val="1F2328"/>
                </a:solidFill>
                <a:effectLst/>
                <a:latin typeface="-apple-system"/>
              </a:rPr>
              <a:t>일차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그룹 별로 묶어 정렬하기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(Group By + Order BY)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데이터를 그룹으로 묶어 평균 구하기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(AVG)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VIEW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생성하기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레코드의 개수를 세어 검색하기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(COUNT)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내부 조인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(INNER JOIN)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두 테이블의 데이터를 교집합으로 가져오기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외부 조인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(OUTER JOIN)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두 테이블의 데이터를 합집합으로 가져오기</a:t>
            </a:r>
          </a:p>
          <a:p>
            <a:pPr algn="l"/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데이터 검색하기 상호 조인 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(CROSS JOIN)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두 테이블의 데이터를 서로 곱셈하여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(X) </a:t>
            </a:r>
            <a:r>
              <a:rPr lang="ko-KR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각각의 경우의 수로 가져오기</a:t>
            </a:r>
          </a:p>
        </p:txBody>
      </p:sp>
    </p:spTree>
    <p:extLst>
      <p:ext uri="{BB962C8B-B14F-4D97-AF65-F5344CB8AC3E}">
        <p14:creationId xmlns:p14="http://schemas.microsoft.com/office/powerpoint/2010/main" val="15530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40FF-97BF-49E2-B4B2-C6D10ED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</a:t>
            </a:r>
            <a:r>
              <a:rPr lang="ko-KR" altLang="en-US" dirty="0"/>
              <a:t> </a:t>
            </a:r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0DC2C-A7A4-451C-AFD0-8D031B49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112631"/>
            <a:ext cx="11580558" cy="4745369"/>
          </a:xfrm>
        </p:spPr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4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일차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 검색하기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SQL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에서 프로그래밍하기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IF, IFELSE, CASE, FOR,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함수</a:t>
            </a:r>
          </a:p>
          <a:p>
            <a:pPr algn="l"/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 검색하기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Market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데이터베이스 생성하기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프로그래밍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IF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문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프로그래밍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IFELSE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문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프로그래밍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CASE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문</a:t>
            </a:r>
          </a:p>
          <a:p>
            <a:pPr algn="l"/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DB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프로그래밍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CASE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문</a:t>
            </a:r>
          </a:p>
          <a:p>
            <a:pPr algn="l"/>
            <a:endParaRPr lang="ko-KR" altLang="en-US" sz="40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AD6A-5D67-49CE-9145-DE1FA7E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수강목적 조사 </a:t>
            </a:r>
            <a:r>
              <a:rPr lang="en-US" altLang="ko-KR" dirty="0"/>
              <a:t>(</a:t>
            </a:r>
            <a:r>
              <a:rPr lang="ko-KR" altLang="en-US" dirty="0"/>
              <a:t>설문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07CC3-DB74-43F7-877E-D84EB34C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0"/>
            <a:ext cx="4403060" cy="3549045"/>
          </a:xfrm>
        </p:spPr>
        <p:txBody>
          <a:bodyPr/>
          <a:lstStyle/>
          <a:p>
            <a:r>
              <a:rPr lang="en-US" altLang="ko-KR" sz="2800" b="1" dirty="0" err="1"/>
              <a:t>Github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게시판 </a:t>
            </a:r>
            <a:r>
              <a:rPr lang="en-US" altLang="ko-KR" sz="2800" b="1" dirty="0"/>
              <a:t>-&gt;</a:t>
            </a:r>
          </a:p>
          <a:p>
            <a:r>
              <a:rPr lang="ko-KR" altLang="en-US" sz="2800" b="1" dirty="0"/>
              <a:t>수강목적 설문조사</a:t>
            </a:r>
            <a:r>
              <a:rPr lang="en-US" altLang="ko-KR" sz="2800" b="1" dirty="0"/>
              <a:t>!!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지금 바로 </a:t>
            </a:r>
            <a:r>
              <a:rPr lang="ko-KR" altLang="en-US" sz="2800" b="1" dirty="0" err="1"/>
              <a:t>부탁드려용</a:t>
            </a:r>
            <a:r>
              <a:rPr lang="en-US" altLang="ko-KR" sz="2800" b="1" dirty="0"/>
              <a:t>!! </a:t>
            </a:r>
            <a:r>
              <a:rPr lang="en-US" altLang="ko-KR" sz="2800" b="1" dirty="0">
                <a:sym typeface="Wingdings" panose="05000000000000000000" pitchFamily="2" charset="2"/>
              </a:rPr>
              <a:t></a:t>
            </a:r>
            <a:endParaRPr lang="en-US" altLang="ko-KR" sz="2800" b="1" dirty="0"/>
          </a:p>
          <a:p>
            <a:endParaRPr lang="en-US" altLang="ko-KR" sz="3200" dirty="0">
              <a:solidFill>
                <a:srgbClr val="000000"/>
              </a:solidFill>
              <a:latin typeface="나눔고딕" panose="020D0604000000000000" pitchFamily="50" charset="-127"/>
            </a:endParaRPr>
          </a:p>
          <a:p>
            <a:endParaRPr lang="en-US" altLang="ko-KR" sz="2400" dirty="0"/>
          </a:p>
          <a:p>
            <a:endParaRPr lang="en-US" altLang="ko-KR" dirty="0"/>
          </a:p>
          <a:p>
            <a:endParaRPr lang="en-US" altLang="ko-KR" sz="32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12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4F93FFA0-4DD4-4152-8AE1-E982F4559487}"/>
              </a:ext>
            </a:extLst>
          </p:cNvPr>
          <p:cNvSpPr txBox="1">
            <a:spLocks/>
          </p:cNvSpPr>
          <p:nvPr/>
        </p:nvSpPr>
        <p:spPr>
          <a:xfrm>
            <a:off x="1513777" y="1382077"/>
            <a:ext cx="10077557" cy="1325563"/>
          </a:xfrm>
          <a:prstGeom prst="rect">
            <a:avLst/>
          </a:prstGeom>
        </p:spPr>
        <p:txBody>
          <a:bodyPr lIns="109728" tIns="109728" rIns="109728" bIns="9144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40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/>
              <a:t>수강 감사합니다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그럼 즐거운 한주를 시작해 볼까요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9F1C7-5BAF-4BBB-95E6-8FBCD9206C77}"/>
              </a:ext>
            </a:extLst>
          </p:cNvPr>
          <p:cNvSpPr txBox="1"/>
          <p:nvPr/>
        </p:nvSpPr>
        <p:spPr>
          <a:xfrm>
            <a:off x="2214605" y="4428738"/>
            <a:ext cx="9282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highlight>
                  <a:srgbClr val="C0C0C0"/>
                </a:highlight>
              </a:rPr>
              <a:t>강사 홈페이지</a:t>
            </a:r>
            <a:r>
              <a:rPr lang="en-US" altLang="ko-KR" sz="2800" dirty="0">
                <a:highlight>
                  <a:srgbClr val="C0C0C0"/>
                </a:highlight>
              </a:rPr>
              <a:t>:    </a:t>
            </a:r>
            <a:r>
              <a:rPr lang="en-US" altLang="ko-KR" sz="2800" dirty="0">
                <a:highlight>
                  <a:srgbClr val="C0C0C0"/>
                </a:highlight>
                <a:hlinkClick r:id="rId3"/>
              </a:rPr>
              <a:t>http://jeongjaem.in</a:t>
            </a:r>
            <a:endParaRPr lang="en-US" altLang="ko-KR" sz="2800" dirty="0">
              <a:highlight>
                <a:srgbClr val="C0C0C0"/>
              </a:highlight>
            </a:endParaRPr>
          </a:p>
          <a:p>
            <a:r>
              <a:rPr lang="ko-KR" altLang="en-US" sz="2800" b="1" dirty="0" err="1">
                <a:highlight>
                  <a:srgbClr val="C0C0C0"/>
                </a:highlight>
              </a:rPr>
              <a:t>링크드인</a:t>
            </a:r>
            <a:r>
              <a:rPr lang="en-US" altLang="ko-KR" sz="2800" dirty="0">
                <a:highlight>
                  <a:srgbClr val="C0C0C0"/>
                </a:highlight>
              </a:rPr>
              <a:t>:       </a:t>
            </a:r>
            <a:r>
              <a:rPr lang="en-US" altLang="ko-KR" sz="2800" dirty="0">
                <a:highlight>
                  <a:srgbClr val="C0C0C0"/>
                </a:highlight>
                <a:hlinkClick r:id="rId4"/>
              </a:rPr>
              <a:t>http://linkedin.com/in/jaeminjjung</a:t>
            </a:r>
            <a:endParaRPr lang="en-US" altLang="ko-KR" sz="2800" dirty="0">
              <a:highlight>
                <a:srgbClr val="C0C0C0"/>
              </a:highlight>
            </a:endParaRPr>
          </a:p>
          <a:p>
            <a:r>
              <a:rPr lang="ko-KR" altLang="en-US" sz="2800" b="1" dirty="0">
                <a:highlight>
                  <a:srgbClr val="C0C0C0"/>
                </a:highlight>
              </a:rPr>
              <a:t>강사 이메일</a:t>
            </a:r>
            <a:r>
              <a:rPr lang="en-US" altLang="ko-KR" sz="2800" dirty="0">
                <a:highlight>
                  <a:srgbClr val="C0C0C0"/>
                </a:highlight>
              </a:rPr>
              <a:t>:   jaeminjjung@gmail.com</a:t>
            </a:r>
            <a:endParaRPr lang="en-US" altLang="ko-KR" sz="2800" dirty="0"/>
          </a:p>
          <a:p>
            <a:endParaRPr lang="en-US" altLang="ko-K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317AB-380E-4662-B905-4CDFDC5D22C8}"/>
              </a:ext>
            </a:extLst>
          </p:cNvPr>
          <p:cNvSpPr txBox="1"/>
          <p:nvPr/>
        </p:nvSpPr>
        <p:spPr>
          <a:xfrm>
            <a:off x="10850880" y="6385555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정재민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38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F3A53536-60F2-4037-A486-5EE563C1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24" y="787492"/>
            <a:ext cx="11666283" cy="1325563"/>
          </a:xfrm>
        </p:spPr>
        <p:txBody>
          <a:bodyPr>
            <a:normAutofit/>
          </a:bodyPr>
          <a:lstStyle/>
          <a:p>
            <a:r>
              <a:rPr lang="en-US" altLang="ko-KR" sz="3200" b="1" spc="100" dirty="0"/>
              <a:t>SQL </a:t>
            </a:r>
            <a:r>
              <a:rPr lang="ko-KR" altLang="en-US" sz="3200" b="1" spc="100" dirty="0"/>
              <a:t>데이터분석 기초 수업내용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 dirty="0"/>
              <a:t>Course Orientation</a:t>
            </a:r>
            <a:endParaRPr lang="ko-KR" alt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D850F6-7C4D-4D97-A70A-F5A4022E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66" y="3488492"/>
            <a:ext cx="4026067" cy="336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CF706-9238-4B96-A6C8-4D69BB1C9C11}"/>
              </a:ext>
            </a:extLst>
          </p:cNvPr>
          <p:cNvSpPr txBox="1"/>
          <p:nvPr/>
        </p:nvSpPr>
        <p:spPr>
          <a:xfrm>
            <a:off x="8061157" y="2616107"/>
            <a:ext cx="3319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.csv .</a:t>
            </a:r>
            <a:r>
              <a:rPr lang="en-US" altLang="ko-KR" sz="2400" b="1" dirty="0" err="1"/>
              <a:t>xls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데이터 저장</a:t>
            </a:r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08B-A2D8-4E64-A520-A82487AA28C6}"/>
              </a:ext>
            </a:extLst>
          </p:cNvPr>
          <p:cNvSpPr txBox="1"/>
          <p:nvPr/>
        </p:nvSpPr>
        <p:spPr>
          <a:xfrm>
            <a:off x="4223743" y="2253839"/>
            <a:ext cx="343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ChatGPT</a:t>
            </a:r>
          </a:p>
          <a:p>
            <a:r>
              <a:rPr lang="ko-KR" altLang="en-US" sz="2400" b="1" dirty="0"/>
              <a:t>개발자 로드맵</a:t>
            </a:r>
            <a:endParaRPr lang="en-US" altLang="ko-KR" sz="2400" b="1" dirty="0"/>
          </a:p>
          <a:p>
            <a:endParaRPr lang="en-US" sz="2400" b="1" dirty="0"/>
          </a:p>
        </p:txBody>
      </p:sp>
      <p:pic>
        <p:nvPicPr>
          <p:cNvPr id="2052" name="Picture 4" descr="Best Free Node.js Tutorials &amp; Resources For Beginners - Vandelay Design">
            <a:extLst>
              <a:ext uri="{FF2B5EF4-FFF2-40B4-BE49-F238E27FC236}">
                <a16:creationId xmlns:a16="http://schemas.microsoft.com/office/drawing/2014/main" id="{AA9FCD85-CA12-4835-8700-63D738AB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986" y="3896823"/>
            <a:ext cx="3857434" cy="226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190A8A-BF8D-4BBC-A20F-FE30F86AD309}"/>
              </a:ext>
            </a:extLst>
          </p:cNvPr>
          <p:cNvSpPr txBox="1"/>
          <p:nvPr/>
        </p:nvSpPr>
        <p:spPr>
          <a:xfrm>
            <a:off x="286895" y="2601640"/>
            <a:ext cx="3735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SQL DB</a:t>
            </a:r>
            <a:r>
              <a:rPr lang="ko-KR" altLang="en-US" sz="2400" b="1" dirty="0"/>
              <a:t>서버 정보 입출력</a:t>
            </a:r>
            <a:endParaRPr lang="en-US" sz="2400" b="1" dirty="0"/>
          </a:p>
        </p:txBody>
      </p:sp>
      <p:pic>
        <p:nvPicPr>
          <p:cNvPr id="2054" name="Picture 6" descr="전체 데이터베이스 백업 만들기 - SQL Server | Microsoft Docs">
            <a:extLst>
              <a:ext uri="{FF2B5EF4-FFF2-40B4-BE49-F238E27FC236}">
                <a16:creationId xmlns:a16="http://schemas.microsoft.com/office/drawing/2014/main" id="{414EFF0A-4A01-4468-A55E-977BA235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1" y="3429000"/>
            <a:ext cx="3202062" cy="25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591681D2-0C74-48A7-9518-C985CFFAF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816" y="5029039"/>
            <a:ext cx="1536625" cy="18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내용 개체 틀 4">
            <a:extLst>
              <a:ext uri="{FF2B5EF4-FFF2-40B4-BE49-F238E27FC236}">
                <a16:creationId xmlns:a16="http://schemas.microsoft.com/office/drawing/2014/main" id="{2DF2033F-3B91-468D-ACDB-61E8CF483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7038937" y="5518161"/>
            <a:ext cx="1660058" cy="11046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531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252DE-8BDF-4CAD-B277-14B7AA250791}"/>
              </a:ext>
            </a:extLst>
          </p:cNvPr>
          <p:cNvSpPr txBox="1"/>
          <p:nvPr/>
        </p:nvSpPr>
        <p:spPr>
          <a:xfrm>
            <a:off x="983548" y="5885842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</a:t>
            </a:r>
            <a:r>
              <a:rPr lang="ko-KR" altLang="en-US" b="1" dirty="0"/>
              <a:t>서버 </a:t>
            </a:r>
            <a:r>
              <a:rPr lang="en-US" altLang="ko-KR" dirty="0"/>
              <a:t>(</a:t>
            </a:r>
            <a:r>
              <a:rPr lang="ko-KR" altLang="en-US" dirty="0"/>
              <a:t>물리적 서버</a:t>
            </a:r>
            <a:r>
              <a:rPr lang="en-US" altLang="ko-KR" dirty="0"/>
              <a:t>, on-premise)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A376F-CF9B-4AF5-AEFE-26AA8EACD93F}"/>
              </a:ext>
            </a:extLst>
          </p:cNvPr>
          <p:cNvSpPr txBox="1"/>
          <p:nvPr/>
        </p:nvSpPr>
        <p:spPr>
          <a:xfrm>
            <a:off x="6882063" y="4085349"/>
            <a:ext cx="317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DB </a:t>
            </a:r>
            <a:r>
              <a:rPr lang="ko-KR" altLang="en-US" sz="2400" b="1" dirty="0"/>
              <a:t>서버 다루는 법</a:t>
            </a:r>
            <a:r>
              <a:rPr lang="en-US" altLang="ko-KR" sz="2400" b="1" dirty="0"/>
              <a:t>!!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E6AF1-7AF8-4EEF-92CC-8BAE9AB29A5F}"/>
              </a:ext>
            </a:extLst>
          </p:cNvPr>
          <p:cNvSpPr txBox="1"/>
          <p:nvPr/>
        </p:nvSpPr>
        <p:spPr>
          <a:xfrm>
            <a:off x="6827907" y="4667206"/>
            <a:ext cx="47884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SQL</a:t>
            </a:r>
            <a:r>
              <a:rPr lang="ko-KR" altLang="en-US" sz="2800" b="1" dirty="0"/>
              <a:t> 서버 데이터 추출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분석</a:t>
            </a: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웹사이트 정보 저장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운영</a:t>
            </a:r>
            <a:endParaRPr lang="en-US" altLang="ko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DB</a:t>
            </a:r>
            <a:r>
              <a:rPr lang="ko-KR" altLang="en-US" sz="2800" b="1" dirty="0"/>
              <a:t> 데이터 보관</a:t>
            </a:r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1028" name="Picture 4" descr="부장님, 출근하고 싶어요” 실리콘밸리 IT 기업들의 반전 - 조선일보">
            <a:extLst>
              <a:ext uri="{FF2B5EF4-FFF2-40B4-BE49-F238E27FC236}">
                <a16:creationId xmlns:a16="http://schemas.microsoft.com/office/drawing/2014/main" id="{C14259C5-4A3E-4EF5-A793-D99966D4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63" y="1851282"/>
            <a:ext cx="3728736" cy="209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F3A53536-60F2-4037-A486-5EE563C160F3}"/>
              </a:ext>
            </a:extLst>
          </p:cNvPr>
          <p:cNvSpPr txBox="1">
            <a:spLocks/>
          </p:cNvSpPr>
          <p:nvPr/>
        </p:nvSpPr>
        <p:spPr>
          <a:xfrm>
            <a:off x="521924" y="787492"/>
            <a:ext cx="116662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spc="100" dirty="0"/>
              <a:t>SQL </a:t>
            </a:r>
            <a:r>
              <a:rPr lang="ko-KR" altLang="en-US" sz="3200" b="1" spc="100" dirty="0"/>
              <a:t>데이터분석 기초 수업내용</a:t>
            </a:r>
          </a:p>
        </p:txBody>
      </p:sp>
      <p:pic>
        <p:nvPicPr>
          <p:cNvPr id="1034" name="Picture 10" descr="Data Center Servers | Lenovo 코리아">
            <a:extLst>
              <a:ext uri="{FF2B5EF4-FFF2-40B4-BE49-F238E27FC236}">
                <a16:creationId xmlns:a16="http://schemas.microsoft.com/office/drawing/2014/main" id="{CE6A058E-38BB-42E6-B2D8-8F6FB8AFA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48" y="2925243"/>
            <a:ext cx="4788439" cy="262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내용 개체 틀 4">
            <a:extLst>
              <a:ext uri="{FF2B5EF4-FFF2-40B4-BE49-F238E27FC236}">
                <a16:creationId xmlns:a16="http://schemas.microsoft.com/office/drawing/2014/main" id="{79C8BCAB-8618-4B98-9101-EFE56A121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656079" y="4547014"/>
            <a:ext cx="1816242" cy="12086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/>
              <a:t>Course Orientation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9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DA22A-05DD-4802-8268-8BA4EAF0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91" y="10321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spc="100" dirty="0"/>
              <a:t>SQL </a:t>
            </a:r>
            <a:r>
              <a:rPr lang="ko-KR" altLang="en-US" sz="3600" b="1" spc="100" dirty="0"/>
              <a:t>데이터분석 기초 과목에서는 무엇을 배우나요</a:t>
            </a:r>
            <a:r>
              <a:rPr lang="en-US" altLang="ko-KR" sz="3600" b="1" spc="100" dirty="0"/>
              <a:t>?</a:t>
            </a:r>
            <a:endParaRPr 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5FAC7-96AD-4A03-B779-31A91E15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7" y="3073748"/>
            <a:ext cx="2836914" cy="923329"/>
          </a:xfrm>
        </p:spPr>
        <p:txBody>
          <a:bodyPr/>
          <a:lstStyle/>
          <a:p>
            <a:r>
              <a:rPr lang="ko-KR" altLang="en-US" sz="1800" dirty="0"/>
              <a:t>정형 데이터베이스 </a:t>
            </a:r>
            <a:endParaRPr lang="en-US" altLang="ko-KR" sz="1800" dirty="0"/>
          </a:p>
          <a:p>
            <a:r>
              <a:rPr lang="en-US" altLang="ko-KR" sz="1800" dirty="0"/>
              <a:t>( X × Y, </a:t>
            </a:r>
            <a:r>
              <a:rPr lang="ko-KR" altLang="en-US" sz="1800" dirty="0"/>
              <a:t>가로 </a:t>
            </a:r>
            <a:r>
              <a:rPr lang="en-US" altLang="ko-KR" sz="1800" dirty="0"/>
              <a:t>x </a:t>
            </a:r>
            <a:r>
              <a:rPr lang="ko-KR" altLang="en-US" sz="1800" dirty="0"/>
              <a:t>세로</a:t>
            </a:r>
            <a:r>
              <a:rPr lang="en-US" altLang="ko-KR" sz="1800" dirty="0"/>
              <a:t> 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sz="2800" dirty="0"/>
          </a:p>
        </p:txBody>
      </p:sp>
      <p:pic>
        <p:nvPicPr>
          <p:cNvPr id="2050" name="Picture 2" descr="NoSQL과 NoSQL의 종류들">
            <a:extLst>
              <a:ext uri="{FF2B5EF4-FFF2-40B4-BE49-F238E27FC236}">
                <a16:creationId xmlns:a16="http://schemas.microsoft.com/office/drawing/2014/main" id="{DBD5A02C-3E01-4C26-8BB5-039140C0E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01" y="5199097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B5DC6-C2F4-435B-9399-5ACC67135D67}"/>
              </a:ext>
            </a:extLst>
          </p:cNvPr>
          <p:cNvSpPr txBox="1"/>
          <p:nvPr/>
        </p:nvSpPr>
        <p:spPr>
          <a:xfrm>
            <a:off x="625936" y="5609267"/>
            <a:ext cx="3123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/>
              <a:t>* 비정형 </a:t>
            </a:r>
            <a:r>
              <a:rPr lang="ko-KR" altLang="en-US" sz="1800" dirty="0"/>
              <a:t>데이터베이스</a:t>
            </a:r>
            <a:r>
              <a:rPr lang="en-US" altLang="ko-KR" sz="1800" dirty="0"/>
              <a:t>(NoSQL)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E02F46-C0AE-4E42-ABAB-5DD95A7694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965" r="62852" b="30796"/>
          <a:stretch/>
        </p:blipFill>
        <p:spPr>
          <a:xfrm>
            <a:off x="6888258" y="2769962"/>
            <a:ext cx="5096474" cy="1715315"/>
          </a:xfrm>
          <a:prstGeom prst="rect">
            <a:avLst/>
          </a:prstGeom>
        </p:spPr>
      </p:pic>
      <p:pic>
        <p:nvPicPr>
          <p:cNvPr id="2056" name="Picture 8" descr="PostgreSQL, MySQL and Microsoft SQL Server | by Matteo Gevi | Medium">
            <a:extLst>
              <a:ext uri="{FF2B5EF4-FFF2-40B4-BE49-F238E27FC236}">
                <a16:creationId xmlns:a16="http://schemas.microsoft.com/office/drawing/2014/main" id="{28B8CF6E-9A3B-4772-A42C-CFD79728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40" y="2715631"/>
            <a:ext cx="3596018" cy="154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왕초보를 위한 JSON Parsing - 1 (JSON이란?)">
            <a:extLst>
              <a:ext uri="{FF2B5EF4-FFF2-40B4-BE49-F238E27FC236}">
                <a16:creationId xmlns:a16="http://schemas.microsoft.com/office/drawing/2014/main" id="{1FC844A1-55F8-478F-B05C-574027C50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9" t="3875" r="10372" b="54704"/>
          <a:stretch/>
        </p:blipFill>
        <p:spPr bwMode="auto">
          <a:xfrm>
            <a:off x="6888258" y="4649571"/>
            <a:ext cx="4763462" cy="213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/>
              <a:t>Course Orientation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06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3023BDA-1B95-4CCA-A449-B0E6FF3E29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8" t="25366" r="12070" b="14260"/>
          <a:stretch/>
        </p:blipFill>
        <p:spPr>
          <a:xfrm>
            <a:off x="315311" y="2432395"/>
            <a:ext cx="8592206" cy="3728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7A08D-D7A2-4BB3-ABB9-B27BF7D0E942}"/>
              </a:ext>
            </a:extLst>
          </p:cNvPr>
          <p:cNvSpPr txBox="1"/>
          <p:nvPr/>
        </p:nvSpPr>
        <p:spPr>
          <a:xfrm>
            <a:off x="206477" y="6398753"/>
            <a:ext cx="765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Source:Tableau</a:t>
            </a:r>
            <a:r>
              <a:rPr lang="en-US" altLang="ko-KR" sz="900" dirty="0"/>
              <a:t> Covid-19 data resources.</a:t>
            </a:r>
          </a:p>
          <a:p>
            <a:r>
              <a:rPr lang="ko-KR" altLang="en-US" sz="900" dirty="0"/>
              <a:t> </a:t>
            </a:r>
            <a:r>
              <a:rPr lang="en-US" altLang="ko-KR" sz="900" dirty="0"/>
              <a:t>https://www.tableau.com/ko-kr/covid-19-coronavirus-data-resources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1AE0A-A0D1-46BE-B3E2-F69BF4095C22}"/>
              </a:ext>
            </a:extLst>
          </p:cNvPr>
          <p:cNvSpPr txBox="1"/>
          <p:nvPr/>
        </p:nvSpPr>
        <p:spPr>
          <a:xfrm>
            <a:off x="508132" y="5473115"/>
            <a:ext cx="329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</a:t>
            </a:r>
            <a:r>
              <a:rPr lang="ko-KR" altLang="en-US" b="1" dirty="0"/>
              <a:t> </a:t>
            </a:r>
            <a:r>
              <a:rPr lang="en-US" altLang="ko-KR" b="1" dirty="0"/>
              <a:t>VISUALISATION</a:t>
            </a:r>
          </a:p>
          <a:p>
            <a:r>
              <a:rPr lang="ko-KR" altLang="en-US" b="1" dirty="0"/>
              <a:t>데이터 시각화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86C1154-9C0E-4933-83B7-3A88F172E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50" t="22136" r="24395" b="9443"/>
          <a:stretch/>
        </p:blipFill>
        <p:spPr>
          <a:xfrm>
            <a:off x="5926946" y="3246383"/>
            <a:ext cx="4875052" cy="2914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80AE47-88EA-490E-B31C-B16C0ABB7D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78" r="23912" b="13315"/>
          <a:stretch/>
        </p:blipFill>
        <p:spPr>
          <a:xfrm>
            <a:off x="7316873" y="5219992"/>
            <a:ext cx="4629155" cy="150870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/>
              <a:t>Course Orientation</a:t>
            </a:r>
            <a:endParaRPr lang="ko-KR" altLang="en-US" sz="24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4ECDA22A-05DD-4802-8268-8BA4EAF03526}"/>
              </a:ext>
            </a:extLst>
          </p:cNvPr>
          <p:cNvSpPr txBox="1">
            <a:spLocks/>
          </p:cNvSpPr>
          <p:nvPr/>
        </p:nvSpPr>
        <p:spPr>
          <a:xfrm>
            <a:off x="804091" y="1032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spc="100" dirty="0"/>
              <a:t>SQL </a:t>
            </a:r>
            <a:r>
              <a:rPr lang="ko-KR" altLang="en-US" sz="3600" b="1" spc="100" dirty="0"/>
              <a:t>데이터분석 기초 과목에서는 무엇을 배우나요</a:t>
            </a:r>
            <a:r>
              <a:rPr lang="en-US" altLang="ko-KR" sz="3600" b="1" spc="1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928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C833557-0946-42C5-83C6-E06F60A07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9750" y="2839244"/>
            <a:ext cx="3492500" cy="2324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1C5DA0-273A-468B-8E30-59DCD0D6A1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78" r="23912" b="13315"/>
          <a:stretch/>
        </p:blipFill>
        <p:spPr>
          <a:xfrm>
            <a:off x="866233" y="2756853"/>
            <a:ext cx="7868674" cy="2564512"/>
          </a:xfrm>
          <a:prstGeom prst="rect">
            <a:avLst/>
          </a:prstGeom>
        </p:spPr>
      </p:pic>
      <p:pic>
        <p:nvPicPr>
          <p:cNvPr id="1026" name="Picture 2" descr="Python - 나무위키">
            <a:extLst>
              <a:ext uri="{FF2B5EF4-FFF2-40B4-BE49-F238E27FC236}">
                <a16:creationId xmlns:a16="http://schemas.microsoft.com/office/drawing/2014/main" id="{75A30A97-4FAD-4344-8B2F-F2FDDB204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836" y="2147728"/>
            <a:ext cx="1974199" cy="58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데이터베이스 시스템 개요 - 기본 용어(데이터, 정보, DB, DBMS, DBS, 스키마, 상태) : 네이버 블로그">
            <a:extLst>
              <a:ext uri="{FF2B5EF4-FFF2-40B4-BE49-F238E27FC236}">
                <a16:creationId xmlns:a16="http://schemas.microsoft.com/office/drawing/2014/main" id="{7F5D863D-F98C-4485-919A-C1A5A2EC8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64" y="4039109"/>
            <a:ext cx="2048385" cy="245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F8DB705F-AC8D-4051-947E-0B6E3A446A9C}"/>
              </a:ext>
            </a:extLst>
          </p:cNvPr>
          <p:cNvSpPr/>
          <p:nvPr/>
        </p:nvSpPr>
        <p:spPr>
          <a:xfrm>
            <a:off x="8214690" y="4230330"/>
            <a:ext cx="2619375" cy="2536802"/>
          </a:xfrm>
          <a:prstGeom prst="ellipse">
            <a:avLst/>
          </a:prstGeom>
          <a:noFill/>
          <a:ln w="508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10912294-4274-4F74-A367-72BD6C5A9BB2}"/>
              </a:ext>
            </a:extLst>
          </p:cNvPr>
          <p:cNvSpPr/>
          <p:nvPr/>
        </p:nvSpPr>
        <p:spPr>
          <a:xfrm rot="734996" flipV="1">
            <a:off x="6126866" y="5932171"/>
            <a:ext cx="2048178" cy="492974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7C570591-839B-40DB-9D3B-5174030859E5}"/>
              </a:ext>
            </a:extLst>
          </p:cNvPr>
          <p:cNvSpPr/>
          <p:nvPr/>
        </p:nvSpPr>
        <p:spPr>
          <a:xfrm rot="15613925">
            <a:off x="9804485" y="3559459"/>
            <a:ext cx="2545491" cy="543480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B596C-8AC6-4DBB-A698-9CDACF60E8E8}"/>
              </a:ext>
            </a:extLst>
          </p:cNvPr>
          <p:cNvSpPr txBox="1"/>
          <p:nvPr/>
        </p:nvSpPr>
        <p:spPr>
          <a:xfrm>
            <a:off x="132183" y="5347312"/>
            <a:ext cx="3624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엑셀로 이 많은 복잡한 데이터 다 분석할 수 없어</a:t>
            </a:r>
            <a:r>
              <a:rPr lang="en-US" altLang="ko-KR" b="1" dirty="0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여러 사람</a:t>
            </a:r>
            <a:r>
              <a:rPr lang="en-US" altLang="ko-KR" b="1" dirty="0"/>
              <a:t>(</a:t>
            </a:r>
            <a:r>
              <a:rPr lang="ko-KR" altLang="en-US" b="1" dirty="0"/>
              <a:t>컴퓨터</a:t>
            </a:r>
            <a:r>
              <a:rPr lang="en-US" altLang="ko-KR" b="1" dirty="0"/>
              <a:t>, </a:t>
            </a:r>
            <a:r>
              <a:rPr lang="ko-KR" altLang="en-US" b="1" dirty="0"/>
              <a:t>서버</a:t>
            </a:r>
            <a:r>
              <a:rPr lang="en-US" altLang="ko-KR" b="1" dirty="0"/>
              <a:t>, </a:t>
            </a:r>
            <a:r>
              <a:rPr lang="ko-KR" altLang="en-US" b="1" dirty="0"/>
              <a:t>사용자</a:t>
            </a:r>
            <a:r>
              <a:rPr lang="en-US" altLang="ko-KR" b="1" dirty="0"/>
              <a:t>)</a:t>
            </a:r>
            <a:r>
              <a:rPr lang="ko-KR" altLang="en-US" b="1" dirty="0"/>
              <a:t>가 동시에 접속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실시간 유지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 dirty="0"/>
              <a:t>Course Orientation</a:t>
            </a:r>
            <a:endParaRPr lang="ko-KR" altLang="en-US" sz="240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ECDA22A-05DD-4802-8268-8BA4EAF03526}"/>
              </a:ext>
            </a:extLst>
          </p:cNvPr>
          <p:cNvSpPr txBox="1">
            <a:spLocks/>
          </p:cNvSpPr>
          <p:nvPr/>
        </p:nvSpPr>
        <p:spPr>
          <a:xfrm>
            <a:off x="804091" y="1032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spc="100" dirty="0"/>
              <a:t>SQL </a:t>
            </a:r>
            <a:r>
              <a:rPr lang="ko-KR" altLang="en-US" sz="3600" b="1" spc="100" dirty="0"/>
              <a:t>데이터분석 기초 과목에서는 무엇을 배우나요</a:t>
            </a:r>
            <a:r>
              <a:rPr lang="en-US" altLang="ko-KR" sz="3600" b="1" spc="100" dirty="0"/>
              <a:t>?</a:t>
            </a:r>
            <a:endParaRPr lang="en-US" sz="3600" dirty="0"/>
          </a:p>
        </p:txBody>
      </p:sp>
      <p:pic>
        <p:nvPicPr>
          <p:cNvPr id="21" name="내용 개체 틀 4">
            <a:extLst>
              <a:ext uri="{FF2B5EF4-FFF2-40B4-BE49-F238E27FC236}">
                <a16:creationId xmlns:a16="http://schemas.microsoft.com/office/drawing/2014/main" id="{2DF2033F-3B91-468D-ACDB-61E8CF483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907" y="4939555"/>
            <a:ext cx="1660058" cy="11046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82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arn SQL: SQL Query examples">
            <a:extLst>
              <a:ext uri="{FF2B5EF4-FFF2-40B4-BE49-F238E27FC236}">
                <a16:creationId xmlns:a16="http://schemas.microsoft.com/office/drawing/2014/main" id="{E8612F2F-AA95-4E1D-8F76-F8376E63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65" y="4608490"/>
            <a:ext cx="5194335" cy="21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4E8EDA-51E9-4B8A-9B53-8C0A5EDB37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884" b="30796"/>
          <a:stretch/>
        </p:blipFill>
        <p:spPr>
          <a:xfrm>
            <a:off x="245062" y="2521885"/>
            <a:ext cx="7734929" cy="4173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437EFF-5D7D-413B-BB70-57482D0B9515}"/>
              </a:ext>
            </a:extLst>
          </p:cNvPr>
          <p:cNvSpPr txBox="1"/>
          <p:nvPr/>
        </p:nvSpPr>
        <p:spPr>
          <a:xfrm>
            <a:off x="4849562" y="2668063"/>
            <a:ext cx="7097376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MySQL&gt; SELECT * FROM </a:t>
            </a:r>
            <a:r>
              <a:rPr lang="en-US" sz="2400" b="1" dirty="0" err="1"/>
              <a:t>sampled.autorepairshop</a:t>
            </a:r>
            <a:r>
              <a:rPr lang="en-US" sz="2400" b="1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31444D-B284-4651-88E5-46CD9FD2CE64}"/>
              </a:ext>
            </a:extLst>
          </p:cNvPr>
          <p:cNvSpPr txBox="1"/>
          <p:nvPr/>
        </p:nvSpPr>
        <p:spPr>
          <a:xfrm>
            <a:off x="5989213" y="3275906"/>
            <a:ext cx="557028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ko-KR" altLang="en-US" b="1" dirty="0"/>
              <a:t>쿼리</a:t>
            </a:r>
            <a:r>
              <a:rPr lang="en-US" altLang="ko-KR" b="1" dirty="0"/>
              <a:t>(query) – DB</a:t>
            </a:r>
            <a:r>
              <a:rPr lang="ko-KR" altLang="en-US" b="1" dirty="0"/>
              <a:t>서버 다루는 명령어 </a:t>
            </a:r>
            <a:r>
              <a:rPr lang="en-US" altLang="ko-KR" b="1" dirty="0"/>
              <a:t>/ DB</a:t>
            </a:r>
            <a:r>
              <a:rPr lang="ko-KR" altLang="en-US" b="1" dirty="0"/>
              <a:t>언어</a:t>
            </a:r>
            <a:r>
              <a:rPr lang="en-US" altLang="ko-KR" b="1" dirty="0"/>
              <a:t> </a:t>
            </a:r>
            <a:endParaRPr lang="en-US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/>
              <a:t>Course Orientation</a:t>
            </a:r>
            <a:endParaRPr lang="ko-KR" altLang="en-US" sz="2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ECDA22A-05DD-4802-8268-8BA4EAF03526}"/>
              </a:ext>
            </a:extLst>
          </p:cNvPr>
          <p:cNvSpPr txBox="1">
            <a:spLocks/>
          </p:cNvSpPr>
          <p:nvPr/>
        </p:nvSpPr>
        <p:spPr>
          <a:xfrm>
            <a:off x="804091" y="1032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spc="100" dirty="0"/>
              <a:t>SQL </a:t>
            </a:r>
            <a:r>
              <a:rPr lang="ko-KR" altLang="en-US" sz="3600" b="1" spc="100" dirty="0"/>
              <a:t>데이터분석 기초 과목에서는 무엇을 배우나요</a:t>
            </a:r>
            <a:r>
              <a:rPr lang="en-US" altLang="ko-KR" sz="3600" b="1" spc="100" dirty="0"/>
              <a:t>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385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B88C-F6EC-478A-868D-B9095198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91" y="7962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START!!</a:t>
            </a:r>
            <a:r>
              <a:rPr lang="ko-KR" altLang="en-US" sz="3200" b="1" dirty="0"/>
              <a:t> </a:t>
            </a:r>
            <a:r>
              <a:rPr lang="en-US" altLang="ko-KR" sz="3200" b="1" dirty="0">
                <a:sym typeface="Wingdings" panose="05000000000000000000" pitchFamily="2" charset="2"/>
              </a:rPr>
              <a:t></a:t>
            </a:r>
            <a:r>
              <a:rPr lang="ko-KR" altLang="en-US" sz="3200" b="1" dirty="0">
                <a:sym typeface="Wingdings" panose="05000000000000000000" pitchFamily="2" charset="2"/>
              </a:rPr>
              <a:t> </a:t>
            </a:r>
            <a:r>
              <a:rPr lang="en-US" altLang="ko-KR" sz="3200" b="1" dirty="0"/>
              <a:t>DB</a:t>
            </a:r>
            <a:r>
              <a:rPr lang="ko-KR" altLang="en-US" sz="3200" b="1" dirty="0"/>
              <a:t>서버에 데이터를 올리고 추가해봅시다</a:t>
            </a:r>
            <a:r>
              <a:rPr lang="en-US" altLang="ko-KR" sz="3200" b="1" dirty="0"/>
              <a:t>!!</a:t>
            </a:r>
            <a:endParaRPr lang="ko-KR" altLang="en-US" sz="3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0A0869-7847-416B-B56A-966CDB70D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t="24" r="32500" b="5930"/>
          <a:stretch/>
        </p:blipFill>
        <p:spPr>
          <a:xfrm>
            <a:off x="804091" y="2243836"/>
            <a:ext cx="5029201" cy="3993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147861-59EB-45DB-A01A-937F25697023}"/>
              </a:ext>
            </a:extLst>
          </p:cNvPr>
          <p:cNvSpPr txBox="1"/>
          <p:nvPr/>
        </p:nvSpPr>
        <p:spPr>
          <a:xfrm>
            <a:off x="1403131" y="4635062"/>
            <a:ext cx="3626070" cy="1435868"/>
          </a:xfrm>
          <a:prstGeom prst="rect">
            <a:avLst/>
          </a:prstGeom>
          <a:noFill/>
          <a:ln w="508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7A855-F8AD-40A5-8E25-F87380590609}"/>
              </a:ext>
            </a:extLst>
          </p:cNvPr>
          <p:cNvSpPr txBox="1"/>
          <p:nvPr/>
        </p:nvSpPr>
        <p:spPr>
          <a:xfrm>
            <a:off x="5337508" y="2670689"/>
            <a:ext cx="6557525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데이터 업로드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(.csv IMPORT)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데이터 입력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(INSERT, UPDATE, DELTE)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데이터 추출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(SELECT, GROUP BY, ORDER BY, JOIN)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데이터 검색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(SQL ~ FROM ~ WHERE)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프론트엔드와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DB</a:t>
            </a:r>
            <a:r>
              <a:rPr lang="ko-KR" altLang="en-US" sz="2200" b="1" spc="1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</a:t>
            </a:r>
            <a:r>
              <a:rPr lang="en-US" altLang="ko-KR" sz="2200" b="1" spc="100" dirty="0" err="1">
                <a:latin typeface="+mj-lt"/>
                <a:ea typeface="+mj-ea"/>
                <a:cs typeface="+mj-cs"/>
              </a:rPr>
              <a:t>node.js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백엔드와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DB (python)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ko-KR" sz="2200" b="1" spc="100" dirty="0">
                <a:latin typeface="+mj-lt"/>
                <a:ea typeface="+mj-ea"/>
                <a:cs typeface="+mj-cs"/>
              </a:rPr>
              <a:t>NoSQL DB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데이터 시각화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(DATA VISUALIZATION)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spc="100" dirty="0">
                <a:latin typeface="+mj-lt"/>
                <a:ea typeface="+mj-ea"/>
                <a:cs typeface="+mj-cs"/>
              </a:rPr>
              <a:t>클라우드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DB</a:t>
            </a:r>
            <a:r>
              <a:rPr lang="ko-KR" altLang="en-US" sz="2200" b="1" spc="100" dirty="0">
                <a:latin typeface="+mj-lt"/>
                <a:ea typeface="+mj-ea"/>
                <a:cs typeface="+mj-cs"/>
              </a:rPr>
              <a:t> </a:t>
            </a:r>
            <a:r>
              <a:rPr lang="en-US" altLang="ko-KR" sz="2200" b="1" spc="100" dirty="0">
                <a:latin typeface="+mj-lt"/>
                <a:ea typeface="+mj-ea"/>
                <a:cs typeface="+mj-cs"/>
              </a:rPr>
              <a:t>(MICROSOFT AZURE)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FB649DD-7DD3-4091-A94B-99A36CB300BF}"/>
              </a:ext>
            </a:extLst>
          </p:cNvPr>
          <p:cNvSpPr txBox="1">
            <a:spLocks/>
          </p:cNvSpPr>
          <p:nvPr/>
        </p:nvSpPr>
        <p:spPr>
          <a:xfrm>
            <a:off x="228750" y="141884"/>
            <a:ext cx="11666283" cy="532367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 defTabSz="914400" rtl="0" eaLnBrk="1" latinLnBrk="0" hangingPunct="1">
              <a:lnSpc>
                <a:spcPct val="114000"/>
              </a:lnSpc>
              <a:spcBef>
                <a:spcPct val="0"/>
              </a:spcBef>
              <a:buNone/>
              <a:defRPr sz="3600" b="1" i="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/>
              <a:t> 과목 소개 </a:t>
            </a:r>
            <a:r>
              <a:rPr lang="en-US" altLang="ko-KR" sz="2400" dirty="0"/>
              <a:t>Course Orientation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9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AFD83-A783-4AE7-A3EB-B07B4645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92" y="793235"/>
            <a:ext cx="10077557" cy="1325563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강의자료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4B5D0-E8FA-440A-A41F-E4AE4268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66" y="2176208"/>
            <a:ext cx="11159509" cy="3894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b="1" dirty="0"/>
              <a:t>   준비물</a:t>
            </a:r>
            <a:r>
              <a:rPr lang="en-US" altLang="ko-KR" b="1" dirty="0"/>
              <a:t/>
            </a:r>
            <a:br>
              <a:rPr lang="en-US" altLang="ko-KR" b="1" dirty="0"/>
            </a:br>
            <a:endParaRPr lang="en-US" altLang="ko-K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Windows</a:t>
            </a:r>
            <a:r>
              <a:rPr lang="ko-KR" altLang="en-US" dirty="0"/>
              <a:t> </a:t>
            </a:r>
            <a:r>
              <a:rPr lang="en-US" altLang="ko-KR" dirty="0"/>
              <a:t>PC/Laptop, Mac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MySQL 8.0 </a:t>
            </a:r>
            <a:br>
              <a:rPr lang="en-US" altLang="ko-KR" dirty="0"/>
            </a:br>
            <a:r>
              <a:rPr lang="en-US" altLang="ko-KR" sz="1800" b="1" dirty="0"/>
              <a:t>[‘MySQL Installer’, </a:t>
            </a:r>
            <a:r>
              <a:rPr lang="en-US" altLang="ko-KR" sz="1800" b="1" u="sng" dirty="0">
                <a:hlinkClick r:id="rId3"/>
              </a:rPr>
              <a:t>http://dev.mysql.com/downloads/installer/</a:t>
            </a:r>
            <a:r>
              <a:rPr lang="en-US" altLang="ko-KR" sz="1800" b="1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6000" b="1" dirty="0"/>
              <a:t>http://github.com/dscoool/mysql</a:t>
            </a:r>
          </a:p>
        </p:txBody>
      </p:sp>
    </p:spTree>
    <p:extLst>
      <p:ext uri="{BB962C8B-B14F-4D97-AF65-F5344CB8AC3E}">
        <p14:creationId xmlns:p14="http://schemas.microsoft.com/office/powerpoint/2010/main" val="165424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1518</Words>
  <Application>Microsoft Office PowerPoint</Application>
  <PresentationFormat>와이드스크린</PresentationFormat>
  <Paragraphs>205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나눔고딕</vt:lpstr>
      <vt:lpstr>맑은 고딕</vt:lpstr>
      <vt:lpstr>Arial</vt:lpstr>
      <vt:lpstr>Calibri</vt:lpstr>
      <vt:lpstr>Wingdings</vt:lpstr>
      <vt:lpstr>Office 테마</vt:lpstr>
      <vt:lpstr>SQL 데이터분석 기초 오리엔테이션   정재민 </vt:lpstr>
      <vt:lpstr>SQL 데이터분석 기초 수업내용</vt:lpstr>
      <vt:lpstr>PowerPoint 프레젠테이션</vt:lpstr>
      <vt:lpstr>SQL 데이터분석 기초 과목에서는 무엇을 배우나요?</vt:lpstr>
      <vt:lpstr>PowerPoint 프레젠테이션</vt:lpstr>
      <vt:lpstr>PowerPoint 프레젠테이션</vt:lpstr>
      <vt:lpstr>PowerPoint 프레젠테이션</vt:lpstr>
      <vt:lpstr>START!!  DB서버에 데이터를 올리고 추가해봅시다!!</vt:lpstr>
      <vt:lpstr>강의자료</vt:lpstr>
      <vt:lpstr>Course Schedule</vt:lpstr>
      <vt:lpstr>Course Schedule</vt:lpstr>
      <vt:lpstr>Course Schedule</vt:lpstr>
      <vt:lpstr>Course Schedule</vt:lpstr>
      <vt:lpstr>수강목적 조사 (설문)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제1강 Mysql Workbench 환경설정</dc:title>
  <dc:creator>JAEMIN J. JUNG</dc:creator>
  <cp:lastModifiedBy>student</cp:lastModifiedBy>
  <cp:revision>64</cp:revision>
  <dcterms:created xsi:type="dcterms:W3CDTF">2022-02-03T00:06:29Z</dcterms:created>
  <dcterms:modified xsi:type="dcterms:W3CDTF">2024-04-30T08:09:47Z</dcterms:modified>
</cp:coreProperties>
</file>