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9"/>
  </p:notesMasterIdLst>
  <p:sldIdLst>
    <p:sldId id="256" r:id="rId4"/>
    <p:sldId id="323" r:id="rId5"/>
    <p:sldId id="325" r:id="rId6"/>
    <p:sldId id="324" r:id="rId7"/>
    <p:sldId id="321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A7BD"/>
    <a:srgbClr val="69B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2" autoAdjust="0"/>
    <p:restoredTop sz="96196" autoAdjust="0"/>
  </p:normalViewPr>
  <p:slideViewPr>
    <p:cSldViewPr>
      <p:cViewPr varScale="1">
        <p:scale>
          <a:sx n="79" d="100"/>
          <a:sy n="79" d="100"/>
        </p:scale>
        <p:origin x="31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428EB-F3A7-4A96-BB1D-43FE156CDB2B}" type="datetimeFigureOut">
              <a:rPr lang="ko-KR" altLang="en-US" smtClean="0"/>
              <a:t>2024-01-22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F3882-DEFD-4E72-8E13-72C60FD89A1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70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79812" y="1923678"/>
            <a:ext cx="3384376" cy="104824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79664" y="3003798"/>
            <a:ext cx="3384376" cy="481178"/>
          </a:xfrm>
          <a:prstGeom prst="rect">
            <a:avLst/>
          </a:prstGeom>
        </p:spPr>
        <p:txBody>
          <a:bodyPr anchor="ctr"/>
          <a:lstStyle>
            <a:lvl1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2979198" y="996200"/>
            <a:ext cx="3240360" cy="3240360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00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83768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6775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389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247964" y="339502"/>
            <a:ext cx="1944216" cy="4464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4448" y="2774906"/>
            <a:ext cx="2304016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2774906"/>
            <a:ext cx="3600160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681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0800000">
            <a:off x="6804000" y="1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24595" y="286544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0726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424595" y="2662808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88464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2803500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026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9194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75218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91242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259194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75218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691242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63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787774"/>
            <a:ext cx="9144000" cy="2355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953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916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493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6352"/>
            <a:ext cx="3672408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1" y="1446782"/>
            <a:ext cx="3325137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7" name="Rounded Rectangle 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554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630019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84380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6227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7544" y="0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7544" y="3795886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67544" y="1491630"/>
            <a:ext cx="3312368" cy="2160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41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7563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35169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G:\002-KIMS BUSINESS\007-02-Googleslidesppt\02-GSppt-Contents-Kim\20170429\02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5" y="357831"/>
            <a:ext cx="3101574" cy="341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53238"/>
            <a:ext cx="5436096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2681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359273" y="1356135"/>
            <a:ext cx="2420639" cy="2425386"/>
            <a:chOff x="894913" y="1065128"/>
            <a:chExt cx="2420639" cy="2425386"/>
          </a:xfrm>
        </p:grpSpPr>
        <p:pic>
          <p:nvPicPr>
            <p:cNvPr id="5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04758">
              <a:off x="963129" y="182048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69023">
              <a:off x="1645526" y="1354124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1115616" y="1539635"/>
              <a:ext cx="1616891" cy="1616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75233">
              <a:off x="894913" y="106512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691166" y="319499"/>
            <a:ext cx="4378671" cy="4443349"/>
            <a:chOff x="2987824" y="255370"/>
            <a:chExt cx="3658591" cy="3712633"/>
          </a:xfrm>
        </p:grpSpPr>
        <p:sp>
          <p:nvSpPr>
            <p:cNvPr id="16" name="Rounded Rectangle 7"/>
            <p:cNvSpPr/>
            <p:nvPr userDrawn="1"/>
          </p:nvSpPr>
          <p:spPr>
            <a:xfrm rot="2743412">
              <a:off x="2570129" y="839249"/>
              <a:ext cx="1479455" cy="311698"/>
            </a:xfrm>
            <a:custGeom>
              <a:avLst/>
              <a:gdLst/>
              <a:ahLst/>
              <a:cxnLst/>
              <a:rect l="l" t="t" r="r" b="b"/>
              <a:pathLst>
                <a:path w="1313980" h="276835">
                  <a:moveTo>
                    <a:pt x="282631" y="184641"/>
                  </a:moveTo>
                  <a:cubicBezTo>
                    <a:pt x="292404" y="174868"/>
                    <a:pt x="305907" y="168823"/>
                    <a:pt x="320820" y="168822"/>
                  </a:cubicBezTo>
                  <a:lnTo>
                    <a:pt x="1281494" y="168822"/>
                  </a:lnTo>
                  <a:lnTo>
                    <a:pt x="1162861" y="276834"/>
                  </a:lnTo>
                  <a:lnTo>
                    <a:pt x="320820" y="276835"/>
                  </a:lnTo>
                  <a:cubicBezTo>
                    <a:pt x="290992" y="276835"/>
                    <a:pt x="266814" y="252656"/>
                    <a:pt x="266814" y="222829"/>
                  </a:cubicBezTo>
                  <a:cubicBezTo>
                    <a:pt x="266814" y="207915"/>
                    <a:pt x="272859" y="194413"/>
                    <a:pt x="282631" y="184641"/>
                  </a:cubicBezTo>
                  <a:close/>
                  <a:moveTo>
                    <a:pt x="15817" y="15819"/>
                  </a:moveTo>
                  <a:cubicBezTo>
                    <a:pt x="25590" y="6046"/>
                    <a:pt x="39091" y="1"/>
                    <a:pt x="54005" y="1"/>
                  </a:cubicBezTo>
                  <a:lnTo>
                    <a:pt x="1215638" y="0"/>
                  </a:lnTo>
                  <a:lnTo>
                    <a:pt x="1313980" y="108013"/>
                  </a:lnTo>
                  <a:lnTo>
                    <a:pt x="54005" y="108013"/>
                  </a:lnTo>
                  <a:cubicBezTo>
                    <a:pt x="24178" y="108013"/>
                    <a:pt x="0" y="83834"/>
                    <a:pt x="0" y="54007"/>
                  </a:cubicBezTo>
                  <a:cubicBezTo>
                    <a:pt x="0" y="39093"/>
                    <a:pt x="6044" y="25592"/>
                    <a:pt x="15817" y="15819"/>
                  </a:cubicBez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3"/>
            <p:cNvSpPr/>
            <p:nvPr userDrawn="1"/>
          </p:nvSpPr>
          <p:spPr>
            <a:xfrm rot="2588287">
              <a:off x="4911045" y="3207276"/>
              <a:ext cx="1476662" cy="311697"/>
            </a:xfrm>
            <a:custGeom>
              <a:avLst/>
              <a:gdLst/>
              <a:ahLst/>
              <a:cxnLst/>
              <a:rect l="l" t="t" r="r" b="b"/>
              <a:pathLst>
                <a:path w="1311499" h="276834">
                  <a:moveTo>
                    <a:pt x="0" y="168822"/>
                  </a:moveTo>
                  <a:lnTo>
                    <a:pt x="1257493" y="168822"/>
                  </a:lnTo>
                  <a:cubicBezTo>
                    <a:pt x="1287320" y="168822"/>
                    <a:pt x="1311499" y="193001"/>
                    <a:pt x="1311499" y="222828"/>
                  </a:cubicBezTo>
                  <a:cubicBezTo>
                    <a:pt x="1311499" y="252655"/>
                    <a:pt x="1287320" y="276834"/>
                    <a:pt x="1257493" y="276834"/>
                  </a:cubicBezTo>
                  <a:lnTo>
                    <a:pt x="98341" y="276834"/>
                  </a:lnTo>
                  <a:close/>
                  <a:moveTo>
                    <a:pt x="13263" y="108012"/>
                  </a:moveTo>
                  <a:lnTo>
                    <a:pt x="131896" y="0"/>
                  </a:lnTo>
                  <a:lnTo>
                    <a:pt x="990679" y="0"/>
                  </a:lnTo>
                  <a:cubicBezTo>
                    <a:pt x="1020506" y="0"/>
                    <a:pt x="1044685" y="24179"/>
                    <a:pt x="1044685" y="54006"/>
                  </a:cubicBezTo>
                  <a:cubicBezTo>
                    <a:pt x="1044685" y="83833"/>
                    <a:pt x="1020506" y="108012"/>
                    <a:pt x="990679" y="10801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2987824" y="302237"/>
              <a:ext cx="3658591" cy="3665766"/>
              <a:chOff x="894913" y="1065128"/>
              <a:chExt cx="2420639" cy="2425386"/>
            </a:xfrm>
          </p:grpSpPr>
          <p:pic>
            <p:nvPicPr>
              <p:cNvPr id="8" name="Picture 7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004758">
                <a:off x="963129" y="182048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569023">
                <a:off x="1645526" y="1354124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Oval 11"/>
              <p:cNvSpPr/>
              <p:nvPr/>
            </p:nvSpPr>
            <p:spPr>
              <a:xfrm>
                <a:off x="1115616" y="1539635"/>
                <a:ext cx="1616891" cy="1616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3475233">
                <a:off x="894913" y="106512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Oval 18"/>
            <p:cNvSpPr/>
            <p:nvPr userDrawn="1"/>
          </p:nvSpPr>
          <p:spPr>
            <a:xfrm>
              <a:off x="3452395" y="1155308"/>
              <a:ext cx="2188355" cy="2188355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2288" y="2283718"/>
            <a:ext cx="235942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92140" y="2859781"/>
            <a:ext cx="2359424" cy="57606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166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74349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9462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845489-B228-40CA-99BD-CBA41EE6F99E}"/>
              </a:ext>
            </a:extLst>
          </p:cNvPr>
          <p:cNvSpPr/>
          <p:nvPr userDrawn="1"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7418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3888" y="627534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563888" y="2031690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63888" y="3435846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07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80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2" r:id="rId3"/>
    <p:sldLayoutId id="2147483660" r:id="rId4"/>
    <p:sldLayoutId id="2147483662" r:id="rId5"/>
    <p:sldLayoutId id="2147483665" r:id="rId6"/>
    <p:sldLayoutId id="2147483666" r:id="rId7"/>
    <p:sldLayoutId id="2147483663" r:id="rId8"/>
    <p:sldLayoutId id="2147483664" r:id="rId9"/>
    <p:sldLayoutId id="2147483667" r:id="rId10"/>
    <p:sldLayoutId id="2147483668" r:id="rId11"/>
    <p:sldLayoutId id="2147483655" r:id="rId12"/>
    <p:sldLayoutId id="2147483669" r:id="rId13"/>
    <p:sldLayoutId id="2147483670" r:id="rId14"/>
    <p:sldLayoutId id="2147483671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902919" y="1883548"/>
            <a:ext cx="3384376" cy="1048242"/>
          </a:xfrm>
        </p:spPr>
        <p:txBody>
          <a:bodyPr/>
          <a:lstStyle/>
          <a:p>
            <a:pPr lvl="0"/>
            <a:r>
              <a:rPr lang="en-US" altLang="ko-KR" sz="2400" dirty="0">
                <a:solidFill>
                  <a:srgbClr val="57A7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 SELECT </a:t>
            </a:r>
          </a:p>
          <a:p>
            <a:pPr lvl="0"/>
            <a:r>
              <a:rPr lang="ko-KR" altLang="en-US" sz="2400" dirty="0">
                <a:solidFill>
                  <a:srgbClr val="57A7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조건문 실습 </a:t>
            </a:r>
            <a:r>
              <a:rPr lang="en-US" altLang="ko-KR" sz="2400" dirty="0">
                <a:solidFill>
                  <a:srgbClr val="57A7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br>
              <a:rPr lang="en-US" altLang="ko-KR" sz="2400" dirty="0">
                <a:solidFill>
                  <a:srgbClr val="57A7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400" dirty="0">
                <a:solidFill>
                  <a:srgbClr val="57A7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VIEW</a:t>
            </a:r>
            <a:r>
              <a:rPr lang="ko-KR" altLang="en-US" sz="2400" dirty="0">
                <a:solidFill>
                  <a:srgbClr val="57A7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 실습</a:t>
            </a:r>
            <a:endParaRPr lang="en-US" altLang="ko-KR" sz="2400" b="1" dirty="0">
              <a:solidFill>
                <a:srgbClr val="57A7B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902919" y="3435846"/>
            <a:ext cx="3384376" cy="481178"/>
          </a:xfrm>
        </p:spPr>
        <p:txBody>
          <a:bodyPr/>
          <a:lstStyle/>
          <a:p>
            <a:pPr lvl="0"/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65FC925-01F3-4C3D-FEC5-4ED238523FC6}"/>
              </a:ext>
            </a:extLst>
          </p:cNvPr>
          <p:cNvSpPr txBox="1">
            <a:spLocks/>
          </p:cNvSpPr>
          <p:nvPr/>
        </p:nvSpPr>
        <p:spPr>
          <a:xfrm>
            <a:off x="8388424" y="4803998"/>
            <a:ext cx="864096" cy="33950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200" b="1" kern="1200" baseline="0">
                <a:solidFill>
                  <a:schemeClr val="accent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solidFill>
                  <a:schemeClr val="bg1"/>
                </a:solidFill>
                <a:ea typeface="맑은 고딕" pitchFamily="50" charset="-127"/>
              </a:rPr>
              <a:t>정재민</a:t>
            </a:r>
            <a:endParaRPr lang="en-US" altLang="ko-KR" sz="1600" dirty="0">
              <a:solidFill>
                <a:schemeClr val="bg1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7"/>
          <p:cNvSpPr/>
          <p:nvPr/>
        </p:nvSpPr>
        <p:spPr>
          <a:xfrm rot="2539017">
            <a:off x="1247791" y="2185900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7"/>
          <p:cNvSpPr/>
          <p:nvPr/>
        </p:nvSpPr>
        <p:spPr>
          <a:xfrm rot="2539017">
            <a:off x="4632167" y="2185901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92391" y="512628"/>
            <a:ext cx="7524328" cy="558125"/>
          </a:xfrm>
        </p:spPr>
        <p:txBody>
          <a:bodyPr/>
          <a:lstStyle/>
          <a:p>
            <a:r>
              <a:rPr lang="en-US" altLang="ko-KR" sz="2800" b="1" dirty="0">
                <a:ea typeface="맑은 고딕" pitchFamily="50" charset="-127"/>
              </a:rPr>
              <a:t>SELECT</a:t>
            </a:r>
            <a:r>
              <a:rPr lang="ko-KR" altLang="en-US" sz="2800" b="1" dirty="0">
                <a:ea typeface="맑은 고딕" pitchFamily="50" charset="-127"/>
              </a:rPr>
              <a:t>문 실습 두번째 시간</a:t>
            </a:r>
            <a:r>
              <a:rPr lang="en-US" altLang="ko-KR" sz="2800" b="1" dirty="0">
                <a:ea typeface="맑은 고딕" pitchFamily="50" charset="-127"/>
              </a:rPr>
              <a:t>!! </a:t>
            </a:r>
            <a:br>
              <a:rPr lang="en-US" altLang="ko-KR" sz="2800" b="1" dirty="0">
                <a:ea typeface="맑은 고딕" pitchFamily="50" charset="-127"/>
              </a:rPr>
            </a:br>
            <a:r>
              <a:rPr lang="en-US" altLang="ko-KR" sz="2800" b="1" dirty="0">
                <a:ea typeface="맑은 고딕" pitchFamily="50" charset="-127"/>
              </a:rPr>
              <a:t>	&amp; VIEW</a:t>
            </a:r>
            <a:r>
              <a:rPr lang="ko-KR" altLang="en-US" sz="2800" b="1" dirty="0">
                <a:ea typeface="맑은 고딕" pitchFamily="50" charset="-127"/>
              </a:rPr>
              <a:t>문 실습</a:t>
            </a:r>
            <a:r>
              <a:rPr lang="en-US" altLang="ko-KR" sz="2800" b="1" dirty="0">
                <a:ea typeface="맑은 고딕" pitchFamily="50" charset="-127"/>
              </a:rPr>
              <a:t>!!</a:t>
            </a:r>
            <a:endParaRPr lang="ko-KR" altLang="en-US" sz="2800" b="1" dirty="0">
              <a:latin typeface="맑은고딕"/>
            </a:endParaRPr>
          </a:p>
        </p:txBody>
      </p:sp>
      <p:sp>
        <p:nvSpPr>
          <p:cNvPr id="7" name="Rounded Rectangle 7"/>
          <p:cNvSpPr/>
          <p:nvPr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97992" y="1245269"/>
            <a:ext cx="7582329" cy="3724096"/>
          </a:xfrm>
          <a:prstGeom prst="rect">
            <a:avLst/>
          </a:prstGeom>
          <a:solidFill>
            <a:srgbClr val="69B6CC"/>
          </a:solidFill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샘플데이터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 가져오기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(IMPORT) </a:t>
            </a:r>
          </a:p>
          <a:p>
            <a:pPr>
              <a:spcBef>
                <a:spcPct val="20000"/>
              </a:spcBef>
            </a:pPr>
            <a:endParaRPr lang="en-US" altLang="ko-KR" sz="2000" b="1" dirty="0">
              <a:solidFill>
                <a:schemeClr val="bg1"/>
              </a:solidFill>
              <a:latin typeface="+mj-lt"/>
              <a:ea typeface="맑은 고딕" pitchFamily="50" charset="-127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SELECT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문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오름차순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내림차순으로 정렬하기 </a:t>
            </a:r>
            <a:endParaRPr lang="en-US" altLang="ko-KR" sz="2000" b="1" dirty="0">
              <a:solidFill>
                <a:schemeClr val="bg1"/>
              </a:solidFill>
              <a:latin typeface="+mj-lt"/>
              <a:ea typeface="맑은 고딕" pitchFamily="50" charset="-127"/>
              <a:cs typeface="Arial" pitchFamily="34" charset="0"/>
            </a:endParaRPr>
          </a:p>
          <a:p>
            <a:pPr marL="0" lvl="2">
              <a:spcBef>
                <a:spcPct val="20000"/>
              </a:spcBef>
            </a:pPr>
            <a:r>
              <a:rPr lang="en-US" altLang="ko-KR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			– ORDER BY ASC, DESC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그룹별로 묶어 분석하기</a:t>
            </a:r>
            <a:endParaRPr lang="en-US" altLang="ko-KR" sz="2000" b="1" dirty="0">
              <a:solidFill>
                <a:schemeClr val="bg1"/>
              </a:solidFill>
              <a:latin typeface="+mj-lt"/>
              <a:ea typeface="맑은 고딕" pitchFamily="50" charset="-127"/>
              <a:cs typeface="Arial" pitchFamily="34" charset="0"/>
            </a:endParaRPr>
          </a:p>
          <a:p>
            <a:pPr marL="0" lvl="2">
              <a:spcBef>
                <a:spcPct val="20000"/>
              </a:spcBef>
            </a:pPr>
            <a:r>
              <a:rPr lang="en-US" altLang="ko-KR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			-- GROUP BY</a:t>
            </a:r>
          </a:p>
          <a:p>
            <a:pPr marL="0" lvl="2">
              <a:spcBef>
                <a:spcPct val="20000"/>
              </a:spcBef>
            </a:pPr>
            <a:r>
              <a:rPr lang="en-US" altLang="ko-KR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			-- AVG,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COUNT, SUM / </a:t>
            </a:r>
          </a:p>
          <a:p>
            <a:pPr marL="0" lvl="2">
              <a:spcBef>
                <a:spcPct val="20000"/>
              </a:spcBef>
            </a:pPr>
            <a:r>
              <a:rPr lang="en-US" altLang="ko-KR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			  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부분합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, </a:t>
            </a:r>
            <a:r>
              <a:rPr lang="ko-KR" altLang="en-US" sz="2000" b="1" dirty="0" err="1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부분평균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, </a:t>
            </a:r>
            <a:r>
              <a:rPr lang="ko-KR" altLang="en-US" sz="2000" b="1" dirty="0" err="1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부분수량</a:t>
            </a:r>
            <a:endParaRPr lang="en-US" altLang="ko-KR" sz="2000" b="1" dirty="0">
              <a:solidFill>
                <a:schemeClr val="bg1"/>
              </a:solidFill>
              <a:latin typeface="+mj-lt"/>
              <a:ea typeface="맑은 고딕" pitchFamily="50" charset="-127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VIEW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문 실습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작성한 검색결과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VIEW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로 저장해 두기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!!)</a:t>
            </a:r>
          </a:p>
          <a:p>
            <a:pPr>
              <a:spcBef>
                <a:spcPct val="20000"/>
              </a:spcBef>
            </a:pPr>
            <a:endParaRPr lang="en-US" altLang="ko-KR" sz="2000" b="1" dirty="0">
              <a:solidFill>
                <a:schemeClr val="bg1"/>
              </a:solidFill>
              <a:latin typeface="+mj-lt"/>
              <a:ea typeface="맑은 고딕" pitchFamily="50" charset="-127"/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667172" y="4611656"/>
            <a:ext cx="1520361" cy="287239"/>
            <a:chOff x="4667172" y="4611656"/>
            <a:chExt cx="1520361" cy="287239"/>
          </a:xfrm>
        </p:grpSpPr>
        <p:sp>
          <p:nvSpPr>
            <p:cNvPr id="19" name="Rounded Rectangle 18"/>
            <p:cNvSpPr/>
            <p:nvPr/>
          </p:nvSpPr>
          <p:spPr>
            <a:xfrm rot="2573601">
              <a:off x="4667172" y="4611656"/>
              <a:ext cx="1520361" cy="108000"/>
            </a:xfrm>
            <a:custGeom>
              <a:avLst/>
              <a:gdLst/>
              <a:ahLst/>
              <a:cxnLst/>
              <a:rect l="l" t="t" r="r" b="b"/>
              <a:pathLst>
                <a:path w="1520361" h="108000">
                  <a:moveTo>
                    <a:pt x="15817" y="15816"/>
                  </a:moveTo>
                  <a:cubicBezTo>
                    <a:pt x="25589" y="6044"/>
                    <a:pt x="39089" y="0"/>
                    <a:pt x="54000" y="0"/>
                  </a:cubicBezTo>
                  <a:lnTo>
                    <a:pt x="1520361" y="0"/>
                  </a:lnTo>
                  <a:lnTo>
                    <a:pt x="1404111" y="108000"/>
                  </a:lnTo>
                  <a:lnTo>
                    <a:pt x="54001" y="108000"/>
                  </a:lnTo>
                  <a:cubicBezTo>
                    <a:pt x="24178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7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 rot="2573601">
              <a:off x="4829362" y="4790895"/>
              <a:ext cx="993679" cy="108000"/>
            </a:xfrm>
            <a:custGeom>
              <a:avLst/>
              <a:gdLst/>
              <a:ahLst/>
              <a:cxnLst/>
              <a:rect l="l" t="t" r="r" b="b"/>
              <a:pathLst>
                <a:path w="993679" h="108000">
                  <a:moveTo>
                    <a:pt x="15816" y="15816"/>
                  </a:moveTo>
                  <a:cubicBezTo>
                    <a:pt x="25588" y="6044"/>
                    <a:pt x="39088" y="0"/>
                    <a:pt x="54000" y="0"/>
                  </a:cubicBezTo>
                  <a:lnTo>
                    <a:pt x="993679" y="0"/>
                  </a:lnTo>
                  <a:lnTo>
                    <a:pt x="877430" y="108000"/>
                  </a:lnTo>
                  <a:lnTo>
                    <a:pt x="54000" y="108000"/>
                  </a:lnTo>
                  <a:cubicBezTo>
                    <a:pt x="24177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6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65207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7"/>
          <p:cNvSpPr/>
          <p:nvPr/>
        </p:nvSpPr>
        <p:spPr>
          <a:xfrm rot="2539017">
            <a:off x="1247791" y="2185900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7"/>
          <p:cNvSpPr/>
          <p:nvPr/>
        </p:nvSpPr>
        <p:spPr>
          <a:xfrm rot="2539017">
            <a:off x="4632167" y="2185901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92391" y="512628"/>
            <a:ext cx="7524328" cy="558125"/>
          </a:xfrm>
        </p:spPr>
        <p:txBody>
          <a:bodyPr/>
          <a:lstStyle/>
          <a:p>
            <a:r>
              <a:rPr lang="ko-KR" altLang="en-US" sz="2800" b="1" dirty="0" err="1">
                <a:ea typeface="맑은 고딕" pitchFamily="50" charset="-127"/>
              </a:rPr>
              <a:t>샘플데이터</a:t>
            </a:r>
            <a:r>
              <a:rPr lang="ko-KR" altLang="en-US" sz="2800" b="1" dirty="0">
                <a:ea typeface="맑은 고딕" pitchFamily="50" charset="-127"/>
              </a:rPr>
              <a:t> 가져오기</a:t>
            </a:r>
            <a:endParaRPr lang="ko-KR" altLang="en-US" sz="2800" b="1" dirty="0">
              <a:latin typeface="맑은고딕"/>
            </a:endParaRPr>
          </a:p>
        </p:txBody>
      </p:sp>
      <p:sp>
        <p:nvSpPr>
          <p:cNvPr id="7" name="Rounded Rectangle 7"/>
          <p:cNvSpPr/>
          <p:nvPr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4667172" y="4611656"/>
            <a:ext cx="1520361" cy="287239"/>
            <a:chOff x="4667172" y="4611656"/>
            <a:chExt cx="1520361" cy="287239"/>
          </a:xfrm>
        </p:grpSpPr>
        <p:sp>
          <p:nvSpPr>
            <p:cNvPr id="19" name="Rounded Rectangle 18"/>
            <p:cNvSpPr/>
            <p:nvPr/>
          </p:nvSpPr>
          <p:spPr>
            <a:xfrm rot="2573601">
              <a:off x="4667172" y="4611656"/>
              <a:ext cx="1520361" cy="108000"/>
            </a:xfrm>
            <a:custGeom>
              <a:avLst/>
              <a:gdLst/>
              <a:ahLst/>
              <a:cxnLst/>
              <a:rect l="l" t="t" r="r" b="b"/>
              <a:pathLst>
                <a:path w="1520361" h="108000">
                  <a:moveTo>
                    <a:pt x="15817" y="15816"/>
                  </a:moveTo>
                  <a:cubicBezTo>
                    <a:pt x="25589" y="6044"/>
                    <a:pt x="39089" y="0"/>
                    <a:pt x="54000" y="0"/>
                  </a:cubicBezTo>
                  <a:lnTo>
                    <a:pt x="1520361" y="0"/>
                  </a:lnTo>
                  <a:lnTo>
                    <a:pt x="1404111" y="108000"/>
                  </a:lnTo>
                  <a:lnTo>
                    <a:pt x="54001" y="108000"/>
                  </a:lnTo>
                  <a:cubicBezTo>
                    <a:pt x="24178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7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 rot="2573601">
              <a:off x="4829362" y="4790895"/>
              <a:ext cx="993679" cy="108000"/>
            </a:xfrm>
            <a:custGeom>
              <a:avLst/>
              <a:gdLst/>
              <a:ahLst/>
              <a:cxnLst/>
              <a:rect l="l" t="t" r="r" b="b"/>
              <a:pathLst>
                <a:path w="993679" h="108000">
                  <a:moveTo>
                    <a:pt x="15816" y="15816"/>
                  </a:moveTo>
                  <a:cubicBezTo>
                    <a:pt x="25588" y="6044"/>
                    <a:pt x="39088" y="0"/>
                    <a:pt x="54000" y="0"/>
                  </a:cubicBezTo>
                  <a:lnTo>
                    <a:pt x="993679" y="0"/>
                  </a:lnTo>
                  <a:lnTo>
                    <a:pt x="877430" y="108000"/>
                  </a:lnTo>
                  <a:lnTo>
                    <a:pt x="54000" y="108000"/>
                  </a:lnTo>
                  <a:cubicBezTo>
                    <a:pt x="24177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6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89D862A-B96E-47EB-B321-E12A313B0C49}"/>
              </a:ext>
            </a:extLst>
          </p:cNvPr>
          <p:cNvSpPr txBox="1">
            <a:spLocks/>
          </p:cNvSpPr>
          <p:nvPr/>
        </p:nvSpPr>
        <p:spPr>
          <a:xfrm>
            <a:off x="1727847" y="1194090"/>
            <a:ext cx="7123312" cy="3545444"/>
          </a:xfrm>
          <a:prstGeom prst="rect">
            <a:avLst/>
          </a:prstGeom>
        </p:spPr>
        <p:txBody>
          <a:bodyPr lIns="109728" tIns="109728" rIns="109728" bIns="91440"/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강의게시판 샘플 데이터 다운로드</a:t>
            </a:r>
            <a:endParaRPr lang="en-US" altLang="ko-KR" b="1" dirty="0">
              <a:solidFill>
                <a:schemeClr val="bg1"/>
              </a:solidFill>
              <a:latin typeface="+mj-lt"/>
              <a:ea typeface="맑은 고딕" pitchFamily="50" charset="-127"/>
              <a:cs typeface="Arial" pitchFamily="34" charset="0"/>
            </a:endParaRPr>
          </a:p>
          <a:p>
            <a:endParaRPr lang="en-US" sz="3600" b="1" baseline="-25000" dirty="0"/>
          </a:p>
        </p:txBody>
      </p:sp>
    </p:spTree>
    <p:extLst>
      <p:ext uri="{BB962C8B-B14F-4D97-AF65-F5344CB8AC3E}">
        <p14:creationId xmlns:p14="http://schemas.microsoft.com/office/powerpoint/2010/main" val="3303007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7"/>
          <p:cNvSpPr/>
          <p:nvPr/>
        </p:nvSpPr>
        <p:spPr>
          <a:xfrm rot="2539017">
            <a:off x="1247791" y="2185900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7"/>
          <p:cNvSpPr/>
          <p:nvPr/>
        </p:nvSpPr>
        <p:spPr>
          <a:xfrm rot="2539017">
            <a:off x="4632167" y="2185901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92391" y="512628"/>
            <a:ext cx="7524328" cy="558125"/>
          </a:xfrm>
        </p:spPr>
        <p:txBody>
          <a:bodyPr/>
          <a:lstStyle/>
          <a:p>
            <a:r>
              <a:rPr lang="ko-KR" altLang="en-US" sz="2800" b="1" dirty="0">
                <a:ea typeface="맑은 고딕" pitchFamily="50" charset="-127"/>
              </a:rPr>
              <a:t>수업내용 요약</a:t>
            </a:r>
            <a:endParaRPr lang="ko-KR" altLang="en-US" sz="2800" b="1" dirty="0">
              <a:latin typeface="맑은고딕"/>
            </a:endParaRPr>
          </a:p>
        </p:txBody>
      </p:sp>
      <p:sp>
        <p:nvSpPr>
          <p:cNvPr id="7" name="Rounded Rectangle 7"/>
          <p:cNvSpPr/>
          <p:nvPr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4667172" y="4611656"/>
            <a:ext cx="1520361" cy="287239"/>
            <a:chOff x="4667172" y="4611656"/>
            <a:chExt cx="1520361" cy="287239"/>
          </a:xfrm>
        </p:grpSpPr>
        <p:sp>
          <p:nvSpPr>
            <p:cNvPr id="19" name="Rounded Rectangle 18"/>
            <p:cNvSpPr/>
            <p:nvPr/>
          </p:nvSpPr>
          <p:spPr>
            <a:xfrm rot="2573601">
              <a:off x="4667172" y="4611656"/>
              <a:ext cx="1520361" cy="108000"/>
            </a:xfrm>
            <a:custGeom>
              <a:avLst/>
              <a:gdLst/>
              <a:ahLst/>
              <a:cxnLst/>
              <a:rect l="l" t="t" r="r" b="b"/>
              <a:pathLst>
                <a:path w="1520361" h="108000">
                  <a:moveTo>
                    <a:pt x="15817" y="15816"/>
                  </a:moveTo>
                  <a:cubicBezTo>
                    <a:pt x="25589" y="6044"/>
                    <a:pt x="39089" y="0"/>
                    <a:pt x="54000" y="0"/>
                  </a:cubicBezTo>
                  <a:lnTo>
                    <a:pt x="1520361" y="0"/>
                  </a:lnTo>
                  <a:lnTo>
                    <a:pt x="1404111" y="108000"/>
                  </a:lnTo>
                  <a:lnTo>
                    <a:pt x="54001" y="108000"/>
                  </a:lnTo>
                  <a:cubicBezTo>
                    <a:pt x="24178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7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 rot="2573601">
              <a:off x="4829362" y="4790895"/>
              <a:ext cx="993679" cy="108000"/>
            </a:xfrm>
            <a:custGeom>
              <a:avLst/>
              <a:gdLst/>
              <a:ahLst/>
              <a:cxnLst/>
              <a:rect l="l" t="t" r="r" b="b"/>
              <a:pathLst>
                <a:path w="993679" h="108000">
                  <a:moveTo>
                    <a:pt x="15816" y="15816"/>
                  </a:moveTo>
                  <a:cubicBezTo>
                    <a:pt x="25588" y="6044"/>
                    <a:pt x="39088" y="0"/>
                    <a:pt x="54000" y="0"/>
                  </a:cubicBezTo>
                  <a:lnTo>
                    <a:pt x="993679" y="0"/>
                  </a:lnTo>
                  <a:lnTo>
                    <a:pt x="877430" y="108000"/>
                  </a:lnTo>
                  <a:lnTo>
                    <a:pt x="54000" y="108000"/>
                  </a:lnTo>
                  <a:cubicBezTo>
                    <a:pt x="24177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6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7DBCFDD-FCD4-4EE8-B30B-84112F777910}"/>
              </a:ext>
            </a:extLst>
          </p:cNvPr>
          <p:cNvSpPr txBox="1">
            <a:spLocks/>
          </p:cNvSpPr>
          <p:nvPr/>
        </p:nvSpPr>
        <p:spPr>
          <a:xfrm>
            <a:off x="1475656" y="1251547"/>
            <a:ext cx="10077557" cy="354904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altLang="ko-KR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ORDER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BY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ASC, DESC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데이터 정렬하기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/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오름차순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내림차순</a:t>
            </a:r>
            <a:endParaRPr lang="en-US" altLang="ko-KR" sz="2000" b="1" dirty="0">
              <a:solidFill>
                <a:schemeClr val="bg1"/>
              </a:solidFill>
              <a:latin typeface="+mj-lt"/>
              <a:ea typeface="맑은 고딕" pitchFamily="50" charset="-127"/>
              <a:cs typeface="Arial" pitchFamily="34" charset="0"/>
            </a:endParaRPr>
          </a:p>
          <a:p>
            <a:pPr marL="285750" indent="-285750"/>
            <a:r>
              <a:rPr lang="en-US" altLang="ko-KR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LIMIT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–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 상위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15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개 결과만 출력하기</a:t>
            </a:r>
            <a:endParaRPr lang="en-US" altLang="ko-KR" sz="2000" b="1" dirty="0">
              <a:solidFill>
                <a:schemeClr val="bg1"/>
              </a:solidFill>
              <a:latin typeface="+mj-lt"/>
              <a:ea typeface="맑은 고딕" pitchFamily="50" charset="-127"/>
              <a:cs typeface="Arial" pitchFamily="34" charset="0"/>
            </a:endParaRPr>
          </a:p>
          <a:p>
            <a:pPr marL="285750" indent="-285750"/>
            <a:r>
              <a:rPr lang="en-US" altLang="ko-KR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DISTINCT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–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 동일한 내용 한꺼번에 묶어 출력하기</a:t>
            </a:r>
            <a:endParaRPr lang="en-US" altLang="ko-KR" sz="2000" b="1" dirty="0">
              <a:solidFill>
                <a:schemeClr val="bg1"/>
              </a:solidFill>
              <a:latin typeface="+mj-lt"/>
              <a:ea typeface="맑은 고딕" pitchFamily="50" charset="-127"/>
              <a:cs typeface="Arial" pitchFamily="34" charset="0"/>
            </a:endParaRPr>
          </a:p>
          <a:p>
            <a:pPr marL="285750" indent="-285750"/>
            <a:r>
              <a:rPr lang="en-US" altLang="ko-KR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GROUP BY -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그룹별로 묶어 분석하기</a:t>
            </a:r>
            <a:endParaRPr lang="en-US" altLang="ko-KR" sz="2000" b="1" dirty="0">
              <a:solidFill>
                <a:schemeClr val="bg1"/>
              </a:solidFill>
              <a:latin typeface="+mj-lt"/>
              <a:ea typeface="맑은 고딕" pitchFamily="50" charset="-127"/>
              <a:cs typeface="Arial" pitchFamily="34" charset="0"/>
            </a:endParaRPr>
          </a:p>
          <a:p>
            <a:r>
              <a:rPr lang="en-US" altLang="ko-KR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   AVG,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COUNT, SUM /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부분합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, </a:t>
            </a:r>
            <a:r>
              <a:rPr lang="ko-KR" altLang="en-US" sz="2000" b="1" dirty="0" err="1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부분평균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, </a:t>
            </a:r>
            <a:r>
              <a:rPr lang="ko-KR" altLang="en-US" sz="2000" b="1" dirty="0" err="1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부분수량</a:t>
            </a:r>
            <a:endParaRPr lang="en-US" altLang="ko-KR" sz="2000" b="1" dirty="0">
              <a:solidFill>
                <a:schemeClr val="bg1"/>
              </a:solidFill>
              <a:latin typeface="+mj-lt"/>
              <a:ea typeface="맑은 고딕" pitchFamily="50" charset="-127"/>
              <a:cs typeface="Arial" pitchFamily="34" charset="0"/>
            </a:endParaRPr>
          </a:p>
          <a:p>
            <a:pPr marL="285750" indent="-285750"/>
            <a:r>
              <a:rPr lang="ko-KR" altLang="en-US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작성한 쿼리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VIEW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로 출력하기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!! – CREATE VIEW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35483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35696" y="1419622"/>
            <a:ext cx="5184576" cy="1440159"/>
          </a:xfrm>
          <a:solidFill>
            <a:schemeClr val="bg1"/>
          </a:solidFill>
        </p:spPr>
        <p:txBody>
          <a:bodyPr/>
          <a:lstStyle/>
          <a:p>
            <a:r>
              <a:rPr lang="en-US" altLang="ko-KR" sz="2400" b="1" dirty="0">
                <a:solidFill>
                  <a:schemeClr val="accent1"/>
                </a:solidFill>
                <a:latin typeface="+mn-lt"/>
                <a:ea typeface="맑은 고딕" pitchFamily="50" charset="-127"/>
              </a:rPr>
              <a:t>MySQL SELECT </a:t>
            </a:r>
          </a:p>
          <a:p>
            <a:r>
              <a:rPr lang="ko-KR" altLang="en-US" sz="2400" b="1" dirty="0" err="1">
                <a:solidFill>
                  <a:schemeClr val="accent1"/>
                </a:solidFill>
                <a:latin typeface="+mn-lt"/>
                <a:ea typeface="맑은 고딕" pitchFamily="50" charset="-127"/>
              </a:rPr>
              <a:t>조건문</a:t>
            </a:r>
            <a:r>
              <a:rPr lang="ko-KR" altLang="en-US" sz="2400" b="1" dirty="0">
                <a:solidFill>
                  <a:schemeClr val="accent1"/>
                </a:solidFill>
                <a:latin typeface="+mn-lt"/>
                <a:ea typeface="맑은 고딕" pitchFamily="50" charset="-127"/>
              </a:rPr>
              <a:t> 실습</a:t>
            </a:r>
            <a:r>
              <a:rPr lang="en-US" altLang="ko-KR" sz="2400" b="1" dirty="0">
                <a:solidFill>
                  <a:schemeClr val="accent1"/>
                </a:solidFill>
                <a:latin typeface="+mn-lt"/>
                <a:ea typeface="맑은 고딕" pitchFamily="50" charset="-127"/>
              </a:rPr>
              <a:t>(2) &amp; VIEW</a:t>
            </a:r>
            <a:r>
              <a:rPr lang="ko-KR" altLang="en-US" sz="2400" b="1" dirty="0">
                <a:solidFill>
                  <a:schemeClr val="accent1"/>
                </a:solidFill>
                <a:latin typeface="+mn-lt"/>
                <a:ea typeface="맑은 고딕" pitchFamily="50" charset="-127"/>
              </a:rPr>
              <a:t>문 실습 </a:t>
            </a:r>
            <a:endParaRPr lang="en-US" altLang="ko-KR" sz="2400" b="1" dirty="0">
              <a:solidFill>
                <a:schemeClr val="accent1"/>
              </a:solidFill>
              <a:latin typeface="+mn-lt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sz="1800" b="1" dirty="0">
                <a:latin typeface="+mj-lt"/>
                <a:ea typeface="맑은 고딕" pitchFamily="50" charset="-127"/>
              </a:rPr>
              <a:t>교수 홈페이지</a:t>
            </a:r>
            <a:r>
              <a:rPr lang="en-US" altLang="ko-KR" sz="1800" b="1" dirty="0">
                <a:latin typeface="+mj-lt"/>
                <a:ea typeface="맑은 고딕" pitchFamily="50" charset="-127"/>
              </a:rPr>
              <a:t>:    http://dscool.kr</a:t>
            </a:r>
          </a:p>
          <a:p>
            <a:pPr lvl="0"/>
            <a:r>
              <a:rPr lang="ko-KR" altLang="en-US" sz="1800" b="1" dirty="0">
                <a:latin typeface="+mj-lt"/>
                <a:ea typeface="맑은 고딕" pitchFamily="50" charset="-127"/>
              </a:rPr>
              <a:t>핸드폰</a:t>
            </a:r>
            <a:r>
              <a:rPr lang="en-US" altLang="ko-KR" sz="1800" b="1" dirty="0">
                <a:latin typeface="+mj-lt"/>
                <a:ea typeface="맑은 고딕" pitchFamily="50" charset="-127"/>
              </a:rPr>
              <a:t>: 010-5840-9500</a:t>
            </a:r>
          </a:p>
          <a:p>
            <a:pPr lvl="0"/>
            <a:endParaRPr lang="en-US" altLang="ko-KR" sz="1800" b="1" dirty="0">
              <a:latin typeface="+mj-lt"/>
              <a:ea typeface="맑은 고딕" pitchFamily="50" charset="-127"/>
            </a:endParaRPr>
          </a:p>
          <a:p>
            <a:pPr lvl="0"/>
            <a:endParaRPr lang="en-US" altLang="ko-KR" sz="110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3A175BA-42B4-DCF4-4C62-26C1B94AA035}"/>
              </a:ext>
            </a:extLst>
          </p:cNvPr>
          <p:cNvSpPr txBox="1">
            <a:spLocks/>
          </p:cNvSpPr>
          <p:nvPr/>
        </p:nvSpPr>
        <p:spPr>
          <a:xfrm>
            <a:off x="107504" y="3173691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latin typeface="+mj-lt"/>
                <a:ea typeface="맑은 고딕" pitchFamily="50" charset="-127"/>
              </a:rPr>
              <a:t>질의사항은 </a:t>
            </a:r>
            <a:r>
              <a:rPr lang="ko-KR" altLang="en-US" sz="2000" b="1" dirty="0" err="1">
                <a:latin typeface="+mj-lt"/>
                <a:ea typeface="맑은 고딕" pitchFamily="50" charset="-127"/>
              </a:rPr>
              <a:t>슬랙으로</a:t>
            </a:r>
            <a:r>
              <a:rPr lang="ko-KR" altLang="en-US" sz="2000" b="1" dirty="0">
                <a:latin typeface="+mj-lt"/>
                <a:ea typeface="맑은 고딕" pitchFamily="50" charset="-127"/>
              </a:rPr>
              <a:t> 문의주세요</a:t>
            </a:r>
            <a:r>
              <a:rPr lang="en-US" altLang="ko-KR" sz="2000" b="1" dirty="0">
                <a:latin typeface="+mj-lt"/>
                <a:ea typeface="맑은 고딕" pitchFamily="50" charset="-127"/>
              </a:rPr>
              <a:t>!! </a:t>
            </a:r>
          </a:p>
          <a:p>
            <a:r>
              <a:rPr lang="en-US" altLang="ko-KR" sz="2000" b="1" dirty="0">
                <a:latin typeface="+mj-lt"/>
                <a:ea typeface="맑은 고딕" pitchFamily="50" charset="-127"/>
              </a:rPr>
              <a:t>(Slack: jaeminjjung@gmail.com)</a:t>
            </a:r>
          </a:p>
        </p:txBody>
      </p:sp>
    </p:spTree>
    <p:extLst>
      <p:ext uri="{BB962C8B-B14F-4D97-AF65-F5344CB8AC3E}">
        <p14:creationId xmlns:p14="http://schemas.microsoft.com/office/powerpoint/2010/main" val="106138593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2573</TotalTime>
  <Words>180</Words>
  <Application>Microsoft Office PowerPoint</Application>
  <PresentationFormat>화면 슬라이드 쇼(16:9)</PresentationFormat>
  <Paragraphs>28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맑은고딕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정재민(교원-소프트웨어전공)</cp:lastModifiedBy>
  <cp:revision>133</cp:revision>
  <dcterms:created xsi:type="dcterms:W3CDTF">2016-12-05T23:26:54Z</dcterms:created>
  <dcterms:modified xsi:type="dcterms:W3CDTF">2024-01-22T12:37:36Z</dcterms:modified>
</cp:coreProperties>
</file>