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sldIdLst>
    <p:sldId id="256" r:id="rId4"/>
    <p:sldId id="323" r:id="rId5"/>
    <p:sldId id="324" r:id="rId6"/>
    <p:sldId id="335" r:id="rId7"/>
    <p:sldId id="326" r:id="rId8"/>
    <p:sldId id="336" r:id="rId9"/>
    <p:sldId id="325" r:id="rId10"/>
    <p:sldId id="337" r:id="rId11"/>
    <p:sldId id="330" r:id="rId12"/>
    <p:sldId id="331" r:id="rId13"/>
    <p:sldId id="334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6196" autoAdjust="0"/>
  </p:normalViewPr>
  <p:slideViewPr>
    <p:cSldViewPr>
      <p:cViewPr varScale="1">
        <p:scale>
          <a:sx n="88" d="100"/>
          <a:sy n="88" d="100"/>
        </p:scale>
        <p:origin x="68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2023-08-08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434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80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79812" y="1995686"/>
            <a:ext cx="3384376" cy="1048242"/>
          </a:xfrm>
        </p:spPr>
        <p:txBody>
          <a:bodyPr/>
          <a:lstStyle/>
          <a:p>
            <a:pPr lvl="0"/>
            <a:r>
              <a:rPr lang="en-US" altLang="ko-KR" sz="3200" dirty="0">
                <a:ea typeface="맑은 고딕" pitchFamily="50" charset="-127"/>
              </a:rPr>
              <a:t>SQL </a:t>
            </a:r>
            <a:r>
              <a:rPr lang="ko-KR" altLang="en-US" sz="3200" dirty="0">
                <a:ea typeface="맑은 고딕" pitchFamily="50" charset="-127"/>
              </a:rPr>
              <a:t>프로그래밍</a:t>
            </a:r>
            <a:r>
              <a:rPr lang="en-US" altLang="ko-KR" sz="3200" dirty="0">
                <a:ea typeface="맑은 고딕" pitchFamily="50" charset="-127"/>
              </a:rPr>
              <a:t> 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65FC925-01F3-4C3D-FEC5-4ED238523FC6}"/>
              </a:ext>
            </a:extLst>
          </p:cNvPr>
          <p:cNvSpPr txBox="1">
            <a:spLocks/>
          </p:cNvSpPr>
          <p:nvPr/>
        </p:nvSpPr>
        <p:spPr>
          <a:xfrm>
            <a:off x="8388424" y="4803998"/>
            <a:ext cx="864096" cy="33950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2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chemeClr val="bg1"/>
                </a:solidFill>
                <a:ea typeface="맑은 고딕" pitchFamily="50" charset="-127"/>
              </a:rPr>
              <a:t>정재민</a:t>
            </a:r>
            <a:endParaRPr lang="en-US" altLang="ko-KR" sz="1600" dirty="0">
              <a:solidFill>
                <a:schemeClr val="bg1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2391" y="512628"/>
            <a:ext cx="7524328" cy="558125"/>
          </a:xfrm>
        </p:spPr>
        <p:txBody>
          <a:bodyPr/>
          <a:lstStyle/>
          <a:p>
            <a:r>
              <a:rPr lang="ko-KR" altLang="en-US" sz="2800" b="1" dirty="0"/>
              <a:t>동적</a:t>
            </a:r>
            <a:r>
              <a:rPr lang="en-US" altLang="ko-KR" sz="2800" b="1" dirty="0"/>
              <a:t> SQL – PREPARE, EXECUTE 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83045-6CBD-E75E-89F5-8CD6530706B5}"/>
              </a:ext>
            </a:extLst>
          </p:cNvPr>
          <p:cNvSpPr txBox="1"/>
          <p:nvPr/>
        </p:nvSpPr>
        <p:spPr>
          <a:xfrm>
            <a:off x="1763688" y="1070753"/>
            <a:ext cx="5616624" cy="39703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use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market_db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PREPARE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myQuery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FROM 'SELECT * FROM member WHERE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mem_id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= "BLK“’;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EXECUTE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myQuery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DEALLOCATE PREPARE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myQuery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DROP TABLE IF EXISTS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gate_table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CREATE TABLE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gate_table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(id INT AUTO_INCREMENT PRIMARY KEY,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entry_time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DATETIME);</a:t>
            </a:r>
          </a:p>
          <a:p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SET @curDate = CURRENT_TIMESTAMP(); --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현재 날짜와 시간</a:t>
            </a:r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PREPARE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myQuery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FROM 'INSERT INTO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gate_table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VALUES(NULL, ?)’;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EXECUTE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myQuery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USING @curDate;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DEALLOCATE PREPARE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myQuery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SELECT * FROM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gate_table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36863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2391" y="512628"/>
            <a:ext cx="7524328" cy="558125"/>
          </a:xfrm>
        </p:spPr>
        <p:txBody>
          <a:bodyPr/>
          <a:lstStyle/>
          <a:p>
            <a:r>
              <a:rPr lang="en-US" altLang="ko-KR" sz="2800" b="1" dirty="0"/>
              <a:t>SQL </a:t>
            </a:r>
            <a:r>
              <a:rPr lang="ko-KR" altLang="en-US" sz="2800" b="1" dirty="0"/>
              <a:t>프로그래밍</a:t>
            </a:r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CE63B3B-2104-EAFA-E404-21CC160BB59A}"/>
              </a:ext>
            </a:extLst>
          </p:cNvPr>
          <p:cNvSpPr txBox="1"/>
          <p:nvPr/>
        </p:nvSpPr>
        <p:spPr>
          <a:xfrm>
            <a:off x="1497992" y="1245269"/>
            <a:ext cx="7394487" cy="3728649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cs typeface="Arial" pitchFamily="34" charset="0"/>
              </a:rPr>
              <a:t>데이터 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IMPORT –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market_db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cs typeface="Arial" pitchFamily="34" charset="0"/>
              </a:rPr>
              <a:t>생성 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-&gt;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market_db.sql</a:t>
            </a: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/>
                </a:solidFill>
                <a:cs typeface="Arial" pitchFamily="34" charset="0"/>
              </a:rPr>
              <a:t>스토어드</a:t>
            </a:r>
            <a:r>
              <a:rPr lang="ko-KR" altLang="en-US" sz="2000" dirty="0">
                <a:solidFill>
                  <a:schemeClr val="bg1"/>
                </a:solidFill>
                <a:cs typeface="Arial" pitchFamily="34" charset="0"/>
              </a:rPr>
              <a:t> 프로시저 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– SQL</a:t>
            </a:r>
            <a:r>
              <a:rPr lang="ko-KR" altLang="en-US" sz="2000" dirty="0">
                <a:solidFill>
                  <a:schemeClr val="bg1"/>
                </a:solidFill>
                <a:cs typeface="Arial" pitchFamily="34" charset="0"/>
              </a:rPr>
              <a:t>을 </a:t>
            </a:r>
            <a:r>
              <a:rPr lang="ko-KR" altLang="en-US" sz="2000" dirty="0" err="1">
                <a:solidFill>
                  <a:schemeClr val="bg1"/>
                </a:solidFill>
                <a:cs typeface="Arial" pitchFamily="34" charset="0"/>
              </a:rPr>
              <a:t>자동화시켜</a:t>
            </a:r>
            <a:r>
              <a:rPr lang="ko-KR" altLang="en-US" sz="2000" dirty="0">
                <a:solidFill>
                  <a:schemeClr val="bg1"/>
                </a:solidFill>
                <a:cs typeface="Arial" pitchFamily="34" charset="0"/>
              </a:rPr>
              <a:t> 봅시다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cs typeface="Arial" pitchFamily="34" charset="0"/>
              </a:rPr>
              <a:t>매크로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!!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SQL IF</a:t>
            </a:r>
            <a:r>
              <a:rPr lang="ko-KR" altLang="en-US" sz="2000" dirty="0">
                <a:solidFill>
                  <a:schemeClr val="bg1"/>
                </a:solidFill>
                <a:cs typeface="Arial" pitchFamily="34" charset="0"/>
              </a:rPr>
              <a:t>문 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-&gt;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if.sql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SQL IF~ELSE</a:t>
            </a:r>
            <a:r>
              <a:rPr lang="ko-KR" altLang="en-US" sz="2000" dirty="0">
                <a:solidFill>
                  <a:schemeClr val="bg1"/>
                </a:solidFill>
                <a:cs typeface="Arial" pitchFamily="34" charset="0"/>
              </a:rPr>
              <a:t>문 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-&gt;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ifelse.sql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ifelse2.sql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SQL CASE</a:t>
            </a:r>
            <a:r>
              <a:rPr lang="ko-KR" altLang="en-US" sz="2000" dirty="0">
                <a:solidFill>
                  <a:schemeClr val="bg1"/>
                </a:solidFill>
                <a:cs typeface="Arial" pitchFamily="34" charset="0"/>
              </a:rPr>
              <a:t>문 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-&gt;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case.sql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case2.sql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SQL WHILE</a:t>
            </a:r>
            <a:r>
              <a:rPr lang="ko-KR" altLang="en-US" sz="2000" dirty="0">
                <a:solidFill>
                  <a:schemeClr val="bg1"/>
                </a:solidFill>
                <a:cs typeface="Arial" pitchFamily="34" charset="0"/>
              </a:rPr>
              <a:t>문 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– ITERATE,</a:t>
            </a:r>
            <a:r>
              <a:rPr lang="ko-KR" altLang="en-US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LEAVE -&gt;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while.sql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while2.sql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cs typeface="Arial" pitchFamily="34" charset="0"/>
              </a:rPr>
              <a:t>동적 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SQL – PREPARE, EXECUTE -&gt;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prepare_execute.sql</a:t>
            </a: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24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2391" y="512628"/>
            <a:ext cx="7524328" cy="558125"/>
          </a:xfrm>
        </p:spPr>
        <p:txBody>
          <a:bodyPr/>
          <a:lstStyle/>
          <a:p>
            <a:r>
              <a:rPr lang="ko-KR" altLang="en-US" sz="2800" b="1" dirty="0"/>
              <a:t>이번 편에서 다룰 내용</a:t>
            </a:r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97992" y="1245269"/>
            <a:ext cx="7394487" cy="3785652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cs typeface="Arial" pitchFamily="34" charset="0"/>
              </a:rPr>
              <a:t>데이터 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IMPORT –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market_db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cs typeface="Arial" pitchFamily="34" charset="0"/>
              </a:rPr>
              <a:t>생성 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-&gt;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market_db.sql</a:t>
            </a: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/>
                </a:solidFill>
                <a:cs typeface="Arial" pitchFamily="34" charset="0"/>
              </a:rPr>
              <a:t>스토어드</a:t>
            </a:r>
            <a:r>
              <a:rPr lang="ko-KR" altLang="en-US" sz="2000" dirty="0">
                <a:solidFill>
                  <a:schemeClr val="bg1"/>
                </a:solidFill>
                <a:cs typeface="Arial" pitchFamily="34" charset="0"/>
              </a:rPr>
              <a:t> 프로시저 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– SQL</a:t>
            </a:r>
            <a:r>
              <a:rPr lang="ko-KR" altLang="en-US" sz="2000" dirty="0">
                <a:solidFill>
                  <a:schemeClr val="bg1"/>
                </a:solidFill>
                <a:cs typeface="Arial" pitchFamily="34" charset="0"/>
              </a:rPr>
              <a:t>을 </a:t>
            </a:r>
            <a:r>
              <a:rPr lang="ko-KR" altLang="en-US" sz="2000" dirty="0" err="1">
                <a:solidFill>
                  <a:schemeClr val="bg1"/>
                </a:solidFill>
                <a:cs typeface="Arial" pitchFamily="34" charset="0"/>
              </a:rPr>
              <a:t>자동화시켜</a:t>
            </a:r>
            <a:r>
              <a:rPr lang="ko-KR" altLang="en-US" sz="2000" dirty="0">
                <a:solidFill>
                  <a:schemeClr val="bg1"/>
                </a:solidFill>
                <a:cs typeface="Arial" pitchFamily="34" charset="0"/>
              </a:rPr>
              <a:t> 봅시다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cs typeface="Arial" pitchFamily="34" charset="0"/>
              </a:rPr>
              <a:t>매크로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!!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SQL IF</a:t>
            </a:r>
            <a:r>
              <a:rPr lang="ko-KR" altLang="en-US" sz="2000" dirty="0">
                <a:solidFill>
                  <a:schemeClr val="bg1"/>
                </a:solidFill>
                <a:cs typeface="Arial" pitchFamily="34" charset="0"/>
              </a:rPr>
              <a:t>문 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-&gt;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if.sql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SQL IF~ELSE</a:t>
            </a:r>
            <a:r>
              <a:rPr lang="ko-KR" altLang="en-US" sz="2000" dirty="0">
                <a:solidFill>
                  <a:schemeClr val="bg1"/>
                </a:solidFill>
                <a:cs typeface="Arial" pitchFamily="34" charset="0"/>
              </a:rPr>
              <a:t>문 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-&gt;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ifelse.sql</a:t>
            </a:r>
            <a:r>
              <a:rPr lang="en-US" altLang="ko-KR" sz="2000">
                <a:solidFill>
                  <a:schemeClr val="bg1"/>
                </a:solidFill>
                <a:cs typeface="Arial" pitchFamily="34" charset="0"/>
              </a:rPr>
              <a:t> ifelse2.sql  </a:t>
            </a: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SQL CASE</a:t>
            </a:r>
            <a:r>
              <a:rPr lang="ko-KR" altLang="en-US" sz="2000" dirty="0">
                <a:solidFill>
                  <a:schemeClr val="bg1"/>
                </a:solidFill>
                <a:cs typeface="Arial" pitchFamily="34" charset="0"/>
              </a:rPr>
              <a:t>문 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-&gt;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case.sql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case2.sql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SQL WHILE</a:t>
            </a:r>
            <a:r>
              <a:rPr lang="ko-KR" altLang="en-US" sz="2000" dirty="0">
                <a:solidFill>
                  <a:schemeClr val="bg1"/>
                </a:solidFill>
                <a:cs typeface="Arial" pitchFamily="34" charset="0"/>
              </a:rPr>
              <a:t>문 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– ITERATE,</a:t>
            </a:r>
            <a:r>
              <a:rPr lang="ko-KR" altLang="en-US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LEAVE -&gt;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while.sql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while2.sql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cs typeface="Arial" pitchFamily="34" charset="0"/>
              </a:rPr>
              <a:t>동적 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SQL – PREPARE, EXECUTE -&gt;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prepare_execute.sql</a:t>
            </a: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BFED60E-268E-3BFA-EA8B-56CFE5CE1EA3}"/>
              </a:ext>
            </a:extLst>
          </p:cNvPr>
          <p:cNvSpPr txBox="1"/>
          <p:nvPr/>
        </p:nvSpPr>
        <p:spPr>
          <a:xfrm>
            <a:off x="2285708" y="4641976"/>
            <a:ext cx="6318740" cy="507831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* [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교재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: ‘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혼자 공부하는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SQL, </a:t>
            </a:r>
            <a:r>
              <a:rPr lang="vi-VN" altLang="ko-KR" dirty="0">
                <a:solidFill>
                  <a:schemeClr val="bg1"/>
                </a:solidFill>
                <a:cs typeface="Arial" pitchFamily="34" charset="0"/>
              </a:rPr>
              <a:t>04-3</a:t>
            </a:r>
            <a:r>
              <a:rPr lang="ko-KR" altLang="vi-VN" dirty="0">
                <a:solidFill>
                  <a:schemeClr val="bg1"/>
                </a:solidFill>
                <a:cs typeface="Arial" pitchFamily="34" charset="0"/>
              </a:rPr>
              <a:t>장 ‘</a:t>
            </a:r>
            <a:r>
              <a:rPr lang="vi-VN" altLang="ko-KR" dirty="0">
                <a:solidFill>
                  <a:schemeClr val="bg1"/>
                </a:solidFill>
                <a:cs typeface="Arial" pitchFamily="34" charset="0"/>
              </a:rPr>
              <a:t>SQL </a:t>
            </a:r>
            <a:r>
              <a:rPr lang="ko-KR" altLang="vi-VN" dirty="0">
                <a:solidFill>
                  <a:schemeClr val="bg1"/>
                </a:solidFill>
                <a:cs typeface="Arial" pitchFamily="34" charset="0"/>
              </a:rPr>
              <a:t>프로그래밍’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6520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2391" y="512628"/>
            <a:ext cx="7524328" cy="558125"/>
          </a:xfrm>
        </p:spPr>
        <p:txBody>
          <a:bodyPr/>
          <a:lstStyle/>
          <a:p>
            <a:r>
              <a:rPr lang="en-US" altLang="ko-KR" sz="2800" b="1" dirty="0"/>
              <a:t>DATA IMPORT</a:t>
            </a:r>
            <a:endParaRPr lang="ko-KR" altLang="en-US" sz="2800" b="1" dirty="0"/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9557" y="4743855"/>
            <a:ext cx="3965443" cy="336952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교재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) -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혼자 공부하는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SQL p.196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E52EB61-3066-2D37-8892-698C848A715C}"/>
              </a:ext>
            </a:extLst>
          </p:cNvPr>
          <p:cNvSpPr txBox="1"/>
          <p:nvPr/>
        </p:nvSpPr>
        <p:spPr>
          <a:xfrm>
            <a:off x="1591913" y="918612"/>
            <a:ext cx="7732615" cy="500073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market_db.sql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cs typeface="Arial" pitchFamily="34" charset="0"/>
              </a:rPr>
              <a:t>을 실행시켜 봅시다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!! -&gt; </a:t>
            </a:r>
            <a:r>
              <a:rPr lang="ko-KR" altLang="en-US" sz="2000" dirty="0">
                <a:solidFill>
                  <a:schemeClr val="bg1"/>
                </a:solidFill>
                <a:cs typeface="Arial" pitchFamily="34" charset="0"/>
              </a:rPr>
              <a:t>데이터 테이블 생성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!!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72DE6DC-3D48-5EFD-8CA2-2EFD8D008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08" r="8263" b="29841"/>
          <a:stretch/>
        </p:blipFill>
        <p:spPr>
          <a:xfrm>
            <a:off x="1833110" y="1416545"/>
            <a:ext cx="6369988" cy="343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2391" y="512628"/>
            <a:ext cx="7524328" cy="558125"/>
          </a:xfrm>
        </p:spPr>
        <p:txBody>
          <a:bodyPr/>
          <a:lstStyle/>
          <a:p>
            <a:r>
              <a:rPr lang="en-US" altLang="ko-KR" sz="2800" b="1" dirty="0"/>
              <a:t>IF</a:t>
            </a:r>
            <a:r>
              <a:rPr lang="ko-KR" altLang="en-US" sz="2800" b="1" dirty="0"/>
              <a:t>문</a:t>
            </a:r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9557" y="4743855"/>
            <a:ext cx="3965443" cy="336952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교재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) -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혼자 공부하는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SQL p.196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E777ECF-F15D-F757-1F7F-DCD8FD138D25}"/>
              </a:ext>
            </a:extLst>
          </p:cNvPr>
          <p:cNvSpPr txBox="1"/>
          <p:nvPr/>
        </p:nvSpPr>
        <p:spPr>
          <a:xfrm>
            <a:off x="1683520" y="1163783"/>
            <a:ext cx="5408759" cy="31393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DROP PROCEDURE IF EXISTS ifProc1; 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--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기존에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만든적이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있다면 삭제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DELIMITER $$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CREATE PROCEDURE ifProc1()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BEGIN   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	IF 100 = 100 THEN        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		SELECT '100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은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100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과 같습니다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.';   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	END IF;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END $$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DELIMITER ;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CALL ifProc1();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89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2391" y="214645"/>
            <a:ext cx="7524328" cy="558125"/>
          </a:xfrm>
        </p:spPr>
        <p:txBody>
          <a:bodyPr/>
          <a:lstStyle/>
          <a:p>
            <a:r>
              <a:rPr lang="en-US" altLang="ko-KR" sz="2800" b="1" dirty="0"/>
              <a:t>IF ~ ELSE</a:t>
            </a:r>
            <a:r>
              <a:rPr lang="ko-KR" altLang="en-US" sz="2800" b="1" dirty="0"/>
              <a:t>문</a:t>
            </a:r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7953" y="749520"/>
            <a:ext cx="2890841" cy="416011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E777ECF-F15D-F757-1F7F-DCD8FD138D25}"/>
              </a:ext>
            </a:extLst>
          </p:cNvPr>
          <p:cNvSpPr txBox="1"/>
          <p:nvPr/>
        </p:nvSpPr>
        <p:spPr>
          <a:xfrm>
            <a:off x="1591263" y="854549"/>
            <a:ext cx="4564913" cy="35394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DROP PROCEDURE IF EXISTS ifProc2; 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DELIMITER $$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CREATE PROCEDURE ifProc2()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BEGIN   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DECLARE </a:t>
            </a:r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</a:rPr>
              <a:t>myNum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INT;  -- </a:t>
            </a:r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</a:rPr>
              <a:t>myNum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변수선언   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	SET </a:t>
            </a:r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</a:rPr>
              <a:t>myNum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= 200;  --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변수에 값 대입   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	IF </a:t>
            </a:r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</a:rPr>
              <a:t>myNum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= 100 THEN        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		SELECT '100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입니다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.';   </a:t>
            </a:r>
          </a:p>
          <a:p>
            <a:pPr lvl="1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	ELSE      </a:t>
            </a:r>
          </a:p>
          <a:p>
            <a:pPr lvl="1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		SELECT '100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이 아닙니다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.';   </a:t>
            </a:r>
          </a:p>
          <a:p>
            <a:pPr lvl="1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	END IF;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END $$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DELIMITER ;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CALL ifProc2();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7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2391" y="214645"/>
            <a:ext cx="7524328" cy="558125"/>
          </a:xfrm>
        </p:spPr>
        <p:txBody>
          <a:bodyPr/>
          <a:lstStyle/>
          <a:p>
            <a:r>
              <a:rPr lang="en-US" altLang="ko-KR" sz="2800" b="1" dirty="0"/>
              <a:t>IF ~ ELSE</a:t>
            </a:r>
            <a:r>
              <a:rPr lang="ko-KR" altLang="en-US" sz="2800" b="1" dirty="0"/>
              <a:t>문</a:t>
            </a:r>
            <a:r>
              <a:rPr lang="en-US" altLang="ko-KR" sz="2800" b="1" dirty="0"/>
              <a:t>(2)</a:t>
            </a:r>
            <a:endParaRPr lang="ko-KR" altLang="en-US" sz="2800" b="1" dirty="0"/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7953" y="749520"/>
            <a:ext cx="2890841" cy="416011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E777ECF-F15D-F757-1F7F-DCD8FD138D25}"/>
              </a:ext>
            </a:extLst>
          </p:cNvPr>
          <p:cNvSpPr txBox="1"/>
          <p:nvPr/>
        </p:nvSpPr>
        <p:spPr>
          <a:xfrm>
            <a:off x="1319893" y="957525"/>
            <a:ext cx="7524328" cy="37548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DROP PROCEDURE IF EXISTS ifProc3; DELIMITER 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$$CREATE PROCEDURE 	ifProc3()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BEGIN    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DECLARE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debutDate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DATE; --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데뷰일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DECLARE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curDate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DATE; --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오늘    </a:t>
            </a:r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DECLARE days INT; --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활동한 일수    </a:t>
            </a:r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SELECT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debut_date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INTO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debutDate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--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debut_date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결과를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hireDATE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에 대입       </a:t>
            </a:r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FROM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market_db.member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      </a:t>
            </a:r>
          </a:p>
          <a:p>
            <a:pPr lvl="2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WHERE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mem_id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= 'APN';    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SET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curDATE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= CURRENT_DATE(); --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현재 날짜    </a:t>
            </a:r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SET days =  DATEDIFF(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curDATE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debutDate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); --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날짜의 차이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일 단위    </a:t>
            </a:r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IF (days/365) &gt;= 5 THEN -- 5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년이 지났다면          </a:t>
            </a:r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	SELECT CONCAT('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데뷔한지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', days, '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일이나 지났습니다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핑순이들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축하합니다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!');    ELSE          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	SELECT '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데뷔한지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' + days + '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일밖에 안되었네요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핑순이들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화이팅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~' ;    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END IF;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END $$DELIMITER ;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CALL ifProc3();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90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63688" y="166049"/>
            <a:ext cx="7524328" cy="558125"/>
          </a:xfrm>
        </p:spPr>
        <p:txBody>
          <a:bodyPr/>
          <a:lstStyle/>
          <a:p>
            <a:r>
              <a:rPr lang="en-US" altLang="ko-KR" sz="2800" b="1" dirty="0"/>
              <a:t>CASE</a:t>
            </a:r>
            <a:r>
              <a:rPr lang="ko-KR" altLang="en-US" sz="2800" b="1" dirty="0"/>
              <a:t>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E7355-99D6-C8F8-2EBF-20D78B462981}"/>
              </a:ext>
            </a:extLst>
          </p:cNvPr>
          <p:cNvSpPr txBox="1"/>
          <p:nvPr/>
        </p:nvSpPr>
        <p:spPr>
          <a:xfrm>
            <a:off x="1259632" y="791690"/>
            <a:ext cx="7524328" cy="41857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DROP PROCEDURE IF EXISTS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caseProc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; 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DELIMITER $$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CREATE PROCEDURE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caseProc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()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BEGIN    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DECLARE point INT ;    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DECLARE credit CHAR(1);    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	SET point = 88 ;        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CASE         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WHEN point &gt;= 90 THEN            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	SET credit = 'A+';        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WHEN point &gt;= 60 THEN            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	SET credit = '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Ao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';        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WHEN point &gt;= 40 THEN            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	SET credit = 'B+';        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ELSE            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SET credit = 'F';    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END CASE;    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SELECT CONCAT('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취득점수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==&gt;', point), CONCAT('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학점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==&gt;', credit);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END $$DELIMITER ;CALL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caseProc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();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43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63688" y="166049"/>
            <a:ext cx="7524328" cy="558125"/>
          </a:xfrm>
        </p:spPr>
        <p:txBody>
          <a:bodyPr/>
          <a:lstStyle/>
          <a:p>
            <a:r>
              <a:rPr lang="en-US" altLang="ko-KR" sz="2800" b="1" dirty="0"/>
              <a:t>CASE</a:t>
            </a:r>
            <a:r>
              <a:rPr lang="ko-KR" altLang="en-US" sz="2800" b="1" dirty="0"/>
              <a:t>문</a:t>
            </a:r>
            <a:r>
              <a:rPr lang="en-US" altLang="ko-KR" sz="2800" b="1" dirty="0"/>
              <a:t>(2)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E7355-99D6-C8F8-2EBF-20D78B462981}"/>
              </a:ext>
            </a:extLst>
          </p:cNvPr>
          <p:cNvSpPr txBox="1"/>
          <p:nvPr/>
        </p:nvSpPr>
        <p:spPr>
          <a:xfrm>
            <a:off x="107504" y="724174"/>
            <a:ext cx="4153646" cy="39703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SELECT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mem_id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, SUM(price*amount) "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총구매액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"   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	FROM buy   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	GROUP BY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mem_id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; 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SELECT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mem_id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, SUM(price*amount) "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총구매액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"   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FROM buy   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GROUP BY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mem_id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 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ORDER BY SUM(price*amount) DESC ;</a:t>
            </a:r>
          </a:p>
          <a:p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SELECT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B.mem_id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M.mem_name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, 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	SUM(price*amount) "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총구매액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"   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	FROM buy B         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		INNER JOIN member M         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		ON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B.mem_id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M.mem_id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  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	GROUP BY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B.mem_id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  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	ORDER BY SUM(price*amount) DESC 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1D929-75CE-24D5-21BA-15FE85BCAE21}"/>
              </a:ext>
            </a:extLst>
          </p:cNvPr>
          <p:cNvSpPr txBox="1"/>
          <p:nvPr/>
        </p:nvSpPr>
        <p:spPr>
          <a:xfrm>
            <a:off x="4308563" y="713404"/>
            <a:ext cx="4680520" cy="39703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SELECT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M.mem_id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M.mem_name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, 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	SUM(price*amount) "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총구매액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",        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  CASE             </a:t>
            </a:r>
          </a:p>
          <a:p>
            <a:pPr lvl="2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WHEN (SUM(price*amount)  &gt;= 1500) THEN '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최우수고객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'           </a:t>
            </a:r>
          </a:p>
          <a:p>
            <a:pPr lvl="2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WHEN (SUM(price*amount)  &gt;= 1000) THEN '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우수고객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'           </a:t>
            </a:r>
          </a:p>
          <a:p>
            <a:pPr lvl="2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WHEN (SUM(price*amount) &gt;= 1 ) THEN '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일반고객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'           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	ELSE '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유령고객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'        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  END "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회원등급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"   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FROM buy B         </a:t>
            </a:r>
          </a:p>
          <a:p>
            <a:pPr lvl="2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RIGHT OUTER JOIN member M         </a:t>
            </a:r>
          </a:p>
          <a:p>
            <a:pPr lvl="2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ON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B.mem_id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M.mem_id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  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GROUP BY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M.mem_id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  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ORDER BY SUM(price*amount) DESC ;</a:t>
            </a:r>
          </a:p>
          <a:p>
            <a:pPr lvl="1"/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26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2391" y="512628"/>
            <a:ext cx="7524328" cy="558125"/>
          </a:xfrm>
        </p:spPr>
        <p:txBody>
          <a:bodyPr/>
          <a:lstStyle/>
          <a:p>
            <a:r>
              <a:rPr lang="en-US" altLang="ko-KR" sz="2800" b="1" dirty="0"/>
              <a:t>WHILE</a:t>
            </a:r>
            <a:r>
              <a:rPr lang="ko-KR" altLang="en-US" sz="2800" b="1" dirty="0"/>
              <a:t>문</a:t>
            </a:r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940FB-AF42-5992-C7DA-FD15E576A3C0}"/>
              </a:ext>
            </a:extLst>
          </p:cNvPr>
          <p:cNvSpPr txBox="1"/>
          <p:nvPr/>
        </p:nvSpPr>
        <p:spPr>
          <a:xfrm>
            <a:off x="1763688" y="1070753"/>
            <a:ext cx="5616624" cy="39703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DROP PROCEDURE IF EXISTS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whileProc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; 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DELIMITER $$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CREATE PROCEDURE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whileProc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()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BEGIN    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DECLARE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INT; -- 1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에서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100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까지 증가할 변수    </a:t>
            </a:r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DECLARE hap INT; --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더한 값을 누적할 변수    </a:t>
            </a:r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SET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= 1;    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SET hap = 0;   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WHILE (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&lt;= 100) DO        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SET hap = hap +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;  -- hap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의 원래의 값에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를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더해서 다시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hap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에 넣으라는 의미        </a:t>
            </a:r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SET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+ 1;      --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의 원래의 값에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을 더해서 다시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에 넣으라는 의미    </a:t>
            </a:r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END WHILE;    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SELECT '1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부터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100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까지의 합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==&gt;', hap;   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END $$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DELIMITER ;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CALL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whileProc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7176402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3007</TotalTime>
  <Words>1027</Words>
  <Application>Microsoft Office PowerPoint</Application>
  <PresentationFormat>화면 슬라이드 쇼(16:9)</PresentationFormat>
  <Paragraphs>150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정재민(교원-소프트웨어전공)</cp:lastModifiedBy>
  <cp:revision>152</cp:revision>
  <dcterms:created xsi:type="dcterms:W3CDTF">2016-12-05T23:26:54Z</dcterms:created>
  <dcterms:modified xsi:type="dcterms:W3CDTF">2023-08-08T06:06:54Z</dcterms:modified>
</cp:coreProperties>
</file>