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323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21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6196" autoAdjust="0"/>
  </p:normalViewPr>
  <p:slideViewPr>
    <p:cSldViewPr>
      <p:cViewPr varScale="1">
        <p:scale>
          <a:sx n="88" d="100"/>
          <a:sy n="88" d="100"/>
        </p:scale>
        <p:origin x="61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2023-08-08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34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8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jshin.tistory.com/entry/Python-%EC%9B%B9-%ED%81%AC%EB%A1%A4%EB%A7%81-%EB%84%A4%EC%9D%B4%EB%B2%84-%ED%99%98%EC%9C%A8-%EC%A0%95%EB%B3%B4-%EA%B0%80%EC%A0%B8%EC%98%A4%EA%B8%B0" TargetMode="External"/><Relationship Id="rId2" Type="http://schemas.openxmlformats.org/officeDocument/2006/relationships/hyperlink" Target="http/:/yjshin.tistory.com/entry/Python-%ED%8C%8C%EC%9D%B4%EC%8D%AC-Visual-Studio-Code-%EA%B0%9C%EB%B0%9C-%ED%99%98%EA%B2%BD-%EA%B5%AC%EC%B6%95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finance.naver.com/marketindex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25434" y="2047629"/>
            <a:ext cx="3384376" cy="1048242"/>
          </a:xfrm>
        </p:spPr>
        <p:txBody>
          <a:bodyPr/>
          <a:lstStyle/>
          <a:p>
            <a:pPr lvl="0"/>
            <a:r>
              <a:rPr lang="en-US" altLang="ko-KR" sz="3200" dirty="0" err="1">
                <a:ea typeface="맑은 고딕" pitchFamily="50" charset="-127"/>
              </a:rPr>
              <a:t>Python+MySQL</a:t>
            </a:r>
            <a:br>
              <a:rPr lang="en-US" altLang="ko-KR" sz="3200" dirty="0">
                <a:ea typeface="맑은 고딕" pitchFamily="50" charset="-127"/>
              </a:rPr>
            </a:br>
            <a:r>
              <a:rPr lang="en-US" altLang="ko-KR" sz="3200" dirty="0">
                <a:ea typeface="맑은 고딕" pitchFamily="50" charset="-127"/>
              </a:rPr>
              <a:t> </a:t>
            </a:r>
            <a:r>
              <a:rPr lang="en-US" altLang="ko-KR" sz="1800" dirty="0">
                <a:ea typeface="맑은 고딕" pitchFamily="50" charset="-127"/>
              </a:rPr>
              <a:t>Python </a:t>
            </a:r>
            <a:r>
              <a:rPr lang="ko-KR" altLang="en-US" sz="1800" dirty="0">
                <a:ea typeface="맑은 고딕" pitchFamily="50" charset="-127"/>
              </a:rPr>
              <a:t>기초 및 </a:t>
            </a:r>
            <a:endParaRPr lang="en-US" altLang="ko-KR" sz="1800" dirty="0">
              <a:ea typeface="맑은 고딕" pitchFamily="50" charset="-127"/>
            </a:endParaRPr>
          </a:p>
          <a:p>
            <a:pPr lvl="0"/>
            <a:r>
              <a:rPr lang="ko-KR" altLang="en-US" sz="1800" dirty="0">
                <a:ea typeface="맑은 고딕" pitchFamily="50" charset="-127"/>
              </a:rPr>
              <a:t>금융 데이터 다루기 실습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02919" y="3435846"/>
            <a:ext cx="3384376" cy="481178"/>
          </a:xfrm>
        </p:spPr>
        <p:txBody>
          <a:bodyPr/>
          <a:lstStyle/>
          <a:p>
            <a:pPr lvl="0"/>
            <a:r>
              <a:rPr lang="ko-KR" altLang="en-US" dirty="0"/>
              <a:t>정재민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35696" y="1419622"/>
            <a:ext cx="5184576" cy="1440159"/>
          </a:xfrm>
          <a:solidFill>
            <a:schemeClr val="bg1"/>
          </a:solidFill>
        </p:spPr>
        <p:txBody>
          <a:bodyPr/>
          <a:lstStyle/>
          <a:p>
            <a:endParaRPr lang="en-US" altLang="ko-KR" sz="3200" b="1" dirty="0">
              <a:solidFill>
                <a:schemeClr val="accent1"/>
              </a:solidFill>
              <a:latin typeface="+mn-lt"/>
              <a:ea typeface="맑은 고딕" pitchFamily="50" charset="-127"/>
            </a:endParaRPr>
          </a:p>
          <a:p>
            <a:r>
              <a:rPr lang="en-US" altLang="ko-KR" sz="3200" b="1" dirty="0" err="1">
                <a:solidFill>
                  <a:schemeClr val="accent1"/>
                </a:solidFill>
                <a:latin typeface="+mn-lt"/>
                <a:ea typeface="맑은 고딕" pitchFamily="50" charset="-127"/>
              </a:rPr>
              <a:t>Python+MySQL</a:t>
            </a:r>
            <a:endParaRPr lang="en-US" altLang="ko-KR" sz="3200" b="1" dirty="0">
              <a:solidFill>
                <a:schemeClr val="accent1"/>
              </a:solidFill>
              <a:latin typeface="+mn-lt"/>
              <a:ea typeface="맑은 고딕" pitchFamily="50" charset="-127"/>
            </a:endParaRPr>
          </a:p>
          <a:p>
            <a:r>
              <a:rPr lang="en-US" altLang="ko-KR" sz="2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Python </a:t>
            </a:r>
            <a:r>
              <a:rPr lang="ko-KR" altLang="en-US" sz="2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기초 및 금융 데이터 다루기 실습</a:t>
            </a:r>
          </a:p>
          <a:p>
            <a:endParaRPr lang="en-US" altLang="ko-KR" sz="3200" b="1" dirty="0">
              <a:solidFill>
                <a:schemeClr val="accent1"/>
              </a:solidFill>
              <a:latin typeface="+mn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38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624084"/>
            <a:ext cx="7524328" cy="558125"/>
          </a:xfrm>
        </p:spPr>
        <p:txBody>
          <a:bodyPr/>
          <a:lstStyle/>
          <a:p>
            <a:r>
              <a:rPr lang="ko-KR" altLang="en-US" sz="2000" b="1" dirty="0"/>
              <a:t>이번 강의에서 다룰 내용</a:t>
            </a:r>
            <a:endParaRPr lang="en-US" altLang="ko-KR" sz="2000" b="1" dirty="0"/>
          </a:p>
          <a:p>
            <a:r>
              <a:rPr lang="en-US" altLang="ko-KR" sz="3600" dirty="0"/>
              <a:t>Python + MySQL</a:t>
            </a:r>
            <a:r>
              <a:rPr lang="ko-KR" altLang="en-US" sz="3600" dirty="0"/>
              <a:t>실습</a:t>
            </a:r>
            <a:endParaRPr lang="ko-KR" altLang="en-US" sz="2800" b="1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627072"/>
            <a:ext cx="7394487" cy="1885068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Python 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및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Microsoft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VSCode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설치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환경설정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Hello World 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실행해보기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네이버 환율 정보 크롤링하기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크롤링한 정보 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MySQL</a:t>
            </a:r>
            <a:r>
              <a:rPr lang="ko-KR" altLang="en-US" sz="2000" dirty="0">
                <a:solidFill>
                  <a:schemeClr val="bg1"/>
                </a:solidFill>
                <a:cs typeface="Arial" pitchFamily="34" charset="0"/>
              </a:rPr>
              <a:t>에 저장하기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!!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20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3688" y="166049"/>
            <a:ext cx="7524328" cy="558125"/>
          </a:xfrm>
        </p:spPr>
        <p:txBody>
          <a:bodyPr/>
          <a:lstStyle/>
          <a:p>
            <a:r>
              <a:rPr lang="ko-KR" altLang="en-US" sz="2800" b="1" dirty="0"/>
              <a:t>수업 자료 다운로드</a:t>
            </a:r>
            <a:r>
              <a:rPr lang="en-US" altLang="ko-KR" sz="2800" b="1" dirty="0"/>
              <a:t>!!</a:t>
            </a:r>
            <a:endParaRPr lang="ko-KR" altLang="en-US" sz="2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B0174D-5FB7-6BFF-6B05-0BE80B14ADFC}"/>
              </a:ext>
            </a:extLst>
          </p:cNvPr>
          <p:cNvSpPr txBox="1">
            <a:spLocks/>
          </p:cNvSpPr>
          <p:nvPr/>
        </p:nvSpPr>
        <p:spPr>
          <a:xfrm>
            <a:off x="1547664" y="945707"/>
            <a:ext cx="7558168" cy="3252086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다운로드 자료</a:t>
            </a: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257175" indent="-257175"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강의게시판 실습파일</a:t>
            </a:r>
            <a:b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[test.py]   [webcrawling1.py]   [webcrawling2.py]</a:t>
            </a:r>
          </a:p>
          <a:p>
            <a:endParaRPr lang="en-US" altLang="ko-KR" sz="2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설명 자료</a:t>
            </a: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257175" indent="-257175">
              <a:buFontTx/>
              <a:buChar char="-"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Python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Visual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Studio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개발 환경 구축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cs typeface="Arial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링크</a:t>
            </a:r>
            <a:endParaRPr lang="en-US" altLang="ko-KR" sz="2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257175" indent="-257175"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파이썬 웹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크롤링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–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네이버 환율 정보 가져오기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: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링크</a:t>
            </a:r>
            <a:endParaRPr lang="en-US" altLang="ko-KR" sz="2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2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3688" y="166049"/>
            <a:ext cx="7524328" cy="558125"/>
          </a:xfrm>
        </p:spPr>
        <p:txBody>
          <a:bodyPr/>
          <a:lstStyle/>
          <a:p>
            <a:r>
              <a:rPr lang="ko-KR" altLang="en-US" sz="3600" dirty="0"/>
              <a:t>실습 </a:t>
            </a:r>
            <a:r>
              <a:rPr lang="en-US" altLang="ko-KR" sz="3600" dirty="0"/>
              <a:t>1 – Hello</a:t>
            </a:r>
            <a:r>
              <a:rPr lang="ko-KR" altLang="en-US" sz="3600" dirty="0"/>
              <a:t> </a:t>
            </a:r>
            <a:r>
              <a:rPr lang="en-US" altLang="ko-KR" sz="3600" dirty="0"/>
              <a:t>World!!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BDEC33-301F-2A0E-FCA4-013C93526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50" t="27362" r="10500" b="3601"/>
          <a:stretch/>
        </p:blipFill>
        <p:spPr>
          <a:xfrm>
            <a:off x="28359" y="727502"/>
            <a:ext cx="4399625" cy="3194514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8AA5109-93D3-EEF6-AF3E-FB913D18B085}"/>
              </a:ext>
            </a:extLst>
          </p:cNvPr>
          <p:cNvSpPr txBox="1">
            <a:spLocks/>
          </p:cNvSpPr>
          <p:nvPr/>
        </p:nvSpPr>
        <p:spPr>
          <a:xfrm>
            <a:off x="4557885" y="1491630"/>
            <a:ext cx="8902112" cy="3268980"/>
          </a:xfrm>
          <a:prstGeom prst="rect">
            <a:avLst/>
          </a:prstGeom>
        </p:spPr>
        <p:txBody>
          <a:bodyPr lIns="82296" tIns="82296" rIns="82296" bIns="6858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arenR"/>
            </a:pPr>
            <a:r>
              <a:rPr lang="en-US" sz="1500" dirty="0">
                <a:solidFill>
                  <a:schemeClr val="bg1"/>
                </a:solidFill>
              </a:rPr>
              <a:t>New File</a:t>
            </a:r>
            <a:r>
              <a:rPr lang="ko-KR" altLang="en-US" sz="1500" dirty="0">
                <a:solidFill>
                  <a:schemeClr val="bg1"/>
                </a:solidFill>
              </a:rPr>
              <a:t>을 생성하고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en-US" sz="1500" dirty="0">
                <a:solidFill>
                  <a:schemeClr val="bg1"/>
                </a:solidFill>
              </a:rPr>
              <a:t>test.py</a:t>
            </a:r>
            <a:r>
              <a:rPr lang="ko-KR" altLang="en-US" sz="1500" dirty="0">
                <a:solidFill>
                  <a:schemeClr val="bg1"/>
                </a:solidFill>
              </a:rPr>
              <a:t>를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저장합니다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C:\mysql\python\test.py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2) 			</a:t>
            </a:r>
            <a:r>
              <a:rPr lang="ko-KR" altLang="en-US" sz="1500" dirty="0">
                <a:solidFill>
                  <a:schemeClr val="bg1"/>
                </a:solidFill>
              </a:rPr>
              <a:t>를 입력합니다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</a:rPr>
              <a:t>우측 상단 </a:t>
            </a:r>
            <a:r>
              <a:rPr lang="en-US" altLang="ko-KR" sz="1500" dirty="0">
                <a:solidFill>
                  <a:schemeClr val="bg1"/>
                </a:solidFill>
              </a:rPr>
              <a:t>‘</a:t>
            </a:r>
            <a:r>
              <a:rPr lang="ko-KR" altLang="en-US" sz="1500" dirty="0">
                <a:solidFill>
                  <a:schemeClr val="bg1"/>
                </a:solidFill>
              </a:rPr>
              <a:t>▷</a:t>
            </a:r>
            <a:r>
              <a:rPr lang="en-US" altLang="ko-KR" sz="1500" dirty="0">
                <a:solidFill>
                  <a:schemeClr val="bg1"/>
                </a:solidFill>
              </a:rPr>
              <a:t>’ </a:t>
            </a:r>
            <a:r>
              <a:rPr lang="ko-KR" altLang="en-US" sz="1500" dirty="0">
                <a:solidFill>
                  <a:schemeClr val="bg1"/>
                </a:solidFill>
              </a:rPr>
              <a:t>버튼을 눌러 실행합니다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500" b="1" dirty="0">
                <a:solidFill>
                  <a:schemeClr val="bg1"/>
                </a:solidFill>
              </a:rPr>
              <a:t>    또는 </a:t>
            </a:r>
            <a:r>
              <a:rPr lang="en-US" altLang="ko-KR" sz="1500" b="1" dirty="0">
                <a:solidFill>
                  <a:schemeClr val="bg1"/>
                </a:solidFill>
              </a:rPr>
              <a:t>Terminal</a:t>
            </a:r>
            <a:r>
              <a:rPr lang="ko-KR" altLang="en-US" sz="1500" b="1" dirty="0">
                <a:solidFill>
                  <a:schemeClr val="bg1"/>
                </a:solidFill>
              </a:rPr>
              <a:t>에 아래와 같이 입력합니다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500" b="1" dirty="0">
                <a:solidFill>
                  <a:schemeClr val="bg1"/>
                </a:solidFill>
              </a:rPr>
              <a:t>C:\mysql\python&gt; python.exe test.py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4) Hello, World!!</a:t>
            </a:r>
            <a:r>
              <a:rPr lang="ko-KR" altLang="en-US" sz="1500" dirty="0">
                <a:solidFill>
                  <a:schemeClr val="bg1"/>
                </a:solidFill>
              </a:rPr>
              <a:t>가 출력됩니다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4B8AB2-8C09-3504-2FF6-1828D769A379}"/>
              </a:ext>
            </a:extLst>
          </p:cNvPr>
          <p:cNvSpPr/>
          <p:nvPr/>
        </p:nvSpPr>
        <p:spPr>
          <a:xfrm>
            <a:off x="5004048" y="2283718"/>
            <a:ext cx="1782155" cy="4572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print(“Hello, World!”)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15051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3688" y="166049"/>
            <a:ext cx="7524328" cy="558125"/>
          </a:xfrm>
        </p:spPr>
        <p:txBody>
          <a:bodyPr/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2 – Python</a:t>
            </a:r>
            <a:r>
              <a:rPr lang="ko-KR" altLang="en-US" sz="3200" dirty="0"/>
              <a:t>으로 금융데이터 </a:t>
            </a:r>
            <a:r>
              <a:rPr lang="ko-KR" altLang="en-US" sz="3200" dirty="0" err="1"/>
              <a:t>크롤링</a:t>
            </a:r>
            <a:endParaRPr lang="ko-KR" altLang="en-US" sz="24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BB7AD90-654E-239B-BB08-81B9D37A6565}"/>
              </a:ext>
            </a:extLst>
          </p:cNvPr>
          <p:cNvSpPr txBox="1">
            <a:spLocks/>
          </p:cNvSpPr>
          <p:nvPr/>
        </p:nvSpPr>
        <p:spPr>
          <a:xfrm>
            <a:off x="4369771" y="1131590"/>
            <a:ext cx="4646342" cy="2661784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alphaLcParenR"/>
            </a:pPr>
            <a:r>
              <a:rPr lang="ko-KR" altLang="en-US" sz="1800" b="1" dirty="0">
                <a:solidFill>
                  <a:schemeClr val="bg1"/>
                </a:solidFill>
              </a:rPr>
              <a:t>네이버 환율 </a:t>
            </a:r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en-US" altLang="ko-KR" sz="1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https://finance.naver.com/marketindex/</a:t>
            </a:r>
            <a:r>
              <a:rPr lang="en-US" altLang="ko-KR" sz="1800" b="1" dirty="0">
                <a:solidFill>
                  <a:schemeClr val="bg1"/>
                </a:solidFill>
              </a:rPr>
              <a:t>) </a:t>
            </a:r>
            <a:r>
              <a:rPr lang="ko-KR" altLang="en-US" sz="1800" b="1" dirty="0">
                <a:solidFill>
                  <a:schemeClr val="bg1"/>
                </a:solidFill>
              </a:rPr>
              <a:t>데이터를 </a:t>
            </a:r>
            <a:r>
              <a:rPr lang="en-US" altLang="ko-KR" sz="1800" b="1" dirty="0">
                <a:solidFill>
                  <a:schemeClr val="bg1"/>
                </a:solidFill>
              </a:rPr>
              <a:t>Python</a:t>
            </a:r>
            <a:r>
              <a:rPr lang="ko-KR" altLang="en-US" sz="1800" b="1" dirty="0">
                <a:solidFill>
                  <a:schemeClr val="bg1"/>
                </a:solidFill>
              </a:rPr>
              <a:t>으로 크롤링해 봅시다</a:t>
            </a:r>
            <a:r>
              <a:rPr lang="en-US" altLang="ko-KR" sz="1800" b="1" dirty="0">
                <a:solidFill>
                  <a:schemeClr val="bg1"/>
                </a:solidFill>
              </a:rPr>
              <a:t>!!!</a:t>
            </a:r>
          </a:p>
          <a:p>
            <a:pPr>
              <a:buFont typeface="Arial" pitchFamily="34" charset="0"/>
              <a:buAutoNum type="alphaLcParenR" startAt="2"/>
            </a:pPr>
            <a:r>
              <a:rPr lang="en-US" altLang="ko-KR" sz="1800" b="1" dirty="0">
                <a:solidFill>
                  <a:schemeClr val="bg1"/>
                </a:solidFill>
              </a:rPr>
              <a:t>webcrawling1.py</a:t>
            </a:r>
            <a:r>
              <a:rPr lang="ko-KR" altLang="en-US" sz="1800" b="1" dirty="0">
                <a:solidFill>
                  <a:schemeClr val="bg1"/>
                </a:solidFill>
              </a:rPr>
              <a:t>를 손으로 </a:t>
            </a:r>
            <a:r>
              <a:rPr lang="ko-KR" altLang="en-US" sz="1800" b="1" dirty="0" err="1">
                <a:solidFill>
                  <a:schemeClr val="bg1"/>
                </a:solidFill>
              </a:rPr>
              <a:t>일일히</a:t>
            </a:r>
            <a:r>
              <a:rPr lang="ko-KR" altLang="en-US" sz="1800" b="1" dirty="0">
                <a:solidFill>
                  <a:schemeClr val="bg1"/>
                </a:solidFill>
              </a:rPr>
              <a:t> 입력해 봅시다</a:t>
            </a:r>
            <a:r>
              <a:rPr lang="en-US" altLang="ko-KR" sz="1800" b="1" dirty="0">
                <a:solidFill>
                  <a:schemeClr val="bg1"/>
                </a:solidFill>
              </a:rPr>
              <a:t>!! (CTRL C+V </a:t>
            </a:r>
            <a:r>
              <a:rPr lang="ko-KR" altLang="en-US" sz="1800" b="1" dirty="0">
                <a:solidFill>
                  <a:schemeClr val="bg1"/>
                </a:solidFill>
              </a:rPr>
              <a:t>또는 코드 </a:t>
            </a:r>
            <a:r>
              <a:rPr lang="ko-KR" altLang="en-US" sz="1800" b="1" dirty="0" err="1">
                <a:solidFill>
                  <a:schemeClr val="bg1"/>
                </a:solidFill>
              </a:rPr>
              <a:t>복붙을</a:t>
            </a:r>
            <a:r>
              <a:rPr lang="ko-KR" altLang="en-US" sz="1800" b="1" dirty="0">
                <a:solidFill>
                  <a:schemeClr val="bg1"/>
                </a:solidFill>
              </a:rPr>
              <a:t> 사용하지 않으면 실력이 빨리 늘어요</a:t>
            </a:r>
            <a:r>
              <a:rPr lang="en-US" altLang="ko-KR" sz="1800" b="1" dirty="0">
                <a:solidFill>
                  <a:schemeClr val="bg1"/>
                </a:solidFill>
              </a:rPr>
              <a:t>!!)</a:t>
            </a:r>
          </a:p>
          <a:p>
            <a:pPr>
              <a:buFont typeface="Arial" pitchFamily="34" charset="0"/>
              <a:buAutoNum type="alphaLcParenR" startAt="3"/>
            </a:pPr>
            <a:r>
              <a:rPr lang="en-US" altLang="ko-KR" sz="1800" b="1" dirty="0">
                <a:solidFill>
                  <a:schemeClr val="bg1"/>
                </a:solidFill>
              </a:rPr>
              <a:t>c:\mysql\python\webcrawling1.py</a:t>
            </a:r>
            <a:r>
              <a:rPr lang="ko-KR" altLang="en-US" sz="1800" b="1" dirty="0">
                <a:solidFill>
                  <a:schemeClr val="bg1"/>
                </a:solidFill>
              </a:rPr>
              <a:t>에 저장합니다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AutoNum type="alphaLcParenR" startAt="3"/>
            </a:pPr>
            <a:r>
              <a:rPr lang="en-US" altLang="ko-KR" sz="1800" b="1" dirty="0">
                <a:solidFill>
                  <a:schemeClr val="bg1"/>
                </a:solidFill>
              </a:rPr>
              <a:t>Python.exe –m pip install bs4 </a:t>
            </a:r>
            <a:r>
              <a:rPr lang="ko-KR" altLang="en-US" sz="1800" b="1" dirty="0">
                <a:solidFill>
                  <a:schemeClr val="bg1"/>
                </a:solidFill>
              </a:rPr>
              <a:t>를 실행하여 </a:t>
            </a:r>
            <a:r>
              <a:rPr lang="en-US" altLang="ko-KR" sz="1800" b="1" dirty="0" err="1">
                <a:solidFill>
                  <a:schemeClr val="bg1"/>
                </a:solidFill>
              </a:rPr>
              <a:t>BeautifulSoup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</a:rPr>
              <a:t>모듈을 설치해 줍니다</a:t>
            </a:r>
            <a:r>
              <a:rPr lang="en-US" altLang="ko-KR" sz="1800" b="1" dirty="0">
                <a:solidFill>
                  <a:schemeClr val="bg1"/>
                </a:solidFill>
              </a:rPr>
              <a:t>!!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3F0BE5-0DBC-B86A-4645-D7E267313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76" t="40112" r="11999" b="7024"/>
          <a:stretch/>
        </p:blipFill>
        <p:spPr>
          <a:xfrm>
            <a:off x="395536" y="1148262"/>
            <a:ext cx="3531870" cy="338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9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3688" y="166049"/>
            <a:ext cx="7524328" cy="558125"/>
          </a:xfrm>
        </p:spPr>
        <p:txBody>
          <a:bodyPr/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2 – Python</a:t>
            </a:r>
            <a:r>
              <a:rPr lang="ko-KR" altLang="en-US" sz="3200" dirty="0"/>
              <a:t>으로 금융데이터 </a:t>
            </a:r>
            <a:r>
              <a:rPr lang="ko-KR" altLang="en-US" sz="3200" dirty="0" err="1"/>
              <a:t>크롤링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B9A67-FDDC-8B59-062E-0A0C4115B310}"/>
              </a:ext>
            </a:extLst>
          </p:cNvPr>
          <p:cNvSpPr txBox="1">
            <a:spLocks/>
          </p:cNvSpPr>
          <p:nvPr/>
        </p:nvSpPr>
        <p:spPr>
          <a:xfrm>
            <a:off x="4788024" y="823305"/>
            <a:ext cx="4274821" cy="2661784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e)</a:t>
            </a:r>
            <a:r>
              <a:rPr lang="ko-KR" altLang="en-US" sz="2000" b="1" dirty="0">
                <a:solidFill>
                  <a:schemeClr val="bg1"/>
                </a:solidFill>
              </a:rPr>
              <a:t> 우측 상단 실행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▷</a:t>
            </a:r>
            <a:r>
              <a:rPr lang="en-US" altLang="ko-KR" sz="2000" b="1" dirty="0">
                <a:solidFill>
                  <a:schemeClr val="bg1"/>
                </a:solidFill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</a:rPr>
              <a:t>버튼 클릭 또는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C:\mysql\python&gt; python.exe webcrawling1.py</a:t>
            </a:r>
          </a:p>
          <a:p>
            <a:r>
              <a:rPr lang="ko-KR" altLang="en-US" sz="2000" b="1" dirty="0" err="1">
                <a:solidFill>
                  <a:schemeClr val="bg1"/>
                </a:solidFill>
              </a:rPr>
              <a:t>를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Terminal</a:t>
            </a:r>
            <a:r>
              <a:rPr lang="ko-KR" altLang="en-US" sz="2000" b="1" dirty="0">
                <a:solidFill>
                  <a:schemeClr val="bg1"/>
                </a:solidFill>
              </a:rPr>
              <a:t>에 입력하여 실행합니다</a:t>
            </a:r>
            <a:r>
              <a:rPr lang="en-US" altLang="ko-KR" sz="2000" b="1" dirty="0">
                <a:solidFill>
                  <a:schemeClr val="bg1"/>
                </a:solidFill>
              </a:rPr>
              <a:t>!! 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f) </a:t>
            </a:r>
            <a:r>
              <a:rPr lang="ko-KR" altLang="en-US" sz="2000" b="1" dirty="0">
                <a:solidFill>
                  <a:schemeClr val="bg1"/>
                </a:solidFill>
              </a:rPr>
              <a:t>에러 발생시 에러 코드를 질문하거나 </a:t>
            </a:r>
            <a:r>
              <a:rPr lang="en-US" altLang="ko-KR" sz="2000" b="1" dirty="0">
                <a:solidFill>
                  <a:schemeClr val="bg1"/>
                </a:solidFill>
              </a:rPr>
              <a:t>google,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stackoverflow.com</a:t>
            </a:r>
            <a:r>
              <a:rPr lang="ko-KR" altLang="en-US" sz="2000" b="1" dirty="0">
                <a:solidFill>
                  <a:schemeClr val="bg1"/>
                </a:solidFill>
              </a:rPr>
              <a:t>에 검색하세요</a:t>
            </a:r>
            <a:r>
              <a:rPr lang="en-US" altLang="ko-KR" sz="2000" b="1" dirty="0">
                <a:solidFill>
                  <a:schemeClr val="bg1"/>
                </a:solidFill>
              </a:rPr>
              <a:t>!!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g) </a:t>
            </a:r>
            <a:r>
              <a:rPr lang="ko-KR" altLang="en-US" sz="2000" b="1" dirty="0">
                <a:solidFill>
                  <a:schemeClr val="bg1"/>
                </a:solidFill>
              </a:rPr>
              <a:t>금융 데이터 크롤링한 결과를 출력합니다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F23559-9E00-19CB-BC24-6BC5092C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27362" b="8925"/>
          <a:stretch/>
        </p:blipFill>
        <p:spPr>
          <a:xfrm>
            <a:off x="297180" y="846175"/>
            <a:ext cx="4274820" cy="2131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8751DC-EE1D-2E16-5DDB-C1646AA89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125" t="50000" r="13031" b="4742"/>
          <a:stretch/>
        </p:blipFill>
        <p:spPr>
          <a:xfrm>
            <a:off x="297180" y="3099504"/>
            <a:ext cx="2194560" cy="19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4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08963" y="190321"/>
            <a:ext cx="7524328" cy="558125"/>
          </a:xfrm>
        </p:spPr>
        <p:txBody>
          <a:bodyPr/>
          <a:lstStyle/>
          <a:p>
            <a:r>
              <a:rPr lang="ko-KR" altLang="en-US" sz="2800" dirty="0"/>
              <a:t>실습 </a:t>
            </a:r>
            <a:r>
              <a:rPr lang="en-US" altLang="ko-KR" sz="2800" dirty="0"/>
              <a:t>3 –</a:t>
            </a:r>
            <a:r>
              <a:rPr lang="ko-KR" altLang="en-US" sz="2800" dirty="0"/>
              <a:t>크롤링한 데이터 </a:t>
            </a:r>
            <a:r>
              <a:rPr lang="en-US" altLang="ko-KR" sz="2800" dirty="0"/>
              <a:t>MySQL</a:t>
            </a:r>
            <a:r>
              <a:rPr lang="ko-KR" altLang="en-US" sz="2800" dirty="0"/>
              <a:t>에 저장하기</a:t>
            </a:r>
            <a:r>
              <a:rPr lang="en-US" altLang="ko-KR" sz="2800" dirty="0"/>
              <a:t>!!</a:t>
            </a:r>
            <a:endParaRPr lang="ko-KR" altLang="en-US" sz="20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3030AC-1253-E1B6-B270-DBAD271EE1C2}"/>
              </a:ext>
            </a:extLst>
          </p:cNvPr>
          <p:cNvSpPr txBox="1">
            <a:spLocks/>
          </p:cNvSpPr>
          <p:nvPr/>
        </p:nvSpPr>
        <p:spPr>
          <a:xfrm>
            <a:off x="4644008" y="1076325"/>
            <a:ext cx="4274821" cy="2661784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a)</a:t>
            </a:r>
            <a:r>
              <a:rPr lang="ko-KR" altLang="en-US" sz="1800" b="1" dirty="0">
                <a:solidFill>
                  <a:schemeClr val="bg1"/>
                </a:solidFill>
              </a:rPr>
              <a:t> 먼저 </a:t>
            </a:r>
            <a:r>
              <a:rPr lang="en-US" altLang="ko-KR" sz="1800" b="1" dirty="0">
                <a:solidFill>
                  <a:schemeClr val="bg1"/>
                </a:solidFill>
              </a:rPr>
              <a:t>DB</a:t>
            </a:r>
            <a:r>
              <a:rPr lang="ko-KR" altLang="en-US" sz="1800" b="1" dirty="0">
                <a:solidFill>
                  <a:schemeClr val="bg1"/>
                </a:solidFill>
              </a:rPr>
              <a:t>를 생성합니다</a:t>
            </a:r>
            <a:r>
              <a:rPr lang="en-US" altLang="ko-KR" sz="1800" b="1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      DB : Market, TABLE: index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      (</a:t>
            </a:r>
            <a:r>
              <a:rPr lang="en-US" altLang="ko-KR" sz="1800" b="1" dirty="0" err="1">
                <a:solidFill>
                  <a:schemeClr val="bg1"/>
                </a:solidFill>
              </a:rPr>
              <a:t>Market_index.sql</a:t>
            </a:r>
            <a:r>
              <a:rPr lang="ko-KR" altLang="en-US" sz="1800" b="1" dirty="0">
                <a:solidFill>
                  <a:schemeClr val="bg1"/>
                </a:solidFill>
              </a:rPr>
              <a:t>을 참조하세요</a:t>
            </a:r>
            <a:r>
              <a:rPr lang="en-US" altLang="ko-KR" sz="1800" b="1" dirty="0">
                <a:solidFill>
                  <a:schemeClr val="bg1"/>
                </a:solidFill>
              </a:rPr>
              <a:t>!!)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b)</a:t>
            </a:r>
            <a:r>
              <a:rPr lang="ko-KR" altLang="en-US" sz="1800" b="1" dirty="0">
                <a:solidFill>
                  <a:schemeClr val="bg1"/>
                </a:solidFill>
              </a:rPr>
              <a:t>  </a:t>
            </a:r>
            <a:r>
              <a:rPr lang="en-US" altLang="ko-KR" sz="1800" b="1" dirty="0">
                <a:solidFill>
                  <a:schemeClr val="bg1"/>
                </a:solidFill>
              </a:rPr>
              <a:t>webcrawling2.py</a:t>
            </a:r>
            <a:r>
              <a:rPr lang="ko-KR" altLang="en-US" sz="1800" b="1" dirty="0">
                <a:solidFill>
                  <a:schemeClr val="bg1"/>
                </a:solidFill>
              </a:rPr>
              <a:t>를 </a:t>
            </a:r>
            <a:r>
              <a:rPr lang="ko-KR" altLang="en-US" sz="1800" b="1" dirty="0" err="1">
                <a:solidFill>
                  <a:schemeClr val="bg1"/>
                </a:solidFill>
              </a:rPr>
              <a:t>일일히</a:t>
            </a:r>
            <a:r>
              <a:rPr lang="ko-KR" altLang="en-US" sz="1800" b="1" dirty="0">
                <a:solidFill>
                  <a:schemeClr val="bg1"/>
                </a:solidFill>
              </a:rPr>
              <a:t> 타이핑하여 입력합니다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c)  python.exe –m pip install </a:t>
            </a:r>
            <a:r>
              <a:rPr lang="en-US" altLang="ko-KR" sz="1800" b="1" dirty="0" err="1">
                <a:solidFill>
                  <a:schemeClr val="bg1"/>
                </a:solidFill>
              </a:rPr>
              <a:t>pymysql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명령을 실행하여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필요한 모듈을 설치해 줍니다</a:t>
            </a:r>
            <a:r>
              <a:rPr lang="en-US" altLang="ko-KR" sz="1800" b="1" dirty="0">
                <a:solidFill>
                  <a:schemeClr val="bg1"/>
                </a:solidFill>
              </a:rPr>
              <a:t>!!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또는 </a:t>
            </a:r>
            <a:r>
              <a:rPr lang="en-US" altLang="ko-KR" sz="1800" b="1" dirty="0">
                <a:solidFill>
                  <a:schemeClr val="bg1"/>
                </a:solidFill>
              </a:rPr>
              <a:t>  pip install </a:t>
            </a:r>
            <a:r>
              <a:rPr lang="en-US" altLang="ko-KR" sz="1800" b="1" dirty="0" err="1">
                <a:solidFill>
                  <a:schemeClr val="bg1"/>
                </a:solidFill>
              </a:rPr>
              <a:t>pymysql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FE5088-FCF5-A8F6-DA29-392E7C685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27362" b="8925"/>
          <a:stretch/>
        </p:blipFill>
        <p:spPr>
          <a:xfrm>
            <a:off x="297180" y="934092"/>
            <a:ext cx="4274820" cy="21313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6E00E4-6C9F-BBFE-ABD0-3D011D207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125" t="50000" r="13031" b="4742"/>
          <a:stretch/>
        </p:blipFill>
        <p:spPr>
          <a:xfrm>
            <a:off x="297180" y="3208706"/>
            <a:ext cx="2194560" cy="19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9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3688" y="166049"/>
            <a:ext cx="7524328" cy="558125"/>
          </a:xfrm>
        </p:spPr>
        <p:txBody>
          <a:bodyPr/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2 – Python</a:t>
            </a:r>
            <a:r>
              <a:rPr lang="ko-KR" altLang="en-US" sz="3200" dirty="0"/>
              <a:t>으로 금융데이터 </a:t>
            </a:r>
            <a:r>
              <a:rPr lang="ko-KR" altLang="en-US" sz="3200" dirty="0" err="1"/>
              <a:t>크롤링</a:t>
            </a:r>
            <a:endParaRPr lang="ko-KR" altLang="en-US" sz="24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67E03EA-6265-E568-D781-A9F733978C60}"/>
              </a:ext>
            </a:extLst>
          </p:cNvPr>
          <p:cNvSpPr txBox="1">
            <a:spLocks/>
          </p:cNvSpPr>
          <p:nvPr/>
        </p:nvSpPr>
        <p:spPr>
          <a:xfrm>
            <a:off x="4600528" y="1035118"/>
            <a:ext cx="4543472" cy="2661784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alphaLcParenR" startAt="4"/>
            </a:pPr>
            <a:r>
              <a:rPr lang="ko-KR" altLang="en-US" sz="2000" b="1" dirty="0">
                <a:solidFill>
                  <a:schemeClr val="bg1"/>
                </a:solidFill>
              </a:rPr>
              <a:t>우측 상단 실행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▷</a:t>
            </a:r>
            <a:r>
              <a:rPr lang="en-US" altLang="ko-KR" sz="2000" b="1" dirty="0">
                <a:solidFill>
                  <a:schemeClr val="bg1"/>
                </a:solidFill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</a:rPr>
              <a:t>버튼 클릭 또는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AutoNum type="alphaLcParenR" startAt="4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b="1" dirty="0" err="1">
                <a:solidFill>
                  <a:schemeClr val="bg1"/>
                </a:solidFill>
              </a:rPr>
              <a:t>를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Terminal</a:t>
            </a:r>
            <a:r>
              <a:rPr lang="ko-KR" altLang="en-US" sz="2000" b="1" dirty="0">
                <a:solidFill>
                  <a:schemeClr val="bg1"/>
                </a:solidFill>
              </a:rPr>
              <a:t>에 입력하여 실행합니다</a:t>
            </a:r>
            <a:r>
              <a:rPr lang="en-US" altLang="ko-KR" sz="2000" b="1" dirty="0">
                <a:solidFill>
                  <a:schemeClr val="bg1"/>
                </a:solidFill>
              </a:rPr>
              <a:t>!!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f) </a:t>
            </a:r>
            <a:r>
              <a:rPr lang="ko-KR" altLang="en-US" sz="2000" dirty="0">
                <a:solidFill>
                  <a:schemeClr val="bg1"/>
                </a:solidFill>
              </a:rPr>
              <a:t>에러 발생시 에러 코드를 질문하거나 </a:t>
            </a:r>
            <a:r>
              <a:rPr lang="en-US" altLang="ko-KR" sz="2000" dirty="0">
                <a:solidFill>
                  <a:schemeClr val="bg1"/>
                </a:solidFill>
              </a:rPr>
              <a:t>google,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stackoverflow.com</a:t>
            </a:r>
            <a:r>
              <a:rPr lang="ko-KR" altLang="en-US" sz="2000" dirty="0">
                <a:solidFill>
                  <a:schemeClr val="bg1"/>
                </a:solidFill>
              </a:rPr>
              <a:t>에 검색하세요</a:t>
            </a:r>
            <a:r>
              <a:rPr lang="en-US" altLang="ko-KR" sz="2000" dirty="0">
                <a:solidFill>
                  <a:schemeClr val="bg1"/>
                </a:solidFill>
              </a:rPr>
              <a:t>!!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g) </a:t>
            </a:r>
            <a:r>
              <a:rPr lang="ko-KR" altLang="en-US" sz="2000" b="1" dirty="0">
                <a:solidFill>
                  <a:schemeClr val="bg1"/>
                </a:solidFill>
              </a:rPr>
              <a:t>금융 데이터 크롤링한 결과를 파이썬 콘솔에서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    INSERT </a:t>
            </a:r>
            <a:r>
              <a:rPr lang="ko-KR" altLang="en-US" sz="2000" b="1" dirty="0">
                <a:solidFill>
                  <a:schemeClr val="bg1"/>
                </a:solidFill>
              </a:rPr>
              <a:t>문을 실행하여 </a:t>
            </a:r>
            <a:r>
              <a:rPr lang="en-US" altLang="ko-KR" sz="2000" b="1" dirty="0">
                <a:solidFill>
                  <a:schemeClr val="bg1"/>
                </a:solidFill>
              </a:rPr>
              <a:t>MySQL</a:t>
            </a:r>
            <a:r>
              <a:rPr lang="ko-KR" altLang="en-US" sz="2000" b="1" dirty="0">
                <a:solidFill>
                  <a:schemeClr val="bg1"/>
                </a:solidFill>
              </a:rPr>
              <a:t>에 저장합니다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CC4256-0F36-397E-236A-131A3C1E8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27362" b="8925"/>
          <a:stretch/>
        </p:blipFill>
        <p:spPr>
          <a:xfrm>
            <a:off x="268653" y="915566"/>
            <a:ext cx="4274820" cy="21313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89D204-0DFE-6D05-C4E7-6C23FC08B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125" t="50000" r="13031" b="4742"/>
          <a:stretch/>
        </p:blipFill>
        <p:spPr>
          <a:xfrm>
            <a:off x="268653" y="3147814"/>
            <a:ext cx="2194560" cy="19380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41DCA5-A8A7-22F6-B26D-D0CF8874B698}"/>
              </a:ext>
            </a:extLst>
          </p:cNvPr>
          <p:cNvSpPr/>
          <p:nvPr/>
        </p:nvSpPr>
        <p:spPr>
          <a:xfrm>
            <a:off x="4776521" y="1419622"/>
            <a:ext cx="4189142" cy="28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C:\mysql\python&gt; python.exe webcrawling2.py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13646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B8063EF-0807-69D1-13AA-90EBF95F44EE}"/>
              </a:ext>
            </a:extLst>
          </p:cNvPr>
          <p:cNvSpPr txBox="1">
            <a:spLocks/>
          </p:cNvSpPr>
          <p:nvPr/>
        </p:nvSpPr>
        <p:spPr>
          <a:xfrm>
            <a:off x="971600" y="335237"/>
            <a:ext cx="7976827" cy="994172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Python + MySQL </a:t>
            </a:r>
            <a:r>
              <a:rPr lang="ko-KR" altLang="en-US" sz="2800" dirty="0">
                <a:solidFill>
                  <a:schemeClr val="bg1"/>
                </a:solidFill>
              </a:rPr>
              <a:t>연동하기 </a:t>
            </a:r>
            <a:r>
              <a:rPr lang="en-US" altLang="ko-KR" sz="2800" dirty="0">
                <a:solidFill>
                  <a:schemeClr val="bg1"/>
                </a:solidFill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</a:rPr>
              <a:t>오늘 수업내용 정리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1EE1AB0-8942-F660-2A30-DA7104B3EAC9}"/>
              </a:ext>
            </a:extLst>
          </p:cNvPr>
          <p:cNvSpPr txBox="1">
            <a:spLocks/>
          </p:cNvSpPr>
          <p:nvPr/>
        </p:nvSpPr>
        <p:spPr>
          <a:xfrm>
            <a:off x="299694" y="1988709"/>
            <a:ext cx="5072406" cy="2899860"/>
          </a:xfrm>
          <a:prstGeom prst="rect">
            <a:avLst/>
          </a:prstGeom>
        </p:spPr>
        <p:txBody>
          <a:bodyPr lIns="82296" tIns="82296" rIns="82296" bIns="6858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b="1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C4FE9-298D-0FC2-8B59-29983CCC6052}"/>
              </a:ext>
            </a:extLst>
          </p:cNvPr>
          <p:cNvSpPr txBox="1"/>
          <p:nvPr/>
        </p:nvSpPr>
        <p:spPr>
          <a:xfrm>
            <a:off x="1547664" y="1135815"/>
            <a:ext cx="7816103" cy="22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b="1" spc="90" dirty="0">
                <a:solidFill>
                  <a:schemeClr val="bg1"/>
                </a:solidFill>
              </a:rPr>
              <a:t>Python (core) </a:t>
            </a:r>
            <a:r>
              <a:rPr lang="ko-KR" altLang="en-US" sz="2400" b="1" spc="90" dirty="0">
                <a:solidFill>
                  <a:schemeClr val="bg1"/>
                </a:solidFill>
              </a:rPr>
              <a:t>및 </a:t>
            </a:r>
            <a:r>
              <a:rPr lang="en-US" altLang="ko-KR" sz="2400" b="1" spc="90" dirty="0" err="1">
                <a:solidFill>
                  <a:schemeClr val="bg1"/>
                </a:solidFill>
              </a:rPr>
              <a:t>VScode</a:t>
            </a:r>
            <a:r>
              <a:rPr lang="en-US" altLang="ko-KR" sz="2400" b="1" spc="90" dirty="0">
                <a:solidFill>
                  <a:schemeClr val="bg1"/>
                </a:solidFill>
              </a:rPr>
              <a:t> </a:t>
            </a:r>
            <a:r>
              <a:rPr lang="ko-KR" altLang="en-US" sz="2400" b="1" spc="90" dirty="0">
                <a:solidFill>
                  <a:schemeClr val="bg1"/>
                </a:solidFill>
              </a:rPr>
              <a:t>설치 </a:t>
            </a:r>
            <a:r>
              <a:rPr lang="en-US" altLang="ko-KR" sz="2400" b="1" spc="90" dirty="0">
                <a:solidFill>
                  <a:schemeClr val="bg1"/>
                </a:solidFill>
              </a:rPr>
              <a:t>/ </a:t>
            </a:r>
            <a:r>
              <a:rPr lang="ko-KR" altLang="en-US" sz="2400" b="1" spc="90" dirty="0">
                <a:solidFill>
                  <a:schemeClr val="bg1"/>
                </a:solidFill>
              </a:rPr>
              <a:t>설정</a:t>
            </a:r>
            <a:r>
              <a:rPr lang="en-US" altLang="ko-KR" sz="2400" b="1" spc="90" dirty="0">
                <a:solidFill>
                  <a:schemeClr val="bg1"/>
                </a:solidFill>
              </a:rPr>
              <a:t>!!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b="1" spc="90" dirty="0">
                <a:solidFill>
                  <a:schemeClr val="bg1"/>
                </a:solidFill>
              </a:rPr>
              <a:t>Hello World!! </a:t>
            </a:r>
            <a:r>
              <a:rPr lang="ko-KR" altLang="en-US" sz="2400" b="1" spc="90" dirty="0">
                <a:solidFill>
                  <a:schemeClr val="bg1"/>
                </a:solidFill>
              </a:rPr>
              <a:t>실행해보기</a:t>
            </a:r>
            <a:r>
              <a:rPr lang="en-US" altLang="ko-KR" sz="2400" b="1" spc="90" dirty="0">
                <a:solidFill>
                  <a:schemeClr val="bg1"/>
                </a:solidFill>
              </a:rPr>
              <a:t>!!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b="1" spc="90" dirty="0">
                <a:solidFill>
                  <a:schemeClr val="bg1"/>
                </a:solidFill>
              </a:rPr>
              <a:t>네이버 환율데이터를 </a:t>
            </a:r>
            <a:r>
              <a:rPr lang="en-US" altLang="ko-KR" sz="2400" b="1" spc="90" dirty="0">
                <a:solidFill>
                  <a:schemeClr val="bg1"/>
                </a:solidFill>
              </a:rPr>
              <a:t>Python</a:t>
            </a:r>
            <a:r>
              <a:rPr lang="ko-KR" altLang="en-US" sz="2400" b="1" spc="90" dirty="0">
                <a:solidFill>
                  <a:schemeClr val="bg1"/>
                </a:solidFill>
              </a:rPr>
              <a:t>으로 </a:t>
            </a:r>
            <a:r>
              <a:rPr lang="ko-KR" altLang="en-US" sz="2400" b="1" spc="90" dirty="0" err="1">
                <a:solidFill>
                  <a:schemeClr val="bg1"/>
                </a:solidFill>
              </a:rPr>
              <a:t>크롤링</a:t>
            </a:r>
            <a:r>
              <a:rPr lang="en-US" altLang="ko-KR" sz="2400" b="1" spc="90" dirty="0">
                <a:solidFill>
                  <a:schemeClr val="bg1"/>
                </a:solidFill>
              </a:rPr>
              <a:t>!!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b="1" spc="90" dirty="0">
                <a:solidFill>
                  <a:schemeClr val="bg1"/>
                </a:solidFill>
              </a:rPr>
              <a:t>환율데이터 </a:t>
            </a:r>
            <a:r>
              <a:rPr lang="en-US" altLang="ko-KR" sz="2400" b="1" spc="90" dirty="0">
                <a:solidFill>
                  <a:schemeClr val="bg1"/>
                </a:solidFill>
              </a:rPr>
              <a:t>MySQL</a:t>
            </a:r>
            <a:r>
              <a:rPr lang="ko-KR" altLang="en-US" sz="2400" b="1" spc="90" dirty="0">
                <a:solidFill>
                  <a:schemeClr val="bg1"/>
                </a:solidFill>
              </a:rPr>
              <a:t>로 저장하기</a:t>
            </a:r>
            <a:r>
              <a:rPr lang="en-US" altLang="ko-KR" sz="2400" b="1" spc="9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14817738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477</Words>
  <Application>Microsoft Office PowerPoint</Application>
  <PresentationFormat>화면 슬라이드 쇼(16:9)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정재민(교원-소프트웨어전공)</cp:lastModifiedBy>
  <cp:revision>155</cp:revision>
  <dcterms:created xsi:type="dcterms:W3CDTF">2016-12-05T23:26:54Z</dcterms:created>
  <dcterms:modified xsi:type="dcterms:W3CDTF">2023-08-08T05:57:54Z</dcterms:modified>
</cp:coreProperties>
</file>