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56" r:id="rId2"/>
    <p:sldId id="278" r:id="rId3"/>
    <p:sldId id="281" r:id="rId4"/>
    <p:sldId id="277" r:id="rId5"/>
    <p:sldId id="287" r:id="rId6"/>
    <p:sldId id="279" r:id="rId7"/>
    <p:sldId id="283" r:id="rId8"/>
    <p:sldId id="284" r:id="rId9"/>
    <p:sldId id="285" r:id="rId10"/>
    <p:sldId id="282" r:id="rId11"/>
  </p:sldIdLst>
  <p:sldSz cx="12192000" cy="6858000"/>
  <p:notesSz cx="6858000" cy="9144000"/>
  <p:embeddedFontLst>
    <p:embeddedFont>
      <p:font typeface="Barlow Condensed" panose="00000506000000000000" pitchFamily="2" charset="0"/>
      <p:regular r:id="rId13"/>
      <p:bold r:id="rId14"/>
      <p:italic r:id="rId15"/>
      <p:boldItalic r:id="rId16"/>
    </p:embeddedFont>
    <p:embeddedFont>
      <p:font typeface="Cambria Math" panose="02040503050406030204" pitchFamily="18" charset="0"/>
      <p:regular r:id="rId17"/>
    </p:embeddedFont>
    <p:embeddedFont>
      <p:font typeface="Oswald" panose="00000500000000000000" pitchFamily="2" charset="0"/>
      <p:regular r:id="rId18"/>
      <p:bold r:id="rId19"/>
    </p:embeddedFont>
    <p:embeddedFont>
      <p:font typeface="Oswald Light" panose="00000400000000000000" pitchFamily="2" charset="0"/>
      <p:regular r:id="rId20"/>
      <p:bold r:id="rId21"/>
    </p:embeddedFont>
    <p:embeddedFont>
      <p:font typeface="Oswald Medium" panose="00000600000000000000" pitchFamily="2" charset="0"/>
      <p:regular r:id="rId22"/>
      <p:bold r:id="rId23"/>
    </p:embeddedFont>
    <p:embeddedFont>
      <p:font typeface="Questrial" pitchFamily="2"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2E3"/>
    <a:srgbClr val="184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3CD56-62EC-4C0E-8327-5C0673D5A078}" v="1330" dt="2024-11-05T00:00:29.926"/>
    <p1510:client id="{62141EBF-0A75-424E-9DDC-B2747D1B9311}" v="84" dt="2024-11-04T21:40:12.002"/>
    <p1510:client id="{FF3D46F6-6BAE-BB58-BF92-2D3B3F6D9F9D}" v="2" dt="2024-11-04T20:15:30.360"/>
  </p1510:revLst>
</p1510:revInfo>
</file>

<file path=ppt/tableStyles.xml><?xml version="1.0" encoding="utf-8"?>
<a:tblStyleLst xmlns:a="http://schemas.openxmlformats.org/drawingml/2006/main" def="{6BC2A9EF-384E-49E7-ACD6-B0C6A9033E3B}">
  <a:tblStyle styleId="{6BC2A9EF-384E-49E7-ACD6-B0C6A9033E3B}"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77C4AA-06BA-44AB-A4A2-3D695F190B55}"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E7"/>
          </a:solidFill>
        </a:fill>
      </a:tcStyle>
    </a:wholeTbl>
    <a:band1H>
      <a:tcTxStyle/>
      <a:tcStyle>
        <a:tcBdr/>
        <a:fill>
          <a:solidFill>
            <a:srgbClr val="CFDECC"/>
          </a:solidFill>
        </a:fill>
      </a:tcStyle>
    </a:band1H>
    <a:band2H>
      <a:tcTxStyle/>
      <a:tcStyle>
        <a:tcBdr/>
      </a:tcStyle>
    </a:band2H>
    <a:band1V>
      <a:tcTxStyle/>
      <a:tcStyle>
        <a:tcBdr/>
        <a:fill>
          <a:solidFill>
            <a:srgbClr val="CFDECC"/>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97" autoAdjust="0"/>
  </p:normalViewPr>
  <p:slideViewPr>
    <p:cSldViewPr snapToGrid="0">
      <p:cViewPr varScale="1">
        <p:scale>
          <a:sx n="83" d="100"/>
          <a:sy n="83" d="100"/>
        </p:scale>
        <p:origin x="898" y="48"/>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Population dynamics is a field that looks at how and why populations of organisms grow, shrink, or stabilize over time. It's especially interested in how environmental factors like resources, space, and predation affect population sizes.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dirty="0">
                <a:solidFill>
                  <a:srgbClr val="F7F2E3"/>
                </a:solidFill>
                <a:latin typeface="Questrial" pitchFamily="2" charset="77"/>
                <a:ea typeface="Questrial" pitchFamily="2" charset="77"/>
                <a:cs typeface="Questrial" pitchFamily="2" charset="77"/>
              </a:rPr>
              <a:t>Our problem is important because it can be used to model population growth in any realistic setting (limited resources), such as human population growth on earth, or animal population on an island.</a:t>
            </a:r>
            <a:endParaRPr lang="en-CA" dirty="0"/>
          </a:p>
          <a:p>
            <a:r>
              <a:rPr lang="en-CA" dirty="0"/>
              <a:t>Understanding population dynamics with limited resources is crucial in areas like ecology and human sustainability. This model helps us make informed decisions about conservation and planning, ensuring long-term balance within ecosystems and human societies.</a:t>
            </a:r>
            <a:endParaRPr lang="en-US" dirty="0"/>
          </a:p>
        </p:txBody>
      </p:sp>
    </p:spTree>
    <p:extLst>
      <p:ext uri="{BB962C8B-B14F-4D97-AF65-F5344CB8AC3E}">
        <p14:creationId xmlns:p14="http://schemas.microsoft.com/office/powerpoint/2010/main" val="2759806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In ideal conditions with unlimited resources, populations grow exponentially, which isn’t realistic over the long term. The logistic growth model introduces a more realistic scenario, where resource limitations slow down growth, leading to a maximum sustainable population, or carrying capacity, represented by K.</a:t>
            </a:r>
            <a:endParaRPr lang="en-US" dirty="0"/>
          </a:p>
        </p:txBody>
      </p:sp>
    </p:spTree>
    <p:extLst>
      <p:ext uri="{BB962C8B-B14F-4D97-AF65-F5344CB8AC3E}">
        <p14:creationId xmlns:p14="http://schemas.microsoft.com/office/powerpoint/2010/main" val="1445881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The logistic equation models population growth by balancing two factors: an initial exponential growth phase and a limit imposed by available resources. Here, r is the growth rate, P is the current population size, and K is the carrying capacity.</a:t>
            </a:r>
            <a:endParaRPr lang="en-US" dirty="0"/>
          </a:p>
        </p:txBody>
      </p:sp>
    </p:spTree>
    <p:extLst>
      <p:ext uri="{BB962C8B-B14F-4D97-AF65-F5344CB8AC3E}">
        <p14:creationId xmlns:p14="http://schemas.microsoft.com/office/powerpoint/2010/main" val="3954214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5143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100" dirty="0"/>
                  <a:t>Seasons: if </a:t>
                </a:r>
                <a14:m>
                  <m:oMath xmlns:m="http://schemas.openxmlformats.org/officeDocument/2006/math">
                    <m:r>
                      <a:rPr lang="en-CA" sz="1100" i="1">
                        <a:latin typeface="Cambria Math" panose="02040503050406030204" pitchFamily="18" charset="0"/>
                        <a:ea typeface="Cambria Math" panose="02040503050406030204" pitchFamily="18" charset="0"/>
                      </a:rPr>
                      <m:t>𝜔</m:t>
                    </m:r>
                    <m:r>
                      <a:rPr lang="en-CA" sz="1100" b="0" i="1" smtClean="0">
                        <a:latin typeface="Cambria Math" panose="02040503050406030204" pitchFamily="18" charset="0"/>
                        <a:ea typeface="Cambria Math" panose="02040503050406030204" pitchFamily="18" charset="0"/>
                      </a:rPr>
                      <m:t>=</m:t>
                    </m:r>
                    <m:r>
                      <m:rPr>
                        <m:nor/>
                      </m:rPr>
                      <a:rPr lang="en-US" sz="1100" dirty="0"/>
                      <m:t>2</m:t>
                    </m:r>
                    <m:r>
                      <a:rPr lang="en-US" sz="1100" i="1">
                        <a:latin typeface="Cambria Math" panose="02040503050406030204" pitchFamily="18" charset="0"/>
                        <a:ea typeface="Cambria Math" panose="02040503050406030204" pitchFamily="18" charset="0"/>
                      </a:rPr>
                      <m:t>𝜋</m:t>
                    </m:r>
                  </m:oMath>
                </a14:m>
                <a:r>
                  <a:rPr lang="en-US" sz="1100" dirty="0"/>
                  <a:t>, then the period of the sin function is 1 year.</a:t>
                </a:r>
              </a:p>
              <a:p>
                <a:pPr marL="5143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100" dirty="0"/>
                  <a:t>Disease: has a chance of occurring every “x” amount of years, population instantly declines between 1-7%, and growth rate is reduced by a randomized amount for a “y” years</a:t>
                </a:r>
              </a:p>
              <a:p>
                <a:pPr marL="514350" indent="-285750">
                  <a:buFont typeface="Arial" panose="020B0604020202020204" pitchFamily="34" charset="0"/>
                  <a:buChar char="•"/>
                </a:pPr>
                <a:r>
                  <a:rPr lang="en-US" sz="1100" dirty="0"/>
                  <a:t>Disaster: has a chance of occurring every once every so many years, population instantly declines between </a:t>
                </a:r>
              </a:p>
              <a:p>
                <a:endParaRPr lang="en-CA" dirty="0"/>
              </a:p>
            </p:txBody>
          </p:sp>
        </mc:Choice>
        <mc:Fallback>
          <p:sp>
            <p:nvSpPr>
              <p:cNvPr id="3" name="Notes Placeholder 2"/>
              <p:cNvSpPr>
                <a:spLocks noGrp="1"/>
              </p:cNvSpPr>
              <p:nvPr>
                <p:ph type="body" idx="1"/>
              </p:nvPr>
            </p:nvSpPr>
            <p:spPr/>
            <p:txBody>
              <a:bodyPr/>
              <a:lstStyle/>
              <a:p>
                <a:pPr marL="5143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100" dirty="0"/>
                  <a:t>Seasons: if </a:t>
                </a:r>
                <a:r>
                  <a:rPr lang="en-CA" sz="1100" i="0">
                    <a:latin typeface="Cambria Math" panose="02040503050406030204" pitchFamily="18" charset="0"/>
                    <a:ea typeface="Cambria Math" panose="02040503050406030204" pitchFamily="18" charset="0"/>
                  </a:rPr>
                  <a:t>𝜔</a:t>
                </a:r>
                <a:r>
                  <a:rPr lang="en-CA" sz="1100" b="0" i="0">
                    <a:latin typeface="Cambria Math" panose="02040503050406030204" pitchFamily="18" charset="0"/>
                    <a:ea typeface="Cambria Math" panose="02040503050406030204" pitchFamily="18" charset="0"/>
                  </a:rPr>
                  <a:t>=</a:t>
                </a:r>
                <a:r>
                  <a:rPr lang="en-US" sz="1100" b="0" i="0" dirty="0">
                    <a:latin typeface="Cambria Math" panose="02040503050406030204" pitchFamily="18" charset="0"/>
                    <a:ea typeface="Cambria Math" panose="02040503050406030204" pitchFamily="18" charset="0"/>
                  </a:rPr>
                  <a:t>"</a:t>
                </a:r>
                <a:r>
                  <a:rPr lang="en-US" sz="1100" i="0" dirty="0">
                    <a:latin typeface="Cambria Math" panose="02040503050406030204" pitchFamily="18" charset="0"/>
                  </a:rPr>
                  <a:t>2</a:t>
                </a:r>
                <a:r>
                  <a:rPr lang="en-US" sz="1100" i="0">
                    <a:latin typeface="Cambria Math" panose="02040503050406030204" pitchFamily="18" charset="0"/>
                    <a:ea typeface="Cambria Math" panose="02040503050406030204" pitchFamily="18" charset="0"/>
                  </a:rPr>
                  <a:t>" 𝜋</a:t>
                </a:r>
                <a:r>
                  <a:rPr lang="en-US" sz="1100" dirty="0"/>
                  <a:t>, then the period of the sin function is 1 year.</a:t>
                </a:r>
              </a:p>
              <a:p>
                <a:pPr marL="5143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100" dirty="0"/>
                  <a:t>Disease: has a chance of occurring every “x” amount of years, population instantly declines between 1-7%, and growth rate is reduced by a randomized amount for a “y” years</a:t>
                </a:r>
              </a:p>
              <a:p>
                <a:pPr marL="514350" indent="-285750">
                  <a:buFont typeface="Arial" panose="020B0604020202020204" pitchFamily="34" charset="0"/>
                  <a:buChar char="•"/>
                </a:pPr>
                <a:r>
                  <a:rPr lang="en-US" sz="1100" dirty="0"/>
                  <a:t>Disaster: has a chance of occurring every once every so many years, population instantly declines between </a:t>
                </a:r>
              </a:p>
              <a:p>
                <a:endParaRPr lang="en-CA" dirty="0"/>
              </a:p>
            </p:txBody>
          </p:sp>
        </mc:Fallback>
      </mc:AlternateContent>
    </p:spTree>
    <p:extLst>
      <p:ext uri="{BB962C8B-B14F-4D97-AF65-F5344CB8AC3E}">
        <p14:creationId xmlns:p14="http://schemas.microsoft.com/office/powerpoint/2010/main" val="4288676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78_Burton_Template_SlidesMania_1">
  <p:cSld name="0078_Burton_Template_SlidesMania_1">
    <p:bg>
      <p:bgPr>
        <a:blipFill>
          <a:blip r:embed="rId2">
            <a:alphaModFix/>
          </a:blip>
          <a:stretch>
            <a:fillRect/>
          </a:stretch>
        </a:blipFill>
        <a:effectLst/>
      </p:bgPr>
    </p:bg>
    <p:spTree>
      <p:nvGrpSpPr>
        <p:cNvPr id="1" name="Shape 6"/>
        <p:cNvGrpSpPr/>
        <p:nvPr/>
      </p:nvGrpSpPr>
      <p:grpSpPr>
        <a:xfrm>
          <a:off x="0" y="0"/>
          <a:ext cx="0" cy="0"/>
          <a:chOff x="0" y="0"/>
          <a:chExt cx="0" cy="0"/>
        </a:xfrm>
      </p:grpSpPr>
      <p:sp>
        <p:nvSpPr>
          <p:cNvPr id="7" name="Google Shape;7;p2"/>
          <p:cNvSpPr txBox="1"/>
          <p:nvPr/>
        </p:nvSpPr>
        <p:spPr>
          <a:xfrm rot="5400000">
            <a:off x="-679350" y="63509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300">
                <a:solidFill>
                  <a:srgbClr val="09632F"/>
                </a:solidFill>
                <a:latin typeface="Barlow Condensed"/>
                <a:ea typeface="Barlow Condensed"/>
                <a:cs typeface="Barlow Condensed"/>
                <a:sym typeface="Barlow Condensed"/>
              </a:rPr>
              <a:t>SLIDESMANIA.COM</a:t>
            </a:r>
            <a:endParaRPr sz="1300">
              <a:solidFill>
                <a:srgbClr val="09632F"/>
              </a:solidFill>
              <a:latin typeface="Barlow Condensed"/>
              <a:ea typeface="Barlow Condensed"/>
              <a:cs typeface="Barlow Condensed"/>
              <a:sym typeface="Barlow Condense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78_Burton_Template_SlidesMania_2">
  <p:cSld name="0078_Burton_Template_SlidesMania_2">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3"/>
          <p:cNvSpPr/>
          <p:nvPr/>
        </p:nvSpPr>
        <p:spPr>
          <a:xfrm>
            <a:off x="363794" y="269696"/>
            <a:ext cx="11474245" cy="6318608"/>
          </a:xfrm>
          <a:prstGeom prst="rect">
            <a:avLst/>
          </a:prstGeom>
          <a:solidFill>
            <a:srgbClr val="194B4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 name="Google Shape;10;p3"/>
          <p:cNvSpPr txBox="1">
            <a:spLocks noGrp="1"/>
          </p:cNvSpPr>
          <p:nvPr>
            <p:ph type="body" idx="1"/>
          </p:nvPr>
        </p:nvSpPr>
        <p:spPr>
          <a:xfrm>
            <a:off x="3825450" y="269696"/>
            <a:ext cx="7381111" cy="758461"/>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90000"/>
              </a:lnSpc>
              <a:spcBef>
                <a:spcPts val="1000"/>
              </a:spcBef>
              <a:spcAft>
                <a:spcPts val="0"/>
              </a:spcAft>
              <a:buClr>
                <a:srgbClr val="F7F2E3"/>
              </a:buClr>
              <a:buSzPts val="3600"/>
              <a:buFont typeface="Arial"/>
              <a:buNone/>
              <a:defRPr sz="3600" b="0" i="0" u="none" strike="noStrike" cap="none">
                <a:solidFill>
                  <a:srgbClr val="F7F2E3"/>
                </a:solidFill>
                <a:latin typeface="Oswald Medium"/>
                <a:ea typeface="Oswald Medium"/>
                <a:cs typeface="Oswald Medium"/>
                <a:sym typeface="Oswald Medium"/>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 name="Google Shape;11;p3"/>
          <p:cNvSpPr txBox="1"/>
          <p:nvPr/>
        </p:nvSpPr>
        <p:spPr>
          <a:xfrm rot="5400000">
            <a:off x="-679350" y="63509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300">
                <a:solidFill>
                  <a:schemeClr val="lt2"/>
                </a:solidFill>
                <a:latin typeface="Barlow Condensed"/>
                <a:ea typeface="Barlow Condensed"/>
                <a:cs typeface="Barlow Condensed"/>
                <a:sym typeface="Barlow Condensed"/>
              </a:rPr>
              <a:t>SLIDESMANIA.COM</a:t>
            </a:r>
            <a:endParaRPr sz="1300">
              <a:solidFill>
                <a:schemeClr val="lt2"/>
              </a:solidFill>
              <a:latin typeface="Barlow Condensed"/>
              <a:ea typeface="Barlow Condensed"/>
              <a:cs typeface="Barlow Condensed"/>
              <a:sym typeface="Barlow Condense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78_Burton_Template_SlidesMania_4">
  <p:cSld name="0078_Burton_Template_SlidesMania_4">
    <p:bg>
      <p:bgPr>
        <a:solidFill>
          <a:srgbClr val="568B55"/>
        </a:solidFill>
        <a:effectLst/>
      </p:bgPr>
    </p:bg>
    <p:spTree>
      <p:nvGrpSpPr>
        <p:cNvPr id="1" name="Shape 12"/>
        <p:cNvGrpSpPr/>
        <p:nvPr/>
      </p:nvGrpSpPr>
      <p:grpSpPr>
        <a:xfrm>
          <a:off x="0" y="0"/>
          <a:ext cx="0" cy="0"/>
          <a:chOff x="0" y="0"/>
          <a:chExt cx="0" cy="0"/>
        </a:xfrm>
      </p:grpSpPr>
      <p:sp>
        <p:nvSpPr>
          <p:cNvPr id="13" name="Google Shape;13;p4"/>
          <p:cNvSpPr/>
          <p:nvPr/>
        </p:nvSpPr>
        <p:spPr>
          <a:xfrm>
            <a:off x="0" y="2467897"/>
            <a:ext cx="12192000" cy="4390103"/>
          </a:xfrm>
          <a:prstGeom prst="rect">
            <a:avLst/>
          </a:prstGeom>
          <a:solidFill>
            <a:srgbClr val="F7F2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p4"/>
          <p:cNvSpPr txBox="1">
            <a:spLocks noGrp="1"/>
          </p:cNvSpPr>
          <p:nvPr>
            <p:ph type="body" idx="1"/>
          </p:nvPr>
        </p:nvSpPr>
        <p:spPr>
          <a:xfrm>
            <a:off x="512682" y="2792764"/>
            <a:ext cx="11254208" cy="3740368"/>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396C3A"/>
              </a:buClr>
              <a:buSzPts val="1800"/>
              <a:buFont typeface="Arial"/>
              <a:buNone/>
              <a:defRPr sz="1800" b="0" i="0" u="none" strike="noStrike" cap="none">
                <a:solidFill>
                  <a:srgbClr val="396C3A"/>
                </a:solidFill>
                <a:latin typeface="Questrial"/>
                <a:ea typeface="Questrial"/>
                <a:cs typeface="Questrial"/>
                <a:sym typeface="Quest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4"/>
          <p:cNvSpPr/>
          <p:nvPr/>
        </p:nvSpPr>
        <p:spPr>
          <a:xfrm>
            <a:off x="10146890" y="275302"/>
            <a:ext cx="1620000" cy="1620000"/>
          </a:xfrm>
          <a:prstGeom prst="frame">
            <a:avLst>
              <a:gd name="adj1" fmla="val 9233"/>
            </a:avLst>
          </a:prstGeom>
          <a:blipFill rotWithShape="1">
            <a:blip r:embed="rId2">
              <a:alphaModFix/>
            </a:blip>
            <a:stretch>
              <a:fillRect l="-2999" t="-17999" r="-5999" b="-17997"/>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4"/>
          <p:cNvSpPr txBox="1">
            <a:spLocks noGrp="1"/>
          </p:cNvSpPr>
          <p:nvPr>
            <p:ph type="body" idx="2"/>
          </p:nvPr>
        </p:nvSpPr>
        <p:spPr>
          <a:xfrm>
            <a:off x="3766457" y="721981"/>
            <a:ext cx="7381111" cy="758461"/>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90000"/>
              </a:lnSpc>
              <a:spcBef>
                <a:spcPts val="1000"/>
              </a:spcBef>
              <a:spcAft>
                <a:spcPts val="0"/>
              </a:spcAft>
              <a:buClr>
                <a:srgbClr val="F7F2E3"/>
              </a:buClr>
              <a:buSzPts val="3600"/>
              <a:buFont typeface="Arial"/>
              <a:buNone/>
              <a:defRPr sz="3600" b="0" i="0" u="none" strike="noStrike" cap="none">
                <a:solidFill>
                  <a:srgbClr val="F7F2E3"/>
                </a:solidFill>
                <a:latin typeface="Oswald Medium"/>
                <a:ea typeface="Oswald Medium"/>
                <a:cs typeface="Oswald Medium"/>
                <a:sym typeface="Oswald Medium"/>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4"/>
          <p:cNvSpPr txBox="1"/>
          <p:nvPr/>
        </p:nvSpPr>
        <p:spPr>
          <a:xfrm rot="5400000">
            <a:off x="-679350" y="63509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300">
                <a:solidFill>
                  <a:srgbClr val="09632F"/>
                </a:solidFill>
                <a:latin typeface="Barlow Condensed"/>
                <a:ea typeface="Barlow Condensed"/>
                <a:cs typeface="Barlow Condensed"/>
                <a:sym typeface="Barlow Condensed"/>
              </a:rPr>
              <a:t>SLIDESMANIA.COM</a:t>
            </a:r>
            <a:endParaRPr sz="1300">
              <a:solidFill>
                <a:srgbClr val="09632F"/>
              </a:solidFill>
              <a:latin typeface="Barlow Condensed"/>
              <a:ea typeface="Barlow Condensed"/>
              <a:cs typeface="Barlow Condensed"/>
              <a:sym typeface="Barlow Condense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78_Burton_Template_SlidesMania_6">
  <p:cSld name="0078_Burton_Template_SlidesMania_6">
    <p:bg>
      <p:bgPr>
        <a:solidFill>
          <a:srgbClr val="6F8E4A"/>
        </a:solidFill>
        <a:effectLst/>
      </p:bgPr>
    </p:bg>
    <p:spTree>
      <p:nvGrpSpPr>
        <p:cNvPr id="1" name="Shape 45"/>
        <p:cNvGrpSpPr/>
        <p:nvPr/>
      </p:nvGrpSpPr>
      <p:grpSpPr>
        <a:xfrm>
          <a:off x="0" y="0"/>
          <a:ext cx="0" cy="0"/>
          <a:chOff x="0" y="0"/>
          <a:chExt cx="0" cy="0"/>
        </a:xfrm>
      </p:grpSpPr>
      <p:sp>
        <p:nvSpPr>
          <p:cNvPr id="46" name="Google Shape;46;p7"/>
          <p:cNvSpPr/>
          <p:nvPr/>
        </p:nvSpPr>
        <p:spPr>
          <a:xfrm>
            <a:off x="0" y="2467897"/>
            <a:ext cx="12192000" cy="4390103"/>
          </a:xfrm>
          <a:prstGeom prst="rect">
            <a:avLst/>
          </a:prstGeom>
          <a:solidFill>
            <a:srgbClr val="F7F2E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 name="Google Shape;47;p7"/>
          <p:cNvSpPr txBox="1">
            <a:spLocks noGrp="1"/>
          </p:cNvSpPr>
          <p:nvPr>
            <p:ph type="body" idx="1"/>
          </p:nvPr>
        </p:nvSpPr>
        <p:spPr>
          <a:xfrm>
            <a:off x="577051" y="2792764"/>
            <a:ext cx="5292807" cy="3740368"/>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396C3A"/>
              </a:buClr>
              <a:buSzPts val="1800"/>
              <a:buFont typeface="Arial"/>
              <a:buNone/>
              <a:defRPr sz="1800" b="0" i="0" u="none" strike="noStrike" cap="none">
                <a:solidFill>
                  <a:srgbClr val="396C3A"/>
                </a:solidFill>
                <a:latin typeface="Questrial"/>
                <a:ea typeface="Questrial"/>
                <a:cs typeface="Questrial"/>
                <a:sym typeface="Quest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p:nvPr/>
        </p:nvSpPr>
        <p:spPr>
          <a:xfrm>
            <a:off x="10146890" y="275302"/>
            <a:ext cx="1620000" cy="1620000"/>
          </a:xfrm>
          <a:prstGeom prst="frame">
            <a:avLst>
              <a:gd name="adj1" fmla="val 9233"/>
            </a:avLst>
          </a:prstGeom>
          <a:blipFill rotWithShape="1">
            <a:blip r:embed="rId2">
              <a:alphaModFix/>
            </a:blip>
            <a:stretch>
              <a:fillRect l="-2999" t="-17999" r="-5999" b="-17997"/>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7"/>
          <p:cNvSpPr txBox="1">
            <a:spLocks noGrp="1"/>
          </p:cNvSpPr>
          <p:nvPr>
            <p:ph type="body" idx="2"/>
          </p:nvPr>
        </p:nvSpPr>
        <p:spPr>
          <a:xfrm>
            <a:off x="3795953" y="712148"/>
            <a:ext cx="7381111" cy="758461"/>
          </a:xfrm>
          <a:prstGeom prst="rect">
            <a:avLst/>
          </a:prstGeom>
          <a:noFill/>
          <a:ln>
            <a:noFill/>
          </a:ln>
        </p:spPr>
        <p:txBody>
          <a:bodyPr spcFirstLastPara="1" wrap="square" lIns="91425" tIns="45700" rIns="91425" bIns="45700" anchor="ctr" anchorCtr="0">
            <a:noAutofit/>
          </a:bodyPr>
          <a:lstStyle>
            <a:lvl1pPr marL="457200" marR="0" lvl="0" indent="-228600" algn="r" rtl="0">
              <a:lnSpc>
                <a:spcPct val="90000"/>
              </a:lnSpc>
              <a:spcBef>
                <a:spcPts val="1000"/>
              </a:spcBef>
              <a:spcAft>
                <a:spcPts val="0"/>
              </a:spcAft>
              <a:buClr>
                <a:srgbClr val="F7F2E3"/>
              </a:buClr>
              <a:buSzPts val="3600"/>
              <a:buFont typeface="Arial"/>
              <a:buNone/>
              <a:defRPr sz="3600" b="0" i="0" u="none" strike="noStrike" cap="none">
                <a:solidFill>
                  <a:srgbClr val="F7F2E3"/>
                </a:solidFill>
                <a:latin typeface="Oswald Medium"/>
                <a:ea typeface="Oswald Medium"/>
                <a:cs typeface="Oswald Medium"/>
                <a:sym typeface="Oswald Medium"/>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body" idx="3"/>
          </p:nvPr>
        </p:nvSpPr>
        <p:spPr>
          <a:xfrm>
            <a:off x="6186354" y="2792764"/>
            <a:ext cx="5292807" cy="3740368"/>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1000"/>
              </a:spcBef>
              <a:spcAft>
                <a:spcPts val="0"/>
              </a:spcAft>
              <a:buClr>
                <a:srgbClr val="396C3A"/>
              </a:buClr>
              <a:buSzPts val="1800"/>
              <a:buFont typeface="Arial"/>
              <a:buNone/>
              <a:defRPr sz="1800" b="0" i="0" u="none" strike="noStrike" cap="none">
                <a:solidFill>
                  <a:srgbClr val="396C3A"/>
                </a:solidFill>
                <a:latin typeface="Questrial"/>
                <a:ea typeface="Questrial"/>
                <a:cs typeface="Questrial"/>
                <a:sym typeface="Quest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p:nvPr/>
        </p:nvSpPr>
        <p:spPr>
          <a:xfrm rot="5400000">
            <a:off x="-679350" y="63509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300">
                <a:solidFill>
                  <a:srgbClr val="09632F"/>
                </a:solidFill>
                <a:latin typeface="Barlow Condensed"/>
                <a:ea typeface="Barlow Condensed"/>
                <a:cs typeface="Barlow Condensed"/>
                <a:sym typeface="Barlow Condensed"/>
              </a:rPr>
              <a:t>SLIDESMANIA.COM</a:t>
            </a:r>
            <a:endParaRPr sz="1300">
              <a:solidFill>
                <a:srgbClr val="09632F"/>
              </a:solidFill>
              <a:latin typeface="Barlow Condensed"/>
              <a:ea typeface="Barlow Condensed"/>
              <a:cs typeface="Barlow Condensed"/>
              <a:sym typeface="Barlow Condense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ritannica.com/science/population-ecology/Calculating-population-growth" TargetMode="External"/><Relationship Id="rId2" Type="http://schemas.openxmlformats.org/officeDocument/2006/relationships/hyperlink" Target="https://www.worldatlas.com/r/w960-q80/upload/9f/4d/df/shutterstock-231214222.jpg" TargetMode="External"/><Relationship Id="rId1" Type="http://schemas.openxmlformats.org/officeDocument/2006/relationships/slideLayout" Target="../slideLayouts/slideLayout3.xml"/><Relationship Id="rId4" Type="http://schemas.openxmlformats.org/officeDocument/2006/relationships/hyperlink" Target="https://math.libretexts.org/@go/page/255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https://www.worldatlas.com/r/w960-q80/upload/9f/4d/df/shutterstock-231214222.jp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p:nvPr/>
        </p:nvSpPr>
        <p:spPr>
          <a:xfrm>
            <a:off x="2589826" y="3884105"/>
            <a:ext cx="9198300" cy="1200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ES" sz="7200" b="1" i="0" u="none" strike="noStrike" cap="none" err="1">
                <a:solidFill>
                  <a:srgbClr val="194B46"/>
                </a:solidFill>
                <a:latin typeface="Oswald Light"/>
                <a:ea typeface="Oswald Light"/>
                <a:cs typeface="Oswald Light"/>
                <a:sym typeface="Oswald Light"/>
              </a:rPr>
              <a:t>Population</a:t>
            </a:r>
            <a:r>
              <a:rPr lang="es-ES" sz="7200" b="1" i="0" u="none" strike="noStrike" cap="none">
                <a:solidFill>
                  <a:srgbClr val="194B46"/>
                </a:solidFill>
                <a:latin typeface="Oswald Light"/>
                <a:ea typeface="Oswald Light"/>
                <a:cs typeface="Oswald Light"/>
                <a:sym typeface="Oswald Light"/>
              </a:rPr>
              <a:t> </a:t>
            </a:r>
            <a:r>
              <a:rPr lang="es-ES" sz="7200" b="1" i="0" u="none" strike="noStrike" cap="none" err="1">
                <a:solidFill>
                  <a:srgbClr val="194B46"/>
                </a:solidFill>
                <a:latin typeface="Oswald Light"/>
                <a:ea typeface="Oswald Light"/>
                <a:cs typeface="Oswald Light"/>
                <a:sym typeface="Oswald Light"/>
              </a:rPr>
              <a:t>Growth</a:t>
            </a:r>
            <a:r>
              <a:rPr lang="es-ES" sz="7200" b="1" i="0" u="none" strike="noStrike" cap="none">
                <a:solidFill>
                  <a:srgbClr val="194B46"/>
                </a:solidFill>
                <a:latin typeface="Oswald Light"/>
                <a:ea typeface="Oswald Light"/>
                <a:cs typeface="Oswald Light"/>
                <a:sym typeface="Oswald Light"/>
              </a:rPr>
              <a:t> </a:t>
            </a:r>
            <a:r>
              <a:rPr lang="es-ES" sz="7200" b="1" i="0" u="none" strike="noStrike" cap="none" err="1">
                <a:solidFill>
                  <a:srgbClr val="194B46"/>
                </a:solidFill>
                <a:latin typeface="Oswald Light"/>
                <a:ea typeface="Oswald Light"/>
                <a:cs typeface="Oswald Light"/>
                <a:sym typeface="Oswald Light"/>
              </a:rPr>
              <a:t>with</a:t>
            </a:r>
            <a:r>
              <a:rPr lang="es-ES" sz="7200" b="1" i="0" u="none" strike="noStrike" cap="none">
                <a:solidFill>
                  <a:srgbClr val="194B46"/>
                </a:solidFill>
                <a:latin typeface="Oswald Light"/>
                <a:ea typeface="Oswald Light"/>
                <a:cs typeface="Oswald Light"/>
                <a:sym typeface="Oswald Light"/>
              </a:rPr>
              <a:t> </a:t>
            </a:r>
            <a:r>
              <a:rPr lang="es-ES" sz="7200" b="1" i="0" u="none" strike="noStrike" cap="none" err="1">
                <a:solidFill>
                  <a:srgbClr val="194B46"/>
                </a:solidFill>
                <a:latin typeface="Oswald Light"/>
                <a:ea typeface="Oswald Light"/>
                <a:cs typeface="Oswald Light"/>
                <a:sym typeface="Oswald Light"/>
              </a:rPr>
              <a:t>Limited</a:t>
            </a:r>
            <a:r>
              <a:rPr lang="es-ES" sz="7200" b="1" i="0" u="none" strike="noStrike" cap="none">
                <a:solidFill>
                  <a:srgbClr val="194B46"/>
                </a:solidFill>
                <a:latin typeface="Oswald Light"/>
                <a:ea typeface="Oswald Light"/>
                <a:cs typeface="Oswald Light"/>
                <a:sym typeface="Oswald Light"/>
              </a:rPr>
              <a:t> </a:t>
            </a:r>
            <a:r>
              <a:rPr lang="es-ES" sz="7200" b="1" i="0" u="none" strike="noStrike" cap="none" err="1">
                <a:solidFill>
                  <a:srgbClr val="194B46"/>
                </a:solidFill>
                <a:latin typeface="Oswald Light"/>
                <a:ea typeface="Oswald Light"/>
                <a:cs typeface="Oswald Light"/>
                <a:sym typeface="Oswald Light"/>
              </a:rPr>
              <a:t>Resources</a:t>
            </a:r>
            <a:endParaRPr/>
          </a:p>
        </p:txBody>
      </p:sp>
      <p:sp>
        <p:nvSpPr>
          <p:cNvPr id="2" name="TextBox 1">
            <a:extLst>
              <a:ext uri="{FF2B5EF4-FFF2-40B4-BE49-F238E27FC236}">
                <a16:creationId xmlns:a16="http://schemas.microsoft.com/office/drawing/2014/main" id="{A5442A63-720A-6FB9-FFA2-F333D821BB46}"/>
              </a:ext>
            </a:extLst>
          </p:cNvPr>
          <p:cNvSpPr txBox="1"/>
          <p:nvPr/>
        </p:nvSpPr>
        <p:spPr>
          <a:xfrm>
            <a:off x="5130848" y="6155473"/>
            <a:ext cx="6657278" cy="461665"/>
          </a:xfrm>
          <a:prstGeom prst="rect">
            <a:avLst/>
          </a:prstGeom>
          <a:noFill/>
        </p:spPr>
        <p:txBody>
          <a:bodyPr wrap="square" rtlCol="0">
            <a:spAutoFit/>
          </a:bodyPr>
          <a:lstStyle/>
          <a:p>
            <a:pPr algn="r"/>
            <a:r>
              <a:rPr lang="en-US" sz="2400">
                <a:solidFill>
                  <a:schemeClr val="accent1">
                    <a:lumMod val="75000"/>
                  </a:schemeClr>
                </a:solidFill>
                <a:latin typeface="Oswald" pitchFamily="2" charset="77"/>
              </a:rPr>
              <a:t>Scott Salmon, Jacob Beaudoin</a:t>
            </a:r>
          </a:p>
        </p:txBody>
      </p:sp>
      <p:sp>
        <p:nvSpPr>
          <p:cNvPr id="3" name="Rectangle 2">
            <a:extLst>
              <a:ext uri="{FF2B5EF4-FFF2-40B4-BE49-F238E27FC236}">
                <a16:creationId xmlns:a16="http://schemas.microsoft.com/office/drawing/2014/main" id="{A435B5E1-7ECC-015E-EDA8-160E1027FDC0}"/>
              </a:ext>
            </a:extLst>
          </p:cNvPr>
          <p:cNvSpPr/>
          <p:nvPr/>
        </p:nvSpPr>
        <p:spPr>
          <a:xfrm>
            <a:off x="-1636798" y="5820937"/>
            <a:ext cx="1792916" cy="2029521"/>
          </a:xfrm>
          <a:prstGeom prst="rect">
            <a:avLst/>
          </a:prstGeom>
          <a:solidFill>
            <a:srgbClr val="F7F2E3"/>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4A95CA-3A2E-66EA-07BC-ED142CE05D60}"/>
              </a:ext>
            </a:extLst>
          </p:cNvPr>
          <p:cNvSpPr>
            <a:spLocks noGrp="1"/>
          </p:cNvSpPr>
          <p:nvPr>
            <p:ph type="body" idx="2"/>
          </p:nvPr>
        </p:nvSpPr>
        <p:spPr/>
        <p:txBody>
          <a:bodyPr/>
          <a:lstStyle/>
          <a:p>
            <a:r>
              <a:rPr lang="en-US" sz="4400"/>
              <a:t>References</a:t>
            </a:r>
          </a:p>
        </p:txBody>
      </p:sp>
      <p:sp>
        <p:nvSpPr>
          <p:cNvPr id="4" name="Text Placeholder 3">
            <a:extLst>
              <a:ext uri="{FF2B5EF4-FFF2-40B4-BE49-F238E27FC236}">
                <a16:creationId xmlns:a16="http://schemas.microsoft.com/office/drawing/2014/main" id="{6C85529D-842D-87AA-785F-8F25CB045B95}"/>
              </a:ext>
            </a:extLst>
          </p:cNvPr>
          <p:cNvSpPr>
            <a:spLocks noGrp="1"/>
          </p:cNvSpPr>
          <p:nvPr>
            <p:ph type="body" idx="1"/>
          </p:nvPr>
        </p:nvSpPr>
        <p:spPr>
          <a:xfrm>
            <a:off x="-139996" y="3429000"/>
            <a:ext cx="12471991" cy="2418332"/>
          </a:xfrm>
        </p:spPr>
        <p:txBody>
          <a:bodyPr/>
          <a:lstStyle/>
          <a:p>
            <a:r>
              <a:rPr lang="en-US" sz="2000" dirty="0"/>
              <a:t>[1] World Atlas. (Unknown). </a:t>
            </a:r>
            <a:r>
              <a:rPr lang="en-US" sz="2000" dirty="0">
                <a:hlinkClick r:id="rId2"/>
              </a:rPr>
              <a:t>https://www.worldatlas.com/r/w960-q80/upload/9f/4d/df/shutterstock-231214222.jpg</a:t>
            </a:r>
            <a:endParaRPr lang="en-US" sz="2000" dirty="0"/>
          </a:p>
          <a:p>
            <a:endParaRPr lang="en-US" sz="2000" dirty="0"/>
          </a:p>
          <a:p>
            <a:r>
              <a:rPr lang="en-US" sz="2000" dirty="0"/>
              <a:t>[2] Population Ecology. (2024, September 13). </a:t>
            </a:r>
            <a:r>
              <a:rPr lang="en-US" sz="2000" dirty="0">
                <a:hlinkClick r:id="rId3"/>
              </a:rPr>
              <a:t>https://www.britannica.com/science/population-ecology/Calculating-population-growth</a:t>
            </a:r>
            <a:endParaRPr lang="en-US" sz="2000" dirty="0"/>
          </a:p>
          <a:p>
            <a:endParaRPr lang="en-US" sz="2000" dirty="0"/>
          </a:p>
          <a:p>
            <a:r>
              <a:rPr lang="en-US" sz="2000" dirty="0"/>
              <a:t>[3] The Logistic Equation. (2024, August 17). </a:t>
            </a:r>
            <a:r>
              <a:rPr lang="en-US" sz="2000" dirty="0">
                <a:hlinkClick r:id="rId4"/>
              </a:rPr>
              <a:t>https://math.libretexts.org/@go/page/2559</a:t>
            </a:r>
            <a:endParaRPr lang="en-US" sz="2000" dirty="0"/>
          </a:p>
          <a:p>
            <a:endParaRPr lang="en-US" sz="2000" dirty="0"/>
          </a:p>
          <a:p>
            <a:r>
              <a:rPr lang="en-US" sz="2000" dirty="0"/>
              <a:t>[4] One Planet, How Many People? A Review of Earth’s Carrying Capacity. (2012, June). https://na.unep.net/geas/archive/pdfs/GEAS_Jun_12_Carrying_Capacity.pdf</a:t>
            </a:r>
          </a:p>
          <a:p>
            <a:endParaRPr lang="en-US" sz="2000" dirty="0"/>
          </a:p>
        </p:txBody>
      </p:sp>
      <p:sp>
        <p:nvSpPr>
          <p:cNvPr id="5" name="Rectangle 4">
            <a:extLst>
              <a:ext uri="{FF2B5EF4-FFF2-40B4-BE49-F238E27FC236}">
                <a16:creationId xmlns:a16="http://schemas.microsoft.com/office/drawing/2014/main" id="{FE1674BE-62B4-2598-12B0-BCCAA1408186}"/>
              </a:ext>
            </a:extLst>
          </p:cNvPr>
          <p:cNvSpPr/>
          <p:nvPr/>
        </p:nvSpPr>
        <p:spPr>
          <a:xfrm>
            <a:off x="-1865858" y="5639026"/>
            <a:ext cx="2040673" cy="1984917"/>
          </a:xfrm>
          <a:prstGeom prst="rect">
            <a:avLst/>
          </a:prstGeom>
          <a:solidFill>
            <a:srgbClr val="F7F2E3"/>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2516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4BB17-6B18-8883-4536-C5128DB081E2}"/>
              </a:ext>
            </a:extLst>
          </p:cNvPr>
          <p:cNvSpPr>
            <a:spLocks noGrp="1"/>
          </p:cNvSpPr>
          <p:nvPr>
            <p:ph type="body" idx="1"/>
          </p:nvPr>
        </p:nvSpPr>
        <p:spPr/>
        <p:txBody>
          <a:bodyPr/>
          <a:lstStyle/>
          <a:p>
            <a:r>
              <a:rPr lang="en-US" sz="4400"/>
              <a:t>Population Dynamics</a:t>
            </a:r>
          </a:p>
        </p:txBody>
      </p:sp>
      <p:sp>
        <p:nvSpPr>
          <p:cNvPr id="3" name="TextBox 2">
            <a:extLst>
              <a:ext uri="{FF2B5EF4-FFF2-40B4-BE49-F238E27FC236}">
                <a16:creationId xmlns:a16="http://schemas.microsoft.com/office/drawing/2014/main" id="{F4F584F5-5104-063B-FAF1-F7D0F0C4CF96}"/>
              </a:ext>
            </a:extLst>
          </p:cNvPr>
          <p:cNvSpPr txBox="1"/>
          <p:nvPr/>
        </p:nvSpPr>
        <p:spPr>
          <a:xfrm>
            <a:off x="609600" y="1030782"/>
            <a:ext cx="10972800" cy="1785104"/>
          </a:xfrm>
          <a:prstGeom prst="rect">
            <a:avLst/>
          </a:prstGeom>
          <a:noFill/>
        </p:spPr>
        <p:txBody>
          <a:bodyPr wrap="square" rtlCol="0">
            <a:spAutoFit/>
          </a:bodyPr>
          <a:lstStyle/>
          <a:p>
            <a:pPr marL="285750" indent="-285750">
              <a:buFont typeface="Arial" panose="020B0604020202020204" pitchFamily="34" charset="0"/>
              <a:buChar char="•"/>
            </a:pPr>
            <a:endParaRPr lang="en-US">
              <a:solidFill>
                <a:srgbClr val="F7F2E3"/>
              </a:solidFill>
            </a:endParaRPr>
          </a:p>
          <a:p>
            <a:pPr marL="285750" indent="-285750">
              <a:buClr>
                <a:srgbClr val="F7F2E3"/>
              </a:buClr>
              <a:buFont typeface="Arial" panose="020B0604020202020204" pitchFamily="34" charset="0"/>
              <a:buChar char="•"/>
            </a:pPr>
            <a:r>
              <a:rPr lang="en-US" sz="2400">
                <a:solidFill>
                  <a:srgbClr val="F7F2E3"/>
                </a:solidFill>
                <a:latin typeface="Questrial" pitchFamily="2" charset="77"/>
                <a:ea typeface="Questrial" pitchFamily="2" charset="77"/>
                <a:cs typeface="Questrial" pitchFamily="2" charset="77"/>
              </a:rPr>
              <a:t>Study of change in population over time.</a:t>
            </a:r>
          </a:p>
          <a:p>
            <a:pPr marL="285750" indent="-285750">
              <a:buClr>
                <a:srgbClr val="F7F2E3"/>
              </a:buClr>
              <a:buFont typeface="Arial" panose="020B0604020202020204" pitchFamily="34" charset="0"/>
              <a:buChar char="•"/>
            </a:pPr>
            <a:r>
              <a:rPr lang="en-US" sz="2400">
                <a:solidFill>
                  <a:srgbClr val="F7F2E3"/>
                </a:solidFill>
                <a:latin typeface="Questrial" pitchFamily="2" charset="77"/>
                <a:ea typeface="Questrial" pitchFamily="2" charset="77"/>
                <a:cs typeface="Questrial" pitchFamily="2" charset="77"/>
              </a:rPr>
              <a:t>Interaction of populations with their environment.</a:t>
            </a:r>
          </a:p>
          <a:p>
            <a:pPr marL="285750" indent="-285750">
              <a:buClr>
                <a:srgbClr val="F7F2E3"/>
              </a:buClr>
              <a:buFont typeface="Arial" panose="020B0604020202020204" pitchFamily="34" charset="0"/>
              <a:buChar char="•"/>
            </a:pPr>
            <a:r>
              <a:rPr lang="en-US" sz="2400">
                <a:solidFill>
                  <a:srgbClr val="F7F2E3"/>
                </a:solidFill>
                <a:latin typeface="Questrial" pitchFamily="2" charset="77"/>
                <a:ea typeface="Questrial" pitchFamily="2" charset="77"/>
                <a:cs typeface="Questrial" pitchFamily="2" charset="77"/>
              </a:rPr>
              <a:t>By limiting the resources available, we can model realistic population growth  </a:t>
            </a:r>
          </a:p>
          <a:p>
            <a:pPr marL="285750" indent="-285750">
              <a:buClr>
                <a:srgbClr val="F7F2E3"/>
              </a:buClr>
              <a:buFont typeface="Arial" panose="020B0604020202020204" pitchFamily="34" charset="0"/>
              <a:buChar char="•"/>
            </a:pPr>
            <a:r>
              <a:rPr lang="en-US" sz="2400">
                <a:solidFill>
                  <a:srgbClr val="F7F2E3"/>
                </a:solidFill>
                <a:latin typeface="Questrial" pitchFamily="2" charset="77"/>
                <a:ea typeface="Questrial" pitchFamily="2" charset="77"/>
                <a:cs typeface="Questrial" pitchFamily="2" charset="77"/>
              </a:rPr>
              <a:t>Sources of variation include seasons, natural disasters, disease.</a:t>
            </a:r>
          </a:p>
        </p:txBody>
      </p:sp>
      <p:sp>
        <p:nvSpPr>
          <p:cNvPr id="5" name="Rectangle 4">
            <a:extLst>
              <a:ext uri="{FF2B5EF4-FFF2-40B4-BE49-F238E27FC236}">
                <a16:creationId xmlns:a16="http://schemas.microsoft.com/office/drawing/2014/main" id="{3C8B43C7-4DCA-2230-4414-1E23B3AFFBBD}"/>
              </a:ext>
            </a:extLst>
          </p:cNvPr>
          <p:cNvSpPr/>
          <p:nvPr/>
        </p:nvSpPr>
        <p:spPr>
          <a:xfrm>
            <a:off x="-1769948" y="5725582"/>
            <a:ext cx="2040673" cy="1984917"/>
          </a:xfrm>
          <a:prstGeom prst="rect">
            <a:avLst/>
          </a:prstGeom>
          <a:solidFill>
            <a:srgbClr val="184B46"/>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8AC98D6F-3CFB-058A-8631-DCA1BF17C442}"/>
              </a:ext>
            </a:extLst>
          </p:cNvPr>
          <p:cNvPicPr>
            <a:picLocks noChangeAspect="1"/>
          </p:cNvPicPr>
          <p:nvPr/>
        </p:nvPicPr>
        <p:blipFill>
          <a:blip r:embed="rId3"/>
          <a:stretch>
            <a:fillRect/>
          </a:stretch>
        </p:blipFill>
        <p:spPr>
          <a:xfrm>
            <a:off x="8337953" y="3086853"/>
            <a:ext cx="3099216" cy="3497280"/>
          </a:xfrm>
          <a:prstGeom prst="rect">
            <a:avLst/>
          </a:prstGeom>
        </p:spPr>
      </p:pic>
      <p:sp>
        <p:nvSpPr>
          <p:cNvPr id="7" name="TextBox 6">
            <a:extLst>
              <a:ext uri="{FF2B5EF4-FFF2-40B4-BE49-F238E27FC236}">
                <a16:creationId xmlns:a16="http://schemas.microsoft.com/office/drawing/2014/main" id="{DF9E484E-F026-3179-0A3C-64EEB8FD1BB1}"/>
              </a:ext>
            </a:extLst>
          </p:cNvPr>
          <p:cNvSpPr txBox="1"/>
          <p:nvPr/>
        </p:nvSpPr>
        <p:spPr>
          <a:xfrm>
            <a:off x="77082" y="6579542"/>
            <a:ext cx="12430603" cy="276999"/>
          </a:xfrm>
          <a:prstGeom prst="rect">
            <a:avLst/>
          </a:prstGeom>
          <a:noFill/>
        </p:spPr>
        <p:txBody>
          <a:bodyPr wrap="square">
            <a:spAutoFit/>
          </a:bodyPr>
          <a:lstStyle/>
          <a:p>
            <a:r>
              <a:rPr lang="en-US" sz="1200">
                <a:solidFill>
                  <a:srgbClr val="F7F2E3"/>
                </a:solidFill>
                <a:hlinkClick r:id="rId4">
                  <a:extLst>
                    <a:ext uri="{A12FA001-AC4F-418D-AE19-62706E023703}">
                      <ahyp:hlinkClr xmlns:ahyp="http://schemas.microsoft.com/office/drawing/2018/hyperlinkcolor" val="tx"/>
                    </a:ext>
                  </a:extLst>
                </a:hlinkClick>
              </a:rPr>
              <a:t>[1] https://www.worldatlas.com/r/w960-q80/upload/9f/4d/df/shutterstock-231214222.jpg</a:t>
            </a:r>
            <a:r>
              <a:rPr lang="en-US" sz="1200">
                <a:solidFill>
                  <a:srgbClr val="F7F2E3"/>
                </a:solidFill>
              </a:rPr>
              <a:t>     [2] </a:t>
            </a:r>
            <a:r>
              <a:rPr lang="en-US" sz="1200" u="sng">
                <a:solidFill>
                  <a:srgbClr val="F7F2E3"/>
                </a:solidFill>
              </a:rPr>
              <a:t>https://www.britannica.com/science/population-ecology/Logistic-population-growth.jpg </a:t>
            </a:r>
          </a:p>
        </p:txBody>
      </p:sp>
      <p:pic>
        <p:nvPicPr>
          <p:cNvPr id="1028" name="Picture 4" descr="50,000 years since human history began, the human population today stands at 7.4 billion people.">
            <a:extLst>
              <a:ext uri="{FF2B5EF4-FFF2-40B4-BE49-F238E27FC236}">
                <a16:creationId xmlns:a16="http://schemas.microsoft.com/office/drawing/2014/main" id="{A5294A72-94D3-883E-5797-4B73D65B2F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69" y="3251892"/>
            <a:ext cx="4914476" cy="3343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162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823C67-4899-EB4E-D611-124105A54D49}"/>
              </a:ext>
            </a:extLst>
          </p:cNvPr>
          <p:cNvSpPr>
            <a:spLocks noGrp="1"/>
          </p:cNvSpPr>
          <p:nvPr>
            <p:ph type="body" idx="1"/>
          </p:nvPr>
        </p:nvSpPr>
        <p:spPr>
          <a:xfrm>
            <a:off x="124408" y="2694793"/>
            <a:ext cx="5292807" cy="3740368"/>
          </a:xfrm>
        </p:spPr>
        <p:txBody>
          <a:bodyPr/>
          <a:lstStyle/>
          <a:p>
            <a:pPr marL="571500" indent="-342900">
              <a:buFont typeface="Arial" panose="020B0604020202020204" pitchFamily="34" charset="0"/>
              <a:buChar char="•"/>
            </a:pPr>
            <a:r>
              <a:rPr lang="en-CA" sz="2800" b="1" u="sng"/>
              <a:t>Exponential Growth Model</a:t>
            </a:r>
          </a:p>
          <a:p>
            <a:pPr marL="571500" indent="-342900">
              <a:buFont typeface="Arial" panose="020B0604020202020204" pitchFamily="34" charset="0"/>
              <a:buChar char="•"/>
            </a:pPr>
            <a:r>
              <a:rPr lang="en-CA" sz="2400">
                <a:latin typeface="Questrial" pitchFamily="2" charset="77"/>
                <a:ea typeface="Questrial" pitchFamily="2" charset="77"/>
                <a:cs typeface="Questrial" pitchFamily="2" charset="77"/>
              </a:rPr>
              <a:t>Unlimited resources</a:t>
            </a:r>
          </a:p>
          <a:p>
            <a:pPr marL="571500" indent="-342900">
              <a:buFont typeface="Arial" panose="020B0604020202020204" pitchFamily="34" charset="0"/>
              <a:buChar char="•"/>
            </a:pPr>
            <a:r>
              <a:rPr lang="en-CA" sz="2400">
                <a:latin typeface="Questrial" pitchFamily="2" charset="77"/>
                <a:ea typeface="Questrial" pitchFamily="2" charset="77"/>
                <a:cs typeface="Questrial" pitchFamily="2" charset="77"/>
              </a:rPr>
              <a:t>Population grows unchecked</a:t>
            </a:r>
          </a:p>
          <a:p>
            <a:pPr marL="571500" indent="-342900">
              <a:buFont typeface="Arial" panose="020B0604020202020204" pitchFamily="34" charset="0"/>
              <a:buChar char="•"/>
            </a:pPr>
            <a:r>
              <a:rPr lang="en-CA" sz="2400">
                <a:latin typeface="Questrial" pitchFamily="2" charset="77"/>
                <a:ea typeface="Questrial" pitchFamily="2" charset="77"/>
                <a:cs typeface="Questrial" pitchFamily="2" charset="77"/>
              </a:rPr>
              <a:t>Unrealistic</a:t>
            </a:r>
          </a:p>
          <a:p>
            <a:endParaRPr lang="en-US"/>
          </a:p>
        </p:txBody>
      </p:sp>
      <p:sp>
        <p:nvSpPr>
          <p:cNvPr id="3" name="Text Placeholder 2">
            <a:extLst>
              <a:ext uri="{FF2B5EF4-FFF2-40B4-BE49-F238E27FC236}">
                <a16:creationId xmlns:a16="http://schemas.microsoft.com/office/drawing/2014/main" id="{1F59CCD6-A555-15B4-44B6-BF078703B254}"/>
              </a:ext>
            </a:extLst>
          </p:cNvPr>
          <p:cNvSpPr>
            <a:spLocks noGrp="1"/>
          </p:cNvSpPr>
          <p:nvPr>
            <p:ph type="body" idx="2"/>
          </p:nvPr>
        </p:nvSpPr>
        <p:spPr/>
        <p:txBody>
          <a:bodyPr/>
          <a:lstStyle/>
          <a:p>
            <a:r>
              <a:rPr lang="en-US" sz="4400"/>
              <a:t>Models for Population Growth</a:t>
            </a:r>
          </a:p>
        </p:txBody>
      </p:sp>
      <p:sp>
        <p:nvSpPr>
          <p:cNvPr id="4" name="Text Placeholder 3">
            <a:extLst>
              <a:ext uri="{FF2B5EF4-FFF2-40B4-BE49-F238E27FC236}">
                <a16:creationId xmlns:a16="http://schemas.microsoft.com/office/drawing/2014/main" id="{4C243EEB-1471-71F4-9EF0-B430BF8C0B17}"/>
              </a:ext>
            </a:extLst>
          </p:cNvPr>
          <p:cNvSpPr>
            <a:spLocks noGrp="1"/>
          </p:cNvSpPr>
          <p:nvPr>
            <p:ph type="body" idx="3"/>
          </p:nvPr>
        </p:nvSpPr>
        <p:spPr>
          <a:xfrm>
            <a:off x="6347797" y="2694793"/>
            <a:ext cx="5844203" cy="3740368"/>
          </a:xfrm>
        </p:spPr>
        <p:txBody>
          <a:bodyPr/>
          <a:lstStyle/>
          <a:p>
            <a:pPr marL="571500" indent="-342900">
              <a:buFont typeface="Arial" panose="020B0604020202020204" pitchFamily="34" charset="0"/>
              <a:buChar char="•"/>
            </a:pPr>
            <a:r>
              <a:rPr lang="en-CA" sz="2800" b="1" u="sng"/>
              <a:t>Logistic Growth Model</a:t>
            </a:r>
            <a:endParaRPr lang="en-CA" sz="2800" u="sng"/>
          </a:p>
          <a:p>
            <a:pPr marL="571500" indent="-342900">
              <a:buFont typeface="Arial" panose="020B0604020202020204" pitchFamily="34" charset="0"/>
              <a:buChar char="•"/>
            </a:pPr>
            <a:r>
              <a:rPr lang="en-CA" sz="2400"/>
              <a:t>Limited resources</a:t>
            </a:r>
          </a:p>
          <a:p>
            <a:pPr marL="571500" indent="-342900">
              <a:buFont typeface="Arial" panose="020B0604020202020204" pitchFamily="34" charset="0"/>
              <a:buChar char="•"/>
            </a:pPr>
            <a:r>
              <a:rPr lang="en-CA" sz="2400"/>
              <a:t>Growth levels off at carrying capacity, K.</a:t>
            </a:r>
          </a:p>
          <a:p>
            <a:pPr marL="571500" indent="-342900">
              <a:buFont typeface="Arial" panose="020B0604020202020204" pitchFamily="34" charset="0"/>
              <a:buChar char="•"/>
            </a:pPr>
            <a:r>
              <a:rPr lang="en-CA" sz="2400"/>
              <a:t>Realistic</a:t>
            </a:r>
          </a:p>
          <a:p>
            <a:endParaRPr lang="en-US"/>
          </a:p>
        </p:txBody>
      </p:sp>
      <p:sp>
        <p:nvSpPr>
          <p:cNvPr id="5" name="Rectangle 4">
            <a:extLst>
              <a:ext uri="{FF2B5EF4-FFF2-40B4-BE49-F238E27FC236}">
                <a16:creationId xmlns:a16="http://schemas.microsoft.com/office/drawing/2014/main" id="{4F382B1D-35C3-1F4D-EFE4-A5A4588A46FD}"/>
              </a:ext>
            </a:extLst>
          </p:cNvPr>
          <p:cNvSpPr/>
          <p:nvPr/>
        </p:nvSpPr>
        <p:spPr>
          <a:xfrm>
            <a:off x="-1237785" y="5675971"/>
            <a:ext cx="2040673" cy="1984917"/>
          </a:xfrm>
          <a:prstGeom prst="rect">
            <a:avLst/>
          </a:prstGeom>
          <a:solidFill>
            <a:srgbClr val="F7F2E3"/>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5FA566B-E448-F18F-76D2-062AB556C455}"/>
              </a:ext>
            </a:extLst>
          </p:cNvPr>
          <p:cNvCxnSpPr>
            <a:cxnSpLocks/>
          </p:cNvCxnSpPr>
          <p:nvPr/>
        </p:nvCxnSpPr>
        <p:spPr>
          <a:xfrm>
            <a:off x="5826643" y="2977116"/>
            <a:ext cx="0" cy="3458045"/>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4E3A238-2BFB-95DB-2D1A-DD35D7DBCA5B}"/>
              </a:ext>
            </a:extLst>
          </p:cNvPr>
          <p:cNvCxnSpPr>
            <a:cxnSpLocks/>
          </p:cNvCxnSpPr>
          <p:nvPr/>
        </p:nvCxnSpPr>
        <p:spPr>
          <a:xfrm>
            <a:off x="-435933" y="2977116"/>
            <a:ext cx="13716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D06B3B6-7940-7C36-3978-10B5767A72A4}"/>
              </a:ext>
            </a:extLst>
          </p:cNvPr>
          <p:cNvCxnSpPr>
            <a:cxnSpLocks/>
          </p:cNvCxnSpPr>
          <p:nvPr/>
        </p:nvCxnSpPr>
        <p:spPr>
          <a:xfrm>
            <a:off x="-510203" y="6435161"/>
            <a:ext cx="13716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344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44B1101E-59BB-4A43-B8B8-9E10B297C388}"/>
                  </a:ext>
                </a:extLst>
              </p:cNvPr>
              <p:cNvSpPr>
                <a:spLocks noGrp="1"/>
              </p:cNvSpPr>
              <p:nvPr>
                <p:ph type="body" idx="1"/>
              </p:nvPr>
            </p:nvSpPr>
            <p:spPr/>
            <p:txBody>
              <a:bodyPr anchor="t"/>
              <a:lstStyle/>
              <a:p>
                <a:pPr marL="228600" indent="0" algn="ctr"/>
                <a14:m>
                  <m:oMathPara xmlns:m="http://schemas.openxmlformats.org/officeDocument/2006/math">
                    <m:oMathParaPr>
                      <m:jc m:val="center"/>
                    </m:oMathParaPr>
                    <m:oMath xmlns:m="http://schemas.openxmlformats.org/officeDocument/2006/math">
                      <m:f>
                        <m:fPr>
                          <m:ctrlPr>
                            <a:rPr lang="en-US" sz="4000" i="1" smtClean="0">
                              <a:latin typeface="Cambria Math" panose="02040503050406030204" pitchFamily="18" charset="0"/>
                            </a:rPr>
                          </m:ctrlPr>
                        </m:fPr>
                        <m:num>
                          <m:r>
                            <a:rPr lang="en-CA" sz="4000" b="0" i="1" smtClean="0">
                              <a:latin typeface="Cambria Math" panose="02040503050406030204" pitchFamily="18" charset="0"/>
                            </a:rPr>
                            <m:t>𝑑𝑃</m:t>
                          </m:r>
                        </m:num>
                        <m:den>
                          <m:r>
                            <a:rPr lang="en-CA" sz="4000" b="0" i="1" smtClean="0">
                              <a:latin typeface="Cambria Math" panose="02040503050406030204" pitchFamily="18" charset="0"/>
                            </a:rPr>
                            <m:t>𝑑𝑡</m:t>
                          </m:r>
                        </m:den>
                      </m:f>
                      <m:r>
                        <a:rPr lang="en-CA" sz="4000" b="0" i="1" smtClean="0">
                          <a:latin typeface="Cambria Math" panose="02040503050406030204" pitchFamily="18" charset="0"/>
                        </a:rPr>
                        <m:t>=</m:t>
                      </m:r>
                      <m:r>
                        <a:rPr lang="en-CA" sz="4000" b="0" i="1" smtClean="0">
                          <a:latin typeface="Cambria Math" panose="02040503050406030204" pitchFamily="18" charset="0"/>
                        </a:rPr>
                        <m:t>𝑟𝑃</m:t>
                      </m:r>
                      <m:d>
                        <m:dPr>
                          <m:ctrlPr>
                            <a:rPr lang="en-CA" sz="4000" b="0" i="1" smtClean="0">
                              <a:latin typeface="Cambria Math" panose="02040503050406030204" pitchFamily="18" charset="0"/>
                            </a:rPr>
                          </m:ctrlPr>
                        </m:dPr>
                        <m:e>
                          <m:r>
                            <a:rPr lang="en-CA" sz="4000" b="0" i="1" smtClean="0">
                              <a:latin typeface="Cambria Math" panose="02040503050406030204" pitchFamily="18" charset="0"/>
                            </a:rPr>
                            <m:t>1−</m:t>
                          </m:r>
                          <m:f>
                            <m:fPr>
                              <m:ctrlPr>
                                <a:rPr lang="en-CA" sz="4000" b="0" i="1" smtClean="0">
                                  <a:latin typeface="Cambria Math" panose="02040503050406030204" pitchFamily="18" charset="0"/>
                                </a:rPr>
                              </m:ctrlPr>
                            </m:fPr>
                            <m:num>
                              <m:r>
                                <a:rPr lang="en-CA" sz="4000" b="0" i="1" smtClean="0">
                                  <a:latin typeface="Cambria Math" panose="02040503050406030204" pitchFamily="18" charset="0"/>
                                </a:rPr>
                                <m:t>𝑃</m:t>
                              </m:r>
                            </m:num>
                            <m:den>
                              <m:r>
                                <a:rPr lang="en-CA" sz="4000" b="0" i="1" smtClean="0">
                                  <a:latin typeface="Cambria Math" panose="02040503050406030204" pitchFamily="18" charset="0"/>
                                </a:rPr>
                                <m:t>𝐾</m:t>
                              </m:r>
                            </m:den>
                          </m:f>
                        </m:e>
                      </m:d>
                    </m:oMath>
                  </m:oMathPara>
                </a14:m>
                <a:endParaRPr lang="en-US" sz="2800"/>
              </a:p>
              <a:p>
                <a:pPr marL="228600" indent="0" algn="ctr"/>
                <a:endParaRPr lang="en-US" sz="2800"/>
              </a:p>
              <a:p>
                <a:pPr marL="228600" indent="0" algn="ctr"/>
                <a14:m>
                  <m:oMath xmlns:m="http://schemas.openxmlformats.org/officeDocument/2006/math">
                    <m:r>
                      <a:rPr lang="en-CA" sz="2800" b="0" i="1" smtClean="0">
                        <a:latin typeface="Cambria Math" panose="02040503050406030204" pitchFamily="18" charset="0"/>
                      </a:rPr>
                      <m:t>𝑟</m:t>
                    </m:r>
                  </m:oMath>
                </a14:m>
                <a:r>
                  <a:rPr lang="en-US" sz="2800"/>
                  <a:t> is the growth rate.</a:t>
                </a:r>
              </a:p>
              <a:p>
                <a:pPr marL="228600" indent="0" algn="ctr"/>
                <a14:m>
                  <m:oMath xmlns:m="http://schemas.openxmlformats.org/officeDocument/2006/math">
                    <m:r>
                      <a:rPr lang="en-CA" sz="2800" b="0" i="1" smtClean="0">
                        <a:latin typeface="Cambria Math" panose="02040503050406030204" pitchFamily="18" charset="0"/>
                      </a:rPr>
                      <m:t>𝑃</m:t>
                    </m:r>
                  </m:oMath>
                </a14:m>
                <a:r>
                  <a:rPr lang="en-US" sz="2800"/>
                  <a:t> is the population.</a:t>
                </a:r>
              </a:p>
              <a:p>
                <a:pPr marL="228600" indent="0" algn="ctr"/>
                <a14:m>
                  <m:oMath xmlns:m="http://schemas.openxmlformats.org/officeDocument/2006/math">
                    <m:r>
                      <a:rPr lang="en-CA" sz="2800" b="0" i="1" smtClean="0">
                        <a:latin typeface="Cambria Math" panose="02040503050406030204" pitchFamily="18" charset="0"/>
                      </a:rPr>
                      <m:t>𝐾</m:t>
                    </m:r>
                  </m:oMath>
                </a14:m>
                <a:r>
                  <a:rPr lang="en-US" sz="2800"/>
                  <a:t> is the carrying capacity.</a:t>
                </a:r>
              </a:p>
            </p:txBody>
          </p:sp>
        </mc:Choice>
        <mc:Fallback xmlns="">
          <p:sp>
            <p:nvSpPr>
              <p:cNvPr id="2" name="Text Placeholder 1">
                <a:extLst>
                  <a:ext uri="{FF2B5EF4-FFF2-40B4-BE49-F238E27FC236}">
                    <a16:creationId xmlns:a16="http://schemas.microsoft.com/office/drawing/2014/main" id="{44B1101E-59BB-4A43-B8B8-9E10B297C388}"/>
                  </a:ext>
                </a:extLst>
              </p:cNvPr>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8FE8FC6D-898A-EC64-3BBE-90B843A5837B}"/>
              </a:ext>
            </a:extLst>
          </p:cNvPr>
          <p:cNvSpPr>
            <a:spLocks noGrp="1"/>
          </p:cNvSpPr>
          <p:nvPr>
            <p:ph type="body" idx="2"/>
          </p:nvPr>
        </p:nvSpPr>
        <p:spPr/>
        <p:txBody>
          <a:bodyPr/>
          <a:lstStyle/>
          <a:p>
            <a:r>
              <a:rPr lang="en-US" sz="4400"/>
              <a:t>The Logistic Equation</a:t>
            </a:r>
          </a:p>
        </p:txBody>
      </p:sp>
      <p:sp>
        <p:nvSpPr>
          <p:cNvPr id="4" name="Rectangle 3">
            <a:extLst>
              <a:ext uri="{FF2B5EF4-FFF2-40B4-BE49-F238E27FC236}">
                <a16:creationId xmlns:a16="http://schemas.microsoft.com/office/drawing/2014/main" id="{4ABDA0EA-EA99-0E69-DC57-75AD3311E0BE}"/>
              </a:ext>
            </a:extLst>
          </p:cNvPr>
          <p:cNvSpPr/>
          <p:nvPr/>
        </p:nvSpPr>
        <p:spPr>
          <a:xfrm>
            <a:off x="-1237785" y="5675971"/>
            <a:ext cx="2040673" cy="1984917"/>
          </a:xfrm>
          <a:prstGeom prst="rect">
            <a:avLst/>
          </a:prstGeom>
          <a:solidFill>
            <a:srgbClr val="F7F2E3"/>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AA084D14-4B17-00A8-4454-0465D7CAEEA5}"/>
              </a:ext>
            </a:extLst>
          </p:cNvPr>
          <p:cNvSpPr txBox="1"/>
          <p:nvPr/>
        </p:nvSpPr>
        <p:spPr>
          <a:xfrm>
            <a:off x="163285" y="6550223"/>
            <a:ext cx="12562114" cy="307777"/>
          </a:xfrm>
          <a:prstGeom prst="rect">
            <a:avLst/>
          </a:prstGeom>
          <a:noFill/>
        </p:spPr>
        <p:txBody>
          <a:bodyPr wrap="square">
            <a:spAutoFit/>
          </a:bodyPr>
          <a:lstStyle/>
          <a:p>
            <a:r>
              <a:rPr lang="en-US" sz="1350" u="sng">
                <a:solidFill>
                  <a:schemeClr val="tx1"/>
                </a:solidFill>
              </a:rPr>
              <a:t>[3] https://math.libretexts.org/Bookshelves/Calculus/Calculus_(OpenStax)/08%3A_Introduction_to_Differential_Equations/8.04%3A_The_Logistic_Equation</a:t>
            </a:r>
          </a:p>
        </p:txBody>
      </p:sp>
    </p:spTree>
    <p:extLst>
      <p:ext uri="{BB962C8B-B14F-4D97-AF65-F5344CB8AC3E}">
        <p14:creationId xmlns:p14="http://schemas.microsoft.com/office/powerpoint/2010/main" val="46408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DDB678E-4ACE-E6D5-F357-2FB7A41A2244}"/>
              </a:ext>
            </a:extLst>
          </p:cNvPr>
          <p:cNvSpPr/>
          <p:nvPr/>
        </p:nvSpPr>
        <p:spPr>
          <a:xfrm>
            <a:off x="-1237785" y="5675971"/>
            <a:ext cx="2040673" cy="1984917"/>
          </a:xfrm>
          <a:prstGeom prst="rect">
            <a:avLst/>
          </a:prstGeom>
          <a:solidFill>
            <a:srgbClr val="F7F2E3"/>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 Placeholder 1">
            <a:extLst>
              <a:ext uri="{FF2B5EF4-FFF2-40B4-BE49-F238E27FC236}">
                <a16:creationId xmlns:a16="http://schemas.microsoft.com/office/drawing/2014/main" id="{DE44E173-BFC4-E974-A828-D06C2E891B22}"/>
              </a:ext>
            </a:extLst>
          </p:cNvPr>
          <p:cNvSpPr>
            <a:spLocks noGrp="1"/>
          </p:cNvSpPr>
          <p:nvPr>
            <p:ph type="body" idx="1"/>
          </p:nvPr>
        </p:nvSpPr>
        <p:spPr/>
        <p:txBody>
          <a:bodyPr/>
          <a:lstStyle/>
          <a:p>
            <a:endParaRPr lang="en-CA"/>
          </a:p>
        </p:txBody>
      </p:sp>
      <p:sp>
        <p:nvSpPr>
          <p:cNvPr id="3" name="Text Placeholder 2">
            <a:extLst>
              <a:ext uri="{FF2B5EF4-FFF2-40B4-BE49-F238E27FC236}">
                <a16:creationId xmlns:a16="http://schemas.microsoft.com/office/drawing/2014/main" id="{40D277CE-140F-2583-E439-42A528A03162}"/>
              </a:ext>
            </a:extLst>
          </p:cNvPr>
          <p:cNvSpPr>
            <a:spLocks noGrp="1"/>
          </p:cNvSpPr>
          <p:nvPr>
            <p:ph type="body" idx="2"/>
          </p:nvPr>
        </p:nvSpPr>
        <p:spPr>
          <a:xfrm>
            <a:off x="5886450" y="1080673"/>
            <a:ext cx="5543550" cy="904800"/>
          </a:xfrm>
        </p:spPr>
        <p:txBody>
          <a:bodyPr/>
          <a:lstStyle/>
          <a:p>
            <a:r>
              <a:rPr lang="en-US" sz="4400"/>
              <a:t>Logistic Growth Equation with Runge- Kutta-4 Algorithm</a:t>
            </a:r>
            <a:endParaRPr lang="en-CA" sz="4400"/>
          </a:p>
        </p:txBody>
      </p:sp>
      <p:pic>
        <p:nvPicPr>
          <p:cNvPr id="7" name="Picture 6">
            <a:extLst>
              <a:ext uri="{FF2B5EF4-FFF2-40B4-BE49-F238E27FC236}">
                <a16:creationId xmlns:a16="http://schemas.microsoft.com/office/drawing/2014/main" id="{EC0599A3-5F95-EF73-4A80-39D6061C355D}"/>
              </a:ext>
            </a:extLst>
          </p:cNvPr>
          <p:cNvPicPr>
            <a:picLocks noChangeAspect="1"/>
          </p:cNvPicPr>
          <p:nvPr/>
        </p:nvPicPr>
        <p:blipFill>
          <a:blip r:embed="rId2"/>
          <a:stretch>
            <a:fillRect/>
          </a:stretch>
        </p:blipFill>
        <p:spPr>
          <a:xfrm>
            <a:off x="253336" y="432833"/>
            <a:ext cx="5886450" cy="6191250"/>
          </a:xfrm>
          <a:prstGeom prst="rect">
            <a:avLst/>
          </a:prstGeom>
        </p:spPr>
      </p:pic>
    </p:spTree>
    <p:extLst>
      <p:ext uri="{BB962C8B-B14F-4D97-AF65-F5344CB8AC3E}">
        <p14:creationId xmlns:p14="http://schemas.microsoft.com/office/powerpoint/2010/main" val="41720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6035E8F6-B7AD-4D89-B4DB-DA4F23E35E9F}"/>
                  </a:ext>
                </a:extLst>
              </p:cNvPr>
              <p:cNvSpPr>
                <a:spLocks noGrp="1"/>
              </p:cNvSpPr>
              <p:nvPr>
                <p:ph type="body" idx="1"/>
              </p:nvPr>
            </p:nvSpPr>
            <p:spPr/>
            <p:txBody>
              <a:bodyPr anchor="t"/>
              <a:lstStyle/>
              <a:p>
                <a:pPr marL="514350" indent="-285750">
                  <a:buFont typeface="Arial" panose="020B0604020202020204" pitchFamily="34" charset="0"/>
                  <a:buChar char="•"/>
                </a:pPr>
                <a:r>
                  <a:rPr lang="en-US" sz="2400"/>
                  <a:t>We use Runge-</a:t>
                </a:r>
                <a:r>
                  <a:rPr lang="en-US" sz="2400" err="1"/>
                  <a:t>Kutta</a:t>
                </a:r>
                <a:r>
                  <a:rPr lang="en-US" sz="2400"/>
                  <a:t> (4</a:t>
                </a:r>
                <a:r>
                  <a:rPr lang="en-US" sz="2400" baseline="30000"/>
                  <a:t>th</a:t>
                </a:r>
                <a:r>
                  <a:rPr lang="en-US" sz="2400"/>
                  <a:t> order) to solve this DE, and added in our variations that affect r and/or P.</a:t>
                </a:r>
              </a:p>
              <a:p>
                <a:pPr marL="514350" indent="-285750">
                  <a:buFont typeface="Arial" panose="020B0604020202020204" pitchFamily="34" charset="0"/>
                  <a:buChar char="•"/>
                </a:pPr>
                <a:endParaRPr lang="en-CA" sz="2400" b="0"/>
              </a:p>
              <a:p>
                <a:pPr marL="514350" indent="-285750">
                  <a:buFont typeface="Arial" panose="020B0604020202020204" pitchFamily="34" charset="0"/>
                  <a:buChar char="•"/>
                </a:pPr>
                <a:r>
                  <a:rPr lang="en-CA" sz="2400" b="0"/>
                  <a:t>Seasons: </a:t>
                </a:r>
                <a14:m>
                  <m:oMath xmlns:m="http://schemas.openxmlformats.org/officeDocument/2006/math">
                    <m:r>
                      <a:rPr lang="en-CA" sz="2400" b="0" i="1" smtClean="0">
                        <a:latin typeface="Cambria Math" panose="02040503050406030204" pitchFamily="18" charset="0"/>
                      </a:rPr>
                      <m:t>𝑟</m:t>
                    </m:r>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𝑟</m:t>
                        </m:r>
                      </m:e>
                      <m:sub>
                        <m:r>
                          <a:rPr lang="en-CA" sz="2400" b="0" i="1" smtClean="0">
                            <a:latin typeface="Cambria Math" panose="02040503050406030204" pitchFamily="18" charset="0"/>
                          </a:rPr>
                          <m:t>0</m:t>
                        </m:r>
                      </m:sub>
                    </m:sSub>
                    <m:d>
                      <m:dPr>
                        <m:ctrlPr>
                          <a:rPr lang="en-CA" sz="2400" b="0" i="1" smtClean="0">
                            <a:latin typeface="Cambria Math" panose="02040503050406030204" pitchFamily="18" charset="0"/>
                          </a:rPr>
                        </m:ctrlPr>
                      </m:dPr>
                      <m:e>
                        <m:r>
                          <a:rPr lang="en-CA" sz="2400" b="0" i="1" smtClean="0">
                            <a:latin typeface="Cambria Math" panose="02040503050406030204" pitchFamily="18" charset="0"/>
                          </a:rPr>
                          <m:t>1+</m:t>
                        </m:r>
                        <m:func>
                          <m:funcPr>
                            <m:ctrlPr>
                              <a:rPr lang="en-CA" sz="2400" b="0" i="1" smtClean="0">
                                <a:latin typeface="Cambria Math" panose="02040503050406030204" pitchFamily="18" charset="0"/>
                              </a:rPr>
                            </m:ctrlPr>
                          </m:funcPr>
                          <m:fName>
                            <m:r>
                              <m:rPr>
                                <m:sty m:val="p"/>
                              </m:rPr>
                              <a:rPr lang="en-CA" sz="2400" b="0" i="0" smtClean="0">
                                <a:latin typeface="Cambria Math" panose="02040503050406030204" pitchFamily="18" charset="0"/>
                              </a:rPr>
                              <m:t>sin</m:t>
                            </m:r>
                          </m:fName>
                          <m:e>
                            <m:d>
                              <m:dPr>
                                <m:ctrlPr>
                                  <a:rPr lang="en-CA" sz="2400" b="0" i="1" smtClean="0">
                                    <a:latin typeface="Cambria Math" panose="02040503050406030204" pitchFamily="18" charset="0"/>
                                  </a:rPr>
                                </m:ctrlPr>
                              </m:dPr>
                              <m:e>
                                <m:r>
                                  <a:rPr lang="en-CA" sz="2400" b="0" i="1" smtClean="0">
                                    <a:latin typeface="Cambria Math" panose="02040503050406030204" pitchFamily="18" charset="0"/>
                                    <a:ea typeface="Cambria Math" panose="02040503050406030204" pitchFamily="18" charset="0"/>
                                  </a:rPr>
                                  <m:t>𝜔</m:t>
                                </m:r>
                                <m:r>
                                  <a:rPr lang="en-CA" sz="2400" b="0" i="1" smtClean="0">
                                    <a:latin typeface="Cambria Math" panose="02040503050406030204" pitchFamily="18" charset="0"/>
                                    <a:ea typeface="Cambria Math" panose="02040503050406030204" pitchFamily="18" charset="0"/>
                                  </a:rPr>
                                  <m:t>𝑡</m:t>
                                </m:r>
                              </m:e>
                            </m:d>
                          </m:e>
                        </m:func>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0</m:t>
                        </m:r>
                      </m:sub>
                    </m:sSub>
                    <m:r>
                      <m:rPr>
                        <m:sty m:val="p"/>
                      </m:rPr>
                      <a:rPr lang="en-US" sz="2400" b="0" i="0" smtClean="0">
                        <a:latin typeface="Cambria Math" panose="02040503050406030204" pitchFamily="18" charset="0"/>
                        <a:ea typeface="Cambria Math" panose="02040503050406030204" pitchFamily="18" charset="0"/>
                      </a:rPr>
                      <m:t>sin</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𝜔</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oMath>
                </a14:m>
                <a:endParaRPr lang="en-US"/>
              </a:p>
              <a:p>
                <a:pPr marL="514350" indent="-285750">
                  <a:buFont typeface="Arial" panose="020B0604020202020204" pitchFamily="34" charset="0"/>
                  <a:buChar char="•"/>
                </a:pPr>
                <a:endParaRPr lang="en-US" sz="2400"/>
              </a:p>
              <a:p>
                <a:pPr marL="514350" indent="-285750">
                  <a:buFont typeface="Arial" panose="020B0604020202020204" pitchFamily="34" charset="0"/>
                  <a:buChar char="•"/>
                </a:pPr>
                <a:r>
                  <a:rPr lang="en-US" sz="2400"/>
                  <a:t>Diseases: Correlated with population, variable amount of decreases</a:t>
                </a:r>
              </a:p>
              <a:p>
                <a:pPr marL="514350" indent="-285750">
                  <a:buFont typeface="Arial" panose="020B0604020202020204" pitchFamily="34" charset="0"/>
                  <a:buChar char="•"/>
                </a:pPr>
                <a:endParaRPr lang="en-US" sz="2400"/>
              </a:p>
              <a:p>
                <a:pPr marL="514350" indent="-285750">
                  <a:buFont typeface="Arial" panose="020B0604020202020204" pitchFamily="34" charset="0"/>
                  <a:buChar char="•"/>
                </a:pPr>
                <a:r>
                  <a:rPr lang="en-US" sz="2400"/>
                  <a:t>Disasters: Happen at random intervals, variable amount of decrease</a:t>
                </a:r>
              </a:p>
            </p:txBody>
          </p:sp>
        </mc:Choice>
        <mc:Fallback xmlns="">
          <p:sp>
            <p:nvSpPr>
              <p:cNvPr id="2" name="Text Placeholder 1">
                <a:extLst>
                  <a:ext uri="{FF2B5EF4-FFF2-40B4-BE49-F238E27FC236}">
                    <a16:creationId xmlns:a16="http://schemas.microsoft.com/office/drawing/2014/main" id="{6035E8F6-B7AD-4D89-B4DB-DA4F23E35E9F}"/>
                  </a:ext>
                </a:extLst>
              </p:cNvPr>
              <p:cNvSpPr>
                <a:spLocks noGrp="1" noRot="1" noChangeAspect="1" noMove="1" noResize="1" noEditPoints="1" noAdjustHandles="1" noChangeArrowheads="1" noChangeShapeType="1" noTextEdit="1"/>
              </p:cNvSpPr>
              <p:nvPr>
                <p:ph type="body" idx="1"/>
              </p:nvPr>
            </p:nvSpPr>
            <p:spPr>
              <a:blipFill>
                <a:blip r:embed="rId3"/>
                <a:stretch>
                  <a:fillRect b="-48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2553870-C804-8E4B-AA15-16801332B6BA}"/>
              </a:ext>
            </a:extLst>
          </p:cNvPr>
          <p:cNvSpPr>
            <a:spLocks noGrp="1"/>
          </p:cNvSpPr>
          <p:nvPr>
            <p:ph type="body" idx="2"/>
          </p:nvPr>
        </p:nvSpPr>
        <p:spPr/>
        <p:txBody>
          <a:bodyPr/>
          <a:lstStyle/>
          <a:p>
            <a:r>
              <a:rPr lang="en-US" sz="4400"/>
              <a:t>Methods</a:t>
            </a:r>
          </a:p>
        </p:txBody>
      </p:sp>
      <p:sp>
        <p:nvSpPr>
          <p:cNvPr id="4" name="Rectangle 3">
            <a:extLst>
              <a:ext uri="{FF2B5EF4-FFF2-40B4-BE49-F238E27FC236}">
                <a16:creationId xmlns:a16="http://schemas.microsoft.com/office/drawing/2014/main" id="{ABD693AD-E5EB-142B-6355-AAD4B06B182C}"/>
              </a:ext>
            </a:extLst>
          </p:cNvPr>
          <p:cNvSpPr/>
          <p:nvPr/>
        </p:nvSpPr>
        <p:spPr>
          <a:xfrm>
            <a:off x="-1237785" y="5675971"/>
            <a:ext cx="2040673" cy="1984917"/>
          </a:xfrm>
          <a:prstGeom prst="rect">
            <a:avLst/>
          </a:prstGeom>
          <a:solidFill>
            <a:srgbClr val="F7F2E3"/>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2103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ACFB21-A3DE-094F-D366-FF4C2BA1A228}"/>
              </a:ext>
            </a:extLst>
          </p:cNvPr>
          <p:cNvSpPr>
            <a:spLocks noGrp="1"/>
          </p:cNvSpPr>
          <p:nvPr>
            <p:ph type="body" idx="1"/>
          </p:nvPr>
        </p:nvSpPr>
        <p:spPr/>
        <p:txBody>
          <a:bodyPr/>
          <a:lstStyle/>
          <a:p>
            <a:endParaRPr lang="en-CA"/>
          </a:p>
        </p:txBody>
      </p:sp>
      <p:sp>
        <p:nvSpPr>
          <p:cNvPr id="3" name="Text Placeholder 2">
            <a:extLst>
              <a:ext uri="{FF2B5EF4-FFF2-40B4-BE49-F238E27FC236}">
                <a16:creationId xmlns:a16="http://schemas.microsoft.com/office/drawing/2014/main" id="{0CD47E47-ABC0-DC1B-A6E7-D999A9EE25DC}"/>
              </a:ext>
            </a:extLst>
          </p:cNvPr>
          <p:cNvSpPr>
            <a:spLocks noGrp="1"/>
          </p:cNvSpPr>
          <p:nvPr>
            <p:ph type="body" idx="2"/>
          </p:nvPr>
        </p:nvSpPr>
        <p:spPr/>
        <p:txBody>
          <a:bodyPr/>
          <a:lstStyle/>
          <a:p>
            <a:r>
              <a:rPr lang="en-US" sz="4400"/>
              <a:t>Limited “Island” Experiment</a:t>
            </a:r>
            <a:endParaRPr lang="en-CA" sz="4400"/>
          </a:p>
        </p:txBody>
      </p:sp>
      <p:pic>
        <p:nvPicPr>
          <p:cNvPr id="5" name="Picture 4">
            <a:extLst>
              <a:ext uri="{FF2B5EF4-FFF2-40B4-BE49-F238E27FC236}">
                <a16:creationId xmlns:a16="http://schemas.microsoft.com/office/drawing/2014/main" id="{AF29FA21-5D5F-666A-5F25-A52A5E096CD0}"/>
              </a:ext>
            </a:extLst>
          </p:cNvPr>
          <p:cNvPicPr>
            <a:picLocks noChangeAspect="1"/>
          </p:cNvPicPr>
          <p:nvPr/>
        </p:nvPicPr>
        <p:blipFill>
          <a:blip r:embed="rId2"/>
          <a:stretch>
            <a:fillRect/>
          </a:stretch>
        </p:blipFill>
        <p:spPr>
          <a:xfrm>
            <a:off x="2252330" y="1634880"/>
            <a:ext cx="7687340" cy="5033549"/>
          </a:xfrm>
          <a:prstGeom prst="rect">
            <a:avLst/>
          </a:prstGeom>
        </p:spPr>
      </p:pic>
      <p:sp>
        <p:nvSpPr>
          <p:cNvPr id="4" name="Rectangle 3">
            <a:extLst>
              <a:ext uri="{FF2B5EF4-FFF2-40B4-BE49-F238E27FC236}">
                <a16:creationId xmlns:a16="http://schemas.microsoft.com/office/drawing/2014/main" id="{1505E4B0-404E-E8EF-29A9-F2C7DD7B1EEA}"/>
              </a:ext>
            </a:extLst>
          </p:cNvPr>
          <p:cNvSpPr/>
          <p:nvPr/>
        </p:nvSpPr>
        <p:spPr>
          <a:xfrm>
            <a:off x="-1237785" y="5675971"/>
            <a:ext cx="2040673" cy="1984917"/>
          </a:xfrm>
          <a:prstGeom prst="rect">
            <a:avLst/>
          </a:prstGeom>
          <a:solidFill>
            <a:srgbClr val="F7F2E3"/>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6184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E96F85-1C5E-F106-6DCC-F496C0325878}"/>
              </a:ext>
            </a:extLst>
          </p:cNvPr>
          <p:cNvSpPr/>
          <p:nvPr/>
        </p:nvSpPr>
        <p:spPr>
          <a:xfrm>
            <a:off x="-1237785" y="5675971"/>
            <a:ext cx="2040673" cy="1984917"/>
          </a:xfrm>
          <a:prstGeom prst="rect">
            <a:avLst/>
          </a:prstGeom>
          <a:solidFill>
            <a:srgbClr val="F7F2E3"/>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ext Placeholder 1">
            <a:extLst>
              <a:ext uri="{FF2B5EF4-FFF2-40B4-BE49-F238E27FC236}">
                <a16:creationId xmlns:a16="http://schemas.microsoft.com/office/drawing/2014/main" id="{B582C9F6-D1A1-92DD-2835-D3D074B9C3AE}"/>
              </a:ext>
            </a:extLst>
          </p:cNvPr>
          <p:cNvSpPr>
            <a:spLocks noGrp="1"/>
          </p:cNvSpPr>
          <p:nvPr>
            <p:ph type="body" idx="1"/>
          </p:nvPr>
        </p:nvSpPr>
        <p:spPr/>
        <p:txBody>
          <a:bodyPr/>
          <a:lstStyle/>
          <a:p>
            <a:endParaRPr lang="en-CA"/>
          </a:p>
        </p:txBody>
      </p:sp>
      <p:sp>
        <p:nvSpPr>
          <p:cNvPr id="3" name="Text Placeholder 2">
            <a:extLst>
              <a:ext uri="{FF2B5EF4-FFF2-40B4-BE49-F238E27FC236}">
                <a16:creationId xmlns:a16="http://schemas.microsoft.com/office/drawing/2014/main" id="{BAEADACB-D008-457A-901A-B94BE2ED36CE}"/>
              </a:ext>
            </a:extLst>
          </p:cNvPr>
          <p:cNvSpPr>
            <a:spLocks noGrp="1"/>
          </p:cNvSpPr>
          <p:nvPr>
            <p:ph type="body" idx="2"/>
          </p:nvPr>
        </p:nvSpPr>
        <p:spPr>
          <a:xfrm>
            <a:off x="1616149" y="721981"/>
            <a:ext cx="9531419" cy="758461"/>
          </a:xfrm>
        </p:spPr>
        <p:txBody>
          <a:bodyPr/>
          <a:lstStyle/>
          <a:p>
            <a:r>
              <a:rPr lang="en-US" sz="4400"/>
              <a:t>Adding in Disease and Disaster Dynamics</a:t>
            </a:r>
            <a:endParaRPr lang="en-CA" sz="4400"/>
          </a:p>
        </p:txBody>
      </p:sp>
      <p:pic>
        <p:nvPicPr>
          <p:cNvPr id="5" name="Picture 4">
            <a:extLst>
              <a:ext uri="{FF2B5EF4-FFF2-40B4-BE49-F238E27FC236}">
                <a16:creationId xmlns:a16="http://schemas.microsoft.com/office/drawing/2014/main" id="{B7EA0F44-9EF8-A220-8910-B79CFF21378B}"/>
              </a:ext>
            </a:extLst>
          </p:cNvPr>
          <p:cNvPicPr>
            <a:picLocks noChangeAspect="1"/>
          </p:cNvPicPr>
          <p:nvPr/>
        </p:nvPicPr>
        <p:blipFill>
          <a:blip r:embed="rId2"/>
          <a:stretch>
            <a:fillRect/>
          </a:stretch>
        </p:blipFill>
        <p:spPr>
          <a:xfrm>
            <a:off x="1897268" y="4180762"/>
            <a:ext cx="4309141" cy="2647158"/>
          </a:xfrm>
          <a:prstGeom prst="rect">
            <a:avLst/>
          </a:prstGeom>
        </p:spPr>
      </p:pic>
      <p:pic>
        <p:nvPicPr>
          <p:cNvPr id="9" name="Picture 8">
            <a:extLst>
              <a:ext uri="{FF2B5EF4-FFF2-40B4-BE49-F238E27FC236}">
                <a16:creationId xmlns:a16="http://schemas.microsoft.com/office/drawing/2014/main" id="{E2FBC214-2DFF-860D-4540-9461DDFC12CB}"/>
              </a:ext>
            </a:extLst>
          </p:cNvPr>
          <p:cNvPicPr>
            <a:picLocks noChangeAspect="1"/>
          </p:cNvPicPr>
          <p:nvPr/>
        </p:nvPicPr>
        <p:blipFill>
          <a:blip r:embed="rId3"/>
          <a:stretch>
            <a:fillRect/>
          </a:stretch>
        </p:blipFill>
        <p:spPr>
          <a:xfrm>
            <a:off x="4099605" y="1528929"/>
            <a:ext cx="4209607" cy="2647158"/>
          </a:xfrm>
          <a:prstGeom prst="rect">
            <a:avLst/>
          </a:prstGeom>
        </p:spPr>
      </p:pic>
      <p:pic>
        <p:nvPicPr>
          <p:cNvPr id="11" name="Picture 10">
            <a:extLst>
              <a:ext uri="{FF2B5EF4-FFF2-40B4-BE49-F238E27FC236}">
                <a16:creationId xmlns:a16="http://schemas.microsoft.com/office/drawing/2014/main" id="{3733DD79-A219-A9B3-D7BB-D3134B3BF9C2}"/>
              </a:ext>
            </a:extLst>
          </p:cNvPr>
          <p:cNvPicPr>
            <a:picLocks noChangeAspect="1"/>
          </p:cNvPicPr>
          <p:nvPr/>
        </p:nvPicPr>
        <p:blipFill>
          <a:blip r:embed="rId4"/>
          <a:stretch>
            <a:fillRect/>
          </a:stretch>
        </p:blipFill>
        <p:spPr>
          <a:xfrm>
            <a:off x="6156642" y="4177962"/>
            <a:ext cx="4305141" cy="2648083"/>
          </a:xfrm>
          <a:prstGeom prst="rect">
            <a:avLst/>
          </a:prstGeom>
        </p:spPr>
      </p:pic>
    </p:spTree>
    <p:extLst>
      <p:ext uri="{BB962C8B-B14F-4D97-AF65-F5344CB8AC3E}">
        <p14:creationId xmlns:p14="http://schemas.microsoft.com/office/powerpoint/2010/main" val="61523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5E87A1-CA30-1F81-FA03-03D9889F9655}"/>
              </a:ext>
            </a:extLst>
          </p:cNvPr>
          <p:cNvSpPr>
            <a:spLocks noGrp="1"/>
          </p:cNvSpPr>
          <p:nvPr>
            <p:ph type="body" idx="1"/>
          </p:nvPr>
        </p:nvSpPr>
        <p:spPr/>
        <p:txBody>
          <a:bodyPr/>
          <a:lstStyle/>
          <a:p>
            <a:endParaRPr lang="en-CA"/>
          </a:p>
        </p:txBody>
      </p:sp>
      <p:sp>
        <p:nvSpPr>
          <p:cNvPr id="3" name="Text Placeholder 2">
            <a:extLst>
              <a:ext uri="{FF2B5EF4-FFF2-40B4-BE49-F238E27FC236}">
                <a16:creationId xmlns:a16="http://schemas.microsoft.com/office/drawing/2014/main" id="{8E9FABA7-E069-BCA8-76D4-8B7E28BA6ABB}"/>
              </a:ext>
            </a:extLst>
          </p:cNvPr>
          <p:cNvSpPr>
            <a:spLocks noGrp="1"/>
          </p:cNvSpPr>
          <p:nvPr>
            <p:ph type="body" idx="2"/>
          </p:nvPr>
        </p:nvSpPr>
        <p:spPr>
          <a:xfrm>
            <a:off x="1488559" y="721981"/>
            <a:ext cx="9659010" cy="758461"/>
          </a:xfrm>
        </p:spPr>
        <p:txBody>
          <a:bodyPr/>
          <a:lstStyle/>
          <a:p>
            <a:r>
              <a:rPr lang="en-US" sz="4400" dirty="0"/>
              <a:t>Increasing Carrying Capacity to 10 billion</a:t>
            </a:r>
            <a:endParaRPr lang="en-CA" sz="4400" dirty="0"/>
          </a:p>
          <a:p>
            <a:endParaRPr lang="en-CA" dirty="0"/>
          </a:p>
        </p:txBody>
      </p:sp>
      <p:sp>
        <p:nvSpPr>
          <p:cNvPr id="4" name="Rectangle 3">
            <a:extLst>
              <a:ext uri="{FF2B5EF4-FFF2-40B4-BE49-F238E27FC236}">
                <a16:creationId xmlns:a16="http://schemas.microsoft.com/office/drawing/2014/main" id="{9017B8D1-097A-5554-8446-C8EDD6BEBBE6}"/>
              </a:ext>
            </a:extLst>
          </p:cNvPr>
          <p:cNvSpPr/>
          <p:nvPr/>
        </p:nvSpPr>
        <p:spPr>
          <a:xfrm>
            <a:off x="-1237785" y="5675971"/>
            <a:ext cx="2040673" cy="1984917"/>
          </a:xfrm>
          <a:prstGeom prst="rect">
            <a:avLst/>
          </a:prstGeom>
          <a:solidFill>
            <a:srgbClr val="F7F2E3"/>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C0113051-A565-9D6D-C856-EB4D363C63D0}"/>
              </a:ext>
            </a:extLst>
          </p:cNvPr>
          <p:cNvPicPr>
            <a:picLocks noChangeAspect="1"/>
          </p:cNvPicPr>
          <p:nvPr/>
        </p:nvPicPr>
        <p:blipFill>
          <a:blip r:embed="rId2"/>
          <a:stretch>
            <a:fillRect/>
          </a:stretch>
        </p:blipFill>
        <p:spPr>
          <a:xfrm>
            <a:off x="0" y="2301951"/>
            <a:ext cx="5996763" cy="3864834"/>
          </a:xfrm>
          <a:prstGeom prst="rect">
            <a:avLst/>
          </a:prstGeom>
        </p:spPr>
      </p:pic>
      <p:pic>
        <p:nvPicPr>
          <p:cNvPr id="10" name="Picture 9">
            <a:extLst>
              <a:ext uri="{FF2B5EF4-FFF2-40B4-BE49-F238E27FC236}">
                <a16:creationId xmlns:a16="http://schemas.microsoft.com/office/drawing/2014/main" id="{DF959862-463E-77DE-B529-347F0237F542}"/>
              </a:ext>
            </a:extLst>
          </p:cNvPr>
          <p:cNvPicPr>
            <a:picLocks noChangeAspect="1"/>
          </p:cNvPicPr>
          <p:nvPr/>
        </p:nvPicPr>
        <p:blipFill>
          <a:blip r:embed="rId3"/>
          <a:stretch>
            <a:fillRect/>
          </a:stretch>
        </p:blipFill>
        <p:spPr>
          <a:xfrm>
            <a:off x="5996763" y="2301950"/>
            <a:ext cx="6195237" cy="3864835"/>
          </a:xfrm>
          <a:prstGeom prst="rect">
            <a:avLst/>
          </a:prstGeom>
        </p:spPr>
      </p:pic>
    </p:spTree>
    <p:extLst>
      <p:ext uri="{BB962C8B-B14F-4D97-AF65-F5344CB8AC3E}">
        <p14:creationId xmlns:p14="http://schemas.microsoft.com/office/powerpoint/2010/main" val="237165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0078_Burton_Template_SlidesMania">
  <a:themeElements>
    <a:clrScheme name="Verd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683</Words>
  <Application>Microsoft Office PowerPoint</Application>
  <PresentationFormat>Widescreen</PresentationFormat>
  <Paragraphs>53</Paragraphs>
  <Slides>10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Oswald Light</vt:lpstr>
      <vt:lpstr>Oswald Medium</vt:lpstr>
      <vt:lpstr>Cambria Math</vt:lpstr>
      <vt:lpstr>Oswald</vt:lpstr>
      <vt:lpstr>Calibri</vt:lpstr>
      <vt:lpstr>Barlow Condensed</vt:lpstr>
      <vt:lpstr>Arial</vt:lpstr>
      <vt:lpstr>Questrial</vt:lpstr>
      <vt:lpstr>0078_Burton_Template_SlidesMania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Scott Salmon</cp:lastModifiedBy>
  <cp:revision>1</cp:revision>
  <dcterms:modified xsi:type="dcterms:W3CDTF">2024-11-05T00:00:30Z</dcterms:modified>
</cp:coreProperties>
</file>