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70" r:id="rId8"/>
    <p:sldId id="267" r:id="rId9"/>
    <p:sldId id="268" r:id="rId10"/>
    <p:sldId id="269" r:id="rId11"/>
    <p:sldId id="261" r:id="rId12"/>
    <p:sldId id="263" r:id="rId13"/>
    <p:sldId id="262" r:id="rId14"/>
    <p:sldId id="265" r:id="rId15"/>
    <p:sldId id="271" r:id="rId16"/>
    <p:sldId id="272" r:id="rId17"/>
    <p:sldId id="26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p:scale>
          <a:sx n="75" d="100"/>
          <a:sy n="75" d="100"/>
        </p:scale>
        <p:origin x="811"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257" y="2741318"/>
            <a:ext cx="10491480" cy="1070466"/>
          </a:xfrm>
        </p:spPr>
        <p:txBody>
          <a:bodyPr/>
          <a:lstStyle/>
          <a:p>
            <a:r>
              <a:rPr lang="en-US" sz="6600" dirty="0">
                <a:latin typeface="NFS font" panose="02000500000000000000" pitchFamily="2" charset="0"/>
              </a:rPr>
              <a:t>Fake News Filter</a:t>
            </a:r>
          </a:p>
        </p:txBody>
      </p:sp>
      <p:sp>
        <p:nvSpPr>
          <p:cNvPr id="3" name="Subtitle 2"/>
          <p:cNvSpPr>
            <a:spLocks noGrp="1"/>
          </p:cNvSpPr>
          <p:nvPr>
            <p:ph type="subTitle" idx="1"/>
          </p:nvPr>
        </p:nvSpPr>
        <p:spPr>
          <a:xfrm>
            <a:off x="5361375" y="3811784"/>
            <a:ext cx="4520848" cy="1096899"/>
          </a:xfrm>
        </p:spPr>
        <p:txBody>
          <a:bodyPr/>
          <a:lstStyle/>
          <a:p>
            <a:r>
              <a:rPr lang="en-US" i="1" dirty="0">
                <a:latin typeface="Bahnschrift SemiLight SemiConde" panose="020B0502040204020203" pitchFamily="34" charset="0"/>
              </a:rPr>
              <a:t>By: Om Shreenidhi, Atharva Joshi, Saksham Gupta, Anurag Parvatikar &amp; Sathwik Kallapur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391" y="320057"/>
            <a:ext cx="2404429" cy="2421261"/>
          </a:xfrm>
          <a:prstGeom prst="rect">
            <a:avLst/>
          </a:prstGeom>
        </p:spPr>
      </p:pic>
      <p:pic>
        <p:nvPicPr>
          <p:cNvPr id="8" name="Picture 7">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252368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Preprocessing -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5822"/>
            <a:ext cx="15073720" cy="4079124"/>
          </a:xfrm>
          <a:prstGeom prst="rect">
            <a:avLst/>
          </a:prstGeom>
        </p:spPr>
      </p:pic>
      <p:pic>
        <p:nvPicPr>
          <p:cNvPr id="5" name="Picture 4">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135887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Sentence Similarity</a:t>
            </a:r>
          </a:p>
        </p:txBody>
      </p:sp>
      <p:sp>
        <p:nvSpPr>
          <p:cNvPr id="3" name="Content Placeholder 2"/>
          <p:cNvSpPr txBox="1">
            <a:spLocks/>
          </p:cNvSpPr>
          <p:nvPr/>
        </p:nvSpPr>
        <p:spPr>
          <a:xfrm>
            <a:off x="403643" y="814117"/>
            <a:ext cx="9204385" cy="588785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latin typeface="Bahnschrift SemiLight SemiConde" panose="020B0502040204020203" pitchFamily="34" charset="0"/>
              </a:rPr>
              <a:t>Evaluating similarity using Cosine similarity method.</a:t>
            </a:r>
          </a:p>
          <a:p>
            <a:r>
              <a:rPr lang="en-US" sz="2800" dirty="0">
                <a:latin typeface="Bahnschrift SemiLight SemiConde" panose="020B0502040204020203" pitchFamily="34" charset="0"/>
              </a:rPr>
              <a:t>Less complicated than LSTM but not highly reliable.</a:t>
            </a:r>
          </a:p>
          <a:p>
            <a:r>
              <a:rPr lang="en-US" sz="2800" dirty="0">
                <a:latin typeface="Bahnschrift SemiLight SemiConde" panose="020B0502040204020203" pitchFamily="34" charset="0"/>
              </a:rPr>
              <a:t>Measure of similarity between 2 non zero vectors of an inner product space that measures the cosine of the angle between them.</a:t>
            </a:r>
          </a:p>
          <a:p>
            <a:r>
              <a:rPr lang="en-US" sz="2800" dirty="0">
                <a:latin typeface="Bahnschrift SemiLight SemiConde" panose="020B0502040204020203" pitchFamily="34" charset="0"/>
              </a:rPr>
              <a:t>Similarity found as a dot product of their vector representation Here the two non-zero vectors are vectors of the message and the article. </a:t>
            </a:r>
          </a:p>
          <a:p>
            <a:r>
              <a:rPr lang="en-US" sz="2800" dirty="0">
                <a:latin typeface="Bahnschrift SemiLight SemiConde" panose="020B0502040204020203" pitchFamily="34" charset="0"/>
              </a:rPr>
              <a:t>A given line in the article is extracted using a bag-of-words method.</a:t>
            </a:r>
          </a:p>
        </p:txBody>
      </p:sp>
      <p:pic>
        <p:nvPicPr>
          <p:cNvPr id="6" name="Picture 5">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63346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Sentence Similarity</a:t>
            </a:r>
          </a:p>
        </p:txBody>
      </p:sp>
      <p:sp>
        <p:nvSpPr>
          <p:cNvPr id="3" name="Content Placeholder 2"/>
          <p:cNvSpPr txBox="1">
            <a:spLocks/>
          </p:cNvSpPr>
          <p:nvPr/>
        </p:nvSpPr>
        <p:spPr>
          <a:xfrm>
            <a:off x="547939" y="871267"/>
            <a:ext cx="9204385" cy="547777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latin typeface="Bahnschrift SemiLight SemiConde" panose="020B0502040204020203" pitchFamily="34" charset="0"/>
              </a:rPr>
              <a:t>We use the following modules:</a:t>
            </a:r>
          </a:p>
          <a:p>
            <a:r>
              <a:rPr lang="en-US" sz="2400" dirty="0">
                <a:latin typeface="Bahnschrift SemiLight SemiConde" panose="020B0502040204020203" pitchFamily="34" charset="0"/>
              </a:rPr>
              <a:t>sklearn</a:t>
            </a:r>
          </a:p>
          <a:p>
            <a:r>
              <a:rPr lang="en-US" sz="2400" dirty="0">
                <a:latin typeface="Bahnschrift SemiLight SemiConde" panose="020B0502040204020203" pitchFamily="34" charset="0"/>
              </a:rPr>
              <a:t>numpy</a:t>
            </a:r>
          </a:p>
          <a:p>
            <a:pPr marL="0" indent="0">
              <a:buNone/>
            </a:pPr>
            <a:r>
              <a:rPr lang="en-US" sz="2400" dirty="0">
                <a:latin typeface="Bahnschrift SemiLight SemiConde" panose="020B0502040204020203" pitchFamily="34" charset="0"/>
              </a:rPr>
              <a:t>And the following functions to perform sentence similarity:</a:t>
            </a:r>
          </a:p>
          <a:p>
            <a:r>
              <a:rPr lang="en-US" sz="2400" dirty="0">
                <a:latin typeface="Bahnschrift SemiLight SemiConde" panose="020B0502040204020203" pitchFamily="34" charset="0"/>
              </a:rPr>
              <a:t>np.array()</a:t>
            </a:r>
          </a:p>
          <a:p>
            <a:r>
              <a:rPr lang="en-US" sz="2400" dirty="0">
                <a:latin typeface="Bahnschrift SemiLight SemiConde" panose="020B0502040204020203" pitchFamily="34" charset="0"/>
              </a:rPr>
              <a:t>sklearn.metrics.pairwise.cosine_similarity()</a:t>
            </a:r>
          </a:p>
          <a:p>
            <a:r>
              <a:rPr lang="en-US" sz="2400" dirty="0">
                <a:latin typeface="Bahnschrift SemiLight SemiConde" panose="020B0502040204020203" pitchFamily="34" charset="0"/>
              </a:rPr>
              <a:t>sklearn.feature_extraction.text.CountVectorizer()</a:t>
            </a:r>
          </a:p>
          <a:p>
            <a:pPr marL="0" indent="0">
              <a:buNone/>
            </a:pPr>
            <a:r>
              <a:rPr lang="en-US" sz="2400" dirty="0">
                <a:latin typeface="Bahnschrift SemiLight SemiConde" panose="020B0502040204020203" pitchFamily="34" charset="0"/>
              </a:rPr>
              <a:t>And additionally, we define two functions:</a:t>
            </a:r>
          </a:p>
          <a:p>
            <a:r>
              <a:rPr lang="en-US" sz="2400" dirty="0">
                <a:latin typeface="Bahnschrift SemiLight SemiConde" panose="020B0502040204020203" pitchFamily="34" charset="0"/>
              </a:rPr>
              <a:t>get_cosine_sim() : accepts the BoW vectors of two strings, returns the cosine similarity metric between them.</a:t>
            </a:r>
          </a:p>
          <a:p>
            <a:r>
              <a:rPr lang="en-US" sz="2400" dirty="0">
                <a:latin typeface="Bahnschrift SemiLight SemiConde" panose="020B0502040204020203" pitchFamily="34" charset="0"/>
              </a:rPr>
              <a:t> get_vectors() : accepts two strings, returns their vectors represented as in a Bag-of-Words model.</a:t>
            </a:r>
          </a:p>
          <a:p>
            <a:pPr marL="0" indent="0">
              <a:buNone/>
            </a:pPr>
            <a:endParaRPr lang="en-US" sz="2400" dirty="0">
              <a:latin typeface="Bahnschrift SemiLight SemiConde" panose="020B0502040204020203" pitchFamily="34" charset="0"/>
            </a:endParaRPr>
          </a:p>
        </p:txBody>
      </p:sp>
      <p:pic>
        <p:nvPicPr>
          <p:cNvPr id="6" name="Picture 5">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201006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1021531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Sentence Similarity -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16711"/>
            <a:ext cx="12198239" cy="5350764"/>
          </a:xfrm>
          <a:prstGeom prst="rect">
            <a:avLst/>
          </a:prstGeom>
        </p:spPr>
      </p:pic>
      <p:pic>
        <p:nvPicPr>
          <p:cNvPr id="6" name="Picture 5">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172614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1021531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Sentence Similarity - Output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39" y="1891664"/>
            <a:ext cx="9553701" cy="2508885"/>
          </a:xfrm>
          <a:prstGeom prst="rect">
            <a:avLst/>
          </a:prstGeom>
        </p:spPr>
      </p:pic>
      <p:sp>
        <p:nvSpPr>
          <p:cNvPr id="6" name="Freeform 5"/>
          <p:cNvSpPr/>
          <p:nvPr/>
        </p:nvSpPr>
        <p:spPr>
          <a:xfrm>
            <a:off x="1838325" y="2028825"/>
            <a:ext cx="2609850" cy="272685"/>
          </a:xfrm>
          <a:custGeom>
            <a:avLst/>
            <a:gdLst>
              <a:gd name="connsiteX0" fmla="*/ 2562225 w 2609850"/>
              <a:gd name="connsiteY0" fmla="*/ 0 h 272685"/>
              <a:gd name="connsiteX1" fmla="*/ 2600325 w 2609850"/>
              <a:gd name="connsiteY1" fmla="*/ 76200 h 272685"/>
              <a:gd name="connsiteX2" fmla="*/ 2562225 w 2609850"/>
              <a:gd name="connsiteY2" fmla="*/ 161925 h 272685"/>
              <a:gd name="connsiteX3" fmla="*/ 2533650 w 2609850"/>
              <a:gd name="connsiteY3" fmla="*/ 190500 h 272685"/>
              <a:gd name="connsiteX4" fmla="*/ 2505075 w 2609850"/>
              <a:gd name="connsiteY4" fmla="*/ 209550 h 272685"/>
              <a:gd name="connsiteX5" fmla="*/ 2171700 w 2609850"/>
              <a:gd name="connsiteY5" fmla="*/ 228600 h 272685"/>
              <a:gd name="connsiteX6" fmla="*/ 2114550 w 2609850"/>
              <a:gd name="connsiteY6" fmla="*/ 209550 h 272685"/>
              <a:gd name="connsiteX7" fmla="*/ 2076450 w 2609850"/>
              <a:gd name="connsiteY7" fmla="*/ 200025 h 272685"/>
              <a:gd name="connsiteX8" fmla="*/ 2047875 w 2609850"/>
              <a:gd name="connsiteY8" fmla="*/ 190500 h 272685"/>
              <a:gd name="connsiteX9" fmla="*/ 1990725 w 2609850"/>
              <a:gd name="connsiteY9" fmla="*/ 180975 h 272685"/>
              <a:gd name="connsiteX10" fmla="*/ 1905000 w 2609850"/>
              <a:gd name="connsiteY10" fmla="*/ 161925 h 272685"/>
              <a:gd name="connsiteX11" fmla="*/ 1628775 w 2609850"/>
              <a:gd name="connsiteY11" fmla="*/ 152400 h 272685"/>
              <a:gd name="connsiteX12" fmla="*/ 1209675 w 2609850"/>
              <a:gd name="connsiteY12" fmla="*/ 171450 h 272685"/>
              <a:gd name="connsiteX13" fmla="*/ 1181100 w 2609850"/>
              <a:gd name="connsiteY13" fmla="*/ 180975 h 272685"/>
              <a:gd name="connsiteX14" fmla="*/ 1114425 w 2609850"/>
              <a:gd name="connsiteY14" fmla="*/ 190500 h 272685"/>
              <a:gd name="connsiteX15" fmla="*/ 1009650 w 2609850"/>
              <a:gd name="connsiteY15" fmla="*/ 209550 h 272685"/>
              <a:gd name="connsiteX16" fmla="*/ 981075 w 2609850"/>
              <a:gd name="connsiteY16" fmla="*/ 219075 h 272685"/>
              <a:gd name="connsiteX17" fmla="*/ 933450 w 2609850"/>
              <a:gd name="connsiteY17" fmla="*/ 228600 h 272685"/>
              <a:gd name="connsiteX18" fmla="*/ 85725 w 2609850"/>
              <a:gd name="connsiteY18" fmla="*/ 219075 h 272685"/>
              <a:gd name="connsiteX19" fmla="*/ 47625 w 2609850"/>
              <a:gd name="connsiteY19" fmla="*/ 161925 h 272685"/>
              <a:gd name="connsiteX20" fmla="*/ 28575 w 2609850"/>
              <a:gd name="connsiteY20" fmla="*/ 133350 h 272685"/>
              <a:gd name="connsiteX21" fmla="*/ 66675 w 2609850"/>
              <a:gd name="connsiteY21" fmla="*/ 95250 h 272685"/>
              <a:gd name="connsiteX22" fmla="*/ 95250 w 2609850"/>
              <a:gd name="connsiteY22" fmla="*/ 66675 h 272685"/>
              <a:gd name="connsiteX23" fmla="*/ 247650 w 2609850"/>
              <a:gd name="connsiteY23" fmla="*/ 38100 h 272685"/>
              <a:gd name="connsiteX24" fmla="*/ 285750 w 2609850"/>
              <a:gd name="connsiteY24" fmla="*/ 28575 h 272685"/>
              <a:gd name="connsiteX25" fmla="*/ 1276350 w 2609850"/>
              <a:gd name="connsiteY25" fmla="*/ 0 h 272685"/>
              <a:gd name="connsiteX26" fmla="*/ 2571750 w 2609850"/>
              <a:gd name="connsiteY26" fmla="*/ 9525 h 272685"/>
              <a:gd name="connsiteX27" fmla="*/ 2590800 w 2609850"/>
              <a:gd name="connsiteY27" fmla="*/ 38100 h 272685"/>
              <a:gd name="connsiteX28" fmla="*/ 2562225 w 2609850"/>
              <a:gd name="connsiteY28" fmla="*/ 57150 h 272685"/>
              <a:gd name="connsiteX29" fmla="*/ 2476500 w 2609850"/>
              <a:gd name="connsiteY29" fmla="*/ 85725 h 272685"/>
              <a:gd name="connsiteX30" fmla="*/ 2390775 w 2609850"/>
              <a:gd name="connsiteY30" fmla="*/ 114300 h 272685"/>
              <a:gd name="connsiteX31" fmla="*/ 2314575 w 2609850"/>
              <a:gd name="connsiteY31" fmla="*/ 133350 h 272685"/>
              <a:gd name="connsiteX32" fmla="*/ 2143125 w 2609850"/>
              <a:gd name="connsiteY32" fmla="*/ 142875 h 272685"/>
              <a:gd name="connsiteX33" fmla="*/ 552450 w 2609850"/>
              <a:gd name="connsiteY33" fmla="*/ 133350 h 272685"/>
              <a:gd name="connsiteX34" fmla="*/ 495300 w 2609850"/>
              <a:gd name="connsiteY34" fmla="*/ 123825 h 272685"/>
              <a:gd name="connsiteX35" fmla="*/ 400050 w 2609850"/>
              <a:gd name="connsiteY35" fmla="*/ 114300 h 272685"/>
              <a:gd name="connsiteX36" fmla="*/ 266700 w 2609850"/>
              <a:gd name="connsiteY36" fmla="*/ 95250 h 272685"/>
              <a:gd name="connsiteX37" fmla="*/ 190500 w 2609850"/>
              <a:gd name="connsiteY37" fmla="*/ 85725 h 272685"/>
              <a:gd name="connsiteX38" fmla="*/ 123825 w 2609850"/>
              <a:gd name="connsiteY38" fmla="*/ 95250 h 272685"/>
              <a:gd name="connsiteX39" fmla="*/ 152400 w 2609850"/>
              <a:gd name="connsiteY39" fmla="*/ 104775 h 272685"/>
              <a:gd name="connsiteX40" fmla="*/ 200025 w 2609850"/>
              <a:gd name="connsiteY40" fmla="*/ 142875 h 272685"/>
              <a:gd name="connsiteX41" fmla="*/ 266700 w 2609850"/>
              <a:gd name="connsiteY41" fmla="*/ 200025 h 272685"/>
              <a:gd name="connsiteX42" fmla="*/ 323850 w 2609850"/>
              <a:gd name="connsiteY42" fmla="*/ 238125 h 272685"/>
              <a:gd name="connsiteX43" fmla="*/ 352425 w 2609850"/>
              <a:gd name="connsiteY43" fmla="*/ 228600 h 272685"/>
              <a:gd name="connsiteX44" fmla="*/ 361950 w 2609850"/>
              <a:gd name="connsiteY44" fmla="*/ 200025 h 272685"/>
              <a:gd name="connsiteX45" fmla="*/ 381000 w 2609850"/>
              <a:gd name="connsiteY45" fmla="*/ 171450 h 272685"/>
              <a:gd name="connsiteX46" fmla="*/ 390525 w 2609850"/>
              <a:gd name="connsiteY46" fmla="*/ 142875 h 272685"/>
              <a:gd name="connsiteX47" fmla="*/ 428625 w 2609850"/>
              <a:gd name="connsiteY47" fmla="*/ 85725 h 272685"/>
              <a:gd name="connsiteX48" fmla="*/ 447675 w 2609850"/>
              <a:gd name="connsiteY48" fmla="*/ 57150 h 272685"/>
              <a:gd name="connsiteX49" fmla="*/ 476250 w 2609850"/>
              <a:gd name="connsiteY49" fmla="*/ 47625 h 272685"/>
              <a:gd name="connsiteX50" fmla="*/ 504825 w 2609850"/>
              <a:gd name="connsiteY50" fmla="*/ 57150 h 272685"/>
              <a:gd name="connsiteX51" fmla="*/ 609600 w 2609850"/>
              <a:gd name="connsiteY51" fmla="*/ 123825 h 272685"/>
              <a:gd name="connsiteX52" fmla="*/ 657225 w 2609850"/>
              <a:gd name="connsiteY52" fmla="*/ 171450 h 272685"/>
              <a:gd name="connsiteX53" fmla="*/ 695325 w 2609850"/>
              <a:gd name="connsiteY53" fmla="*/ 238125 h 272685"/>
              <a:gd name="connsiteX54" fmla="*/ 714375 w 2609850"/>
              <a:gd name="connsiteY54" fmla="*/ 266700 h 272685"/>
              <a:gd name="connsiteX55" fmla="*/ 742950 w 2609850"/>
              <a:gd name="connsiteY55" fmla="*/ 209550 h 272685"/>
              <a:gd name="connsiteX56" fmla="*/ 762000 w 2609850"/>
              <a:gd name="connsiteY56" fmla="*/ 180975 h 272685"/>
              <a:gd name="connsiteX57" fmla="*/ 771525 w 2609850"/>
              <a:gd name="connsiteY57" fmla="*/ 152400 h 272685"/>
              <a:gd name="connsiteX58" fmla="*/ 819150 w 2609850"/>
              <a:gd name="connsiteY58" fmla="*/ 95250 h 272685"/>
              <a:gd name="connsiteX59" fmla="*/ 828675 w 2609850"/>
              <a:gd name="connsiteY59" fmla="*/ 57150 h 272685"/>
              <a:gd name="connsiteX60" fmla="*/ 885825 w 2609850"/>
              <a:gd name="connsiteY60" fmla="*/ 57150 h 272685"/>
              <a:gd name="connsiteX61" fmla="*/ 933450 w 2609850"/>
              <a:gd name="connsiteY61" fmla="*/ 123825 h 272685"/>
              <a:gd name="connsiteX62" fmla="*/ 971550 w 2609850"/>
              <a:gd name="connsiteY62" fmla="*/ 161925 h 272685"/>
              <a:gd name="connsiteX63" fmla="*/ 1009650 w 2609850"/>
              <a:gd name="connsiteY63" fmla="*/ 219075 h 272685"/>
              <a:gd name="connsiteX64" fmla="*/ 1038225 w 2609850"/>
              <a:gd name="connsiteY64" fmla="*/ 200025 h 272685"/>
              <a:gd name="connsiteX65" fmla="*/ 1047750 w 2609850"/>
              <a:gd name="connsiteY65" fmla="*/ 161925 h 272685"/>
              <a:gd name="connsiteX66" fmla="*/ 1104900 w 2609850"/>
              <a:gd name="connsiteY66" fmla="*/ 85725 h 272685"/>
              <a:gd name="connsiteX67" fmla="*/ 1133475 w 2609850"/>
              <a:gd name="connsiteY67" fmla="*/ 76200 h 272685"/>
              <a:gd name="connsiteX68" fmla="*/ 1190625 w 2609850"/>
              <a:gd name="connsiteY68" fmla="*/ 47625 h 272685"/>
              <a:gd name="connsiteX69" fmla="*/ 1228725 w 2609850"/>
              <a:gd name="connsiteY69" fmla="*/ 57150 h 272685"/>
              <a:gd name="connsiteX70" fmla="*/ 1304925 w 2609850"/>
              <a:gd name="connsiteY70" fmla="*/ 123825 h 272685"/>
              <a:gd name="connsiteX71" fmla="*/ 1352550 w 2609850"/>
              <a:gd name="connsiteY71" fmla="*/ 161925 h 272685"/>
              <a:gd name="connsiteX72" fmla="*/ 1381125 w 2609850"/>
              <a:gd name="connsiteY72" fmla="*/ 190500 h 272685"/>
              <a:gd name="connsiteX73" fmla="*/ 1438275 w 2609850"/>
              <a:gd name="connsiteY73" fmla="*/ 228600 h 272685"/>
              <a:gd name="connsiteX74" fmla="*/ 1524000 w 2609850"/>
              <a:gd name="connsiteY74" fmla="*/ 180975 h 272685"/>
              <a:gd name="connsiteX75" fmla="*/ 1562100 w 2609850"/>
              <a:gd name="connsiteY75" fmla="*/ 161925 h 272685"/>
              <a:gd name="connsiteX76" fmla="*/ 1590675 w 2609850"/>
              <a:gd name="connsiteY76" fmla="*/ 133350 h 272685"/>
              <a:gd name="connsiteX77" fmla="*/ 1619250 w 2609850"/>
              <a:gd name="connsiteY77" fmla="*/ 123825 h 272685"/>
              <a:gd name="connsiteX78" fmla="*/ 1685925 w 2609850"/>
              <a:gd name="connsiteY78" fmla="*/ 85725 h 272685"/>
              <a:gd name="connsiteX79" fmla="*/ 1857375 w 2609850"/>
              <a:gd name="connsiteY79" fmla="*/ 95250 h 272685"/>
              <a:gd name="connsiteX80" fmla="*/ 1885950 w 2609850"/>
              <a:gd name="connsiteY80" fmla="*/ 104775 h 272685"/>
              <a:gd name="connsiteX81" fmla="*/ 1943100 w 2609850"/>
              <a:gd name="connsiteY81" fmla="*/ 161925 h 272685"/>
              <a:gd name="connsiteX82" fmla="*/ 1990725 w 2609850"/>
              <a:gd name="connsiteY82" fmla="*/ 200025 h 272685"/>
              <a:gd name="connsiteX83" fmla="*/ 2009775 w 2609850"/>
              <a:gd name="connsiteY83" fmla="*/ 171450 h 272685"/>
              <a:gd name="connsiteX84" fmla="*/ 2000250 w 2609850"/>
              <a:gd name="connsiteY84" fmla="*/ 114300 h 272685"/>
              <a:gd name="connsiteX85" fmla="*/ 1943100 w 2609850"/>
              <a:gd name="connsiteY85" fmla="*/ 95250 h 272685"/>
              <a:gd name="connsiteX86" fmla="*/ 1733550 w 2609850"/>
              <a:gd name="connsiteY86" fmla="*/ 76200 h 272685"/>
              <a:gd name="connsiteX87" fmla="*/ 1685925 w 2609850"/>
              <a:gd name="connsiteY87" fmla="*/ 66675 h 272685"/>
              <a:gd name="connsiteX88" fmla="*/ 1619250 w 2609850"/>
              <a:gd name="connsiteY88" fmla="*/ 57150 h 272685"/>
              <a:gd name="connsiteX89" fmla="*/ 1590675 w 2609850"/>
              <a:gd name="connsiteY89" fmla="*/ 47625 h 272685"/>
              <a:gd name="connsiteX90" fmla="*/ 1438275 w 2609850"/>
              <a:gd name="connsiteY90" fmla="*/ 38100 h 272685"/>
              <a:gd name="connsiteX91" fmla="*/ 1362075 w 2609850"/>
              <a:gd name="connsiteY91" fmla="*/ 47625 h 272685"/>
              <a:gd name="connsiteX92" fmla="*/ 1400175 w 2609850"/>
              <a:gd name="connsiteY92" fmla="*/ 57150 h 272685"/>
              <a:gd name="connsiteX93" fmla="*/ 1485900 w 2609850"/>
              <a:gd name="connsiteY93" fmla="*/ 66675 h 272685"/>
              <a:gd name="connsiteX94" fmla="*/ 2143125 w 2609850"/>
              <a:gd name="connsiteY94" fmla="*/ 76200 h 272685"/>
              <a:gd name="connsiteX95" fmla="*/ 2200275 w 2609850"/>
              <a:gd name="connsiteY95" fmla="*/ 95250 h 272685"/>
              <a:gd name="connsiteX96" fmla="*/ 2228850 w 2609850"/>
              <a:gd name="connsiteY96" fmla="*/ 104775 h 272685"/>
              <a:gd name="connsiteX97" fmla="*/ 2257425 w 2609850"/>
              <a:gd name="connsiteY97" fmla="*/ 133350 h 272685"/>
              <a:gd name="connsiteX98" fmla="*/ 2295525 w 2609850"/>
              <a:gd name="connsiteY98" fmla="*/ 190500 h 272685"/>
              <a:gd name="connsiteX99" fmla="*/ 2466975 w 2609850"/>
              <a:gd name="connsiteY99" fmla="*/ 180975 h 272685"/>
              <a:gd name="connsiteX100" fmla="*/ 2486025 w 2609850"/>
              <a:gd name="connsiteY100" fmla="*/ 152400 h 272685"/>
              <a:gd name="connsiteX101" fmla="*/ 2466975 w 2609850"/>
              <a:gd name="connsiteY101" fmla="*/ 66675 h 272685"/>
              <a:gd name="connsiteX102" fmla="*/ 2438400 w 2609850"/>
              <a:gd name="connsiteY102" fmla="*/ 57150 h 272685"/>
              <a:gd name="connsiteX103" fmla="*/ 2409825 w 2609850"/>
              <a:gd name="connsiteY103" fmla="*/ 38100 h 272685"/>
              <a:gd name="connsiteX104" fmla="*/ 2228850 w 2609850"/>
              <a:gd name="connsiteY104" fmla="*/ 19050 h 272685"/>
              <a:gd name="connsiteX105" fmla="*/ 2076450 w 2609850"/>
              <a:gd name="connsiteY105" fmla="*/ 19050 h 272685"/>
              <a:gd name="connsiteX106" fmla="*/ 2047875 w 2609850"/>
              <a:gd name="connsiteY106" fmla="*/ 47625 h 272685"/>
              <a:gd name="connsiteX107" fmla="*/ 2105025 w 2609850"/>
              <a:gd name="connsiteY107" fmla="*/ 76200 h 272685"/>
              <a:gd name="connsiteX108" fmla="*/ 2162175 w 2609850"/>
              <a:gd name="connsiteY108" fmla="*/ 104775 h 272685"/>
              <a:gd name="connsiteX109" fmla="*/ 2371725 w 2609850"/>
              <a:gd name="connsiteY109" fmla="*/ 114300 h 272685"/>
              <a:gd name="connsiteX110" fmla="*/ 2428875 w 2609850"/>
              <a:gd name="connsiteY110" fmla="*/ 133350 h 272685"/>
              <a:gd name="connsiteX111" fmla="*/ 2505075 w 2609850"/>
              <a:gd name="connsiteY111" fmla="*/ 219075 h 272685"/>
              <a:gd name="connsiteX112" fmla="*/ 2295525 w 2609850"/>
              <a:gd name="connsiteY112" fmla="*/ 219075 h 272685"/>
              <a:gd name="connsiteX113" fmla="*/ 2266950 w 2609850"/>
              <a:gd name="connsiteY113" fmla="*/ 209550 h 272685"/>
              <a:gd name="connsiteX114" fmla="*/ 2200275 w 2609850"/>
              <a:gd name="connsiteY114" fmla="*/ 180975 h 272685"/>
              <a:gd name="connsiteX115" fmla="*/ 2105025 w 2609850"/>
              <a:gd name="connsiteY115" fmla="*/ 171450 h 272685"/>
              <a:gd name="connsiteX116" fmla="*/ 2076450 w 2609850"/>
              <a:gd name="connsiteY116" fmla="*/ 161925 h 272685"/>
              <a:gd name="connsiteX117" fmla="*/ 2085975 w 2609850"/>
              <a:gd name="connsiteY117" fmla="*/ 76200 h 272685"/>
              <a:gd name="connsiteX118" fmla="*/ 2476500 w 2609850"/>
              <a:gd name="connsiteY118" fmla="*/ 66675 h 272685"/>
              <a:gd name="connsiteX119" fmla="*/ 2600325 w 2609850"/>
              <a:gd name="connsiteY119" fmla="*/ 76200 h 272685"/>
              <a:gd name="connsiteX120" fmla="*/ 2609850 w 2609850"/>
              <a:gd name="connsiteY120" fmla="*/ 104775 h 272685"/>
              <a:gd name="connsiteX121" fmla="*/ 2162175 w 2609850"/>
              <a:gd name="connsiteY121" fmla="*/ 133350 h 272685"/>
              <a:gd name="connsiteX122" fmla="*/ 2114550 w 2609850"/>
              <a:gd name="connsiteY122" fmla="*/ 142875 h 272685"/>
              <a:gd name="connsiteX123" fmla="*/ 2000250 w 2609850"/>
              <a:gd name="connsiteY123" fmla="*/ 114300 h 272685"/>
              <a:gd name="connsiteX124" fmla="*/ 1933575 w 2609850"/>
              <a:gd name="connsiteY124" fmla="*/ 85725 h 272685"/>
              <a:gd name="connsiteX125" fmla="*/ 1905000 w 2609850"/>
              <a:gd name="connsiteY125" fmla="*/ 57150 h 272685"/>
              <a:gd name="connsiteX126" fmla="*/ 1828800 w 2609850"/>
              <a:gd name="connsiteY126" fmla="*/ 38100 h 272685"/>
              <a:gd name="connsiteX127" fmla="*/ 1743075 w 2609850"/>
              <a:gd name="connsiteY127" fmla="*/ 19050 h 272685"/>
              <a:gd name="connsiteX128" fmla="*/ 1552575 w 2609850"/>
              <a:gd name="connsiteY128" fmla="*/ 28575 h 272685"/>
              <a:gd name="connsiteX129" fmla="*/ 1524000 w 2609850"/>
              <a:gd name="connsiteY129" fmla="*/ 38100 h 272685"/>
              <a:gd name="connsiteX130" fmla="*/ 1495425 w 2609850"/>
              <a:gd name="connsiteY130" fmla="*/ 95250 h 272685"/>
              <a:gd name="connsiteX131" fmla="*/ 1638300 w 2609850"/>
              <a:gd name="connsiteY131" fmla="*/ 133350 h 272685"/>
              <a:gd name="connsiteX132" fmla="*/ 1962150 w 2609850"/>
              <a:gd name="connsiteY132" fmla="*/ 142875 h 272685"/>
              <a:gd name="connsiteX133" fmla="*/ 2009775 w 2609850"/>
              <a:gd name="connsiteY133" fmla="*/ 190500 h 272685"/>
              <a:gd name="connsiteX134" fmla="*/ 2038350 w 2609850"/>
              <a:gd name="connsiteY134" fmla="*/ 209550 h 272685"/>
              <a:gd name="connsiteX135" fmla="*/ 1800225 w 2609850"/>
              <a:gd name="connsiteY135" fmla="*/ 200025 h 272685"/>
              <a:gd name="connsiteX136" fmla="*/ 1752600 w 2609850"/>
              <a:gd name="connsiteY136" fmla="*/ 190500 h 272685"/>
              <a:gd name="connsiteX137" fmla="*/ 1657350 w 2609850"/>
              <a:gd name="connsiteY137" fmla="*/ 152400 h 272685"/>
              <a:gd name="connsiteX138" fmla="*/ 1581150 w 2609850"/>
              <a:gd name="connsiteY138" fmla="*/ 142875 h 272685"/>
              <a:gd name="connsiteX139" fmla="*/ 1009650 w 2609850"/>
              <a:gd name="connsiteY139" fmla="*/ 123825 h 272685"/>
              <a:gd name="connsiteX140" fmla="*/ 1066800 w 2609850"/>
              <a:gd name="connsiteY140" fmla="*/ 104775 h 272685"/>
              <a:gd name="connsiteX141" fmla="*/ 1143000 w 2609850"/>
              <a:gd name="connsiteY141" fmla="*/ 76200 h 272685"/>
              <a:gd name="connsiteX142" fmla="*/ 1343025 w 2609850"/>
              <a:gd name="connsiteY142" fmla="*/ 66675 h 272685"/>
              <a:gd name="connsiteX143" fmla="*/ 1257300 w 2609850"/>
              <a:gd name="connsiteY143" fmla="*/ 47625 h 272685"/>
              <a:gd name="connsiteX144" fmla="*/ 838200 w 2609850"/>
              <a:gd name="connsiteY144" fmla="*/ 47625 h 272685"/>
              <a:gd name="connsiteX145" fmla="*/ 781050 w 2609850"/>
              <a:gd name="connsiteY145" fmla="*/ 66675 h 272685"/>
              <a:gd name="connsiteX146" fmla="*/ 752475 w 2609850"/>
              <a:gd name="connsiteY146" fmla="*/ 76200 h 272685"/>
              <a:gd name="connsiteX147" fmla="*/ 723900 w 2609850"/>
              <a:gd name="connsiteY147" fmla="*/ 133350 h 272685"/>
              <a:gd name="connsiteX148" fmla="*/ 752475 w 2609850"/>
              <a:gd name="connsiteY148" fmla="*/ 142875 h 272685"/>
              <a:gd name="connsiteX149" fmla="*/ 790575 w 2609850"/>
              <a:gd name="connsiteY149" fmla="*/ 171450 h 272685"/>
              <a:gd name="connsiteX150" fmla="*/ 800100 w 2609850"/>
              <a:gd name="connsiteY150" fmla="*/ 142875 h 272685"/>
              <a:gd name="connsiteX151" fmla="*/ 866775 w 2609850"/>
              <a:gd name="connsiteY151" fmla="*/ 76200 h 272685"/>
              <a:gd name="connsiteX152" fmla="*/ 904875 w 2609850"/>
              <a:gd name="connsiteY152" fmla="*/ 47625 h 272685"/>
              <a:gd name="connsiteX153" fmla="*/ 933450 w 2609850"/>
              <a:gd name="connsiteY153" fmla="*/ 19050 h 272685"/>
              <a:gd name="connsiteX154" fmla="*/ 981075 w 2609850"/>
              <a:gd name="connsiteY154" fmla="*/ 9525 h 272685"/>
              <a:gd name="connsiteX155" fmla="*/ 981075 w 2609850"/>
              <a:gd name="connsiteY155" fmla="*/ 66675 h 272685"/>
              <a:gd name="connsiteX156" fmla="*/ 933450 w 2609850"/>
              <a:gd name="connsiteY156" fmla="*/ 152400 h 272685"/>
              <a:gd name="connsiteX157" fmla="*/ 895350 w 2609850"/>
              <a:gd name="connsiteY157" fmla="*/ 161925 h 272685"/>
              <a:gd name="connsiteX158" fmla="*/ 866775 w 2609850"/>
              <a:gd name="connsiteY158" fmla="*/ 171450 h 272685"/>
              <a:gd name="connsiteX159" fmla="*/ 800100 w 2609850"/>
              <a:gd name="connsiteY159" fmla="*/ 180975 h 272685"/>
              <a:gd name="connsiteX160" fmla="*/ 742950 w 2609850"/>
              <a:gd name="connsiteY160" fmla="*/ 190500 h 272685"/>
              <a:gd name="connsiteX161" fmla="*/ 723900 w 2609850"/>
              <a:gd name="connsiteY161" fmla="*/ 219075 h 272685"/>
              <a:gd name="connsiteX162" fmla="*/ 781050 w 2609850"/>
              <a:gd name="connsiteY162" fmla="*/ 257175 h 272685"/>
              <a:gd name="connsiteX163" fmla="*/ 847725 w 2609850"/>
              <a:gd name="connsiteY163" fmla="*/ 247650 h 272685"/>
              <a:gd name="connsiteX164" fmla="*/ 857250 w 2609850"/>
              <a:gd name="connsiteY164" fmla="*/ 219075 h 272685"/>
              <a:gd name="connsiteX165" fmla="*/ 895350 w 2609850"/>
              <a:gd name="connsiteY165" fmla="*/ 209550 h 272685"/>
              <a:gd name="connsiteX166" fmla="*/ 790575 w 2609850"/>
              <a:gd name="connsiteY166" fmla="*/ 161925 h 272685"/>
              <a:gd name="connsiteX167" fmla="*/ 619125 w 2609850"/>
              <a:gd name="connsiteY167" fmla="*/ 142875 h 272685"/>
              <a:gd name="connsiteX168" fmla="*/ 552450 w 2609850"/>
              <a:gd name="connsiteY168" fmla="*/ 133350 h 272685"/>
              <a:gd name="connsiteX169" fmla="*/ 476250 w 2609850"/>
              <a:gd name="connsiteY169" fmla="*/ 123825 h 272685"/>
              <a:gd name="connsiteX170" fmla="*/ 228600 w 2609850"/>
              <a:gd name="connsiteY170" fmla="*/ 133350 h 272685"/>
              <a:gd name="connsiteX171" fmla="*/ 219075 w 2609850"/>
              <a:gd name="connsiteY171" fmla="*/ 190500 h 272685"/>
              <a:gd name="connsiteX172" fmla="*/ 323850 w 2609850"/>
              <a:gd name="connsiteY172" fmla="*/ 219075 h 272685"/>
              <a:gd name="connsiteX173" fmla="*/ 600075 w 2609850"/>
              <a:gd name="connsiteY173" fmla="*/ 180975 h 272685"/>
              <a:gd name="connsiteX174" fmla="*/ 609600 w 2609850"/>
              <a:gd name="connsiteY174" fmla="*/ 133350 h 272685"/>
              <a:gd name="connsiteX175" fmla="*/ 600075 w 2609850"/>
              <a:gd name="connsiteY175" fmla="*/ 76200 h 272685"/>
              <a:gd name="connsiteX176" fmla="*/ 495300 w 2609850"/>
              <a:gd name="connsiteY176" fmla="*/ 66675 h 272685"/>
              <a:gd name="connsiteX177" fmla="*/ 438150 w 2609850"/>
              <a:gd name="connsiteY177" fmla="*/ 95250 h 272685"/>
              <a:gd name="connsiteX178" fmla="*/ 371475 w 2609850"/>
              <a:gd name="connsiteY178" fmla="*/ 123825 h 272685"/>
              <a:gd name="connsiteX179" fmla="*/ 381000 w 2609850"/>
              <a:gd name="connsiteY179" fmla="*/ 171450 h 272685"/>
              <a:gd name="connsiteX180" fmla="*/ 704850 w 2609850"/>
              <a:gd name="connsiteY180" fmla="*/ 161925 h 272685"/>
              <a:gd name="connsiteX181" fmla="*/ 685800 w 2609850"/>
              <a:gd name="connsiteY181" fmla="*/ 133350 h 272685"/>
              <a:gd name="connsiteX182" fmla="*/ 676275 w 2609850"/>
              <a:gd name="connsiteY182" fmla="*/ 104775 h 272685"/>
              <a:gd name="connsiteX183" fmla="*/ 647700 w 2609850"/>
              <a:gd name="connsiteY183" fmla="*/ 85725 h 272685"/>
              <a:gd name="connsiteX184" fmla="*/ 314325 w 2609850"/>
              <a:gd name="connsiteY184" fmla="*/ 95250 h 272685"/>
              <a:gd name="connsiteX185" fmla="*/ 219075 w 2609850"/>
              <a:gd name="connsiteY185" fmla="*/ 104775 h 272685"/>
              <a:gd name="connsiteX186" fmla="*/ 152400 w 2609850"/>
              <a:gd name="connsiteY186" fmla="*/ 133350 h 272685"/>
              <a:gd name="connsiteX187" fmla="*/ 66675 w 2609850"/>
              <a:gd name="connsiteY187" fmla="*/ 142875 h 272685"/>
              <a:gd name="connsiteX188" fmla="*/ 0 w 2609850"/>
              <a:gd name="connsiteY188" fmla="*/ 152400 h 272685"/>
              <a:gd name="connsiteX189" fmla="*/ 123825 w 2609850"/>
              <a:gd name="connsiteY189" fmla="*/ 152400 h 272685"/>
              <a:gd name="connsiteX190" fmla="*/ 228600 w 2609850"/>
              <a:gd name="connsiteY190" fmla="*/ 161925 h 272685"/>
              <a:gd name="connsiteX191" fmla="*/ 257175 w 2609850"/>
              <a:gd name="connsiteY191" fmla="*/ 180975 h 272685"/>
              <a:gd name="connsiteX192" fmla="*/ 295275 w 2609850"/>
              <a:gd name="connsiteY192" fmla="*/ 247650 h 272685"/>
              <a:gd name="connsiteX193" fmla="*/ 323850 w 2609850"/>
              <a:gd name="connsiteY193" fmla="*/ 219075 h 272685"/>
              <a:gd name="connsiteX194" fmla="*/ 381000 w 2609850"/>
              <a:gd name="connsiteY194" fmla="*/ 180975 h 272685"/>
              <a:gd name="connsiteX195" fmla="*/ 428625 w 2609850"/>
              <a:gd name="connsiteY195" fmla="*/ 152400 h 272685"/>
              <a:gd name="connsiteX196" fmla="*/ 466725 w 2609850"/>
              <a:gd name="connsiteY196" fmla="*/ 123825 h 272685"/>
              <a:gd name="connsiteX197" fmla="*/ 571500 w 2609850"/>
              <a:gd name="connsiteY197" fmla="*/ 95250 h 272685"/>
              <a:gd name="connsiteX198" fmla="*/ 609600 w 2609850"/>
              <a:gd name="connsiteY198" fmla="*/ 76200 h 272685"/>
              <a:gd name="connsiteX199" fmla="*/ 800100 w 2609850"/>
              <a:gd name="connsiteY199" fmla="*/ 85725 h 272685"/>
              <a:gd name="connsiteX200" fmla="*/ 895350 w 2609850"/>
              <a:gd name="connsiteY200" fmla="*/ 104775 h 272685"/>
              <a:gd name="connsiteX201" fmla="*/ 981075 w 2609850"/>
              <a:gd name="connsiteY201" fmla="*/ 133350 h 272685"/>
              <a:gd name="connsiteX202" fmla="*/ 1009650 w 2609850"/>
              <a:gd name="connsiteY202" fmla="*/ 142875 h 272685"/>
              <a:gd name="connsiteX203" fmla="*/ 1066800 w 2609850"/>
              <a:gd name="connsiteY203" fmla="*/ 190500 h 272685"/>
              <a:gd name="connsiteX204" fmla="*/ 1085850 w 2609850"/>
              <a:gd name="connsiteY204" fmla="*/ 219075 h 272685"/>
              <a:gd name="connsiteX205" fmla="*/ 1114425 w 2609850"/>
              <a:gd name="connsiteY205" fmla="*/ 228600 h 272685"/>
              <a:gd name="connsiteX206" fmla="*/ 1162050 w 2609850"/>
              <a:gd name="connsiteY206" fmla="*/ 180975 h 272685"/>
              <a:gd name="connsiteX207" fmla="*/ 1171575 w 2609850"/>
              <a:gd name="connsiteY207" fmla="*/ 152400 h 272685"/>
              <a:gd name="connsiteX208" fmla="*/ 1228725 w 2609850"/>
              <a:gd name="connsiteY208" fmla="*/ 142875 h 272685"/>
              <a:gd name="connsiteX209" fmla="*/ 1323975 w 2609850"/>
              <a:gd name="connsiteY209" fmla="*/ 133350 h 272685"/>
              <a:gd name="connsiteX210" fmla="*/ 1400175 w 2609850"/>
              <a:gd name="connsiteY210" fmla="*/ 114300 h 272685"/>
              <a:gd name="connsiteX211" fmla="*/ 1552575 w 2609850"/>
              <a:gd name="connsiteY211" fmla="*/ 95250 h 272685"/>
              <a:gd name="connsiteX212" fmla="*/ 1847850 w 2609850"/>
              <a:gd name="connsiteY212" fmla="*/ 95250 h 272685"/>
              <a:gd name="connsiteX213" fmla="*/ 1866900 w 2609850"/>
              <a:gd name="connsiteY213" fmla="*/ 152400 h 272685"/>
              <a:gd name="connsiteX214" fmla="*/ 1800225 w 2609850"/>
              <a:gd name="connsiteY214" fmla="*/ 209550 h 272685"/>
              <a:gd name="connsiteX215" fmla="*/ 1038225 w 2609850"/>
              <a:gd name="connsiteY215" fmla="*/ 219075 h 272685"/>
              <a:gd name="connsiteX216" fmla="*/ 923925 w 2609850"/>
              <a:gd name="connsiteY216" fmla="*/ 209550 h 272685"/>
              <a:gd name="connsiteX217" fmla="*/ 895350 w 2609850"/>
              <a:gd name="connsiteY217" fmla="*/ 190500 h 272685"/>
              <a:gd name="connsiteX218" fmla="*/ 866775 w 2609850"/>
              <a:gd name="connsiteY218" fmla="*/ 180975 h 272685"/>
              <a:gd name="connsiteX219" fmla="*/ 819150 w 2609850"/>
              <a:gd name="connsiteY219" fmla="*/ 161925 h 272685"/>
              <a:gd name="connsiteX220" fmla="*/ 762000 w 2609850"/>
              <a:gd name="connsiteY220" fmla="*/ 123825 h 272685"/>
              <a:gd name="connsiteX221" fmla="*/ 752475 w 2609850"/>
              <a:gd name="connsiteY221" fmla="*/ 66675 h 272685"/>
              <a:gd name="connsiteX222" fmla="*/ 790575 w 2609850"/>
              <a:gd name="connsiteY222" fmla="*/ 57150 h 272685"/>
              <a:gd name="connsiteX223" fmla="*/ 781050 w 2609850"/>
              <a:gd name="connsiteY223" fmla="*/ 28575 h 272685"/>
              <a:gd name="connsiteX224" fmla="*/ 752475 w 2609850"/>
              <a:gd name="connsiteY224" fmla="*/ 19050 h 272685"/>
              <a:gd name="connsiteX225" fmla="*/ 695325 w 2609850"/>
              <a:gd name="connsiteY225" fmla="*/ 9525 h 272685"/>
              <a:gd name="connsiteX226" fmla="*/ 581025 w 2609850"/>
              <a:gd name="connsiteY226" fmla="*/ 19050 h 272685"/>
              <a:gd name="connsiteX227" fmla="*/ 552450 w 2609850"/>
              <a:gd name="connsiteY227" fmla="*/ 28575 h 272685"/>
              <a:gd name="connsiteX228" fmla="*/ 533400 w 2609850"/>
              <a:gd name="connsiteY228" fmla="*/ 57150 h 272685"/>
              <a:gd name="connsiteX229" fmla="*/ 552450 w 2609850"/>
              <a:gd name="connsiteY229" fmla="*/ 85725 h 27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2609850" h="272685">
                <a:moveTo>
                  <a:pt x="2562225" y="0"/>
                </a:moveTo>
                <a:cubicBezTo>
                  <a:pt x="2564063" y="3063"/>
                  <a:pt x="2602247" y="58898"/>
                  <a:pt x="2600325" y="76200"/>
                </a:cubicBezTo>
                <a:cubicBezTo>
                  <a:pt x="2597130" y="104954"/>
                  <a:pt x="2581311" y="139022"/>
                  <a:pt x="2562225" y="161925"/>
                </a:cubicBezTo>
                <a:cubicBezTo>
                  <a:pt x="2553601" y="172273"/>
                  <a:pt x="2543998" y="181876"/>
                  <a:pt x="2533650" y="190500"/>
                </a:cubicBezTo>
                <a:cubicBezTo>
                  <a:pt x="2524856" y="197829"/>
                  <a:pt x="2514600" y="203200"/>
                  <a:pt x="2505075" y="209550"/>
                </a:cubicBezTo>
                <a:cubicBezTo>
                  <a:pt x="2428931" y="323765"/>
                  <a:pt x="2487836" y="252918"/>
                  <a:pt x="2171700" y="228600"/>
                </a:cubicBezTo>
                <a:cubicBezTo>
                  <a:pt x="2151679" y="227060"/>
                  <a:pt x="2134031" y="214420"/>
                  <a:pt x="2114550" y="209550"/>
                </a:cubicBezTo>
                <a:cubicBezTo>
                  <a:pt x="2101850" y="206375"/>
                  <a:pt x="2089037" y="203621"/>
                  <a:pt x="2076450" y="200025"/>
                </a:cubicBezTo>
                <a:cubicBezTo>
                  <a:pt x="2066796" y="197267"/>
                  <a:pt x="2057676" y="192678"/>
                  <a:pt x="2047875" y="190500"/>
                </a:cubicBezTo>
                <a:cubicBezTo>
                  <a:pt x="2029022" y="186310"/>
                  <a:pt x="2009663" y="184763"/>
                  <a:pt x="1990725" y="180975"/>
                </a:cubicBezTo>
                <a:cubicBezTo>
                  <a:pt x="1966752" y="176180"/>
                  <a:pt x="1928567" y="163311"/>
                  <a:pt x="1905000" y="161925"/>
                </a:cubicBezTo>
                <a:cubicBezTo>
                  <a:pt x="1813029" y="156515"/>
                  <a:pt x="1720850" y="155575"/>
                  <a:pt x="1628775" y="152400"/>
                </a:cubicBezTo>
                <a:cubicBezTo>
                  <a:pt x="1567957" y="154243"/>
                  <a:pt x="1322304" y="155360"/>
                  <a:pt x="1209675" y="171450"/>
                </a:cubicBezTo>
                <a:cubicBezTo>
                  <a:pt x="1199736" y="172870"/>
                  <a:pt x="1190945" y="179006"/>
                  <a:pt x="1181100" y="180975"/>
                </a:cubicBezTo>
                <a:cubicBezTo>
                  <a:pt x="1159085" y="185378"/>
                  <a:pt x="1136514" y="186484"/>
                  <a:pt x="1114425" y="190500"/>
                </a:cubicBezTo>
                <a:cubicBezTo>
                  <a:pt x="949754" y="220440"/>
                  <a:pt x="1268999" y="172500"/>
                  <a:pt x="1009650" y="209550"/>
                </a:cubicBezTo>
                <a:cubicBezTo>
                  <a:pt x="1000125" y="212725"/>
                  <a:pt x="990815" y="216640"/>
                  <a:pt x="981075" y="219075"/>
                </a:cubicBezTo>
                <a:cubicBezTo>
                  <a:pt x="965369" y="223002"/>
                  <a:pt x="949639" y="228600"/>
                  <a:pt x="933450" y="228600"/>
                </a:cubicBezTo>
                <a:cubicBezTo>
                  <a:pt x="650857" y="228600"/>
                  <a:pt x="368300" y="222250"/>
                  <a:pt x="85725" y="219075"/>
                </a:cubicBezTo>
                <a:lnTo>
                  <a:pt x="47625" y="161925"/>
                </a:lnTo>
                <a:lnTo>
                  <a:pt x="28575" y="133350"/>
                </a:lnTo>
                <a:cubicBezTo>
                  <a:pt x="46718" y="78921"/>
                  <a:pt x="23132" y="124279"/>
                  <a:pt x="66675" y="95250"/>
                </a:cubicBezTo>
                <a:cubicBezTo>
                  <a:pt x="77883" y="87778"/>
                  <a:pt x="83475" y="73217"/>
                  <a:pt x="95250" y="66675"/>
                </a:cubicBezTo>
                <a:cubicBezTo>
                  <a:pt x="140027" y="41799"/>
                  <a:pt x="200182" y="42847"/>
                  <a:pt x="247650" y="38100"/>
                </a:cubicBezTo>
                <a:cubicBezTo>
                  <a:pt x="260350" y="34925"/>
                  <a:pt x="272692" y="29508"/>
                  <a:pt x="285750" y="28575"/>
                </a:cubicBezTo>
                <a:cubicBezTo>
                  <a:pt x="666187" y="1401"/>
                  <a:pt x="857861" y="6341"/>
                  <a:pt x="1276350" y="0"/>
                </a:cubicBezTo>
                <a:lnTo>
                  <a:pt x="2571750" y="9525"/>
                </a:lnTo>
                <a:cubicBezTo>
                  <a:pt x="2583193" y="9857"/>
                  <a:pt x="2593045" y="26875"/>
                  <a:pt x="2590800" y="38100"/>
                </a:cubicBezTo>
                <a:cubicBezTo>
                  <a:pt x="2588555" y="49325"/>
                  <a:pt x="2572686" y="52501"/>
                  <a:pt x="2562225" y="57150"/>
                </a:cubicBezTo>
                <a:lnTo>
                  <a:pt x="2476500" y="85725"/>
                </a:lnTo>
                <a:lnTo>
                  <a:pt x="2390775" y="114300"/>
                </a:lnTo>
                <a:cubicBezTo>
                  <a:pt x="2363195" y="123493"/>
                  <a:pt x="2345677" y="130646"/>
                  <a:pt x="2314575" y="133350"/>
                </a:cubicBezTo>
                <a:cubicBezTo>
                  <a:pt x="2257552" y="138309"/>
                  <a:pt x="2200275" y="139700"/>
                  <a:pt x="2143125" y="142875"/>
                </a:cubicBezTo>
                <a:lnTo>
                  <a:pt x="552450" y="133350"/>
                </a:lnTo>
                <a:cubicBezTo>
                  <a:pt x="533139" y="133127"/>
                  <a:pt x="514464" y="126220"/>
                  <a:pt x="495300" y="123825"/>
                </a:cubicBezTo>
                <a:cubicBezTo>
                  <a:pt x="463638" y="119867"/>
                  <a:pt x="431800" y="117475"/>
                  <a:pt x="400050" y="114300"/>
                </a:cubicBezTo>
                <a:cubicBezTo>
                  <a:pt x="336138" y="92996"/>
                  <a:pt x="388698" y="108092"/>
                  <a:pt x="266700" y="95250"/>
                </a:cubicBezTo>
                <a:cubicBezTo>
                  <a:pt x="241243" y="92570"/>
                  <a:pt x="215900" y="88900"/>
                  <a:pt x="190500" y="85725"/>
                </a:cubicBezTo>
                <a:cubicBezTo>
                  <a:pt x="168275" y="88900"/>
                  <a:pt x="143905" y="85210"/>
                  <a:pt x="123825" y="95250"/>
                </a:cubicBezTo>
                <a:cubicBezTo>
                  <a:pt x="114845" y="99740"/>
                  <a:pt x="144560" y="98503"/>
                  <a:pt x="152400" y="104775"/>
                </a:cubicBezTo>
                <a:cubicBezTo>
                  <a:pt x="213948" y="154014"/>
                  <a:pt x="128201" y="118934"/>
                  <a:pt x="200025" y="142875"/>
                </a:cubicBezTo>
                <a:cubicBezTo>
                  <a:pt x="314498" y="257348"/>
                  <a:pt x="179662" y="127493"/>
                  <a:pt x="266700" y="200025"/>
                </a:cubicBezTo>
                <a:cubicBezTo>
                  <a:pt x="314266" y="239663"/>
                  <a:pt x="273632" y="221386"/>
                  <a:pt x="323850" y="238125"/>
                </a:cubicBezTo>
                <a:cubicBezTo>
                  <a:pt x="333375" y="234950"/>
                  <a:pt x="345325" y="235700"/>
                  <a:pt x="352425" y="228600"/>
                </a:cubicBezTo>
                <a:cubicBezTo>
                  <a:pt x="359525" y="221500"/>
                  <a:pt x="357460" y="209005"/>
                  <a:pt x="361950" y="200025"/>
                </a:cubicBezTo>
                <a:cubicBezTo>
                  <a:pt x="367070" y="189786"/>
                  <a:pt x="375880" y="181689"/>
                  <a:pt x="381000" y="171450"/>
                </a:cubicBezTo>
                <a:cubicBezTo>
                  <a:pt x="385490" y="162470"/>
                  <a:pt x="385649" y="151652"/>
                  <a:pt x="390525" y="142875"/>
                </a:cubicBezTo>
                <a:cubicBezTo>
                  <a:pt x="401644" y="122861"/>
                  <a:pt x="415925" y="104775"/>
                  <a:pt x="428625" y="85725"/>
                </a:cubicBezTo>
                <a:cubicBezTo>
                  <a:pt x="434975" y="76200"/>
                  <a:pt x="436815" y="60770"/>
                  <a:pt x="447675" y="57150"/>
                </a:cubicBezTo>
                <a:lnTo>
                  <a:pt x="476250" y="47625"/>
                </a:lnTo>
                <a:cubicBezTo>
                  <a:pt x="485775" y="50800"/>
                  <a:pt x="495845" y="52660"/>
                  <a:pt x="504825" y="57150"/>
                </a:cubicBezTo>
                <a:cubicBezTo>
                  <a:pt x="536772" y="73123"/>
                  <a:pt x="581108" y="98498"/>
                  <a:pt x="609600" y="123825"/>
                </a:cubicBezTo>
                <a:cubicBezTo>
                  <a:pt x="626380" y="138740"/>
                  <a:pt x="642441" y="154554"/>
                  <a:pt x="657225" y="171450"/>
                </a:cubicBezTo>
                <a:cubicBezTo>
                  <a:pt x="676336" y="193291"/>
                  <a:pt x="680849" y="212792"/>
                  <a:pt x="695325" y="238125"/>
                </a:cubicBezTo>
                <a:cubicBezTo>
                  <a:pt x="701005" y="248064"/>
                  <a:pt x="708025" y="257175"/>
                  <a:pt x="714375" y="266700"/>
                </a:cubicBezTo>
                <a:cubicBezTo>
                  <a:pt x="768970" y="184808"/>
                  <a:pt x="703515" y="288420"/>
                  <a:pt x="742950" y="209550"/>
                </a:cubicBezTo>
                <a:cubicBezTo>
                  <a:pt x="748070" y="199311"/>
                  <a:pt x="756880" y="191214"/>
                  <a:pt x="762000" y="180975"/>
                </a:cubicBezTo>
                <a:cubicBezTo>
                  <a:pt x="766490" y="171995"/>
                  <a:pt x="767035" y="161380"/>
                  <a:pt x="771525" y="152400"/>
                </a:cubicBezTo>
                <a:cubicBezTo>
                  <a:pt x="784786" y="125878"/>
                  <a:pt x="798084" y="116316"/>
                  <a:pt x="819150" y="95250"/>
                </a:cubicBezTo>
                <a:cubicBezTo>
                  <a:pt x="822325" y="82550"/>
                  <a:pt x="820497" y="67372"/>
                  <a:pt x="828675" y="57150"/>
                </a:cubicBezTo>
                <a:cubicBezTo>
                  <a:pt x="844717" y="37097"/>
                  <a:pt x="869783" y="51803"/>
                  <a:pt x="885825" y="57150"/>
                </a:cubicBezTo>
                <a:cubicBezTo>
                  <a:pt x="900050" y="78487"/>
                  <a:pt x="916910" y="104922"/>
                  <a:pt x="933450" y="123825"/>
                </a:cubicBezTo>
                <a:cubicBezTo>
                  <a:pt x="945277" y="137342"/>
                  <a:pt x="958850" y="149225"/>
                  <a:pt x="971550" y="161925"/>
                </a:cubicBezTo>
                <a:cubicBezTo>
                  <a:pt x="977514" y="179817"/>
                  <a:pt x="984468" y="214878"/>
                  <a:pt x="1009650" y="219075"/>
                </a:cubicBezTo>
                <a:cubicBezTo>
                  <a:pt x="1020942" y="220957"/>
                  <a:pt x="1028700" y="206375"/>
                  <a:pt x="1038225" y="200025"/>
                </a:cubicBezTo>
                <a:cubicBezTo>
                  <a:pt x="1041400" y="187325"/>
                  <a:pt x="1042433" y="173888"/>
                  <a:pt x="1047750" y="161925"/>
                </a:cubicBezTo>
                <a:cubicBezTo>
                  <a:pt x="1058119" y="138595"/>
                  <a:pt x="1081524" y="101309"/>
                  <a:pt x="1104900" y="85725"/>
                </a:cubicBezTo>
                <a:cubicBezTo>
                  <a:pt x="1113254" y="80156"/>
                  <a:pt x="1124495" y="80690"/>
                  <a:pt x="1133475" y="76200"/>
                </a:cubicBezTo>
                <a:cubicBezTo>
                  <a:pt x="1207333" y="39271"/>
                  <a:pt x="1118801" y="71566"/>
                  <a:pt x="1190625" y="47625"/>
                </a:cubicBezTo>
                <a:cubicBezTo>
                  <a:pt x="1203325" y="50800"/>
                  <a:pt x="1217016" y="51296"/>
                  <a:pt x="1228725" y="57150"/>
                </a:cubicBezTo>
                <a:cubicBezTo>
                  <a:pt x="1259920" y="72748"/>
                  <a:pt x="1279668" y="101374"/>
                  <a:pt x="1304925" y="123825"/>
                </a:cubicBezTo>
                <a:cubicBezTo>
                  <a:pt x="1320120" y="137331"/>
                  <a:pt x="1337250" y="148538"/>
                  <a:pt x="1352550" y="161925"/>
                </a:cubicBezTo>
                <a:cubicBezTo>
                  <a:pt x="1362687" y="170795"/>
                  <a:pt x="1370492" y="182230"/>
                  <a:pt x="1381125" y="190500"/>
                </a:cubicBezTo>
                <a:cubicBezTo>
                  <a:pt x="1399197" y="204556"/>
                  <a:pt x="1438275" y="228600"/>
                  <a:pt x="1438275" y="228600"/>
                </a:cubicBezTo>
                <a:cubicBezTo>
                  <a:pt x="1556027" y="189349"/>
                  <a:pt x="1449145" y="234443"/>
                  <a:pt x="1524000" y="180975"/>
                </a:cubicBezTo>
                <a:cubicBezTo>
                  <a:pt x="1535554" y="172722"/>
                  <a:pt x="1550546" y="170178"/>
                  <a:pt x="1562100" y="161925"/>
                </a:cubicBezTo>
                <a:cubicBezTo>
                  <a:pt x="1573061" y="154095"/>
                  <a:pt x="1579467" y="140822"/>
                  <a:pt x="1590675" y="133350"/>
                </a:cubicBezTo>
                <a:cubicBezTo>
                  <a:pt x="1599029" y="127781"/>
                  <a:pt x="1610022" y="127780"/>
                  <a:pt x="1619250" y="123825"/>
                </a:cubicBezTo>
                <a:cubicBezTo>
                  <a:pt x="1653087" y="109323"/>
                  <a:pt x="1657227" y="104857"/>
                  <a:pt x="1685925" y="85725"/>
                </a:cubicBezTo>
                <a:cubicBezTo>
                  <a:pt x="1743075" y="88900"/>
                  <a:pt x="1800395" y="89823"/>
                  <a:pt x="1857375" y="95250"/>
                </a:cubicBezTo>
                <a:cubicBezTo>
                  <a:pt x="1867370" y="96202"/>
                  <a:pt x="1878237" y="98347"/>
                  <a:pt x="1885950" y="104775"/>
                </a:cubicBezTo>
                <a:cubicBezTo>
                  <a:pt x="2027724" y="222920"/>
                  <a:pt x="1824640" y="82952"/>
                  <a:pt x="1943100" y="161925"/>
                </a:cubicBezTo>
                <a:cubicBezTo>
                  <a:pt x="1950365" y="172823"/>
                  <a:pt x="1966510" y="209711"/>
                  <a:pt x="1990725" y="200025"/>
                </a:cubicBezTo>
                <a:cubicBezTo>
                  <a:pt x="2001354" y="195773"/>
                  <a:pt x="2003425" y="180975"/>
                  <a:pt x="2009775" y="171450"/>
                </a:cubicBezTo>
                <a:cubicBezTo>
                  <a:pt x="2006600" y="152400"/>
                  <a:pt x="2012968" y="128834"/>
                  <a:pt x="2000250" y="114300"/>
                </a:cubicBezTo>
                <a:cubicBezTo>
                  <a:pt x="1987027" y="99188"/>
                  <a:pt x="1962150" y="101600"/>
                  <a:pt x="1943100" y="95250"/>
                </a:cubicBezTo>
                <a:cubicBezTo>
                  <a:pt x="1857216" y="66622"/>
                  <a:pt x="1924551" y="86253"/>
                  <a:pt x="1733550" y="76200"/>
                </a:cubicBezTo>
                <a:cubicBezTo>
                  <a:pt x="1717675" y="73025"/>
                  <a:pt x="1701894" y="69337"/>
                  <a:pt x="1685925" y="66675"/>
                </a:cubicBezTo>
                <a:cubicBezTo>
                  <a:pt x="1663780" y="62984"/>
                  <a:pt x="1641265" y="61553"/>
                  <a:pt x="1619250" y="57150"/>
                </a:cubicBezTo>
                <a:cubicBezTo>
                  <a:pt x="1609405" y="55181"/>
                  <a:pt x="1600660" y="48676"/>
                  <a:pt x="1590675" y="47625"/>
                </a:cubicBezTo>
                <a:cubicBezTo>
                  <a:pt x="1540056" y="42297"/>
                  <a:pt x="1489075" y="41275"/>
                  <a:pt x="1438275" y="38100"/>
                </a:cubicBezTo>
                <a:cubicBezTo>
                  <a:pt x="1412875" y="41275"/>
                  <a:pt x="1384970" y="36177"/>
                  <a:pt x="1362075" y="47625"/>
                </a:cubicBezTo>
                <a:cubicBezTo>
                  <a:pt x="1350366" y="53479"/>
                  <a:pt x="1387236" y="55159"/>
                  <a:pt x="1400175" y="57150"/>
                </a:cubicBezTo>
                <a:cubicBezTo>
                  <a:pt x="1428592" y="61522"/>
                  <a:pt x="1457159" y="65938"/>
                  <a:pt x="1485900" y="66675"/>
                </a:cubicBezTo>
                <a:cubicBezTo>
                  <a:pt x="1704926" y="72291"/>
                  <a:pt x="1924050" y="73025"/>
                  <a:pt x="2143125" y="76200"/>
                </a:cubicBezTo>
                <a:lnTo>
                  <a:pt x="2200275" y="95250"/>
                </a:lnTo>
                <a:lnTo>
                  <a:pt x="2228850" y="104775"/>
                </a:lnTo>
                <a:cubicBezTo>
                  <a:pt x="2238375" y="114300"/>
                  <a:pt x="2250742" y="121654"/>
                  <a:pt x="2257425" y="133350"/>
                </a:cubicBezTo>
                <a:cubicBezTo>
                  <a:pt x="2295276" y="199589"/>
                  <a:pt x="2233716" y="149294"/>
                  <a:pt x="2295525" y="190500"/>
                </a:cubicBezTo>
                <a:cubicBezTo>
                  <a:pt x="2352675" y="187325"/>
                  <a:pt x="2410848" y="192200"/>
                  <a:pt x="2466975" y="180975"/>
                </a:cubicBezTo>
                <a:cubicBezTo>
                  <a:pt x="2478200" y="178730"/>
                  <a:pt x="2486025" y="163848"/>
                  <a:pt x="2486025" y="152400"/>
                </a:cubicBezTo>
                <a:cubicBezTo>
                  <a:pt x="2486025" y="123128"/>
                  <a:pt x="2480066" y="92857"/>
                  <a:pt x="2466975" y="66675"/>
                </a:cubicBezTo>
                <a:cubicBezTo>
                  <a:pt x="2462485" y="57695"/>
                  <a:pt x="2447380" y="61640"/>
                  <a:pt x="2438400" y="57150"/>
                </a:cubicBezTo>
                <a:cubicBezTo>
                  <a:pt x="2428161" y="52030"/>
                  <a:pt x="2420869" y="41112"/>
                  <a:pt x="2409825" y="38100"/>
                </a:cubicBezTo>
                <a:cubicBezTo>
                  <a:pt x="2389013" y="32424"/>
                  <a:pt x="2235562" y="19660"/>
                  <a:pt x="2228850" y="19050"/>
                </a:cubicBezTo>
                <a:cubicBezTo>
                  <a:pt x="2169132" y="4120"/>
                  <a:pt x="2158608" y="-2859"/>
                  <a:pt x="2076450" y="19050"/>
                </a:cubicBezTo>
                <a:cubicBezTo>
                  <a:pt x="2063434" y="22521"/>
                  <a:pt x="2057400" y="38100"/>
                  <a:pt x="2047875" y="47625"/>
                </a:cubicBezTo>
                <a:cubicBezTo>
                  <a:pt x="2129767" y="102220"/>
                  <a:pt x="2026155" y="36765"/>
                  <a:pt x="2105025" y="76200"/>
                </a:cubicBezTo>
                <a:cubicBezTo>
                  <a:pt x="2129488" y="88431"/>
                  <a:pt x="2133673" y="102495"/>
                  <a:pt x="2162175" y="104775"/>
                </a:cubicBezTo>
                <a:cubicBezTo>
                  <a:pt x="2231874" y="110351"/>
                  <a:pt x="2301875" y="111125"/>
                  <a:pt x="2371725" y="114300"/>
                </a:cubicBezTo>
                <a:cubicBezTo>
                  <a:pt x="2390775" y="120650"/>
                  <a:pt x="2412167" y="122211"/>
                  <a:pt x="2428875" y="133350"/>
                </a:cubicBezTo>
                <a:cubicBezTo>
                  <a:pt x="2468022" y="159448"/>
                  <a:pt x="2482170" y="184718"/>
                  <a:pt x="2505075" y="219075"/>
                </a:cubicBezTo>
                <a:cubicBezTo>
                  <a:pt x="2422056" y="246748"/>
                  <a:pt x="2469293" y="234872"/>
                  <a:pt x="2295525" y="219075"/>
                </a:cubicBezTo>
                <a:cubicBezTo>
                  <a:pt x="2285526" y="218166"/>
                  <a:pt x="2276178" y="213505"/>
                  <a:pt x="2266950" y="209550"/>
                </a:cubicBezTo>
                <a:cubicBezTo>
                  <a:pt x="2246477" y="200776"/>
                  <a:pt x="2223506" y="184549"/>
                  <a:pt x="2200275" y="180975"/>
                </a:cubicBezTo>
                <a:cubicBezTo>
                  <a:pt x="2168738" y="176123"/>
                  <a:pt x="2136775" y="174625"/>
                  <a:pt x="2105025" y="171450"/>
                </a:cubicBezTo>
                <a:cubicBezTo>
                  <a:pt x="2095500" y="168275"/>
                  <a:pt x="2078419" y="171770"/>
                  <a:pt x="2076450" y="161925"/>
                </a:cubicBezTo>
                <a:cubicBezTo>
                  <a:pt x="2070811" y="133732"/>
                  <a:pt x="2058006" y="82859"/>
                  <a:pt x="2085975" y="76200"/>
                </a:cubicBezTo>
                <a:cubicBezTo>
                  <a:pt x="2212648" y="46040"/>
                  <a:pt x="2346325" y="69850"/>
                  <a:pt x="2476500" y="66675"/>
                </a:cubicBezTo>
                <a:cubicBezTo>
                  <a:pt x="2525264" y="50420"/>
                  <a:pt x="2529184" y="43863"/>
                  <a:pt x="2600325" y="76200"/>
                </a:cubicBezTo>
                <a:cubicBezTo>
                  <a:pt x="2609465" y="80355"/>
                  <a:pt x="2606675" y="95250"/>
                  <a:pt x="2609850" y="104775"/>
                </a:cubicBezTo>
                <a:cubicBezTo>
                  <a:pt x="2463988" y="202016"/>
                  <a:pt x="2605164" y="115269"/>
                  <a:pt x="2162175" y="133350"/>
                </a:cubicBezTo>
                <a:cubicBezTo>
                  <a:pt x="2145999" y="134010"/>
                  <a:pt x="2130425" y="139700"/>
                  <a:pt x="2114550" y="142875"/>
                </a:cubicBezTo>
                <a:cubicBezTo>
                  <a:pt x="1998387" y="128355"/>
                  <a:pt x="2075597" y="146592"/>
                  <a:pt x="2000250" y="114300"/>
                </a:cubicBezTo>
                <a:cubicBezTo>
                  <a:pt x="1969158" y="100975"/>
                  <a:pt x="1965165" y="108290"/>
                  <a:pt x="1933575" y="85725"/>
                </a:cubicBezTo>
                <a:cubicBezTo>
                  <a:pt x="1922614" y="77895"/>
                  <a:pt x="1916208" y="64622"/>
                  <a:pt x="1905000" y="57150"/>
                </a:cubicBezTo>
                <a:cubicBezTo>
                  <a:pt x="1892235" y="48640"/>
                  <a:pt x="1836013" y="39703"/>
                  <a:pt x="1828800" y="38100"/>
                </a:cubicBezTo>
                <a:cubicBezTo>
                  <a:pt x="1707736" y="11197"/>
                  <a:pt x="1886714" y="47778"/>
                  <a:pt x="1743075" y="19050"/>
                </a:cubicBezTo>
                <a:cubicBezTo>
                  <a:pt x="1679575" y="22225"/>
                  <a:pt x="1615915" y="23067"/>
                  <a:pt x="1552575" y="28575"/>
                </a:cubicBezTo>
                <a:cubicBezTo>
                  <a:pt x="1542573" y="29445"/>
                  <a:pt x="1531840" y="31828"/>
                  <a:pt x="1524000" y="38100"/>
                </a:cubicBezTo>
                <a:cubicBezTo>
                  <a:pt x="1507214" y="51529"/>
                  <a:pt x="1501700" y="76426"/>
                  <a:pt x="1495425" y="95250"/>
                </a:cubicBezTo>
                <a:cubicBezTo>
                  <a:pt x="1536556" y="156946"/>
                  <a:pt x="1506250" y="127731"/>
                  <a:pt x="1638300" y="133350"/>
                </a:cubicBezTo>
                <a:cubicBezTo>
                  <a:pt x="1746199" y="137941"/>
                  <a:pt x="1854200" y="139700"/>
                  <a:pt x="1962150" y="142875"/>
                </a:cubicBezTo>
                <a:cubicBezTo>
                  <a:pt x="2038350" y="193675"/>
                  <a:pt x="1946275" y="127000"/>
                  <a:pt x="2009775" y="190500"/>
                </a:cubicBezTo>
                <a:cubicBezTo>
                  <a:pt x="2017870" y="198595"/>
                  <a:pt x="2049786" y="209030"/>
                  <a:pt x="2038350" y="209550"/>
                </a:cubicBezTo>
                <a:lnTo>
                  <a:pt x="1800225" y="200025"/>
                </a:lnTo>
                <a:cubicBezTo>
                  <a:pt x="1784350" y="196850"/>
                  <a:pt x="1767959" y="195620"/>
                  <a:pt x="1752600" y="190500"/>
                </a:cubicBezTo>
                <a:cubicBezTo>
                  <a:pt x="1667991" y="162297"/>
                  <a:pt x="1768344" y="176184"/>
                  <a:pt x="1657350" y="152400"/>
                </a:cubicBezTo>
                <a:cubicBezTo>
                  <a:pt x="1632321" y="147037"/>
                  <a:pt x="1606523" y="146258"/>
                  <a:pt x="1581150" y="142875"/>
                </a:cubicBezTo>
                <a:cubicBezTo>
                  <a:pt x="1328451" y="109182"/>
                  <a:pt x="1682433" y="136519"/>
                  <a:pt x="1009650" y="123825"/>
                </a:cubicBezTo>
                <a:cubicBezTo>
                  <a:pt x="1028700" y="117475"/>
                  <a:pt x="1048839" y="113755"/>
                  <a:pt x="1066800" y="104775"/>
                </a:cubicBezTo>
                <a:cubicBezTo>
                  <a:pt x="1093834" y="91258"/>
                  <a:pt x="1112122" y="78670"/>
                  <a:pt x="1143000" y="76200"/>
                </a:cubicBezTo>
                <a:cubicBezTo>
                  <a:pt x="1209538" y="70877"/>
                  <a:pt x="1276350" y="69850"/>
                  <a:pt x="1343025" y="66675"/>
                </a:cubicBezTo>
                <a:cubicBezTo>
                  <a:pt x="1314450" y="60325"/>
                  <a:pt x="1286248" y="51967"/>
                  <a:pt x="1257300" y="47625"/>
                </a:cubicBezTo>
                <a:cubicBezTo>
                  <a:pt x="1116683" y="26532"/>
                  <a:pt x="982676" y="43247"/>
                  <a:pt x="838200" y="47625"/>
                </a:cubicBezTo>
                <a:lnTo>
                  <a:pt x="781050" y="66675"/>
                </a:lnTo>
                <a:lnTo>
                  <a:pt x="752475" y="76200"/>
                </a:lnTo>
                <a:cubicBezTo>
                  <a:pt x="749267" y="81013"/>
                  <a:pt x="718266" y="122083"/>
                  <a:pt x="723900" y="133350"/>
                </a:cubicBezTo>
                <a:cubicBezTo>
                  <a:pt x="728390" y="142330"/>
                  <a:pt x="742950" y="139700"/>
                  <a:pt x="752475" y="142875"/>
                </a:cubicBezTo>
                <a:cubicBezTo>
                  <a:pt x="765175" y="152400"/>
                  <a:pt x="774700" y="171450"/>
                  <a:pt x="790575" y="171450"/>
                </a:cubicBezTo>
                <a:cubicBezTo>
                  <a:pt x="800615" y="171450"/>
                  <a:pt x="793828" y="150715"/>
                  <a:pt x="800100" y="142875"/>
                </a:cubicBezTo>
                <a:cubicBezTo>
                  <a:pt x="819735" y="118332"/>
                  <a:pt x="841630" y="95059"/>
                  <a:pt x="866775" y="76200"/>
                </a:cubicBezTo>
                <a:cubicBezTo>
                  <a:pt x="879475" y="66675"/>
                  <a:pt x="892822" y="57956"/>
                  <a:pt x="904875" y="47625"/>
                </a:cubicBezTo>
                <a:cubicBezTo>
                  <a:pt x="915102" y="38859"/>
                  <a:pt x="921402" y="25074"/>
                  <a:pt x="933450" y="19050"/>
                </a:cubicBezTo>
                <a:cubicBezTo>
                  <a:pt x="947930" y="11810"/>
                  <a:pt x="965200" y="12700"/>
                  <a:pt x="981075" y="9525"/>
                </a:cubicBezTo>
                <a:cubicBezTo>
                  <a:pt x="1010104" y="53068"/>
                  <a:pt x="1002846" y="23132"/>
                  <a:pt x="981075" y="66675"/>
                </a:cubicBezTo>
                <a:cubicBezTo>
                  <a:pt x="968409" y="92008"/>
                  <a:pt x="967773" y="143819"/>
                  <a:pt x="933450" y="152400"/>
                </a:cubicBezTo>
                <a:cubicBezTo>
                  <a:pt x="920750" y="155575"/>
                  <a:pt x="907937" y="158329"/>
                  <a:pt x="895350" y="161925"/>
                </a:cubicBezTo>
                <a:cubicBezTo>
                  <a:pt x="885696" y="164683"/>
                  <a:pt x="876620" y="169481"/>
                  <a:pt x="866775" y="171450"/>
                </a:cubicBezTo>
                <a:cubicBezTo>
                  <a:pt x="844760" y="175853"/>
                  <a:pt x="822290" y="177561"/>
                  <a:pt x="800100" y="180975"/>
                </a:cubicBezTo>
                <a:cubicBezTo>
                  <a:pt x="781012" y="183912"/>
                  <a:pt x="762000" y="187325"/>
                  <a:pt x="742950" y="190500"/>
                </a:cubicBezTo>
                <a:cubicBezTo>
                  <a:pt x="736600" y="200025"/>
                  <a:pt x="718220" y="209136"/>
                  <a:pt x="723900" y="219075"/>
                </a:cubicBezTo>
                <a:cubicBezTo>
                  <a:pt x="735259" y="238954"/>
                  <a:pt x="781050" y="257175"/>
                  <a:pt x="781050" y="257175"/>
                </a:cubicBezTo>
                <a:cubicBezTo>
                  <a:pt x="803275" y="254000"/>
                  <a:pt x="827645" y="257690"/>
                  <a:pt x="847725" y="247650"/>
                </a:cubicBezTo>
                <a:cubicBezTo>
                  <a:pt x="856705" y="243160"/>
                  <a:pt x="849410" y="225347"/>
                  <a:pt x="857250" y="219075"/>
                </a:cubicBezTo>
                <a:cubicBezTo>
                  <a:pt x="867472" y="210897"/>
                  <a:pt x="882650" y="212725"/>
                  <a:pt x="895350" y="209550"/>
                </a:cubicBezTo>
                <a:cubicBezTo>
                  <a:pt x="874993" y="148480"/>
                  <a:pt x="897581" y="188677"/>
                  <a:pt x="790575" y="161925"/>
                </a:cubicBezTo>
                <a:cubicBezTo>
                  <a:pt x="702626" y="139938"/>
                  <a:pt x="788057" y="158964"/>
                  <a:pt x="619125" y="142875"/>
                </a:cubicBezTo>
                <a:cubicBezTo>
                  <a:pt x="596775" y="140746"/>
                  <a:pt x="574704" y="136317"/>
                  <a:pt x="552450" y="133350"/>
                </a:cubicBezTo>
                <a:lnTo>
                  <a:pt x="476250" y="123825"/>
                </a:lnTo>
                <a:cubicBezTo>
                  <a:pt x="393700" y="127000"/>
                  <a:pt x="310381" y="121667"/>
                  <a:pt x="228600" y="133350"/>
                </a:cubicBezTo>
                <a:cubicBezTo>
                  <a:pt x="204967" y="136726"/>
                  <a:pt x="205065" y="180493"/>
                  <a:pt x="219075" y="190500"/>
                </a:cubicBezTo>
                <a:cubicBezTo>
                  <a:pt x="237874" y="203928"/>
                  <a:pt x="299837" y="214272"/>
                  <a:pt x="323850" y="219075"/>
                </a:cubicBezTo>
                <a:cubicBezTo>
                  <a:pt x="370931" y="217331"/>
                  <a:pt x="563004" y="279831"/>
                  <a:pt x="600075" y="180975"/>
                </a:cubicBezTo>
                <a:cubicBezTo>
                  <a:pt x="605759" y="165816"/>
                  <a:pt x="606425" y="149225"/>
                  <a:pt x="609600" y="133350"/>
                </a:cubicBezTo>
                <a:cubicBezTo>
                  <a:pt x="606425" y="114300"/>
                  <a:pt x="608712" y="93474"/>
                  <a:pt x="600075" y="76200"/>
                </a:cubicBezTo>
                <a:cubicBezTo>
                  <a:pt x="581495" y="39039"/>
                  <a:pt x="512885" y="64477"/>
                  <a:pt x="495300" y="66675"/>
                </a:cubicBezTo>
                <a:cubicBezTo>
                  <a:pt x="442909" y="84139"/>
                  <a:pt x="489851" y="65707"/>
                  <a:pt x="438150" y="95250"/>
                </a:cubicBezTo>
                <a:cubicBezTo>
                  <a:pt x="405194" y="114082"/>
                  <a:pt x="403533" y="113139"/>
                  <a:pt x="371475" y="123825"/>
                </a:cubicBezTo>
                <a:cubicBezTo>
                  <a:pt x="362034" y="137986"/>
                  <a:pt x="326941" y="169989"/>
                  <a:pt x="381000" y="171450"/>
                </a:cubicBezTo>
                <a:lnTo>
                  <a:pt x="704850" y="161925"/>
                </a:lnTo>
                <a:cubicBezTo>
                  <a:pt x="698500" y="152400"/>
                  <a:pt x="690920" y="143589"/>
                  <a:pt x="685800" y="133350"/>
                </a:cubicBezTo>
                <a:cubicBezTo>
                  <a:pt x="681310" y="124370"/>
                  <a:pt x="682547" y="112615"/>
                  <a:pt x="676275" y="104775"/>
                </a:cubicBezTo>
                <a:cubicBezTo>
                  <a:pt x="669124" y="95836"/>
                  <a:pt x="657225" y="92075"/>
                  <a:pt x="647700" y="85725"/>
                </a:cubicBezTo>
                <a:lnTo>
                  <a:pt x="314325" y="95250"/>
                </a:lnTo>
                <a:cubicBezTo>
                  <a:pt x="282448" y="96667"/>
                  <a:pt x="250166" y="97600"/>
                  <a:pt x="219075" y="104775"/>
                </a:cubicBezTo>
                <a:cubicBezTo>
                  <a:pt x="9747" y="153082"/>
                  <a:pt x="395850" y="95896"/>
                  <a:pt x="152400" y="133350"/>
                </a:cubicBezTo>
                <a:cubicBezTo>
                  <a:pt x="123983" y="137722"/>
                  <a:pt x="95204" y="139309"/>
                  <a:pt x="66675" y="142875"/>
                </a:cubicBezTo>
                <a:cubicBezTo>
                  <a:pt x="44398" y="145660"/>
                  <a:pt x="22225" y="149225"/>
                  <a:pt x="0" y="152400"/>
                </a:cubicBezTo>
                <a:cubicBezTo>
                  <a:pt x="68780" y="175327"/>
                  <a:pt x="-12988" y="152400"/>
                  <a:pt x="123825" y="152400"/>
                </a:cubicBezTo>
                <a:cubicBezTo>
                  <a:pt x="158894" y="152400"/>
                  <a:pt x="193675" y="158750"/>
                  <a:pt x="228600" y="161925"/>
                </a:cubicBezTo>
                <a:cubicBezTo>
                  <a:pt x="238125" y="168275"/>
                  <a:pt x="252923" y="170346"/>
                  <a:pt x="257175" y="180975"/>
                </a:cubicBezTo>
                <a:cubicBezTo>
                  <a:pt x="288852" y="260169"/>
                  <a:pt x="234215" y="268003"/>
                  <a:pt x="295275" y="247650"/>
                </a:cubicBezTo>
                <a:cubicBezTo>
                  <a:pt x="304800" y="238125"/>
                  <a:pt x="313217" y="227345"/>
                  <a:pt x="323850" y="219075"/>
                </a:cubicBezTo>
                <a:cubicBezTo>
                  <a:pt x="341922" y="205019"/>
                  <a:pt x="361684" y="193267"/>
                  <a:pt x="381000" y="180975"/>
                </a:cubicBezTo>
                <a:cubicBezTo>
                  <a:pt x="396619" y="171036"/>
                  <a:pt x="413814" y="163508"/>
                  <a:pt x="428625" y="152400"/>
                </a:cubicBezTo>
                <a:cubicBezTo>
                  <a:pt x="441325" y="142875"/>
                  <a:pt x="452526" y="130925"/>
                  <a:pt x="466725" y="123825"/>
                </a:cubicBezTo>
                <a:cubicBezTo>
                  <a:pt x="498951" y="107712"/>
                  <a:pt x="536661" y="102218"/>
                  <a:pt x="571500" y="95250"/>
                </a:cubicBezTo>
                <a:cubicBezTo>
                  <a:pt x="584200" y="88900"/>
                  <a:pt x="595413" y="76791"/>
                  <a:pt x="609600" y="76200"/>
                </a:cubicBezTo>
                <a:cubicBezTo>
                  <a:pt x="673124" y="73553"/>
                  <a:pt x="736708" y="80849"/>
                  <a:pt x="800100" y="85725"/>
                </a:cubicBezTo>
                <a:cubicBezTo>
                  <a:pt x="821954" y="87406"/>
                  <a:pt x="871192" y="97342"/>
                  <a:pt x="895350" y="104775"/>
                </a:cubicBezTo>
                <a:cubicBezTo>
                  <a:pt x="924139" y="113633"/>
                  <a:pt x="952500" y="123825"/>
                  <a:pt x="981075" y="133350"/>
                </a:cubicBezTo>
                <a:cubicBezTo>
                  <a:pt x="990600" y="136525"/>
                  <a:pt x="1001296" y="137306"/>
                  <a:pt x="1009650" y="142875"/>
                </a:cubicBezTo>
                <a:cubicBezTo>
                  <a:pt x="1037747" y="161606"/>
                  <a:pt x="1043881" y="162998"/>
                  <a:pt x="1066800" y="190500"/>
                </a:cubicBezTo>
                <a:cubicBezTo>
                  <a:pt x="1074129" y="199294"/>
                  <a:pt x="1076911" y="211924"/>
                  <a:pt x="1085850" y="219075"/>
                </a:cubicBezTo>
                <a:cubicBezTo>
                  <a:pt x="1093690" y="225347"/>
                  <a:pt x="1104900" y="225425"/>
                  <a:pt x="1114425" y="228600"/>
                </a:cubicBezTo>
                <a:cubicBezTo>
                  <a:pt x="1130300" y="212725"/>
                  <a:pt x="1148580" y="198936"/>
                  <a:pt x="1162050" y="180975"/>
                </a:cubicBezTo>
                <a:cubicBezTo>
                  <a:pt x="1168074" y="172943"/>
                  <a:pt x="1162858" y="157381"/>
                  <a:pt x="1171575" y="152400"/>
                </a:cubicBezTo>
                <a:cubicBezTo>
                  <a:pt x="1188343" y="142818"/>
                  <a:pt x="1209561" y="145270"/>
                  <a:pt x="1228725" y="142875"/>
                </a:cubicBezTo>
                <a:cubicBezTo>
                  <a:pt x="1260387" y="138917"/>
                  <a:pt x="1292225" y="136525"/>
                  <a:pt x="1323975" y="133350"/>
                </a:cubicBezTo>
                <a:cubicBezTo>
                  <a:pt x="1349375" y="127000"/>
                  <a:pt x="1374350" y="118604"/>
                  <a:pt x="1400175" y="114300"/>
                </a:cubicBezTo>
                <a:cubicBezTo>
                  <a:pt x="1450674" y="105884"/>
                  <a:pt x="1552575" y="95250"/>
                  <a:pt x="1552575" y="95250"/>
                </a:cubicBezTo>
                <a:cubicBezTo>
                  <a:pt x="1654649" y="61225"/>
                  <a:pt x="1667624" y="53197"/>
                  <a:pt x="1847850" y="95250"/>
                </a:cubicBezTo>
                <a:cubicBezTo>
                  <a:pt x="1867405" y="99813"/>
                  <a:pt x="1866900" y="152400"/>
                  <a:pt x="1866900" y="152400"/>
                </a:cubicBezTo>
                <a:cubicBezTo>
                  <a:pt x="1856154" y="195384"/>
                  <a:pt x="1864197" y="208750"/>
                  <a:pt x="1800225" y="209550"/>
                </a:cubicBezTo>
                <a:lnTo>
                  <a:pt x="1038225" y="219075"/>
                </a:lnTo>
                <a:cubicBezTo>
                  <a:pt x="1000125" y="215900"/>
                  <a:pt x="961415" y="217048"/>
                  <a:pt x="923925" y="209550"/>
                </a:cubicBezTo>
                <a:cubicBezTo>
                  <a:pt x="912700" y="207305"/>
                  <a:pt x="905589" y="195620"/>
                  <a:pt x="895350" y="190500"/>
                </a:cubicBezTo>
                <a:cubicBezTo>
                  <a:pt x="886370" y="186010"/>
                  <a:pt x="876176" y="184500"/>
                  <a:pt x="866775" y="180975"/>
                </a:cubicBezTo>
                <a:cubicBezTo>
                  <a:pt x="850766" y="174972"/>
                  <a:pt x="834160" y="170112"/>
                  <a:pt x="819150" y="161925"/>
                </a:cubicBezTo>
                <a:cubicBezTo>
                  <a:pt x="799050" y="150962"/>
                  <a:pt x="762000" y="123825"/>
                  <a:pt x="762000" y="123825"/>
                </a:cubicBezTo>
                <a:cubicBezTo>
                  <a:pt x="751717" y="108400"/>
                  <a:pt x="726756" y="87250"/>
                  <a:pt x="752475" y="66675"/>
                </a:cubicBezTo>
                <a:cubicBezTo>
                  <a:pt x="762697" y="58497"/>
                  <a:pt x="777875" y="60325"/>
                  <a:pt x="790575" y="57150"/>
                </a:cubicBezTo>
                <a:cubicBezTo>
                  <a:pt x="787400" y="47625"/>
                  <a:pt x="788150" y="35675"/>
                  <a:pt x="781050" y="28575"/>
                </a:cubicBezTo>
                <a:cubicBezTo>
                  <a:pt x="773950" y="21475"/>
                  <a:pt x="762276" y="21228"/>
                  <a:pt x="752475" y="19050"/>
                </a:cubicBezTo>
                <a:cubicBezTo>
                  <a:pt x="733622" y="14860"/>
                  <a:pt x="714375" y="12700"/>
                  <a:pt x="695325" y="9525"/>
                </a:cubicBezTo>
                <a:cubicBezTo>
                  <a:pt x="657225" y="12700"/>
                  <a:pt x="618922" y="13997"/>
                  <a:pt x="581025" y="19050"/>
                </a:cubicBezTo>
                <a:cubicBezTo>
                  <a:pt x="571073" y="20377"/>
                  <a:pt x="560290" y="22303"/>
                  <a:pt x="552450" y="28575"/>
                </a:cubicBezTo>
                <a:cubicBezTo>
                  <a:pt x="543511" y="35726"/>
                  <a:pt x="539750" y="47625"/>
                  <a:pt x="533400" y="57150"/>
                </a:cubicBezTo>
                <a:cubicBezTo>
                  <a:pt x="543929" y="88737"/>
                  <a:pt x="532885" y="85725"/>
                  <a:pt x="552450" y="85725"/>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172692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238-DBBC-4D18-B976-1B583EE759AD}"/>
              </a:ext>
            </a:extLst>
          </p:cNvPr>
          <p:cNvSpPr>
            <a:spLocks noGrp="1"/>
          </p:cNvSpPr>
          <p:nvPr>
            <p:ph type="title"/>
          </p:nvPr>
        </p:nvSpPr>
        <p:spPr/>
        <p:txBody>
          <a:bodyPr/>
          <a:lstStyle/>
          <a:p>
            <a:r>
              <a:rPr lang="en-IN" dirty="0"/>
              <a:t>Sentiment Analysis</a:t>
            </a:r>
          </a:p>
        </p:txBody>
      </p:sp>
      <p:sp>
        <p:nvSpPr>
          <p:cNvPr id="3" name="Content Placeholder 2">
            <a:extLst>
              <a:ext uri="{FF2B5EF4-FFF2-40B4-BE49-F238E27FC236}">
                <a16:creationId xmlns:a16="http://schemas.microsoft.com/office/drawing/2014/main" id="{5BA6EB6F-1D3C-4D81-9884-1047D23F62F0}"/>
              </a:ext>
            </a:extLst>
          </p:cNvPr>
          <p:cNvSpPr>
            <a:spLocks noGrp="1"/>
          </p:cNvSpPr>
          <p:nvPr>
            <p:ph idx="1"/>
          </p:nvPr>
        </p:nvSpPr>
        <p:spPr/>
        <p:txBody>
          <a:bodyPr/>
          <a:lstStyle/>
          <a:p>
            <a:pPr marL="0" indent="0">
              <a:buNone/>
            </a:pPr>
            <a:r>
              <a:rPr lang="en-IN" dirty="0"/>
              <a:t>The module we used is:</a:t>
            </a:r>
          </a:p>
          <a:p>
            <a:pPr lvl="1"/>
            <a:r>
              <a:rPr lang="en-IN" dirty="0" err="1"/>
              <a:t>Textblob</a:t>
            </a:r>
            <a:endParaRPr lang="en-IN" dirty="0"/>
          </a:p>
          <a:p>
            <a:pPr marL="0" indent="0">
              <a:buNone/>
            </a:pPr>
            <a:r>
              <a:rPr lang="en-IN" dirty="0"/>
              <a:t>The functions we used are:</a:t>
            </a:r>
          </a:p>
          <a:p>
            <a:pPr lvl="1" indent="-342900"/>
            <a:r>
              <a:rPr lang="en-IN" dirty="0" err="1"/>
              <a:t>Re.sub</a:t>
            </a:r>
            <a:r>
              <a:rPr lang="en-IN" dirty="0"/>
              <a:t>()</a:t>
            </a:r>
          </a:p>
          <a:p>
            <a:pPr lvl="1" indent="-342900"/>
            <a:r>
              <a:rPr lang="en-IN" dirty="0" err="1"/>
              <a:t>textblob</a:t>
            </a:r>
            <a:endParaRPr lang="en-IN" dirty="0"/>
          </a:p>
          <a:p>
            <a:pPr marL="0" indent="0">
              <a:buNone/>
            </a:pPr>
            <a:r>
              <a:rPr lang="en-IN" dirty="0"/>
              <a:t>We additionally defined the following functions:</a:t>
            </a:r>
          </a:p>
          <a:p>
            <a:pPr lvl="1"/>
            <a:r>
              <a:rPr lang="en-IN" dirty="0" err="1"/>
              <a:t>Clean_text</a:t>
            </a:r>
            <a:r>
              <a:rPr lang="en-IN" dirty="0"/>
              <a:t>()</a:t>
            </a:r>
          </a:p>
          <a:p>
            <a:pPr lvl="1"/>
            <a:r>
              <a:rPr lang="en-IN" dirty="0" err="1"/>
              <a:t>Get_texts</a:t>
            </a:r>
            <a:r>
              <a:rPr lang="en-IN" dirty="0"/>
              <a:t>()</a:t>
            </a:r>
          </a:p>
          <a:p>
            <a:pPr lvl="1"/>
            <a:r>
              <a:rPr lang="en-IN" dirty="0" err="1"/>
              <a:t>Get_text_sentiments</a:t>
            </a:r>
            <a:r>
              <a:rPr lang="en-IN" dirty="0"/>
              <a:t>()</a:t>
            </a:r>
          </a:p>
          <a:p>
            <a:pPr lvl="1"/>
            <a:endParaRPr lang="en-IN" dirty="0"/>
          </a:p>
          <a:p>
            <a:endParaRPr lang="en-IN" dirty="0"/>
          </a:p>
        </p:txBody>
      </p:sp>
    </p:spTree>
    <p:extLst>
      <p:ext uri="{BB962C8B-B14F-4D97-AF65-F5344CB8AC3E}">
        <p14:creationId xmlns:p14="http://schemas.microsoft.com/office/powerpoint/2010/main" val="187182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91B7-8F25-4A82-B6E3-F1363EAA2DCA}"/>
              </a:ext>
            </a:extLst>
          </p:cNvPr>
          <p:cNvSpPr>
            <a:spLocks noGrp="1"/>
          </p:cNvSpPr>
          <p:nvPr>
            <p:ph type="title"/>
          </p:nvPr>
        </p:nvSpPr>
        <p:spPr/>
        <p:txBody>
          <a:bodyPr/>
          <a:lstStyle/>
          <a:p>
            <a:r>
              <a:rPr lang="en-IN" dirty="0"/>
              <a:t>Sentiment Analysis - Code</a:t>
            </a:r>
          </a:p>
        </p:txBody>
      </p:sp>
      <p:pic>
        <p:nvPicPr>
          <p:cNvPr id="5" name="Content Placeholder 4">
            <a:extLst>
              <a:ext uri="{FF2B5EF4-FFF2-40B4-BE49-F238E27FC236}">
                <a16:creationId xmlns:a16="http://schemas.microsoft.com/office/drawing/2014/main" id="{7F40B702-4B04-4BA5-A44F-67980B7F3193}"/>
              </a:ext>
            </a:extLst>
          </p:cNvPr>
          <p:cNvPicPr>
            <a:picLocks noGrp="1" noChangeAspect="1"/>
          </p:cNvPicPr>
          <p:nvPr>
            <p:ph idx="1"/>
          </p:nvPr>
        </p:nvPicPr>
        <p:blipFill rotWithShape="1">
          <a:blip r:embed="rId2"/>
          <a:srcRect b="29823"/>
          <a:stretch/>
        </p:blipFill>
        <p:spPr>
          <a:xfrm>
            <a:off x="-1" y="1645922"/>
            <a:ext cx="12174007" cy="4805678"/>
          </a:xfrm>
        </p:spPr>
      </p:pic>
    </p:spTree>
    <p:extLst>
      <p:ext uri="{BB962C8B-B14F-4D97-AF65-F5344CB8AC3E}">
        <p14:creationId xmlns:p14="http://schemas.microsoft.com/office/powerpoint/2010/main" val="100096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1021531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Progress so far…</a:t>
            </a:r>
          </a:p>
        </p:txBody>
      </p:sp>
      <p:sp>
        <p:nvSpPr>
          <p:cNvPr id="3" name="Content Placeholder 2"/>
          <p:cNvSpPr txBox="1">
            <a:spLocks/>
          </p:cNvSpPr>
          <p:nvPr/>
        </p:nvSpPr>
        <p:spPr>
          <a:xfrm>
            <a:off x="403643" y="871267"/>
            <a:ext cx="9204385" cy="588785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latin typeface="Bahnschrift Light SemiCondensed" panose="020B0502040204020203" pitchFamily="34" charset="0"/>
              </a:rPr>
              <a:t>We can safely say that we are done with most of our project. So far, we have finished the complete scraping process, NLP pre-processing &amp; cosine similarity assignment.</a:t>
            </a:r>
          </a:p>
          <a:p>
            <a:r>
              <a:rPr lang="en-IN" sz="3200" dirty="0">
                <a:latin typeface="Bahnschrift Light SemiCondensed" panose="020B0502040204020203" pitchFamily="34" charset="0"/>
              </a:rPr>
              <a:t> </a:t>
            </a:r>
            <a:r>
              <a:rPr lang="en-US" sz="3200" dirty="0">
                <a:latin typeface="Bahnschrift Light SemiCondensed" panose="020B0502040204020203" pitchFamily="34" charset="0"/>
              </a:rPr>
              <a:t>We also wish to replace the cosine similarity model with a more reliable method of sentence similarity (we are currently thinking of implementing an LSTM model).</a:t>
            </a:r>
            <a:endParaRPr lang="en-IN" sz="3200" dirty="0">
              <a:latin typeface="Bahnschrift Light SemiCondensed" panose="020B0502040204020203" pitchFamily="34" charset="0"/>
            </a:endParaRPr>
          </a:p>
          <a:p>
            <a:r>
              <a:rPr lang="en-US" sz="3200" dirty="0">
                <a:latin typeface="Bahnschrift Light SemiCondensed" panose="020B0502040204020203" pitchFamily="34" charset="0"/>
              </a:rPr>
              <a:t>And lastly, we wish to develop a front-end program to demonstrate how this can be implemented on the end-user’s device.</a:t>
            </a:r>
            <a:endParaRPr lang="en-IN" sz="3200" dirty="0">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264448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F47-2C16-4870-B276-C203D3596A3A}"/>
              </a:ext>
            </a:extLst>
          </p:cNvPr>
          <p:cNvSpPr>
            <a:spLocks noGrp="1"/>
          </p:cNvSpPr>
          <p:nvPr>
            <p:ph type="title"/>
          </p:nvPr>
        </p:nvSpPr>
        <p:spPr>
          <a:xfrm>
            <a:off x="829735" y="2131907"/>
            <a:ext cx="8596668" cy="1826581"/>
          </a:xfrm>
        </p:spPr>
        <p:txBody>
          <a:bodyPr>
            <a:normAutofit fontScale="90000"/>
          </a:bodyPr>
          <a:lstStyle/>
          <a:p>
            <a:pPr algn="ctr"/>
            <a:r>
              <a:rPr lang="en-IN" sz="11500" dirty="0"/>
              <a:t>THANK YOU</a:t>
            </a:r>
          </a:p>
        </p:txBody>
      </p:sp>
    </p:spTree>
    <p:extLst>
      <p:ext uri="{BB962C8B-B14F-4D97-AF65-F5344CB8AC3E}">
        <p14:creationId xmlns:p14="http://schemas.microsoft.com/office/powerpoint/2010/main" val="176759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693" y="734045"/>
            <a:ext cx="9204385" cy="5887856"/>
          </a:xfrm>
        </p:spPr>
        <p:txBody>
          <a:bodyPr>
            <a:noAutofit/>
          </a:bodyPr>
          <a:lstStyle/>
          <a:p>
            <a:r>
              <a:rPr lang="en-US" sz="1750" dirty="0">
                <a:latin typeface="Bahnschrift Light SemiCondensed" panose="020B0502040204020203" pitchFamily="34" charset="0"/>
              </a:rPr>
              <a:t>Our model focusses on detecting fake messages sent from one user to another via a messaging platform.</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It takes the content and performs a news search based on the message and records the results from the most reliable sources of media. </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The relevant information is then extracted from these sources and stored.</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From here we use various NLP pre-processing methods such as lemmatization, stop word removal, tokenization etc.</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The data extracted is compared with the original message and a similarity score is assigned.</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We are doing this by using a primitive cosine similarity model.</a:t>
            </a:r>
          </a:p>
          <a:p>
            <a:r>
              <a:rPr lang="en-US" sz="1750" dirty="0">
                <a:latin typeface="Bahnschrift Light SemiCondensed" panose="020B0502040204020203" pitchFamily="34" charset="0"/>
              </a:rPr>
              <a:t>A more reliable alternative would be an RNN model (more specifically, LSTM) which is trained to compare two strings for the similarity in the information contained (an important point to note here is that the INFORMATION is being compared and not the strings themselves). </a:t>
            </a:r>
          </a:p>
          <a:p>
            <a:r>
              <a:rPr lang="en-US" sz="1750" dirty="0">
                <a:latin typeface="Bahnschrift Light SemiCondensed" panose="020B0502040204020203" pitchFamily="34" charset="0"/>
              </a:rPr>
              <a:t>If, for a given message, the similarity score at any point of time exceeds a certain threshold value (say, 0.75), it can be considered a genuine, legitimate message. </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Otherwise, it will be flagged as a message whose information is "not verified" and the user can choose to filter them out if he/she wants to. </a:t>
            </a:r>
            <a:endParaRPr lang="en-IN" sz="1750" dirty="0">
              <a:latin typeface="Bahnschrift Light SemiCondensed" panose="020B0502040204020203" pitchFamily="34" charset="0"/>
            </a:endParaRPr>
          </a:p>
          <a:p>
            <a:r>
              <a:rPr lang="en-US" sz="1750" dirty="0">
                <a:latin typeface="Bahnschrift Light SemiCondensed" panose="020B0502040204020203" pitchFamily="34" charset="0"/>
              </a:rPr>
              <a:t>Another point of importance: The user must be given the option to view these filtered messages because they could be informal messages sent by friends/relatives without any ill intentions.</a:t>
            </a:r>
            <a:endParaRPr lang="en-IN" sz="1750" dirty="0">
              <a:latin typeface="Bahnschrift Light SemiCondensed" panose="020B0502040204020203" pitchFamily="34" charset="0"/>
            </a:endParaRPr>
          </a:p>
        </p:txBody>
      </p:sp>
      <p:sp>
        <p:nvSpPr>
          <p:cNvPr id="5" name="Title 1"/>
          <p:cNvSpPr>
            <a:spLocks noGrp="1"/>
          </p:cNvSpPr>
          <p:nvPr>
            <p:ph type="title"/>
          </p:nvPr>
        </p:nvSpPr>
        <p:spPr>
          <a:xfrm>
            <a:off x="547939" y="207034"/>
            <a:ext cx="5628575" cy="664233"/>
          </a:xfrm>
        </p:spPr>
        <p:txBody>
          <a:bodyPr>
            <a:normAutofit/>
          </a:bodyPr>
          <a:lstStyle/>
          <a:p>
            <a:r>
              <a:rPr lang="en-US" sz="3600" dirty="0">
                <a:latin typeface="NFS font" panose="02000500000000000000" pitchFamily="2" charset="0"/>
              </a:rPr>
              <a:t>Description</a:t>
            </a:r>
          </a:p>
        </p:txBody>
      </p:sp>
      <p:pic>
        <p:nvPicPr>
          <p:cNvPr id="7" name="Picture 6">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414096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2285" y="1088569"/>
            <a:ext cx="6318688" cy="688663"/>
          </a:xfrm>
          <a:prstGeom prst="roundRect">
            <a:avLst/>
          </a:prstGeom>
          <a:solidFill>
            <a:schemeClr val="bg1">
              <a:lumMod val="75000"/>
              <a:lumOff val="25000"/>
            </a:schemeClr>
          </a:solidFill>
        </p:spPr>
        <p:txBody>
          <a:bodyPr/>
          <a:lstStyle/>
          <a:p>
            <a:r>
              <a:rPr lang="en-US" sz="2000" dirty="0">
                <a:latin typeface="Bahnschrift SemiLight SemiConde" panose="020B0502040204020203" pitchFamily="34" charset="0"/>
              </a:rPr>
              <a:t>Perform a Google search on the content in a given message</a:t>
            </a:r>
          </a:p>
        </p:txBody>
      </p:sp>
      <p:sp>
        <p:nvSpPr>
          <p:cNvPr id="4" name="Text Placeholder 2"/>
          <p:cNvSpPr txBox="1">
            <a:spLocks/>
          </p:cNvSpPr>
          <p:nvPr/>
        </p:nvSpPr>
        <p:spPr>
          <a:xfrm>
            <a:off x="448734" y="2115410"/>
            <a:ext cx="9225790" cy="688663"/>
          </a:xfrm>
          <a:prstGeom prst="roundRect">
            <a:avLst/>
          </a:prstGeom>
          <a:solidFill>
            <a:schemeClr val="bg1">
              <a:lumMod val="75000"/>
              <a:lumOff val="2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latin typeface="Bahnschrift SemiLight SemiConde" panose="020B0502040204020203" pitchFamily="34" charset="0"/>
              </a:rPr>
              <a:t>Extract the content of reliable sources of news that appear in the results [SCRAPING]</a:t>
            </a:r>
          </a:p>
        </p:txBody>
      </p:sp>
      <p:sp>
        <p:nvSpPr>
          <p:cNvPr id="5" name="Text Placeholder 2"/>
          <p:cNvSpPr txBox="1">
            <a:spLocks/>
          </p:cNvSpPr>
          <p:nvPr/>
        </p:nvSpPr>
        <p:spPr>
          <a:xfrm>
            <a:off x="905934" y="3117079"/>
            <a:ext cx="8311390" cy="1095076"/>
          </a:xfrm>
          <a:prstGeom prst="roundRect">
            <a:avLst/>
          </a:prstGeom>
          <a:solidFill>
            <a:schemeClr val="bg1">
              <a:lumMod val="75000"/>
              <a:lumOff val="25000"/>
            </a:schemeClr>
          </a:solidFill>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latin typeface="Bahnschrift SemiLight SemiConde" panose="020B0502040204020203" pitchFamily="34" charset="0"/>
              </a:rPr>
              <a:t>Evaluate the similarity between entire articles scraped in the above step and the content in the message under consideration, assign a similarity score to it and repeat this step between individual lines in each article and the message</a:t>
            </a:r>
          </a:p>
        </p:txBody>
      </p:sp>
      <p:sp>
        <p:nvSpPr>
          <p:cNvPr id="6" name="Text Placeholder 2"/>
          <p:cNvSpPr txBox="1">
            <a:spLocks/>
          </p:cNvSpPr>
          <p:nvPr/>
        </p:nvSpPr>
        <p:spPr>
          <a:xfrm>
            <a:off x="968144" y="4521454"/>
            <a:ext cx="8249180" cy="873665"/>
          </a:xfrm>
          <a:prstGeom prst="roundRect">
            <a:avLst/>
          </a:prstGeom>
          <a:solidFill>
            <a:schemeClr val="bg1">
              <a:lumMod val="75000"/>
              <a:lumOff val="2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latin typeface="Bahnschrift SemiLight SemiConde" panose="020B0502040204020203" pitchFamily="34" charset="0"/>
              </a:rPr>
              <a:t>If the similarity metric exceeds a given threshold value(say, 0.75) at any point of time, stop the process and flag the message as a legitimate message</a:t>
            </a:r>
          </a:p>
        </p:txBody>
      </p:sp>
      <p:sp>
        <p:nvSpPr>
          <p:cNvPr id="7" name="Text Placeholder 2"/>
          <p:cNvSpPr txBox="1">
            <a:spLocks/>
          </p:cNvSpPr>
          <p:nvPr/>
        </p:nvSpPr>
        <p:spPr>
          <a:xfrm>
            <a:off x="1235563" y="5733297"/>
            <a:ext cx="8311390" cy="755771"/>
          </a:xfrm>
          <a:prstGeom prst="roundRect">
            <a:avLst/>
          </a:prstGeom>
          <a:solidFill>
            <a:schemeClr val="bg1">
              <a:lumMod val="75000"/>
              <a:lumOff val="25000"/>
            </a:schemeClr>
          </a:solidFill>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sz="2000" dirty="0">
                <a:latin typeface="Bahnschrift SemiLight SemiConde" panose="020B0502040204020203" pitchFamily="34" charset="0"/>
              </a:rPr>
              <a:t>If the similarity metric never reaches the threshold, flag the message as an unverified message</a:t>
            </a:r>
          </a:p>
        </p:txBody>
      </p:sp>
      <p:sp>
        <p:nvSpPr>
          <p:cNvPr id="8" name="Down Arrow 7"/>
          <p:cNvSpPr/>
          <p:nvPr/>
        </p:nvSpPr>
        <p:spPr>
          <a:xfrm>
            <a:off x="4578550" y="1786623"/>
            <a:ext cx="966159" cy="430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578550" y="2811478"/>
            <a:ext cx="966159" cy="430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578549" y="4212155"/>
            <a:ext cx="966159" cy="430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578548" y="5393898"/>
            <a:ext cx="966159" cy="430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47939" y="197509"/>
            <a:ext cx="5628575" cy="664233"/>
          </a:xfrm>
        </p:spPr>
        <p:txBody>
          <a:bodyPr>
            <a:normAutofit/>
          </a:bodyPr>
          <a:lstStyle/>
          <a:p>
            <a:r>
              <a:rPr lang="en-US" sz="3600" dirty="0">
                <a:latin typeface="NFS font" panose="02000500000000000000" pitchFamily="2" charset="0"/>
              </a:rPr>
              <a:t>Approach</a:t>
            </a:r>
          </a:p>
        </p:txBody>
      </p:sp>
      <p:pic>
        <p:nvPicPr>
          <p:cNvPr id="15" name="Picture 14">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412850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47939" y="207034"/>
            <a:ext cx="5628575" cy="664233"/>
          </a:xfrm>
        </p:spPr>
        <p:txBody>
          <a:bodyPr>
            <a:normAutofit/>
          </a:bodyPr>
          <a:lstStyle/>
          <a:p>
            <a:r>
              <a:rPr lang="en-US" sz="3600" dirty="0">
                <a:latin typeface="NFS font" panose="02000500000000000000" pitchFamily="2" charset="0"/>
              </a:rPr>
              <a:t>Scraping</a:t>
            </a:r>
          </a:p>
        </p:txBody>
      </p:sp>
      <p:sp>
        <p:nvSpPr>
          <p:cNvPr id="4" name="Content Placeholder 2"/>
          <p:cNvSpPr txBox="1">
            <a:spLocks/>
          </p:cNvSpPr>
          <p:nvPr/>
        </p:nvSpPr>
        <p:spPr>
          <a:xfrm>
            <a:off x="547939" y="871267"/>
            <a:ext cx="9204385" cy="547777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latin typeface="Bahnschrift SemiLight SemiConde" panose="020B0502040204020203" pitchFamily="34" charset="0"/>
              </a:rPr>
              <a:t>We use the following modules:</a:t>
            </a:r>
          </a:p>
          <a:p>
            <a:r>
              <a:rPr lang="en-US" sz="2000" dirty="0">
                <a:latin typeface="Bahnschrift SemiLight SemiConde" panose="020B0502040204020203" pitchFamily="34" charset="0"/>
              </a:rPr>
              <a:t>googlesearch</a:t>
            </a:r>
          </a:p>
          <a:p>
            <a:r>
              <a:rPr lang="en-US" sz="2000" dirty="0">
                <a:latin typeface="Bahnschrift SemiLight SemiConde" panose="020B0502040204020203" pitchFamily="34" charset="0"/>
              </a:rPr>
              <a:t>newspaper</a:t>
            </a:r>
          </a:p>
          <a:p>
            <a:pPr marL="0" indent="0">
              <a:buNone/>
            </a:pPr>
            <a:r>
              <a:rPr lang="en-US" sz="2000" dirty="0">
                <a:latin typeface="Bahnschrift SemiLight SemiConde" panose="020B0502040204020203" pitchFamily="34" charset="0"/>
              </a:rPr>
              <a:t>And the following functions for web scraping and article gathering:</a:t>
            </a:r>
          </a:p>
          <a:p>
            <a:r>
              <a:rPr lang="en-US" sz="2000" dirty="0">
                <a:latin typeface="Bahnschrift SemiLight SemiConde" panose="020B0502040204020203" pitchFamily="34" charset="0"/>
              </a:rPr>
              <a:t>googlesearch.search()</a:t>
            </a:r>
          </a:p>
          <a:p>
            <a:r>
              <a:rPr lang="en-US" sz="2000" dirty="0">
                <a:latin typeface="Bahnschrift SemiLight SemiConde" panose="020B0502040204020203" pitchFamily="34" charset="0"/>
              </a:rPr>
              <a:t>newspaper.Article()</a:t>
            </a:r>
          </a:p>
          <a:p>
            <a:r>
              <a:rPr lang="en-US" sz="2000" dirty="0">
                <a:latin typeface="Bahnschrift SemiLight SemiConde" panose="020B0502040204020203" pitchFamily="34" charset="0"/>
              </a:rPr>
              <a:t>newspaper.download()</a:t>
            </a:r>
          </a:p>
          <a:p>
            <a:r>
              <a:rPr lang="en-US" sz="2000" dirty="0">
                <a:latin typeface="Bahnschrift SemiLight SemiConde" panose="020B0502040204020203" pitchFamily="34" charset="0"/>
              </a:rPr>
              <a:t>newspaper.parse()</a:t>
            </a:r>
          </a:p>
          <a:p>
            <a:r>
              <a:rPr lang="en-US" sz="2000" dirty="0">
                <a:latin typeface="Bahnschrift SemiLight SemiConde" panose="020B0502040204020203" pitchFamily="34" charset="0"/>
              </a:rPr>
              <a:t>newspaper.nlp()</a:t>
            </a:r>
          </a:p>
          <a:p>
            <a:pPr marL="0" indent="0">
              <a:buNone/>
            </a:pPr>
            <a:endParaRPr lang="en-US" sz="2000" dirty="0">
              <a:latin typeface="Bahnschrift SemiLight SemiConde" panose="020B0502040204020203" pitchFamily="34" charset="0"/>
            </a:endParaRPr>
          </a:p>
          <a:p>
            <a:pPr marL="0" indent="0">
              <a:spcBef>
                <a:spcPts val="0"/>
              </a:spcBef>
              <a:buNone/>
            </a:pPr>
            <a:r>
              <a:rPr lang="en-US" sz="2000" dirty="0">
                <a:latin typeface="Bahnschrift SemiLight SemiConde" panose="020B0502040204020203" pitchFamily="34" charset="0"/>
              </a:rPr>
              <a:t>Note: The newspaper.Article() function mentioned above is used to instantiate an Article object. It accepts url and language as parameters, and has an attribute ‘object.text’ which </a:t>
            </a:r>
          </a:p>
          <a:p>
            <a:pPr marL="0" indent="0">
              <a:spcBef>
                <a:spcPts val="0"/>
              </a:spcBef>
              <a:buNone/>
            </a:pPr>
            <a:r>
              <a:rPr lang="en-US" sz="2000" dirty="0">
                <a:latin typeface="Bahnschrift SemiLight SemiConde" panose="020B0502040204020203" pitchFamily="34" charset="0"/>
              </a:rPr>
              <a:t>Is a string holding the content of the article.</a:t>
            </a:r>
          </a:p>
          <a:p>
            <a:endParaRPr lang="en-US" sz="2000" dirty="0">
              <a:latin typeface="Bahnschrift SemiLight SemiConde" panose="020B0502040204020203" pitchFamily="34" charset="0"/>
            </a:endParaRPr>
          </a:p>
        </p:txBody>
      </p:sp>
      <p:pic>
        <p:nvPicPr>
          <p:cNvPr id="6" name="Picture 5">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54660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628575" cy="66423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Scraping -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8546"/>
            <a:ext cx="12192000" cy="5559423"/>
          </a:xfrm>
          <a:prstGeom prst="rect">
            <a:avLst/>
          </a:prstGeom>
          <a:solidFill>
            <a:schemeClr val="bg2">
              <a:alpha val="0"/>
            </a:schemeClr>
          </a:solidFill>
        </p:spPr>
      </p:pic>
      <p:pic>
        <p:nvPicPr>
          <p:cNvPr id="7" name="Picture 6">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96857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Preprocessing</a:t>
            </a:r>
          </a:p>
        </p:txBody>
      </p:sp>
      <p:sp>
        <p:nvSpPr>
          <p:cNvPr id="3" name="Content Placeholder 2"/>
          <p:cNvSpPr txBox="1">
            <a:spLocks/>
          </p:cNvSpPr>
          <p:nvPr/>
        </p:nvSpPr>
        <p:spPr>
          <a:xfrm>
            <a:off x="547939" y="871267"/>
            <a:ext cx="9204385" cy="547777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dirty="0">
                <a:latin typeface="Bahnschrift SemiLight SemiConde" panose="020B0502040204020203" pitchFamily="34" charset="0"/>
              </a:rPr>
              <a:t>Stop word-removal</a:t>
            </a:r>
          </a:p>
          <a:p>
            <a:r>
              <a:rPr lang="en-US" sz="3600" dirty="0">
                <a:latin typeface="Bahnschrift SemiLight SemiConde" panose="020B0502040204020203" pitchFamily="34" charset="0"/>
              </a:rPr>
              <a:t>Lemmatization</a:t>
            </a:r>
          </a:p>
          <a:p>
            <a:r>
              <a:rPr lang="en-US" sz="3600" dirty="0">
                <a:latin typeface="Bahnschrift SemiLight SemiConde" panose="020B0502040204020203" pitchFamily="34" charset="0"/>
              </a:rPr>
              <a:t>Finding Term Frequency-Inverse Document Frequency</a:t>
            </a:r>
          </a:p>
          <a:p>
            <a:r>
              <a:rPr lang="en-US" sz="3600" dirty="0">
                <a:latin typeface="Bahnschrift SemiLight SemiConde" panose="020B0502040204020203" pitchFamily="34" charset="0"/>
              </a:rPr>
              <a:t>Considering only those words with high TFIDF values for scraping</a:t>
            </a:r>
          </a:p>
        </p:txBody>
      </p:sp>
      <p:pic>
        <p:nvPicPr>
          <p:cNvPr id="5" name="Picture 4">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175057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Preprocessing</a:t>
            </a:r>
          </a:p>
        </p:txBody>
      </p:sp>
      <p:sp>
        <p:nvSpPr>
          <p:cNvPr id="3" name="Content Placeholder 2"/>
          <p:cNvSpPr txBox="1">
            <a:spLocks/>
          </p:cNvSpPr>
          <p:nvPr/>
        </p:nvSpPr>
        <p:spPr>
          <a:xfrm>
            <a:off x="547939" y="871267"/>
            <a:ext cx="9204385" cy="5477775"/>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latin typeface="Bahnschrift SemiLight SemiConde" panose="020B0502040204020203" pitchFamily="34" charset="0"/>
              </a:rPr>
              <a:t>We use the following modules:</a:t>
            </a:r>
          </a:p>
          <a:p>
            <a:r>
              <a:rPr lang="en-US" sz="2000" dirty="0">
                <a:latin typeface="Bahnschrift SemiLight SemiConde" panose="020B0502040204020203" pitchFamily="34" charset="0"/>
              </a:rPr>
              <a:t>re</a:t>
            </a:r>
          </a:p>
          <a:p>
            <a:r>
              <a:rPr lang="en-US" sz="2000" dirty="0">
                <a:latin typeface="Bahnschrift SemiLight SemiConde" panose="020B0502040204020203" pitchFamily="34" charset="0"/>
              </a:rPr>
              <a:t>nltk</a:t>
            </a:r>
          </a:p>
          <a:p>
            <a:r>
              <a:rPr lang="en-US" sz="2000" dirty="0">
                <a:latin typeface="Bahnschrift SemiLight SemiConde" panose="020B0502040204020203" pitchFamily="34" charset="0"/>
              </a:rPr>
              <a:t>collections</a:t>
            </a:r>
          </a:p>
          <a:p>
            <a:pPr marL="0" indent="0">
              <a:buNone/>
            </a:pPr>
            <a:r>
              <a:rPr lang="en-US" sz="2000" dirty="0">
                <a:latin typeface="Bahnschrift SemiLight SemiConde" panose="020B0502040204020203" pitchFamily="34" charset="0"/>
              </a:rPr>
              <a:t>And the following functions for NLP preprocessing:</a:t>
            </a:r>
          </a:p>
          <a:p>
            <a:r>
              <a:rPr lang="en-US" sz="2000" dirty="0">
                <a:latin typeface="Bahnschrift SemiLight SemiConde" panose="020B0502040204020203" pitchFamily="34" charset="0"/>
              </a:rPr>
              <a:t>nltk.corpus.stopwords()</a:t>
            </a:r>
          </a:p>
          <a:p>
            <a:r>
              <a:rPr lang="en-US" sz="2000" dirty="0">
                <a:latin typeface="Bahnschrift SemiLight SemiConde" panose="020B0502040204020203" pitchFamily="34" charset="0"/>
              </a:rPr>
              <a:t>nltk.stem.porter.PorterStemmer()</a:t>
            </a:r>
          </a:p>
          <a:p>
            <a:r>
              <a:rPr lang="en-US" sz="2000" dirty="0">
                <a:latin typeface="Bahnschrift SemiLight SemiConde" panose="020B0502040204020203" pitchFamily="34" charset="0"/>
              </a:rPr>
              <a:t>nltk.stem.WordNetLemmatizer()</a:t>
            </a:r>
          </a:p>
          <a:p>
            <a:r>
              <a:rPr lang="en-US" sz="2000" dirty="0">
                <a:latin typeface="Bahnschrift SemiLight SemiConde" panose="020B0502040204020203" pitchFamily="34" charset="0"/>
              </a:rPr>
              <a:t>re.sub()</a:t>
            </a:r>
          </a:p>
          <a:p>
            <a:r>
              <a:rPr lang="en-US" sz="2000" dirty="0">
                <a:latin typeface="Bahnschrift SemiLight SemiConde" panose="020B0502040204020203" pitchFamily="34" charset="0"/>
              </a:rPr>
              <a:t>collections.Counter()</a:t>
            </a:r>
          </a:p>
          <a:p>
            <a:pPr marL="0" indent="0">
              <a:buNone/>
            </a:pPr>
            <a:r>
              <a:rPr lang="en-US" sz="2000" dirty="0">
                <a:latin typeface="Bahnschrift SemiLight SemiConde" panose="020B0502040204020203" pitchFamily="34" charset="0"/>
              </a:rPr>
              <a:t>And additionally, we define 3 functions:</a:t>
            </a:r>
          </a:p>
          <a:p>
            <a:r>
              <a:rPr lang="en-US" sz="2000" dirty="0">
                <a:latin typeface="Bahnschrift SemiLight SemiConde" panose="020B0502040204020203" pitchFamily="34" charset="0"/>
              </a:rPr>
              <a:t>computeTF(): computes term frequency</a:t>
            </a:r>
          </a:p>
          <a:p>
            <a:r>
              <a:rPr lang="en-US" sz="2000" dirty="0">
                <a:latin typeface="Bahnschrift SemiLight SemiConde" panose="020B0502040204020203" pitchFamily="34" charset="0"/>
              </a:rPr>
              <a:t>computeIDF(): computes inverse document frequency</a:t>
            </a:r>
          </a:p>
          <a:p>
            <a:r>
              <a:rPr lang="en-US" sz="2000" dirty="0">
                <a:latin typeface="Bahnschrift SemiLight SemiConde" panose="020B0502040204020203" pitchFamily="34" charset="0"/>
              </a:rPr>
              <a:t>computeTFIDF(): computes term frequency-inverse document frequency</a:t>
            </a:r>
          </a:p>
        </p:txBody>
      </p:sp>
      <p:pic>
        <p:nvPicPr>
          <p:cNvPr id="5" name="Picture 4">
            <a:extLst>
              <a:ext uri="{FF2B5EF4-FFF2-40B4-BE49-F238E27FC236}">
                <a16:creationId xmlns:a16="http://schemas.microsoft.com/office/drawing/2014/main" id="{8D2F6928-19C6-4CD7-B7EB-500D7B90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46454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Preprocessing -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1267"/>
            <a:ext cx="12192000" cy="5033656"/>
          </a:xfrm>
          <a:prstGeom prst="rect">
            <a:avLst/>
          </a:prstGeom>
        </p:spPr>
      </p:pic>
      <p:pic>
        <p:nvPicPr>
          <p:cNvPr id="4" name="Picture 3">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28010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7939" y="207034"/>
            <a:ext cx="5967161" cy="66423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NFS font" panose="02000500000000000000" pitchFamily="2" charset="0"/>
              </a:rPr>
              <a:t>Preprocessing -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1267"/>
            <a:ext cx="12192000" cy="5734075"/>
          </a:xfrm>
          <a:prstGeom prst="rect">
            <a:avLst/>
          </a:prstGeom>
        </p:spPr>
      </p:pic>
      <p:pic>
        <p:nvPicPr>
          <p:cNvPr id="5" name="Picture 4">
            <a:extLst>
              <a:ext uri="{FF2B5EF4-FFF2-40B4-BE49-F238E27FC236}">
                <a16:creationId xmlns:a16="http://schemas.microsoft.com/office/drawing/2014/main" id="{8D2F6928-19C6-4CD7-B7EB-500D7B90F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015" y="6527598"/>
            <a:ext cx="3217985" cy="294783"/>
          </a:xfrm>
          <a:prstGeom prst="rect">
            <a:avLst/>
          </a:prstGeom>
          <a:solidFill>
            <a:srgbClr val="FFFFFF">
              <a:alpha val="45098"/>
            </a:srgbClr>
          </a:solidFill>
        </p:spPr>
      </p:pic>
    </p:spTree>
    <p:extLst>
      <p:ext uri="{BB962C8B-B14F-4D97-AF65-F5344CB8AC3E}">
        <p14:creationId xmlns:p14="http://schemas.microsoft.com/office/powerpoint/2010/main" val="727599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379</TotalTime>
  <Words>888</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Light SemiCondensed</vt:lpstr>
      <vt:lpstr>Bahnschrift SemiLight SemiConde</vt:lpstr>
      <vt:lpstr>NFS font</vt:lpstr>
      <vt:lpstr>Trebuchet MS</vt:lpstr>
      <vt:lpstr>Wingdings 3</vt:lpstr>
      <vt:lpstr>Facet</vt:lpstr>
      <vt:lpstr>Fake News Filter</vt:lpstr>
      <vt:lpstr>Description</vt:lpstr>
      <vt:lpstr>Approach</vt:lpstr>
      <vt:lpstr>Scraping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Sentiment Analysis</vt:lpstr>
      <vt:lpstr>Sentiment Analysis - Code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Filter</dc:title>
  <dc:creator>Sathwik PK</dc:creator>
  <cp:lastModifiedBy>mahesh gupta</cp:lastModifiedBy>
  <cp:revision>31</cp:revision>
  <dcterms:created xsi:type="dcterms:W3CDTF">2019-07-30T21:01:44Z</dcterms:created>
  <dcterms:modified xsi:type="dcterms:W3CDTF">2019-08-21T20:03:03Z</dcterms:modified>
</cp:coreProperties>
</file>