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2.jpeg" ContentType="image/jpeg"/>
  <Override PartName="/ppt/media/image11.png" ContentType="image/png"/>
  <Override PartName="/ppt/media/image10.png" ContentType="image/png"/>
  <Override PartName="/ppt/media/image9.jpeg" ContentType="image/jpeg"/>
  <Override PartName="/ppt/media/image8.jpeg" ContentType="image/jpeg"/>
  <Override PartName="/ppt/media/image7.png" ContentType="image/png"/>
  <Override PartName="/ppt/media/image2.jpeg" ContentType="image/jpe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_rels/slideLayout95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slideLayout96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60800" y="2065320"/>
            <a:ext cx="8221680" cy="4693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460800" y="2065320"/>
            <a:ext cx="8221680" cy="4693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ubTitle"/>
          </p:nvPr>
        </p:nvSpPr>
        <p:spPr>
          <a:xfrm>
            <a:off x="460800" y="2065320"/>
            <a:ext cx="8221680" cy="4693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ubTitle"/>
          </p:nvPr>
        </p:nvSpPr>
        <p:spPr>
          <a:xfrm>
            <a:off x="460800" y="2065320"/>
            <a:ext cx="8221680" cy="4693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60800" y="2065320"/>
            <a:ext cx="8221680" cy="4693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subTitle"/>
          </p:nvPr>
        </p:nvSpPr>
        <p:spPr>
          <a:xfrm>
            <a:off x="460800" y="2065320"/>
            <a:ext cx="8221680" cy="4693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subTitle"/>
          </p:nvPr>
        </p:nvSpPr>
        <p:spPr>
          <a:xfrm>
            <a:off x="460800" y="2065320"/>
            <a:ext cx="8221680" cy="4693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subTitle"/>
          </p:nvPr>
        </p:nvSpPr>
        <p:spPr>
          <a:xfrm>
            <a:off x="460800" y="2065320"/>
            <a:ext cx="8221680" cy="4693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flipH="1">
            <a:off x="-720" y="0"/>
            <a:ext cx="4571640" cy="5143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 rot="5400000">
            <a:off x="1946160" y="2517840"/>
            <a:ext cx="5142600" cy="108360"/>
          </a:xfrm>
          <a:prstGeom prst="rect">
            <a:avLst/>
          </a:prstGeom>
          <a:gradFill rotWithShape="0"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</p:spPr>
        <p:txBody>
          <a:bodyPr tIns="91440" bIns="91440" anchor="b"/>
          <a:p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939560" y="724320"/>
            <a:ext cx="3836520" cy="3694680"/>
          </a:xfrm>
          <a:prstGeom prst="rect">
            <a:avLst/>
          </a:prstGeom>
        </p:spPr>
        <p:txBody>
          <a:bodyPr tIns="91440" bIns="91440" anchor="ctr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523720" y="46954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777C77B6-E71E-483D-81D3-FE83362F2D1E}" type="slidenum">
              <a:rPr b="0" lang="en-IN" sz="1000" spc="-1" strike="noStrike">
                <a:solidFill>
                  <a:srgbClr val="ffffff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Num"/>
          </p:nvPr>
        </p:nvSpPr>
        <p:spPr>
          <a:xfrm>
            <a:off x="8523720" y="46954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3F9747C4-064E-4643-B136-BD9ABE980591}" type="slidenum">
              <a:rPr b="0" lang="en-IN" sz="1000" spc="-1" strike="noStrike">
                <a:solidFill>
                  <a:srgbClr val="737373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 flipH="1" rot="10800000">
            <a:off x="9143280" y="5143680"/>
            <a:ext cx="9143640" cy="44866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2"/>
          <p:cNvSpPr/>
          <p:nvPr/>
        </p:nvSpPr>
        <p:spPr>
          <a:xfrm>
            <a:off x="0" y="656280"/>
            <a:ext cx="9143640" cy="108360"/>
          </a:xfrm>
          <a:prstGeom prst="rect">
            <a:avLst/>
          </a:prstGeom>
          <a:gradFill rotWithShape="0"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PlaceHolder 3"/>
          <p:cNvSpPr>
            <a:spLocks noGrp="1"/>
          </p:cNvSpPr>
          <p:nvPr>
            <p:ph type="title"/>
          </p:nvPr>
        </p:nvSpPr>
        <p:spPr>
          <a:xfrm>
            <a:off x="98280" y="16200"/>
            <a:ext cx="8826120" cy="602280"/>
          </a:xfrm>
          <a:prstGeom prst="rect">
            <a:avLst/>
          </a:prstGeom>
        </p:spPr>
        <p:txBody>
          <a:bodyPr tIns="91440" bIns="91440" anchor="ctr"/>
          <a:p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sldNum"/>
          </p:nvPr>
        </p:nvSpPr>
        <p:spPr>
          <a:xfrm>
            <a:off x="8523720" y="46954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B2C8A157-D3EF-4A6B-BC02-68357379BCD6}" type="slidenum">
              <a:rPr b="0" lang="en-IN" sz="1000" spc="-1" strike="noStrike">
                <a:solidFill>
                  <a:srgbClr val="737373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 flipH="1" rot="10800000">
            <a:off x="9143280" y="5143680"/>
            <a:ext cx="9143640" cy="3457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2"/>
          <p:cNvSpPr/>
          <p:nvPr/>
        </p:nvSpPr>
        <p:spPr>
          <a:xfrm>
            <a:off x="0" y="1685880"/>
            <a:ext cx="9143640" cy="108360"/>
          </a:xfrm>
          <a:prstGeom prst="rect">
            <a:avLst/>
          </a:prstGeom>
          <a:gradFill rotWithShape="0"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PlaceHolder 3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tIns="91440" bIns="91440" anchor="b"/>
          <a:p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471960" y="1919160"/>
            <a:ext cx="3999600" cy="270972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4694400" y="1919160"/>
            <a:ext cx="3999600" cy="270972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 type="sldNum"/>
          </p:nvPr>
        </p:nvSpPr>
        <p:spPr>
          <a:xfrm>
            <a:off x="8523720" y="46954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BA6C3BA0-4C68-4120-ABF8-D4EE9981D313}" type="slidenum">
              <a:rPr b="0" lang="en-IN" sz="1000" spc="-1" strike="noStrike">
                <a:solidFill>
                  <a:srgbClr val="737373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 flipH="1" rot="10800000">
            <a:off x="9143280" y="5143680"/>
            <a:ext cx="5866920" cy="5143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2"/>
          <p:cNvSpPr/>
          <p:nvPr/>
        </p:nvSpPr>
        <p:spPr>
          <a:xfrm rot="16200000">
            <a:off x="759240" y="2517840"/>
            <a:ext cx="5143320" cy="108360"/>
          </a:xfrm>
          <a:prstGeom prst="rect">
            <a:avLst/>
          </a:prstGeom>
          <a:gradFill rotWithShape="0"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PlaceHolder 3"/>
          <p:cNvSpPr>
            <a:spLocks noGrp="1"/>
          </p:cNvSpPr>
          <p:nvPr>
            <p:ph type="title"/>
          </p:nvPr>
        </p:nvSpPr>
        <p:spPr>
          <a:xfrm>
            <a:off x="226080" y="357840"/>
            <a:ext cx="2807640" cy="952920"/>
          </a:xfrm>
          <a:prstGeom prst="rect">
            <a:avLst/>
          </a:prstGeom>
        </p:spPr>
        <p:txBody>
          <a:bodyPr tIns="91440" bIns="91440" anchor="b"/>
          <a:p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226080" y="1465920"/>
            <a:ext cx="2807640" cy="316332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 type="sldNum"/>
          </p:nvPr>
        </p:nvSpPr>
        <p:spPr>
          <a:xfrm>
            <a:off x="8523720" y="46954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0E1B8DAB-FA2B-4EC2-89E2-5603F605E49B}" type="slidenum">
              <a:rPr b="0" lang="en-IN" sz="1000" spc="-1" strike="noStrike">
                <a:solidFill>
                  <a:srgbClr val="737373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90320" y="488160"/>
            <a:ext cx="6226920" cy="4090320"/>
          </a:xfrm>
          <a:prstGeom prst="rect">
            <a:avLst/>
          </a:prstGeom>
        </p:spPr>
        <p:txBody>
          <a:bodyPr tIns="91440" bIns="91440" anchor="ctr"/>
          <a:p>
            <a:r>
              <a:rPr b="0" lang="en-IN" sz="6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sldNum"/>
          </p:nvPr>
        </p:nvSpPr>
        <p:spPr>
          <a:xfrm>
            <a:off x="8523720" y="46954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924BF2BD-ACA9-441D-B4AA-2F0BE07859B8}" type="slidenum">
              <a:rPr b="0" lang="en-IN" sz="1000" spc="-1" strike="noStrike">
                <a:solidFill>
                  <a:srgbClr val="ffffff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 flipH="1" rot="10800000">
            <a:off x="9143280" y="5143680"/>
            <a:ext cx="9143640" cy="3457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2"/>
          <p:cNvSpPr/>
          <p:nvPr/>
        </p:nvSpPr>
        <p:spPr>
          <a:xfrm>
            <a:off x="0" y="1685880"/>
            <a:ext cx="9143640" cy="108360"/>
          </a:xfrm>
          <a:prstGeom prst="rect">
            <a:avLst/>
          </a:prstGeom>
          <a:gradFill rotWithShape="0"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PlaceHolder 3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680" cy="767520"/>
          </a:xfrm>
          <a:prstGeom prst="rect">
            <a:avLst/>
          </a:prstGeom>
        </p:spPr>
        <p:txBody>
          <a:bodyPr tIns="91440" bIns="91440" anchor="b"/>
          <a:p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471960" y="1919160"/>
            <a:ext cx="8221680" cy="2709720"/>
          </a:xfrm>
          <a:prstGeom prst="rect">
            <a:avLst/>
          </a:prstGeom>
        </p:spPr>
        <p:txBody>
          <a:bodyPr tIns="91440" bIns="91440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5"/>
          <p:cNvSpPr>
            <a:spLocks noGrp="1"/>
          </p:cNvSpPr>
          <p:nvPr>
            <p:ph type="sldNum"/>
          </p:nvPr>
        </p:nvSpPr>
        <p:spPr>
          <a:xfrm>
            <a:off x="8523720" y="46954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8B1E9B0E-3041-4A6F-8A3A-10E432EC98B9}" type="slidenum">
              <a:rPr b="0" lang="en-IN" sz="1000" spc="-1" strike="noStrike">
                <a:solidFill>
                  <a:srgbClr val="737373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460800" y="2065320"/>
            <a:ext cx="8221680" cy="1012320"/>
          </a:xfrm>
          <a:prstGeom prst="rect">
            <a:avLst/>
          </a:prstGeom>
        </p:spPr>
        <p:txBody>
          <a:bodyPr tIns="91440" bIns="91440" anchor="ctr"/>
          <a:p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sldNum"/>
          </p:nvPr>
        </p:nvSpPr>
        <p:spPr>
          <a:xfrm>
            <a:off x="8523720" y="46954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6434C99A-4082-4A1B-B20B-D9ED6BD4655B}" type="slidenum">
              <a:rPr b="0" lang="en-IN" sz="1000" spc="-1" strike="noStrike">
                <a:solidFill>
                  <a:srgbClr val="ffffff"/>
                </a:solidFill>
                <a:latin typeface="Roboto"/>
                <a:ea typeface="Roboto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jpeg"/><Relationship Id="rId3" Type="http://schemas.openxmlformats.org/officeDocument/2006/relationships/hyperlink" Target="https://towardsdatascience.com/machine-learning-vs-traditional-programming-c066e39b5b17" TargetMode="External"/><Relationship Id="rId4" Type="http://schemas.openxmlformats.org/officeDocument/2006/relationships/slideLayout" Target="../slideLayouts/slideLayout40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hyperlink" Target="https://www.edureka.co/blog/what-is-machine-learning/" TargetMode="External"/><Relationship Id="rId3" Type="http://schemas.openxmlformats.org/officeDocument/2006/relationships/slideLayout" Target="../slideLayouts/slideLayout2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TextShape 1"/>
          <p:cNvSpPr txBox="1"/>
          <p:nvPr/>
        </p:nvSpPr>
        <p:spPr>
          <a:xfrm>
            <a:off x="228240" y="3524760"/>
            <a:ext cx="4044960" cy="12348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IN" sz="2100" spc="-1" strike="noStrike">
                <a:solidFill>
                  <a:srgbClr val="737373"/>
                </a:solidFill>
                <a:latin typeface="Roboto"/>
                <a:ea typeface="Roboto"/>
              </a:rPr>
              <a:t>Introduction to Machine Learning</a:t>
            </a:r>
            <a:endParaRPr b="0" lang="en-IN" sz="2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2100" spc="-1" strike="noStrike">
                <a:solidFill>
                  <a:srgbClr val="737373"/>
                </a:solidFill>
                <a:latin typeface="Roboto"/>
                <a:ea typeface="Roboto"/>
              </a:rPr>
              <a:t>Beginner Track</a:t>
            </a:r>
            <a:endParaRPr b="0" lang="en-IN" sz="2100" spc="-1" strike="noStrike">
              <a:latin typeface="Arial"/>
            </a:endParaRPr>
          </a:p>
        </p:txBody>
      </p:sp>
      <p:sp>
        <p:nvSpPr>
          <p:cNvPr id="324" name="TextShape 2"/>
          <p:cNvSpPr txBox="1"/>
          <p:nvPr/>
        </p:nvSpPr>
        <p:spPr>
          <a:xfrm>
            <a:off x="4939560" y="724320"/>
            <a:ext cx="3836520" cy="36946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IN" sz="1800" spc="-1" strike="noStrike">
                <a:solidFill>
                  <a:srgbClr val="ffffff"/>
                </a:solidFill>
                <a:latin typeface="Roboto"/>
                <a:ea typeface="Roboto"/>
              </a:rPr>
              <a:t>An introduction into the broad concepts of Artificial Learning and Machine Intelligence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5" name="Google Shape;69;p13" descr=""/>
          <p:cNvPicPr/>
          <p:nvPr/>
        </p:nvPicPr>
        <p:blipFill>
          <a:blip r:embed="rId1"/>
          <a:stretch/>
        </p:blipFill>
        <p:spPr>
          <a:xfrm>
            <a:off x="1350360" y="405720"/>
            <a:ext cx="1875240" cy="906120"/>
          </a:xfrm>
          <a:prstGeom prst="rect">
            <a:avLst/>
          </a:prstGeom>
          <a:ln>
            <a:noFill/>
          </a:ln>
        </p:spPr>
      </p:pic>
      <p:sp>
        <p:nvSpPr>
          <p:cNvPr id="326" name="CustomShape 3"/>
          <p:cNvSpPr/>
          <p:nvPr/>
        </p:nvSpPr>
        <p:spPr>
          <a:xfrm>
            <a:off x="1252080" y="1528200"/>
            <a:ext cx="2071800" cy="26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737373"/>
                </a:solidFill>
                <a:latin typeface="Roboto"/>
                <a:ea typeface="Roboto"/>
              </a:rPr>
              <a:t>DSCPESU</a:t>
            </a:r>
            <a:endParaRPr b="0" lang="en-IN" sz="1400" spc="-1" strike="noStrike">
              <a:latin typeface="Arial"/>
            </a:endParaRPr>
          </a:p>
        </p:txBody>
      </p:sp>
      <p:pic>
        <p:nvPicPr>
          <p:cNvPr id="327" name="Google Shape;71;p13" descr=""/>
          <p:cNvPicPr/>
          <p:nvPr/>
        </p:nvPicPr>
        <p:blipFill>
          <a:blip r:embed="rId2"/>
          <a:srcRect l="0" t="30291" r="0" b="33769"/>
          <a:stretch/>
        </p:blipFill>
        <p:spPr>
          <a:xfrm>
            <a:off x="299160" y="2283120"/>
            <a:ext cx="3977640" cy="747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CustomShape 1"/>
          <p:cNvSpPr/>
          <p:nvPr/>
        </p:nvSpPr>
        <p:spPr>
          <a:xfrm>
            <a:off x="2035080" y="1699560"/>
            <a:ext cx="3711960" cy="140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Shape 1"/>
          <p:cNvSpPr txBox="1"/>
          <p:nvPr/>
        </p:nvSpPr>
        <p:spPr>
          <a:xfrm>
            <a:off x="4939560" y="724320"/>
            <a:ext cx="3836520" cy="36946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IN" sz="4200" spc="-1" strike="noStrike">
                <a:solidFill>
                  <a:srgbClr val="ffffff"/>
                </a:solidFill>
                <a:latin typeface="Roboto"/>
                <a:ea typeface="Roboto"/>
              </a:rPr>
              <a:t>Machine Learning and Bias</a:t>
            </a:r>
            <a:endParaRPr b="0" lang="en-IN" sz="4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58" name="Google Shape;142;p23" descr=""/>
          <p:cNvPicPr/>
          <p:nvPr/>
        </p:nvPicPr>
        <p:blipFill>
          <a:blip r:embed="rId1"/>
          <a:stretch/>
        </p:blipFill>
        <p:spPr>
          <a:xfrm>
            <a:off x="280440" y="724320"/>
            <a:ext cx="4107600" cy="3588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TextShape 1"/>
          <p:cNvSpPr txBox="1"/>
          <p:nvPr/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ffffff"/>
                </a:solidFill>
                <a:latin typeface="Roboto"/>
                <a:ea typeface="Roboto"/>
              </a:rPr>
              <a:t>How do we remove this bias?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TextShape 2"/>
          <p:cNvSpPr txBox="1"/>
          <p:nvPr/>
        </p:nvSpPr>
        <p:spPr>
          <a:xfrm>
            <a:off x="471960" y="1919160"/>
            <a:ext cx="8221680" cy="2709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15000"/>
              </a:lnSpc>
              <a:buClr>
                <a:srgbClr val="737373"/>
              </a:buClr>
              <a:buFont typeface="Roboto"/>
              <a:buChar char="●"/>
            </a:pPr>
            <a:r>
              <a:rPr b="0" lang="en-IN" sz="1800" spc="-1" strike="noStrike">
                <a:solidFill>
                  <a:srgbClr val="737373"/>
                </a:solidFill>
                <a:latin typeface="Roboto"/>
                <a:ea typeface="Roboto"/>
              </a:rPr>
              <a:t>Remove your own inherent bias!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737373"/>
              </a:buClr>
              <a:buFont typeface="Roboto"/>
              <a:buChar char="●"/>
            </a:pPr>
            <a:r>
              <a:rPr b="0" lang="en-IN" sz="1800" spc="-1" strike="noStrike">
                <a:solidFill>
                  <a:srgbClr val="737373"/>
                </a:solidFill>
                <a:latin typeface="Roboto"/>
                <a:ea typeface="Roboto"/>
              </a:rPr>
              <a:t>Varied training data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737373"/>
              </a:buClr>
              <a:buFont typeface="Roboto"/>
              <a:buChar char="●"/>
            </a:pPr>
            <a:r>
              <a:rPr b="0" lang="en-IN" sz="1800" spc="-1" strike="noStrike">
                <a:solidFill>
                  <a:srgbClr val="737373"/>
                </a:solidFill>
                <a:latin typeface="Roboto"/>
                <a:ea typeface="Roboto"/>
              </a:rPr>
              <a:t>Annotate data correctly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737373"/>
              </a:buClr>
              <a:buFont typeface="Roboto"/>
              <a:buChar char="●"/>
            </a:pPr>
            <a:r>
              <a:rPr b="0" lang="en-IN" sz="1800" spc="-1" strike="noStrike">
                <a:solidFill>
                  <a:srgbClr val="737373"/>
                </a:solidFill>
                <a:latin typeface="Roboto"/>
                <a:ea typeface="Roboto"/>
              </a:rPr>
              <a:t>Check for implicit bias when you have an output!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TextShape 1"/>
          <p:cNvSpPr txBox="1"/>
          <p:nvPr/>
        </p:nvSpPr>
        <p:spPr>
          <a:xfrm>
            <a:off x="460800" y="2065320"/>
            <a:ext cx="8221680" cy="1012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IN" sz="4200" spc="-1" strike="noStrike">
                <a:solidFill>
                  <a:srgbClr val="ffffff"/>
                </a:solidFill>
                <a:latin typeface="Roboto"/>
                <a:ea typeface="Roboto"/>
              </a:rPr>
              <a:t>And that’s a wrap to session 1!</a:t>
            </a:r>
            <a:endParaRPr b="0" lang="en-IN" sz="4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TextShape 1"/>
          <p:cNvSpPr txBox="1"/>
          <p:nvPr/>
        </p:nvSpPr>
        <p:spPr>
          <a:xfrm>
            <a:off x="4939560" y="724320"/>
            <a:ext cx="3836520" cy="36946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-IN" sz="1800" spc="-1" strike="noStrike">
                <a:solidFill>
                  <a:srgbClr val="ffffff"/>
                </a:solidFill>
                <a:latin typeface="Roboto"/>
                <a:ea typeface="Roboto"/>
              </a:rPr>
              <a:t>Meet your speakers!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9" name="Google Shape;77;p14" descr=""/>
          <p:cNvPicPr/>
          <p:nvPr/>
        </p:nvPicPr>
        <p:blipFill>
          <a:blip r:embed="rId1"/>
          <a:srcRect l="11535" t="0" r="0" b="17293"/>
          <a:stretch/>
        </p:blipFill>
        <p:spPr>
          <a:xfrm>
            <a:off x="394920" y="2858040"/>
            <a:ext cx="1669320" cy="1560600"/>
          </a:xfrm>
          <a:prstGeom prst="rect">
            <a:avLst/>
          </a:prstGeom>
          <a:ln>
            <a:noFill/>
          </a:ln>
        </p:spPr>
      </p:pic>
      <p:pic>
        <p:nvPicPr>
          <p:cNvPr id="330" name="Google Shape;78;p14" descr=""/>
          <p:cNvPicPr/>
          <p:nvPr/>
        </p:nvPicPr>
        <p:blipFill>
          <a:blip r:embed="rId2"/>
          <a:srcRect l="25208" t="4723" r="27007" b="52214"/>
          <a:stretch/>
        </p:blipFill>
        <p:spPr>
          <a:xfrm>
            <a:off x="2295720" y="0"/>
            <a:ext cx="2142000" cy="2228040"/>
          </a:xfrm>
          <a:prstGeom prst="rect">
            <a:avLst/>
          </a:prstGeom>
          <a:ln>
            <a:noFill/>
          </a:ln>
        </p:spPr>
      </p:pic>
      <p:pic>
        <p:nvPicPr>
          <p:cNvPr id="331" name="Google Shape;79;p14" descr=""/>
          <p:cNvPicPr/>
          <p:nvPr/>
        </p:nvPicPr>
        <p:blipFill>
          <a:blip r:embed="rId3"/>
          <a:stretch/>
        </p:blipFill>
        <p:spPr>
          <a:xfrm>
            <a:off x="2429640" y="2571840"/>
            <a:ext cx="1948680" cy="1887120"/>
          </a:xfrm>
          <a:prstGeom prst="rect">
            <a:avLst/>
          </a:prstGeom>
          <a:ln>
            <a:noFill/>
          </a:ln>
        </p:spPr>
      </p:pic>
      <p:pic>
        <p:nvPicPr>
          <p:cNvPr id="332" name="Google Shape;80;p14" descr=""/>
          <p:cNvPicPr/>
          <p:nvPr/>
        </p:nvPicPr>
        <p:blipFill>
          <a:blip r:embed="rId4"/>
          <a:stretch/>
        </p:blipFill>
        <p:spPr>
          <a:xfrm>
            <a:off x="23040" y="428040"/>
            <a:ext cx="2041560" cy="2041560"/>
          </a:xfrm>
          <a:prstGeom prst="rect">
            <a:avLst/>
          </a:prstGeom>
          <a:ln>
            <a:noFill/>
          </a:ln>
        </p:spPr>
      </p:pic>
      <p:sp>
        <p:nvSpPr>
          <p:cNvPr id="333" name="CustomShape 2"/>
          <p:cNvSpPr/>
          <p:nvPr/>
        </p:nvSpPr>
        <p:spPr>
          <a:xfrm>
            <a:off x="537480" y="1906920"/>
            <a:ext cx="1315080" cy="4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737373"/>
                </a:solidFill>
                <a:latin typeface="Roboto"/>
                <a:ea typeface="Roboto"/>
              </a:rPr>
              <a:t>Mayank Agarwal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34" name="CustomShape 3"/>
          <p:cNvSpPr/>
          <p:nvPr/>
        </p:nvSpPr>
        <p:spPr>
          <a:xfrm>
            <a:off x="2844360" y="1906920"/>
            <a:ext cx="1315080" cy="4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737373"/>
                </a:solidFill>
                <a:latin typeface="Roboto"/>
                <a:ea typeface="Roboto"/>
              </a:rPr>
              <a:t>Sparsh Temani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35" name="CustomShape 4"/>
          <p:cNvSpPr/>
          <p:nvPr/>
        </p:nvSpPr>
        <p:spPr>
          <a:xfrm>
            <a:off x="486000" y="4341600"/>
            <a:ext cx="1418040" cy="4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737373"/>
                </a:solidFill>
                <a:latin typeface="Roboto"/>
                <a:ea typeface="Roboto"/>
              </a:rPr>
              <a:t>Ishaan Lagwankar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36" name="CustomShape 5"/>
          <p:cNvSpPr/>
          <p:nvPr/>
        </p:nvSpPr>
        <p:spPr>
          <a:xfrm>
            <a:off x="2792520" y="4341600"/>
            <a:ext cx="1315080" cy="4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737373"/>
                </a:solidFill>
                <a:latin typeface="Roboto"/>
                <a:ea typeface="Roboto"/>
              </a:rPr>
              <a:t>Anaica Grouver</a:t>
            </a:r>
            <a:endParaRPr b="0" lang="en-IN" sz="1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2192400" y="835200"/>
            <a:ext cx="3180240" cy="22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TextShape 1"/>
          <p:cNvSpPr txBox="1"/>
          <p:nvPr/>
        </p:nvSpPr>
        <p:spPr>
          <a:xfrm>
            <a:off x="98280" y="16200"/>
            <a:ext cx="8826120" cy="6022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Roboto"/>
                <a:ea typeface="Roboto"/>
              </a:rPr>
              <a:t>Let’s do some drawing with Google QuickDraw!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9" name="Google Shape;95;p16" descr=""/>
          <p:cNvPicPr/>
          <p:nvPr/>
        </p:nvPicPr>
        <p:blipFill>
          <a:blip r:embed="rId1"/>
          <a:stretch/>
        </p:blipFill>
        <p:spPr>
          <a:xfrm>
            <a:off x="1317240" y="741240"/>
            <a:ext cx="6388200" cy="3353400"/>
          </a:xfrm>
          <a:prstGeom prst="rect">
            <a:avLst/>
          </a:prstGeom>
          <a:ln>
            <a:noFill/>
          </a:ln>
        </p:spPr>
      </p:pic>
      <p:sp>
        <p:nvSpPr>
          <p:cNvPr id="340" name="CustomShape 2"/>
          <p:cNvSpPr/>
          <p:nvPr/>
        </p:nvSpPr>
        <p:spPr>
          <a:xfrm>
            <a:off x="3075120" y="4370040"/>
            <a:ext cx="2872800" cy="4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Roboto"/>
                <a:ea typeface="Roboto"/>
              </a:rPr>
              <a:t>g.co/quickdraw</a:t>
            </a:r>
            <a:endParaRPr b="0" lang="en-IN" sz="1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Shape 1"/>
          <p:cNvSpPr txBox="1"/>
          <p:nvPr/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ffffff"/>
                </a:solidFill>
                <a:latin typeface="Roboto"/>
                <a:ea typeface="Roboto"/>
              </a:rPr>
              <a:t>Traditional Programming vs Machine Learning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TextShape 2"/>
          <p:cNvSpPr txBox="1"/>
          <p:nvPr/>
        </p:nvSpPr>
        <p:spPr>
          <a:xfrm>
            <a:off x="471960" y="1919160"/>
            <a:ext cx="3999600" cy="2709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IN" sz="1400" spc="-1" strike="noStrike">
                <a:solidFill>
                  <a:srgbClr val="737373"/>
                </a:solidFill>
                <a:latin typeface="Roboto"/>
                <a:ea typeface="Roboto"/>
              </a:rPr>
              <a:t>Traditional Programming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TextShape 3"/>
          <p:cNvSpPr txBox="1"/>
          <p:nvPr/>
        </p:nvSpPr>
        <p:spPr>
          <a:xfrm>
            <a:off x="4694400" y="1919160"/>
            <a:ext cx="3999600" cy="2709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5000"/>
              </a:lnSpc>
            </a:pPr>
            <a:r>
              <a:rPr b="0" lang="en-IN" sz="1400" spc="-1" strike="noStrike">
                <a:solidFill>
                  <a:srgbClr val="737373"/>
                </a:solidFill>
                <a:latin typeface="Roboto"/>
                <a:ea typeface="Roboto"/>
              </a:rPr>
              <a:t>Machine Learning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4" name="Google Shape;104;p17" descr=""/>
          <p:cNvPicPr/>
          <p:nvPr/>
        </p:nvPicPr>
        <p:blipFill>
          <a:blip r:embed="rId1"/>
          <a:stretch/>
        </p:blipFill>
        <p:spPr>
          <a:xfrm>
            <a:off x="4803480" y="2300040"/>
            <a:ext cx="4074480" cy="2679120"/>
          </a:xfrm>
          <a:prstGeom prst="rect">
            <a:avLst/>
          </a:prstGeom>
          <a:ln>
            <a:noFill/>
          </a:ln>
        </p:spPr>
      </p:pic>
      <p:pic>
        <p:nvPicPr>
          <p:cNvPr id="345" name="Google Shape;105;p17" descr=""/>
          <p:cNvPicPr/>
          <p:nvPr/>
        </p:nvPicPr>
        <p:blipFill>
          <a:blip r:embed="rId2"/>
          <a:stretch/>
        </p:blipFill>
        <p:spPr>
          <a:xfrm>
            <a:off x="471960" y="2377800"/>
            <a:ext cx="4167360" cy="1888560"/>
          </a:xfrm>
          <a:prstGeom prst="rect">
            <a:avLst/>
          </a:prstGeom>
          <a:ln>
            <a:noFill/>
          </a:ln>
        </p:spPr>
      </p:pic>
      <p:sp>
        <p:nvSpPr>
          <p:cNvPr id="346" name="CustomShape 4"/>
          <p:cNvSpPr/>
          <p:nvPr/>
        </p:nvSpPr>
        <p:spPr>
          <a:xfrm>
            <a:off x="432360" y="4659120"/>
            <a:ext cx="4074480" cy="32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700" spc="-1" strike="noStrike">
                <a:solidFill>
                  <a:srgbClr val="999999"/>
                </a:solidFill>
                <a:latin typeface="EB Garamond"/>
                <a:ea typeface="EB Garamond"/>
              </a:rPr>
              <a:t>Source: </a:t>
            </a:r>
            <a:r>
              <a:rPr b="0" lang="en-IN" sz="700" spc="-1" strike="noStrike" u="sng">
                <a:solidFill>
                  <a:srgbClr val="4fc3f7"/>
                </a:solidFill>
                <a:uFillTx/>
                <a:latin typeface="EB Garamond"/>
                <a:ea typeface="EB Garamond"/>
                <a:hlinkClick r:id="rId3"/>
              </a:rPr>
              <a:t>https://towardsdatascience.com/machine-learning-vs-traditional-programming-c066e39b5b17</a:t>
            </a:r>
            <a:endParaRPr b="0" lang="en-IN" sz="7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TextShape 1"/>
          <p:cNvSpPr txBox="1"/>
          <p:nvPr/>
        </p:nvSpPr>
        <p:spPr>
          <a:xfrm>
            <a:off x="98280" y="16200"/>
            <a:ext cx="8826120" cy="6022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Roboto"/>
                <a:ea typeface="Roboto"/>
              </a:rPr>
              <a:t>So how does ML work?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8" name="Google Shape;112;p18" descr=""/>
          <p:cNvPicPr/>
          <p:nvPr/>
        </p:nvPicPr>
        <p:blipFill>
          <a:blip r:embed="rId1"/>
          <a:stretch/>
        </p:blipFill>
        <p:spPr>
          <a:xfrm>
            <a:off x="1136880" y="804600"/>
            <a:ext cx="6748920" cy="3799440"/>
          </a:xfrm>
          <a:prstGeom prst="rect">
            <a:avLst/>
          </a:prstGeom>
          <a:ln>
            <a:noFill/>
          </a:ln>
        </p:spPr>
      </p:pic>
      <p:sp>
        <p:nvSpPr>
          <p:cNvPr id="349" name="CustomShape 2"/>
          <p:cNvSpPr/>
          <p:nvPr/>
        </p:nvSpPr>
        <p:spPr>
          <a:xfrm>
            <a:off x="162000" y="4789800"/>
            <a:ext cx="8157240" cy="30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1100" spc="-1" strike="noStrike">
                <a:solidFill>
                  <a:srgbClr val="999999"/>
                </a:solidFill>
                <a:latin typeface="EB Garamond"/>
                <a:ea typeface="EB Garamond"/>
              </a:rPr>
              <a:t>Source: </a:t>
            </a:r>
            <a:r>
              <a:rPr b="0" lang="en-IN" sz="1100" spc="-1" strike="noStrike" u="sng">
                <a:solidFill>
                  <a:srgbClr val="4fc3f7"/>
                </a:solidFill>
                <a:uFillTx/>
                <a:latin typeface="EB Garamond"/>
                <a:ea typeface="EB Garamond"/>
                <a:hlinkClick r:id="rId2"/>
              </a:rPr>
              <a:t>https://www.edureka.co/blog/what-is-machine-learning/</a:t>
            </a:r>
            <a:endParaRPr b="0" lang="en-IN" sz="11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Shape 1"/>
          <p:cNvSpPr txBox="1"/>
          <p:nvPr/>
        </p:nvSpPr>
        <p:spPr>
          <a:xfrm>
            <a:off x="226080" y="357840"/>
            <a:ext cx="2807640" cy="9529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ffffff"/>
                </a:solidFill>
                <a:latin typeface="Roboto"/>
                <a:ea typeface="Roboto"/>
              </a:rPr>
              <a:t>Types of Machine Learning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TextShape 2"/>
          <p:cNvSpPr txBox="1"/>
          <p:nvPr/>
        </p:nvSpPr>
        <p:spPr>
          <a:xfrm>
            <a:off x="226080" y="1465920"/>
            <a:ext cx="2807640" cy="3163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0456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en-IN" sz="1200" spc="-1" strike="noStrike">
                <a:solidFill>
                  <a:srgbClr val="ffffff"/>
                </a:solidFill>
                <a:latin typeface="Roboto"/>
                <a:ea typeface="Roboto"/>
              </a:rPr>
              <a:t>Supervised Learning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4560">
              <a:lnSpc>
                <a:spcPct val="115000"/>
              </a:lnSpc>
              <a:buClr>
                <a:srgbClr val="ffffff"/>
              </a:buClr>
              <a:buFont typeface="Roboto"/>
              <a:buChar char="○"/>
            </a:pPr>
            <a:r>
              <a:rPr b="0" lang="en-IN" sz="1200" spc="-1" strike="noStrike">
                <a:solidFill>
                  <a:srgbClr val="ffffff"/>
                </a:solidFill>
                <a:latin typeface="Roboto"/>
                <a:ea typeface="Roboto"/>
              </a:rPr>
              <a:t>Regression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4560">
              <a:lnSpc>
                <a:spcPct val="115000"/>
              </a:lnSpc>
              <a:buClr>
                <a:srgbClr val="ffffff"/>
              </a:buClr>
              <a:buFont typeface="Roboto"/>
              <a:buChar char="○"/>
            </a:pPr>
            <a:r>
              <a:rPr b="0" lang="en-IN" sz="1200" spc="-1" strike="noStrike">
                <a:solidFill>
                  <a:srgbClr val="ffffff"/>
                </a:solidFill>
                <a:latin typeface="Roboto"/>
                <a:ea typeface="Roboto"/>
              </a:rPr>
              <a:t>Decision Trees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4560">
              <a:lnSpc>
                <a:spcPct val="115000"/>
              </a:lnSpc>
              <a:buClr>
                <a:srgbClr val="ffffff"/>
              </a:buClr>
              <a:buFont typeface="Roboto"/>
              <a:buChar char="○"/>
            </a:pPr>
            <a:r>
              <a:rPr b="0" lang="en-IN" sz="1200" spc="-1" strike="noStrike">
                <a:solidFill>
                  <a:srgbClr val="ffffff"/>
                </a:solidFill>
                <a:latin typeface="Roboto"/>
                <a:ea typeface="Roboto"/>
              </a:rPr>
              <a:t>Random Forests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4560">
              <a:lnSpc>
                <a:spcPct val="115000"/>
              </a:lnSpc>
              <a:buClr>
                <a:srgbClr val="ffffff"/>
              </a:buClr>
              <a:buFont typeface="Roboto"/>
              <a:buChar char="○"/>
            </a:pPr>
            <a:r>
              <a:rPr b="0" lang="en-IN" sz="1200" spc="-1" strike="noStrike">
                <a:solidFill>
                  <a:srgbClr val="ffffff"/>
                </a:solidFill>
                <a:latin typeface="Roboto"/>
                <a:ea typeface="Roboto"/>
              </a:rPr>
              <a:t>Classification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04560">
              <a:lnSpc>
                <a:spcPct val="115000"/>
              </a:lnSpc>
              <a:buClr>
                <a:srgbClr val="ffffff"/>
              </a:buClr>
              <a:buFont typeface="Roboto"/>
              <a:buChar char="■"/>
            </a:pPr>
            <a:r>
              <a:rPr b="0" lang="en-IN" sz="1200" spc="-1" strike="noStrike">
                <a:solidFill>
                  <a:srgbClr val="ffffff"/>
                </a:solidFill>
                <a:latin typeface="Roboto"/>
                <a:ea typeface="Roboto"/>
              </a:rPr>
              <a:t>KNN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04560">
              <a:lnSpc>
                <a:spcPct val="115000"/>
              </a:lnSpc>
              <a:buClr>
                <a:srgbClr val="ffffff"/>
              </a:buClr>
              <a:buFont typeface="Roboto"/>
              <a:buChar char="■"/>
            </a:pPr>
            <a:r>
              <a:rPr b="0" lang="en-IN" sz="1200" spc="-1" strike="noStrike">
                <a:solidFill>
                  <a:srgbClr val="ffffff"/>
                </a:solidFill>
                <a:latin typeface="Roboto"/>
                <a:ea typeface="Roboto"/>
              </a:rPr>
              <a:t>Trees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04560">
              <a:lnSpc>
                <a:spcPct val="115000"/>
              </a:lnSpc>
              <a:buClr>
                <a:srgbClr val="ffffff"/>
              </a:buClr>
              <a:buFont typeface="Roboto"/>
              <a:buChar char="■"/>
            </a:pPr>
            <a:r>
              <a:rPr b="0" lang="en-IN" sz="1200" spc="-1" strike="noStrike">
                <a:solidFill>
                  <a:srgbClr val="ffffff"/>
                </a:solidFill>
                <a:latin typeface="Roboto"/>
                <a:ea typeface="Roboto"/>
              </a:rPr>
              <a:t>SVM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04560">
              <a:lnSpc>
                <a:spcPct val="115000"/>
              </a:lnSpc>
              <a:buClr>
                <a:srgbClr val="ffffff"/>
              </a:buClr>
              <a:buFont typeface="Roboto"/>
              <a:buChar char="■"/>
            </a:pPr>
            <a:r>
              <a:rPr b="0" lang="en-IN" sz="1200" spc="-1" strike="noStrike">
                <a:solidFill>
                  <a:srgbClr val="ffffff"/>
                </a:solidFill>
                <a:latin typeface="Roboto"/>
                <a:ea typeface="Roboto"/>
              </a:rPr>
              <a:t>Bayesian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56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en-IN" sz="1200" spc="-1" strike="noStrike">
                <a:solidFill>
                  <a:srgbClr val="ffffff"/>
                </a:solidFill>
                <a:latin typeface="Roboto"/>
                <a:ea typeface="Roboto"/>
              </a:rPr>
              <a:t>Unsupervised Learning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4560">
              <a:lnSpc>
                <a:spcPct val="115000"/>
              </a:lnSpc>
              <a:buClr>
                <a:srgbClr val="ffffff"/>
              </a:buClr>
              <a:buFont typeface="Roboto"/>
              <a:buChar char="○"/>
            </a:pPr>
            <a:r>
              <a:rPr b="0" lang="en-IN" sz="1200" spc="-1" strike="noStrike">
                <a:solidFill>
                  <a:srgbClr val="ffffff"/>
                </a:solidFill>
                <a:latin typeface="Roboto"/>
                <a:ea typeface="Roboto"/>
              </a:rPr>
              <a:t>Clustering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560">
              <a:lnSpc>
                <a:spcPct val="115000"/>
              </a:lnSpc>
              <a:buClr>
                <a:srgbClr val="ffffff"/>
              </a:buClr>
              <a:buFont typeface="Roboto"/>
              <a:buChar char="●"/>
            </a:pPr>
            <a:r>
              <a:rPr b="0" lang="en-IN" sz="1200" spc="-1" strike="noStrike">
                <a:solidFill>
                  <a:srgbClr val="ffffff"/>
                </a:solidFill>
                <a:latin typeface="Roboto"/>
                <a:ea typeface="Roboto"/>
              </a:rPr>
              <a:t>Reinforcement Learning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4560">
              <a:lnSpc>
                <a:spcPct val="115000"/>
              </a:lnSpc>
              <a:buClr>
                <a:srgbClr val="ffffff"/>
              </a:buClr>
              <a:buFont typeface="Roboto"/>
              <a:buChar char="○"/>
            </a:pPr>
            <a:r>
              <a:rPr b="0" lang="en-IN" sz="1200" spc="-1" strike="noStrike">
                <a:solidFill>
                  <a:srgbClr val="ffffff"/>
                </a:solidFill>
                <a:latin typeface="Roboto"/>
                <a:ea typeface="Roboto"/>
              </a:rPr>
              <a:t>Q Learning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52" name="Google Shape;120;p19" descr=""/>
          <p:cNvPicPr/>
          <p:nvPr/>
        </p:nvPicPr>
        <p:blipFill>
          <a:blip r:embed="rId1"/>
          <a:stretch/>
        </p:blipFill>
        <p:spPr>
          <a:xfrm>
            <a:off x="3395160" y="573840"/>
            <a:ext cx="5582880" cy="3995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TextShape 1"/>
          <p:cNvSpPr txBox="1"/>
          <p:nvPr/>
        </p:nvSpPr>
        <p:spPr>
          <a:xfrm>
            <a:off x="490320" y="488160"/>
            <a:ext cx="6226920" cy="4090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IN" sz="6000" spc="-1" strike="noStrike">
                <a:solidFill>
                  <a:srgbClr val="ffffff"/>
                </a:solidFill>
                <a:latin typeface="Roboto"/>
                <a:ea typeface="Roboto"/>
              </a:rPr>
              <a:t>Let’s work it out!</a:t>
            </a:r>
            <a:br/>
            <a:br/>
            <a:r>
              <a:rPr b="0" lang="en-IN" sz="3000" spc="-1" strike="noStrike">
                <a:solidFill>
                  <a:srgbClr val="ffffff"/>
                </a:solidFill>
                <a:latin typeface="EB Garamond"/>
                <a:ea typeface="EB Garamond"/>
              </a:rPr>
              <a:t>How can we use </a:t>
            </a:r>
            <a:r>
              <a:rPr b="1" lang="en-IN" sz="3000" spc="-1" strike="noStrike">
                <a:solidFill>
                  <a:srgbClr val="ffffff"/>
                </a:solidFill>
                <a:latin typeface="EB Garamond"/>
                <a:ea typeface="EB Garamond"/>
              </a:rPr>
              <a:t>machine learning</a:t>
            </a:r>
            <a:r>
              <a:rPr b="0" lang="en-IN" sz="3000" spc="-1" strike="noStrike">
                <a:solidFill>
                  <a:srgbClr val="ffffff"/>
                </a:solidFill>
                <a:latin typeface="EB Garamond"/>
                <a:ea typeface="EB Garamond"/>
              </a:rPr>
              <a:t>, powered by TensorFlow, to help doctors </a:t>
            </a:r>
            <a:r>
              <a:rPr b="1" lang="en-IN" sz="3000" spc="-1" strike="noStrike">
                <a:solidFill>
                  <a:srgbClr val="ffffff"/>
                </a:solidFill>
                <a:latin typeface="EB Garamond"/>
                <a:ea typeface="EB Garamond"/>
              </a:rPr>
              <a:t>determine the likelihood of respiratory diseases</a:t>
            </a:r>
            <a:r>
              <a:rPr b="0" lang="en-IN" sz="3000" spc="-1" strike="noStrike">
                <a:solidFill>
                  <a:srgbClr val="ffffff"/>
                </a:solidFill>
                <a:latin typeface="EB Garamond"/>
                <a:ea typeface="EB Garamond"/>
              </a:rPr>
              <a:t>?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Shape 1"/>
          <p:cNvSpPr txBox="1"/>
          <p:nvPr/>
        </p:nvSpPr>
        <p:spPr>
          <a:xfrm>
            <a:off x="471960" y="738720"/>
            <a:ext cx="8221680" cy="767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ffffff"/>
                </a:solidFill>
                <a:latin typeface="Roboto"/>
                <a:ea typeface="Roboto"/>
              </a:rPr>
              <a:t>Things to keep in mind!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TextShape 2"/>
          <p:cNvSpPr txBox="1"/>
          <p:nvPr/>
        </p:nvSpPr>
        <p:spPr>
          <a:xfrm>
            <a:off x="471960" y="1919160"/>
            <a:ext cx="8221680" cy="27097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749160" indent="-304560">
              <a:lnSpc>
                <a:spcPct val="158000"/>
              </a:lnSpc>
              <a:spcBef>
                <a:spcPts val="3200"/>
              </a:spcBef>
              <a:buClr>
                <a:srgbClr val="000000"/>
              </a:buClr>
              <a:buFont typeface="Georgia"/>
              <a:buChar char="●"/>
            </a:pPr>
            <a:r>
              <a:rPr b="1" lang="en-IN" sz="1200" spc="-1" strike="noStrike">
                <a:solidFill>
                  <a:srgbClr val="000000"/>
                </a:solidFill>
                <a:latin typeface="EB Garamond"/>
                <a:ea typeface="EB Garamond"/>
              </a:rPr>
              <a:t>Ideation</a:t>
            </a:r>
            <a:r>
              <a:rPr b="0" lang="en-IN" sz="1200" spc="-1" strike="noStrike">
                <a:solidFill>
                  <a:srgbClr val="000000"/>
                </a:solidFill>
                <a:latin typeface="EB Garamond"/>
                <a:ea typeface="EB Garamond"/>
              </a:rPr>
              <a:t>. Align on the key problem to solve, and the potential data inputs to consider for the solution.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marL="749160" indent="-304560">
              <a:lnSpc>
                <a:spcPct val="158000"/>
              </a:lnSpc>
              <a:buClr>
                <a:srgbClr val="000000"/>
              </a:buClr>
              <a:buFont typeface="Georgia"/>
              <a:buChar char="●"/>
            </a:pPr>
            <a:r>
              <a:rPr b="1" lang="en-IN" sz="1200" spc="-1" strike="noStrike">
                <a:solidFill>
                  <a:srgbClr val="000000"/>
                </a:solidFill>
                <a:latin typeface="EB Garamond"/>
                <a:ea typeface="EB Garamond"/>
              </a:rPr>
              <a:t>Data preparation</a:t>
            </a:r>
            <a:r>
              <a:rPr b="0" lang="en-IN" sz="1200" spc="-1" strike="noStrike">
                <a:solidFill>
                  <a:srgbClr val="000000"/>
                </a:solidFill>
                <a:latin typeface="EB Garamond"/>
                <a:ea typeface="EB Garamond"/>
              </a:rPr>
              <a:t>. Collect and get the data in a useful format for a model to digest and learn from.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marL="749160" indent="-304560">
              <a:lnSpc>
                <a:spcPct val="158000"/>
              </a:lnSpc>
              <a:buClr>
                <a:srgbClr val="000000"/>
              </a:buClr>
              <a:buFont typeface="Georgia"/>
              <a:buChar char="●"/>
            </a:pPr>
            <a:r>
              <a:rPr b="1" lang="en-IN" sz="1200" spc="-1" strike="noStrike">
                <a:solidFill>
                  <a:srgbClr val="000000"/>
                </a:solidFill>
                <a:latin typeface="EB Garamond"/>
                <a:ea typeface="EB Garamond"/>
              </a:rPr>
              <a:t>Prototyping and testing</a:t>
            </a:r>
            <a:r>
              <a:rPr b="0" lang="en-IN" sz="1200" spc="-1" strike="noStrike">
                <a:solidFill>
                  <a:srgbClr val="000000"/>
                </a:solidFill>
                <a:latin typeface="EB Garamond"/>
                <a:ea typeface="EB Garamond"/>
              </a:rPr>
              <a:t>. Build a model or set of models to solve the problem, test how well they perform and iterate until you have a model that gives satisfactory results.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marL="749160" indent="-304560">
              <a:lnSpc>
                <a:spcPct val="158000"/>
              </a:lnSpc>
              <a:buClr>
                <a:srgbClr val="000000"/>
              </a:buClr>
              <a:buFont typeface="Georgia"/>
              <a:buChar char="●"/>
            </a:pPr>
            <a:r>
              <a:rPr b="1" lang="en-IN" sz="1200" spc="-1" strike="noStrike">
                <a:solidFill>
                  <a:srgbClr val="000000"/>
                </a:solidFill>
                <a:latin typeface="EB Garamond"/>
                <a:ea typeface="EB Garamond"/>
              </a:rPr>
              <a:t>Productization</a:t>
            </a:r>
            <a:r>
              <a:rPr b="0" lang="en-IN" sz="1200" spc="-1" strike="noStrike">
                <a:solidFill>
                  <a:srgbClr val="000000"/>
                </a:solidFill>
                <a:latin typeface="EB Garamond"/>
                <a:ea typeface="EB Garamond"/>
              </a:rPr>
              <a:t>. Stabilize and scale your model as well as your data collection and processing to produce useful outputs in your production environment.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2020-01-09T23:21:32Z</dcterms:modified>
  <cp:revision>1</cp:revision>
  <dc:subject/>
  <dc:title/>
</cp:coreProperties>
</file>