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xml" ContentType="application/vnd.openxmlformats-officedocument.presentationml.notesSlide+xml"/>
  <Override PartName="/ppt/notesSlides/_rels/notesSlide191.xml.rels" ContentType="application/vnd.openxmlformats-package.relationships+xml"/>
  <Override PartName="/ppt/notesSlides/_rels/notesSlide1.xml.rels" ContentType="application/vnd.openxmlformats-package.relationships+xml"/>
  <Override PartName="/ppt/notesSlides/notesSlide191.xml" ContentType="application/vnd.openxmlformats-officedocument.presentationml.notesSlide+xml"/>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6.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15.xml" ContentType="application/vnd.openxmlformats-officedocument.presentationml.slide+xml"/>
  <Override PartName="/ppt/slides/slide214.xml" ContentType="application/vnd.openxmlformats-officedocument.presentationml.slide+xml"/>
  <Override PartName="/ppt/slides/slide213.xml" ContentType="application/vnd.openxmlformats-officedocument.presentationml.slide+xml"/>
  <Override PartName="/ppt/slides/slide212.xml" ContentType="application/vnd.openxmlformats-officedocument.presentationml.slide+xml"/>
  <Override PartName="/ppt/slides/slide211.xml" ContentType="application/vnd.openxmlformats-officedocument.presentationml.slide+xml"/>
  <Override PartName="/ppt/slides/slide210.xml" ContentType="application/vnd.openxmlformats-officedocument.presentationml.slide+xml"/>
  <Override PartName="/ppt/slides/slide209.xml" ContentType="application/vnd.openxmlformats-officedocument.presentationml.slide+xml"/>
  <Override PartName="/ppt/slides/slide208.xml" ContentType="application/vnd.openxmlformats-officedocument.presentationml.slide+xml"/>
  <Override PartName="/ppt/slides/slide207.xml" ContentType="application/vnd.openxmlformats-officedocument.presentationml.slide+xml"/>
  <Override PartName="/ppt/slides/slide206.xml" ContentType="application/vnd.openxmlformats-officedocument.presentationml.slide+xml"/>
  <Override PartName="/ppt/slides/slide205.xml" ContentType="application/vnd.openxmlformats-officedocument.presentationml.slide+xml"/>
  <Override PartName="/ppt/slides/slide204.xml" ContentType="application/vnd.openxmlformats-officedocument.presentationml.slide+xml"/>
  <Override PartName="/ppt/slides/slide203.xml" ContentType="application/vnd.openxmlformats-officedocument.presentationml.slide+xml"/>
  <Override PartName="/ppt/slides/slide202.xml" ContentType="application/vnd.openxmlformats-officedocument.presentationml.slide+xml"/>
  <Override PartName="/ppt/slides/slide201.xml" ContentType="application/vnd.openxmlformats-officedocument.presentationml.slide+xml"/>
  <Override PartName="/ppt/slides/slide200.xml" ContentType="application/vnd.openxmlformats-officedocument.presentationml.slide+xml"/>
  <Override PartName="/ppt/slides/slide189.xml" ContentType="application/vnd.openxmlformats-officedocument.presentationml.slide+xml"/>
  <Override PartName="/ppt/slides/slide188.xml" ContentType="application/vnd.openxmlformats-officedocument.presentationml.slide+xml"/>
  <Override PartName="/ppt/slides/slide187.xml" ContentType="application/vnd.openxmlformats-officedocument.presentationml.slide+xml"/>
  <Override PartName="/ppt/slides/slide186.xml" ContentType="application/vnd.openxmlformats-officedocument.presentationml.slide+xml"/>
  <Override PartName="/ppt/slides/slide185.xml" ContentType="application/vnd.openxmlformats-officedocument.presentationml.slide+xml"/>
  <Override PartName="/ppt/slides/slide184.xml" ContentType="application/vnd.openxmlformats-officedocument.presentationml.slide+xml"/>
  <Override PartName="/ppt/slides/slide179.xml" ContentType="application/vnd.openxmlformats-officedocument.presentationml.slide+xml"/>
  <Override PartName="/ppt/slides/slide178.xml" ContentType="application/vnd.openxmlformats-officedocument.presentationml.slide+xml"/>
  <Override PartName="/ppt/slides/slide177.xml" ContentType="application/vnd.openxmlformats-officedocument.presentationml.slide+xml"/>
  <Override PartName="/ppt/slides/slide176.xml" ContentType="application/vnd.openxmlformats-officedocument.presentationml.slide+xml"/>
  <Override PartName="/ppt/slides/slide175.xml" ContentType="application/vnd.openxmlformats-officedocument.presentationml.slide+xml"/>
  <Override PartName="/ppt/slides/slide174.xml" ContentType="application/vnd.openxmlformats-officedocument.presentationml.slide+xml"/>
  <Override PartName="/ppt/slides/slide169.xml" ContentType="application/vnd.openxmlformats-officedocument.presentationml.slide+xml"/>
  <Override PartName="/ppt/slides/slide168.xml" ContentType="application/vnd.openxmlformats-officedocument.presentationml.slide+xml"/>
  <Override PartName="/ppt/slides/slide167.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182.xml" ContentType="application/vnd.openxmlformats-officedocument.presentationml.slide+xml"/>
  <Override PartName="/ppt/slides/slide78.xml" ContentType="application/vnd.openxmlformats-officedocument.presentationml.slide+xml"/>
  <Override PartName="/ppt/slides/slide53.xml" ContentType="application/vnd.openxmlformats-officedocument.presentationml.slide+xml"/>
  <Override PartName="/ppt/slides/slide181.xml" ContentType="application/vnd.openxmlformats-officedocument.presentationml.slide+xml"/>
  <Override PartName="/ppt/slides/slide77.xml" ContentType="application/vnd.openxmlformats-officedocument.presentationml.slide+xml"/>
  <Override PartName="/ppt/slides/slide52.xml" ContentType="application/vnd.openxmlformats-officedocument.presentationml.slide+xml"/>
  <Override PartName="/ppt/slides/slide180.xml" ContentType="application/vnd.openxmlformats-officedocument.presentationml.slide+xml"/>
  <Override PartName="/ppt/slides/slide76.xml" ContentType="application/vnd.openxmlformats-officedocument.presentationml.slide+xml"/>
  <Override PartName="/ppt/slides/slide51.xml" ContentType="application/vnd.openxmlformats-officedocument.presentationml.slide+xml"/>
  <Override PartName="/ppt/slides/slide75.xml" ContentType="application/vnd.openxmlformats-officedocument.presentationml.slide+xml"/>
  <Override PartName="/ppt/slides/slide50.xml" ContentType="application/vnd.openxmlformats-officedocument.presentationml.slide+xml"/>
  <Override PartName="/ppt/slides/slide173.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172.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171.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170.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13.xml" ContentType="application/vnd.openxmlformats-officedocument.presentationml.slide+xml"/>
  <Override PartName="/ppt/slides/slide111.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10.xml" ContentType="application/vnd.openxmlformats-officedocument.presentationml.slide+xml"/>
  <Override PartName="/ppt/slides/slide6.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16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16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162.xml" ContentType="application/vnd.openxmlformats-officedocument.presentationml.slide+xml"/>
  <Override PartName="/ppt/slides/slide58.xml" ContentType="application/vnd.openxmlformats-officedocument.presentationml.slide+xml"/>
  <Override PartName="/ppt/slides/slide194.xml" ContentType="application/vnd.openxmlformats-officedocument.presentationml.slide+xml"/>
  <Override PartName="/ppt/slides/slide100.xml" ContentType="application/vnd.openxmlformats-officedocument.presentationml.slide+xml"/>
  <Override PartName="/ppt/slides/slide33.xml" ContentType="application/vnd.openxmlformats-officedocument.presentationml.slide+xml"/>
  <Override PartName="/ppt/slides/slide195.xml" ContentType="application/vnd.openxmlformats-officedocument.presentationml.slide+xml"/>
  <Override PartName="/ppt/slides/slide101.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15.xml.rels" ContentType="application/vnd.openxmlformats-package.relationships+xml"/>
  <Override PartName="/ppt/slides/_rels/slide214.xml.rels" ContentType="application/vnd.openxmlformats-package.relationships+xml"/>
  <Override PartName="/ppt/slides/_rels/slide213.xml.rels" ContentType="application/vnd.openxmlformats-package.relationships+xml"/>
  <Override PartName="/ppt/slides/_rels/slide212.xml.rels" ContentType="application/vnd.openxmlformats-package.relationships+xml"/>
  <Override PartName="/ppt/slides/_rels/slide205.xml.rels" ContentType="application/vnd.openxmlformats-package.relationships+xml"/>
  <Override PartName="/ppt/slides/_rels/slide204.xml.rels" ContentType="application/vnd.openxmlformats-package.relationships+xml"/>
  <Override PartName="/ppt/slides/_rels/slide203.xml.rels" ContentType="application/vnd.openxmlformats-package.relationships+xml"/>
  <Override PartName="/ppt/slides/_rels/slide202.xml.rels" ContentType="application/vnd.openxmlformats-package.relationships+xml"/>
  <Override PartName="/ppt/slides/_rels/slide201.xml.rels" ContentType="application/vnd.openxmlformats-package.relationships+xml"/>
  <Override PartName="/ppt/slides/_rels/slide200.xml.rels" ContentType="application/vnd.openxmlformats-package.relationships+xml"/>
  <Override PartName="/ppt/slides/_rels/slide199.xml.rels" ContentType="application/vnd.openxmlformats-package.relationships+xml"/>
  <Override PartName="/ppt/slides/_rels/slide193.xml.rels" ContentType="application/vnd.openxmlformats-package.relationships+xml"/>
  <Override PartName="/ppt/slides/_rels/slide192.xml.rels" ContentType="application/vnd.openxmlformats-package.relationships+xml"/>
  <Override PartName="/ppt/slides/_rels/slide181.xml.rels" ContentType="application/vnd.openxmlformats-package.relationships+xml"/>
  <Override PartName="/ppt/slides/_rels/slide180.xml.rels" ContentType="application/vnd.openxmlformats-package.relationships+xml"/>
  <Override PartName="/ppt/slides/_rels/slide190.xml.rels" ContentType="application/vnd.openxmlformats-package.relationships+xml"/>
  <Override PartName="/ppt/slides/_rels/slide175.xml.rels" ContentType="application/vnd.openxmlformats-package.relationships+xml"/>
  <Override PartName="/ppt/slides/_rels/slide174.xml.rels" ContentType="application/vnd.openxmlformats-package.relationships+xml"/>
  <Override PartName="/ppt/slides/_rels/slide173.xml.rels" ContentType="application/vnd.openxmlformats-package.relationships+xml"/>
  <Override PartName="/ppt/slides/_rels/slide179.xml.rels" ContentType="application/vnd.openxmlformats-package.relationships+xml"/>
  <Override PartName="/ppt/slides/_rels/slide68.xml.rels" ContentType="application/vnd.openxmlformats-package.relationships+xml"/>
  <Override PartName="/ppt/slides/_rels/slide1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104.xml.rels" ContentType="application/vnd.openxmlformats-package.relationships+xml"/>
  <Override PartName="/ppt/slides/_rels/slide7.xml.rels" ContentType="application/vnd.openxmlformats-package.relationships+xml"/>
  <Override PartName="/ppt/slides/_rels/slide69.xml.rels" ContentType="application/vnd.openxmlformats-package.relationships+xml"/>
  <Override PartName="/ppt/slides/_rels/slide6.xml.rels" ContentType="application/vnd.openxmlformats-package.relationships+xml"/>
  <Override PartName="/ppt/slides/_rels/slide64.xml.rels" ContentType="application/vnd.openxmlformats-package.relationships+xml"/>
  <Override PartName="/ppt/slides/_rels/slide49.xml.rels" ContentType="application/vnd.openxmlformats-package.relationships+xml"/>
  <Override PartName="/ppt/slides/_rels/slide124.xml.rels" ContentType="application/vnd.openxmlformats-package.relationships+xml"/>
  <Override PartName="/ppt/slides/_rels/slide183.xml.rels" ContentType="application/vnd.openxmlformats-package.relationships+xml"/>
  <Override PartName="/ppt/slides/_rels/slide168.xml.rels" ContentType="application/vnd.openxmlformats-package.relationships+xml"/>
  <Override PartName="/ppt/slides/_rels/slide72.xml.rels" ContentType="application/vnd.openxmlformats-package.relationships+xml"/>
  <Override PartName="/ppt/slides/_rels/slide182.xml.rels" ContentType="application/vnd.openxmlformats-package.relationships+xml"/>
  <Override PartName="/ppt/slides/_rels/slide167.xml.rels" ContentType="application/vnd.openxmlformats-package.relationships+xml"/>
  <Override PartName="/ppt/slides/_rels/slide71.xml.rels" ContentType="application/vnd.openxmlformats-package.relationships+xml"/>
  <Override PartName="/ppt/slides/_rels/slide187.xml.rels" ContentType="application/vnd.openxmlformats-package.relationships+xml"/>
  <Override PartName="/ppt/slides/_rels/slide91.xml.rels" ContentType="application/vnd.openxmlformats-package.relationships+xml"/>
  <Override PartName="/ppt/slides/_rels/slide186.xml.rels" ContentType="application/vnd.openxmlformats-package.relationships+xml"/>
  <Override PartName="/ppt/slides/_rels/slide90.xml.rels" ContentType="application/vnd.openxmlformats-package.relationships+xml"/>
  <Override PartName="/ppt/slides/_rels/slide39.xml.rels" ContentType="application/vnd.openxmlformats-package.relationships+xml"/>
  <Override PartName="/ppt/slides/_rels/slide88.xml.rels" ContentType="application/vnd.openxmlformats-package.relationships+xml"/>
  <Override PartName="/ppt/slides/_rels/slide98.xml.rels" ContentType="application/vnd.openxmlformats-package.relationships+xml"/>
  <Override PartName="/ppt/slides/_rels/slide115.xml.rels" ContentType="application/vnd.openxmlformats-package.relationships+xml"/>
  <Override PartName="/ppt/slides/_rels/slide38.xml.rels" ContentType="application/vnd.openxmlformats-package.relationships+xml"/>
  <Override PartName="/ppt/slides/_rels/slide198.xml.rels" ContentType="application/vnd.openxmlformats-package.relationships+xml"/>
  <Override PartName="/ppt/slides/_rels/slide87.xml.rels" ContentType="application/vnd.openxmlformats-package.relationships+xml"/>
  <Override PartName="/ppt/slides/_rels/slide97.xml.rels" ContentType="application/vnd.openxmlformats-package.relationships+xml"/>
  <Override PartName="/ppt/slides/_rels/slide114.xml.rels" ContentType="application/vnd.openxmlformats-package.relationships+xml"/>
  <Override PartName="/ppt/slides/_rels/slide162.xml.rels" ContentType="application/vnd.openxmlformats-package.relationships+xml"/>
  <Override PartName="/ppt/slides/_rels/slide140.xml.rels" ContentType="application/vnd.openxmlformats-package.relationships+xml"/>
  <Override PartName="/ppt/slides/_rels/slide125.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6.xml.rels" ContentType="application/vnd.openxmlformats-package.relationships+xml"/>
  <Override PartName="/ppt/slides/_rels/slide197.xml.rels" ContentType="application/vnd.openxmlformats-package.relationships+xml"/>
  <Override PartName="/ppt/slides/_rels/slide86.xml.rels" ContentType="application/vnd.openxmlformats-package.relationships+xml"/>
  <Override PartName="/ppt/slides/_rels/slide103.xml.rels" ContentType="application/vnd.openxmlformats-package.relationships+xml"/>
  <Override PartName="/ppt/slides/_rels/slide110.xml.rels" ContentType="application/vnd.openxmlformats-package.relationships+xml"/>
  <Override PartName="/ppt/slides/_rels/slide9.xml.rels" ContentType="application/vnd.openxmlformats-package.relationships+xml"/>
  <Override PartName="/ppt/slides/_rels/slide52.xml.rels" ContentType="application/vnd.openxmlformats-package.relationships+xml"/>
  <Override PartName="/ppt/slides/_rels/slide163.xml.rels" ContentType="application/vnd.openxmlformats-package.relationships+xml"/>
  <Override PartName="/ppt/slides/_rels/slide1.xml.rels" ContentType="application/vnd.openxmlformats-package.relationships+xml"/>
  <Override PartName="/ppt/slides/_rels/slide63.xml.rels" ContentType="application/vnd.openxmlformats-package.relationships+xml"/>
  <Override PartName="/ppt/slides/_rels/slide48.xml.rels" ContentType="application/vnd.openxmlformats-package.relationships+xml"/>
  <Override PartName="/ppt/slides/_rels/slide159.xml.rels" ContentType="application/vnd.openxmlformats-package.relationships+xml"/>
  <Override PartName="/ppt/slides/_rels/slide184.xml.rels" ContentType="application/vnd.openxmlformats-package.relationships+xml"/>
  <Override PartName="/ppt/slides/_rels/slide169.xml.rels" ContentType="application/vnd.openxmlformats-package.relationships+xml"/>
  <Override PartName="/ppt/slides/_rels/slide58.xml.rels" ContentType="application/vnd.openxmlformats-package.relationships+xml"/>
  <Override PartName="/ppt/slides/_rels/slide73.xml.rels" ContentType="application/vnd.openxmlformats-package.relationships+xml"/>
  <Override PartName="/ppt/slides/_rels/slide194.xml.rels" ContentType="application/vnd.openxmlformats-package.relationships+xml"/>
  <Override PartName="/ppt/slides/_rels/slide83.xml.rels" ContentType="application/vnd.openxmlformats-package.relationships+xml"/>
  <Override PartName="/ppt/slides/_rels/slide100.xml.rels" ContentType="application/vnd.openxmlformats-package.relationships+xml"/>
  <Override PartName="/ppt/slides/_rels/slide45.xml.rels" ContentType="application/vnd.openxmlformats-package.relationships+xml"/>
  <Override PartName="/ppt/slides/_rels/slide142.xml.rels" ContentType="application/vnd.openxmlformats-package.relationships+xml"/>
  <Override PartName="/ppt/slides/_rels/slide4.xml.rels" ContentType="application/vnd.openxmlformats-package.relationships+xml"/>
  <Override PartName="/ppt/slides/_rels/slide111.xml.rels" ContentType="application/vnd.openxmlformats-package.relationships+xml"/>
  <Override PartName="/ppt/slides/_rels/slide185.xml.rels" ContentType="application/vnd.openxmlformats-package.relationships+xml"/>
  <Override PartName="/ppt/slides/_rels/slide59.xml.rels" ContentType="application/vnd.openxmlformats-package.relationships+xml"/>
  <Override PartName="/ppt/slides/_rels/slide74.xml.rels" ContentType="application/vnd.openxmlformats-package.relationships+xml"/>
  <Override PartName="/ppt/slides/_rels/slide25.xml.rels" ContentType="application/vnd.openxmlformats-package.relationships+xml"/>
  <Override PartName="/ppt/slides/_rels/slide195.xml.rels" ContentType="application/vnd.openxmlformats-package.relationships+xml"/>
  <Override PartName="/ppt/slides/_rels/slide84.xml.rels" ContentType="application/vnd.openxmlformats-package.relationships+xml"/>
  <Override PartName="/ppt/slides/_rels/slide101.xml.rels" ContentType="application/vnd.openxmlformats-package.relationships+xml"/>
  <Override PartName="/ppt/slides/_rels/slide150.xml.rels" ContentType="application/vnd.openxmlformats-package.relationships+xml"/>
  <Override PartName="/ppt/slides/_rels/slide5.xml.rels" ContentType="application/vnd.openxmlformats-package.relationships+xml"/>
  <Override PartName="/ppt/slides/_rels/slide112.xml.rels" ContentType="application/vnd.openxmlformats-package.relationships+xml"/>
  <Override PartName="/ppt/slides/_rels/slide161.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196.xml.rels" ContentType="application/vnd.openxmlformats-package.relationships+xml"/>
  <Override PartName="/ppt/slides/_rels/slide85.xml.rels" ContentType="application/vnd.openxmlformats-package.relationships+xml"/>
  <Override PartName="/ppt/slides/_rels/slide102.xml.rels" ContentType="application/vnd.openxmlformats-package.relationships+xml"/>
  <Override PartName="/ppt/slides/_rels/slide113.xml.rels" ContentType="application/vnd.openxmlformats-package.relationships+xml"/>
  <Override PartName="/ppt/slides/_rels/slide96.xml.rels" ContentType="application/vnd.openxmlformats-package.relationships+xml"/>
  <Override PartName="/ppt/slides/_rels/slide123.xml.rels" ContentType="application/vnd.openxmlformats-package.relationships+xml"/>
  <Override PartName="/ppt/slides/_rels/slide188.xml.rels" ContentType="application/vnd.openxmlformats-package.relationships+xml"/>
  <Override PartName="/ppt/slides/_rels/slide92.xml.rels" ContentType="application/vnd.openxmlformats-package.relationships+xml"/>
  <Override PartName="/ppt/slides/_rels/slide77.xml.rels" ContentType="application/vnd.openxmlformats-package.relationships+xml"/>
  <Override PartName="/ppt/slides/_rels/slide189.xml.rels" ContentType="application/vnd.openxmlformats-package.relationships+xml"/>
  <Override PartName="/ppt/slides/_rels/slide93.xml.rels" ContentType="application/vnd.openxmlformats-package.relationships+xml"/>
  <Override PartName="/ppt/slides/_rels/slide78.xml.rels" ContentType="application/vnd.openxmlformats-package.relationships+xml"/>
  <Override PartName="/ppt/slides/_rels/slide44.xml.rels" ContentType="application/vnd.openxmlformats-package.relationships+xml"/>
  <Override PartName="/ppt/slides/_rels/slide29.xml.rels" ContentType="application/vnd.openxmlformats-package.relationships+xml"/>
  <Override PartName="/ppt/slides/_rels/slide191.xml.rels" ContentType="application/vnd.openxmlformats-package.relationships+xml"/>
  <Override PartName="/ppt/slides/_rels/slide176.xml.rels" ContentType="application/vnd.openxmlformats-package.relationships+xml"/>
  <Override PartName="/ppt/slides/_rels/slide65.xml.rels" ContentType="application/vnd.openxmlformats-package.relationships+xml"/>
  <Override PartName="/ppt/slides/_rels/slide80.xml.rels" ContentType="application/vnd.openxmlformats-package.relationships+xml"/>
  <Override PartName="/ppt/slides/_rels/slide177.xml.rels" ContentType="application/vnd.openxmlformats-package.relationships+xml"/>
  <Override PartName="/ppt/slides/_rels/slide66.xml.rels" ContentType="application/vnd.openxmlformats-package.relationships+xml"/>
  <Override PartName="/ppt/slides/_rels/slide81.xml.rels" ContentType="application/vnd.openxmlformats-package.relationships+xml"/>
  <Override PartName="/ppt/slides/_rels/slide94.xml.rels" ContentType="application/vnd.openxmlformats-package.relationships+xml"/>
  <Override PartName="/ppt/slides/_rels/slide79.xml.rels" ContentType="application/vnd.openxmlformats-package.relationships+xml"/>
  <Override PartName="/ppt/slides/_rels/slide178.xml.rels" ContentType="application/vnd.openxmlformats-package.relationships+xml"/>
  <Override PartName="/ppt/slides/_rels/slide67.xml.rels" ContentType="application/vnd.openxmlformats-package.relationships+xml"/>
  <Override PartName="/ppt/slides/_rels/slide82.xml.rels" ContentType="application/vnd.openxmlformats-package.relationships+xml"/>
  <Override PartName="/ppt/slides/_rels/slide130.xml.rels" ContentType="application/vnd.openxmlformats-package.relationships+xml"/>
  <Override PartName="/ppt/slides/_rels/slide89.xml.rels" ContentType="application/vnd.openxmlformats-package.relationships+xml"/>
  <Override PartName="/ppt/slides/_rels/slide54.xml.rels" ContentType="application/vnd.openxmlformats-package.relationships+xml"/>
  <Override PartName="/ppt/slides/_rels/slide3.xml.rels" ContentType="application/vnd.openxmlformats-package.relationships+xml"/>
  <Override PartName="/ppt/slides/_rels/slide165.xml.rels" ContentType="application/vnd.openxmlformats-package.relationships+xml"/>
  <Override PartName="/ppt/slides/_rels/slide95.xml.rels" ContentType="application/vnd.openxmlformats-package.relationships+xml"/>
  <Override PartName="/ppt/slides/_rels/slide206.xml.rels" ContentType="application/vnd.openxmlformats-package.relationships+xml"/>
  <Override PartName="/ppt/slides/_rels/slide143.xml.rels" ContentType="application/vnd.openxmlformats-package.relationships+xml"/>
  <Override PartName="/ppt/slides/_rels/slide116.xml.rels" ContentType="application/vnd.openxmlformats-package.relationships+xml"/>
  <Override PartName="/ppt/slides/_rels/slide99.xml.rels" ContentType="application/vnd.openxmlformats-package.relationships+xml"/>
  <Override PartName="/ppt/slides/_rels/slide170.xml.rels" ContentType="application/vnd.openxmlformats-package.relationships+xml"/>
  <Override PartName="/ppt/slides/_rels/slide155.xml.rels" ContentType="application/vnd.openxmlformats-package.relationships+xml"/>
  <Override PartName="/ppt/slides/_rels/slide171.xml.rels" ContentType="application/vnd.openxmlformats-package.relationships+xml"/>
  <Override PartName="/ppt/slides/_rels/slide60.xml.rels" ContentType="application/vnd.openxmlformats-package.relationships+xml"/>
  <Override PartName="/ppt/slides/_rels/slide156.xml.rels" ContentType="application/vnd.openxmlformats-package.relationships+xml"/>
  <Override PartName="/ppt/slides/_rels/slide12.xml.rels" ContentType="application/vnd.openxmlformats-package.relationships+xml"/>
  <Override PartName="/ppt/slides/_rels/slide108.xml.rels" ContentType="application/vnd.openxmlformats-package.relationships+xml"/>
  <Override PartName="/ppt/slides/_rels/slide172.xml.rels" ContentType="application/vnd.openxmlformats-package.relationships+xml"/>
  <Override PartName="/ppt/slides/_rels/slide61.xml.rels" ContentType="application/vnd.openxmlformats-package.relationships+xml"/>
  <Override PartName="/ppt/slides/_rels/slide46.xml.rels" ContentType="application/vnd.openxmlformats-package.relationships+xml"/>
  <Override PartName="/ppt/slides/_rels/slide157.xml.rels" ContentType="application/vnd.openxmlformats-package.relationships+xml"/>
  <Override PartName="/ppt/slides/_rels/slide13.xml.rels" ContentType="application/vnd.openxmlformats-package.relationships+xml"/>
  <Override PartName="/ppt/slides/_rels/slide109.xml.rels" ContentType="application/vnd.openxmlformats-package.relationships+xml"/>
  <Override PartName="/ppt/slides/_rels/slide62.xml.rels" ContentType="application/vnd.openxmlformats-package.relationships+xml"/>
  <Override PartName="/ppt/slides/_rels/slide47.xml.rels" ContentType="application/vnd.openxmlformats-package.relationships+xml"/>
  <Override PartName="/ppt/slides/_rels/slide158.xml.rels" ContentType="application/vnd.openxmlformats-package.relationships+xml"/>
  <Override PartName="/ppt/slides/_rels/slide105.xml.rels" ContentType="application/vnd.openxmlformats-package.relationships+xml"/>
  <Override PartName="/ppt/slides/_rels/slide120.xml.rels" ContentType="application/vnd.openxmlformats-package.relationships+xml"/>
  <Override PartName="/ppt/slides/_rels/slide10.xml.rels" ContentType="application/vnd.openxmlformats-package.relationships+xml"/>
  <Override PartName="/ppt/slides/_rels/slide106.xml.rels" ContentType="application/vnd.openxmlformats-package.relationships+xml"/>
  <Override PartName="/ppt/slides/_rels/slide121.xml.rels" ContentType="application/vnd.openxmlformats-package.relationships+xml"/>
  <Override PartName="/ppt/slides/_rels/slide11.xml.rels" ContentType="application/vnd.openxmlformats-package.relationships+xml"/>
  <Override PartName="/ppt/slides/_rels/slide107.xml.rels" ContentType="application/vnd.openxmlformats-package.relationships+xml"/>
  <Override PartName="/ppt/slides/_rels/slide122.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127.xml.rels" ContentType="application/vnd.openxmlformats-package.relationships+xml"/>
  <Override PartName="/ppt/slides/_rels/slide17.xml.rels" ContentType="application/vnd.openxmlformats-package.relationships+xml"/>
  <Override PartName="/ppt/slides/_rels/slide32.xml.rels" ContentType="application/vnd.openxmlformats-package.relationships+xml"/>
  <Override PartName="/ppt/slides/_rels/slide128.xml.rels" ContentType="application/vnd.openxmlformats-package.relationships+xml"/>
  <Override PartName="/ppt/slides/_rels/slide18.xml.rels" ContentType="application/vnd.openxmlformats-package.relationships+xml"/>
  <Override PartName="/ppt/slides/_rels/slide129.xml.rels" ContentType="application/vnd.openxmlformats-package.relationships+xml"/>
  <Override PartName="/ppt/slides/_rels/slide20.xml.rels" ContentType="application/vnd.openxmlformats-package.relationships+xml"/>
  <Override PartName="/ppt/slides/_rels/slide131.xml.rels" ContentType="application/vnd.openxmlformats-package.relationships+xml"/>
  <Override PartName="/ppt/slides/_rels/slide210.xml.rels" ContentType="application/vnd.openxmlformats-package.relationships+xml"/>
  <Override PartName="/ppt/slides/_rels/slide117.xml.rels" ContentType="application/vnd.openxmlformats-package.relationships+xml"/>
  <Override PartName="/ppt/slides/_rels/slide21.xml.rels" ContentType="application/vnd.openxmlformats-package.relationships+xml"/>
  <Override PartName="/ppt/slides/_rels/slide132.xml.rels" ContentType="application/vnd.openxmlformats-package.relationships+xml"/>
  <Override PartName="/ppt/slides/_rels/slide211.xml.rels" ContentType="application/vnd.openxmlformats-package.relationships+xml"/>
  <Override PartName="/ppt/slides/_rels/slide22.xml.rels" ContentType="application/vnd.openxmlformats-package.relationships+xml"/>
  <Override PartName="/ppt/slides/_rels/slide118.xml.rels" ContentType="application/vnd.openxmlformats-package.relationships+xml"/>
  <Override PartName="/ppt/slides/_rels/slide133.xml.rels" ContentType="application/vnd.openxmlformats-package.relationships+xml"/>
  <Override PartName="/ppt/slides/_rels/slide23.xml.rels" ContentType="application/vnd.openxmlformats-package.relationships+xml"/>
  <Override PartName="/ppt/slides/_rels/slide119.xml.rels" ContentType="application/vnd.openxmlformats-package.relationships+xml"/>
  <Override PartName="/ppt/slides/_rels/slide134.xml.rels" ContentType="application/vnd.openxmlformats-package.relationships+xml"/>
  <Override PartName="/ppt/slides/_rels/slide24.xml.rels" ContentType="application/vnd.openxmlformats-package.relationships+xml"/>
  <Override PartName="/ppt/slides/_rels/slide135.xml.rels" ContentType="application/vnd.openxmlformats-package.relationships+xml"/>
  <Override PartName="/ppt/slides/_rels/slide40.xml.rels" ContentType="application/vnd.openxmlformats-package.relationships+xml"/>
  <Override PartName="/ppt/slides/_rels/slide151.xml.rels" ContentType="application/vnd.openxmlformats-package.relationships+xml"/>
  <Override PartName="/ppt/slides/_rels/slide136.xml.rels" ContentType="application/vnd.openxmlformats-package.relationships+xml"/>
  <Override PartName="/ppt/slides/_rels/slide41.xml.rels" ContentType="application/vnd.openxmlformats-package.relationships+xml"/>
  <Override PartName="/ppt/slides/_rels/slide152.xml.rels" ContentType="application/vnd.openxmlformats-package.relationships+xml"/>
  <Override PartName="/ppt/slides/_rels/slide137.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26.xml.rels" ContentType="application/vnd.openxmlformats-package.relationships+xml"/>
  <Override PartName="/ppt/slides/_rels/slide141.xml.rels" ContentType="application/vnd.openxmlformats-package.relationships+xml"/>
  <Override PartName="/ppt/slides/_rels/slide207.xml.rels" ContentType="application/vnd.openxmlformats-package.relationships+xml"/>
  <Override PartName="/ppt/slides/_rels/slide33.xml.rels" ContentType="application/vnd.openxmlformats-package.relationships+xml"/>
  <Override PartName="/ppt/slides/_rels/slide144.xml.rels" ContentType="application/vnd.openxmlformats-package.relationships+xml"/>
  <Override PartName="/ppt/slides/_rels/slide209.xml.rels" ContentType="application/vnd.openxmlformats-package.relationships+xml"/>
  <Override PartName="/ppt/slides/_rels/slide50.xml.rels" ContentType="application/vnd.openxmlformats-package.relationships+xml"/>
  <Override PartName="/ppt/slides/_rels/slide35.xml.rels" ContentType="application/vnd.openxmlformats-package.relationships+xml"/>
  <Override PartName="/ppt/slides/_rels/slide146.xml.rels" ContentType="application/vnd.openxmlformats-package.relationships+xml"/>
  <Override PartName="/ppt/slides/_rels/slide51.xml.rels" ContentType="application/vnd.openxmlformats-package.relationships+xml"/>
  <Override PartName="/ppt/slides/_rels/slide36.xml.rels" ContentType="application/vnd.openxmlformats-package.relationships+xml"/>
  <Override PartName="/ppt/slides/_rels/slide147.xml.rels" ContentType="application/vnd.openxmlformats-package.relationships+xml"/>
  <Override PartName="/ppt/slides/_rels/slide37.xml.rels" ContentType="application/vnd.openxmlformats-package.relationships+xml"/>
  <Override PartName="/ppt/slides/_rels/slide148.xml.rels" ContentType="application/vnd.openxmlformats-package.relationships+xml"/>
  <Override PartName="/ppt/slides/_rels/slide53.xml.rels" ContentType="application/vnd.openxmlformats-package.relationships+xml"/>
  <Override PartName="/ppt/slides/_rels/slide164.xml.rels" ContentType="application/vnd.openxmlformats-package.relationships+xml"/>
  <Override PartName="/ppt/slides/_rels/slide2.xml.rels" ContentType="application/vnd.openxmlformats-package.relationships+xml"/>
  <Override PartName="/ppt/slides/_rels/slide149.xml.rels" ContentType="application/vnd.openxmlformats-package.relationships+xml"/>
  <Override PartName="/ppt/slides/_rels/slide42.xml.rels" ContentType="application/vnd.openxmlformats-package.relationships+xml"/>
  <Override PartName="/ppt/slides/_rels/slide27.xml.rels" ContentType="application/vnd.openxmlformats-package.relationships+xml"/>
  <Override PartName="/ppt/slides/_rels/slide138.xml.rels" ContentType="application/vnd.openxmlformats-package.relationships+xml"/>
  <Override PartName="/ppt/slides/_rels/slide153.xml.rels" ContentType="application/vnd.openxmlformats-package.relationships+xml"/>
  <Override PartName="/ppt/slides/_rels/slide43.xml.rels" ContentType="application/vnd.openxmlformats-package.relationships+xml"/>
  <Override PartName="/ppt/slides/_rels/slide28.xml.rels" ContentType="application/vnd.openxmlformats-package.relationships+xml"/>
  <Override PartName="/ppt/slides/_rels/slide139.xml.rels" ContentType="application/vnd.openxmlformats-package.relationships+xml"/>
  <Override PartName="/ppt/slides/_rels/slide154.xml.rels" ContentType="application/vnd.openxmlformats-package.relationships+xml"/>
  <Override PartName="/ppt/slides/_rels/slide208.xml.rels" ContentType="application/vnd.openxmlformats-package.relationships+xml"/>
  <Override PartName="/ppt/slides/_rels/slide34.xml.rels" ContentType="application/vnd.openxmlformats-package.relationships+xml"/>
  <Override PartName="/ppt/slides/_rels/slide145.xml.rels" ContentType="application/vnd.openxmlformats-package.relationships+xml"/>
  <Override PartName="/ppt/slides/_rels/slide160.xml.rels" ContentType="application/vnd.openxmlformats-package.relationships+xml"/>
  <Override PartName="/ppt/slides/_rels/slide55.xml.rels" ContentType="application/vnd.openxmlformats-package.relationships+xml"/>
  <Override PartName="/ppt/slides/_rels/slide70.xml.rels" ContentType="application/vnd.openxmlformats-package.relationships+xml"/>
  <Override PartName="/ppt/slides/_rels/slide166.xml.rels" ContentType="application/vnd.openxmlformats-package.relationships+xml"/>
  <Override PartName="/ppt/slides/slide109.xml" ContentType="application/vnd.openxmlformats-officedocument.presentationml.slide+xml"/>
  <Override PartName="/ppt/slides/slide108.xml" ContentType="application/vnd.openxmlformats-officedocument.presentationml.slide+xml"/>
  <Override PartName="/ppt/slides/slide120.xml" ContentType="application/vnd.openxmlformats-officedocument.presentationml.slide+xml"/>
  <Override PartName="/ppt/slides/slide16.xml" ContentType="application/vnd.openxmlformats-officedocument.presentationml.slide+xml"/>
  <Override PartName="/ppt/slides/slide46.xml" ContentType="application/vnd.openxmlformats-officedocument.presentationml.slide+xml"/>
  <Override PartName="/ppt/slides/slide150.xml" ContentType="application/vnd.openxmlformats-officedocument.presentationml.slide+xml"/>
  <Override PartName="/ppt/slides/slide47.xml" ContentType="application/vnd.openxmlformats-officedocument.presentationml.slide+xml"/>
  <Override PartName="/ppt/slides/slide151.xml" ContentType="application/vnd.openxmlformats-officedocument.presentationml.slide+xml"/>
  <Override PartName="/ppt/slides/slide48.xml" ContentType="application/vnd.openxmlformats-officedocument.presentationml.slide+xml"/>
  <Override PartName="/ppt/slides/slide152.xml" ContentType="application/vnd.openxmlformats-officedocument.presentationml.slide+xml"/>
  <Override PartName="/ppt/slides/slide183.xml" ContentType="application/vnd.openxmlformats-officedocument.presentationml.slide+xml"/>
  <Override PartName="/ppt/slides/slide79.xml" ContentType="application/vnd.openxmlformats-officedocument.presentationml.slide+xml"/>
  <Override PartName="/ppt/slides/slide17.xml" ContentType="application/vnd.openxmlformats-officedocument.presentationml.slide+xml"/>
  <Override PartName="/ppt/slides/slide121.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190.xml" ContentType="application/vnd.openxmlformats-officedocument.presentationml.slide+xml"/>
  <Override PartName="/ppt/slides/slide86.xml" ContentType="application/vnd.openxmlformats-officedocument.presentationml.slide+xml"/>
  <Override PartName="/ppt/slides/slide191.xml" ContentType="application/vnd.openxmlformats-officedocument.presentationml.slide+xml"/>
  <Override PartName="/ppt/slides/slide87.xml" ContentType="application/vnd.openxmlformats-officedocument.presentationml.slide+xml"/>
  <Override PartName="/ppt/slides/slide192.xml" ContentType="application/vnd.openxmlformats-officedocument.presentationml.slide+xml"/>
  <Override PartName="/ppt/slides/slide88.xml" ContentType="application/vnd.openxmlformats-officedocument.presentationml.slide+xml"/>
  <Override PartName="/ppt/slides/slide26.xml" ContentType="application/vnd.openxmlformats-officedocument.presentationml.slide+xml"/>
  <Override PartName="/ppt/slides/slide130.xml" ContentType="application/vnd.openxmlformats-officedocument.presentationml.slide+xml"/>
  <Override PartName="/ppt/slides/slide193.xml" ContentType="application/vnd.openxmlformats-officedocument.presentationml.slide+xml"/>
  <Override PartName="/ppt/slides/slide89.xml" ContentType="application/vnd.openxmlformats-officedocument.presentationml.slide+xml"/>
  <Override PartName="/ppt/slides/slide27.xml" ContentType="application/vnd.openxmlformats-officedocument.presentationml.slide+xml"/>
  <Override PartName="/ppt/slides/slide131.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1.xml" ContentType="application/vnd.openxmlformats-officedocument.presentationml.slide+xml"/>
  <Override PartName="/ppt/slides/slide95.xml" ContentType="application/vnd.openxmlformats-officedocument.presentationml.slide+xml"/>
  <Override PartName="/ppt/slides/slide2.xml" ContentType="application/vnd.openxmlformats-officedocument.presentationml.slide+xml"/>
  <Override PartName="/ppt/slides/slide96.xml" ContentType="application/vnd.openxmlformats-officedocument.presentationml.slide+xml"/>
  <Override PartName="/ppt/slides/slide3.xml" ContentType="application/vnd.openxmlformats-officedocument.presentationml.slide+xml"/>
  <Override PartName="/ppt/slides/slide97.xml" ContentType="application/vnd.openxmlformats-officedocument.presentationml.slide+xml"/>
  <Override PartName="/ppt/slides/slide4.xml" ContentType="application/vnd.openxmlformats-officedocument.presentationml.slide+xml"/>
  <Override PartName="/ppt/slides/slide98.xml" ContentType="application/vnd.openxmlformats-officedocument.presentationml.slide+xml"/>
  <Override PartName="/ppt/slides/slide36.xml" ContentType="application/vnd.openxmlformats-officedocument.presentationml.slide+xml"/>
  <Override PartName="/ppt/slides/slide140.xml" ContentType="application/vnd.openxmlformats-officedocument.presentationml.slide+xml"/>
  <Override PartName="/ppt/slides/slide5.xml" ContentType="application/vnd.openxmlformats-officedocument.presentationml.slide+xml"/>
  <Override PartName="/ppt/slides/slide99.xml" ContentType="application/vnd.openxmlformats-officedocument.presentationml.slide+xml"/>
  <Override PartName="/ppt/slides/slide37.xml" ContentType="application/vnd.openxmlformats-officedocument.presentationml.slide+xml"/>
  <Override PartName="/ppt/slides/slide141.xml" ContentType="application/vnd.openxmlformats-officedocument.presentationml.slide+xml"/>
  <Override PartName="/ppt/slides/slide196.xml" ContentType="application/vnd.openxmlformats-officedocument.presentationml.slide+xml"/>
  <Override PartName="/ppt/slides/slide102.xml" ContentType="application/vnd.openxmlformats-officedocument.presentationml.slide+xml"/>
  <Override PartName="/ppt/slides/slide197.xml" ContentType="application/vnd.openxmlformats-officedocument.presentationml.slide+xml"/>
  <Override PartName="/ppt/slides/slide103.xml" ContentType="application/vnd.openxmlformats-officedocument.presentationml.slide+xml"/>
  <Override PartName="/ppt/slides/slide198.xml" ContentType="application/vnd.openxmlformats-officedocument.presentationml.slide+xml"/>
  <Override PartName="/ppt/slides/slide104.xml" ContentType="application/vnd.openxmlformats-officedocument.presentationml.slide+xml"/>
  <Override PartName="/ppt/slides/slide199.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8.xml" ContentType="application/vnd.openxmlformats-officedocument.presentationml.slide+xml"/>
  <Override PartName="/ppt/slides/slide112.xml" ContentType="application/vnd.openxmlformats-officedocument.presentationml.slide+xml"/>
  <Override PartName="/ppt/slides/slide9.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8.xml" ContentType="application/vnd.openxmlformats-officedocument.presentationml.slide+xml"/>
  <Override PartName="/ppt/slides/slide122.xml" ContentType="application/vnd.openxmlformats-officedocument.presentationml.slide+xml"/>
  <Override PartName="/ppt/slides/slide19.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28.xml" ContentType="application/vnd.openxmlformats-officedocument.presentationml.slide+xml"/>
  <Override PartName="/ppt/slides/slide132.xml" ContentType="application/vnd.openxmlformats-officedocument.presentationml.slide+xml"/>
  <Override PartName="/ppt/slides/slide29.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38.xml" ContentType="application/vnd.openxmlformats-officedocument.presentationml.slide+xml"/>
  <Override PartName="/ppt/slides/slide142.xml" ContentType="application/vnd.openxmlformats-officedocument.presentationml.slide+xml"/>
  <Override PartName="/ppt/slides/slide39.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49.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59.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399" r:id="rId153"/>
    <p:sldId id="400" r:id="rId154"/>
    <p:sldId id="401" r:id="rId155"/>
    <p:sldId id="402" r:id="rId156"/>
    <p:sldId id="403" r:id="rId157"/>
    <p:sldId id="404" r:id="rId158"/>
    <p:sldId id="405" r:id="rId159"/>
    <p:sldId id="406" r:id="rId160"/>
    <p:sldId id="407" r:id="rId161"/>
    <p:sldId id="408" r:id="rId162"/>
    <p:sldId id="409" r:id="rId163"/>
    <p:sldId id="410" r:id="rId164"/>
    <p:sldId id="411" r:id="rId165"/>
    <p:sldId id="412" r:id="rId166"/>
    <p:sldId id="413" r:id="rId167"/>
    <p:sldId id="414" r:id="rId168"/>
    <p:sldId id="415" r:id="rId169"/>
    <p:sldId id="416" r:id="rId170"/>
    <p:sldId id="417" r:id="rId171"/>
    <p:sldId id="418" r:id="rId172"/>
    <p:sldId id="419" r:id="rId173"/>
    <p:sldId id="420" r:id="rId174"/>
    <p:sldId id="421" r:id="rId175"/>
    <p:sldId id="422" r:id="rId176"/>
    <p:sldId id="423" r:id="rId177"/>
    <p:sldId id="424" r:id="rId178"/>
    <p:sldId id="425" r:id="rId179"/>
    <p:sldId id="426" r:id="rId180"/>
    <p:sldId id="427" r:id="rId181"/>
    <p:sldId id="428" r:id="rId182"/>
    <p:sldId id="429" r:id="rId183"/>
    <p:sldId id="430" r:id="rId184"/>
    <p:sldId id="431" r:id="rId185"/>
    <p:sldId id="432" r:id="rId186"/>
    <p:sldId id="433" r:id="rId187"/>
    <p:sldId id="434" r:id="rId188"/>
    <p:sldId id="435" r:id="rId189"/>
    <p:sldId id="436" r:id="rId190"/>
    <p:sldId id="437" r:id="rId191"/>
    <p:sldId id="438" r:id="rId192"/>
    <p:sldId id="439" r:id="rId193"/>
    <p:sldId id="440" r:id="rId194"/>
    <p:sldId id="441" r:id="rId195"/>
    <p:sldId id="442" r:id="rId196"/>
    <p:sldId id="443" r:id="rId197"/>
    <p:sldId id="444" r:id="rId198"/>
    <p:sldId id="445" r:id="rId199"/>
    <p:sldId id="446" r:id="rId200"/>
    <p:sldId id="447" r:id="rId201"/>
    <p:sldId id="448" r:id="rId202"/>
    <p:sldId id="449" r:id="rId203"/>
    <p:sldId id="450" r:id="rId204"/>
    <p:sldId id="451" r:id="rId205"/>
    <p:sldId id="452" r:id="rId206"/>
    <p:sldId id="453" r:id="rId207"/>
    <p:sldId id="454" r:id="rId208"/>
    <p:sldId id="455" r:id="rId209"/>
    <p:sldId id="456" r:id="rId210"/>
    <p:sldId id="457" r:id="rId211"/>
    <p:sldId id="458" r:id="rId212"/>
    <p:sldId id="459" r:id="rId213"/>
    <p:sldId id="460" r:id="rId214"/>
    <p:sldId id="461" r:id="rId215"/>
    <p:sldId id="462" r:id="rId216"/>
    <p:sldId id="463" r:id="rId217"/>
    <p:sldId id="464" r:id="rId218"/>
    <p:sldId id="465" r:id="rId219"/>
    <p:sldId id="466" r:id="rId220"/>
    <p:sldId id="467" r:id="rId221"/>
    <p:sldId id="468" r:id="rId222"/>
    <p:sldId id="469" r:id="rId223"/>
    <p:sldId id="470" r:id="rId224"/>
  </p:sldIdLst>
  <p:sldSz cx="9144000"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Relationship Id="rId82" Type="http://schemas.openxmlformats.org/officeDocument/2006/relationships/slide" Target="slides/slide73.xml"/><Relationship Id="rId83" Type="http://schemas.openxmlformats.org/officeDocument/2006/relationships/slide" Target="slides/slide74.xml"/><Relationship Id="rId84" Type="http://schemas.openxmlformats.org/officeDocument/2006/relationships/slide" Target="slides/slide75.xml"/><Relationship Id="rId85" Type="http://schemas.openxmlformats.org/officeDocument/2006/relationships/slide" Target="slides/slide76.xml"/><Relationship Id="rId86" Type="http://schemas.openxmlformats.org/officeDocument/2006/relationships/slide" Target="slides/slide77.xml"/><Relationship Id="rId87" Type="http://schemas.openxmlformats.org/officeDocument/2006/relationships/slide" Target="slides/slide78.xml"/><Relationship Id="rId88" Type="http://schemas.openxmlformats.org/officeDocument/2006/relationships/slide" Target="slides/slide79.xml"/><Relationship Id="rId89" Type="http://schemas.openxmlformats.org/officeDocument/2006/relationships/slide" Target="slides/slide80.xml"/><Relationship Id="rId90" Type="http://schemas.openxmlformats.org/officeDocument/2006/relationships/slide" Target="slides/slide81.xml"/><Relationship Id="rId91" Type="http://schemas.openxmlformats.org/officeDocument/2006/relationships/slide" Target="slides/slide82.xml"/><Relationship Id="rId92" Type="http://schemas.openxmlformats.org/officeDocument/2006/relationships/slide" Target="slides/slide83.xml"/><Relationship Id="rId93" Type="http://schemas.openxmlformats.org/officeDocument/2006/relationships/slide" Target="slides/slide84.xml"/><Relationship Id="rId94" Type="http://schemas.openxmlformats.org/officeDocument/2006/relationships/slide" Target="slides/slide85.xml"/><Relationship Id="rId95" Type="http://schemas.openxmlformats.org/officeDocument/2006/relationships/slide" Target="slides/slide86.xml"/><Relationship Id="rId96" Type="http://schemas.openxmlformats.org/officeDocument/2006/relationships/slide" Target="slides/slide87.xml"/><Relationship Id="rId97" Type="http://schemas.openxmlformats.org/officeDocument/2006/relationships/slide" Target="slides/slide88.xml"/><Relationship Id="rId98" Type="http://schemas.openxmlformats.org/officeDocument/2006/relationships/slide" Target="slides/slide89.xml"/><Relationship Id="rId99" Type="http://schemas.openxmlformats.org/officeDocument/2006/relationships/slide" Target="slides/slide90.xml"/><Relationship Id="rId100" Type="http://schemas.openxmlformats.org/officeDocument/2006/relationships/slide" Target="slides/slide91.xml"/><Relationship Id="rId101" Type="http://schemas.openxmlformats.org/officeDocument/2006/relationships/slide" Target="slides/slide92.xml"/><Relationship Id="rId102" Type="http://schemas.openxmlformats.org/officeDocument/2006/relationships/slide" Target="slides/slide93.xml"/><Relationship Id="rId103" Type="http://schemas.openxmlformats.org/officeDocument/2006/relationships/slide" Target="slides/slide94.xml"/><Relationship Id="rId104" Type="http://schemas.openxmlformats.org/officeDocument/2006/relationships/slide" Target="slides/slide95.xml"/><Relationship Id="rId105" Type="http://schemas.openxmlformats.org/officeDocument/2006/relationships/slide" Target="slides/slide96.xml"/><Relationship Id="rId106" Type="http://schemas.openxmlformats.org/officeDocument/2006/relationships/slide" Target="slides/slide97.xml"/><Relationship Id="rId107" Type="http://schemas.openxmlformats.org/officeDocument/2006/relationships/slide" Target="slides/slide98.xml"/><Relationship Id="rId108" Type="http://schemas.openxmlformats.org/officeDocument/2006/relationships/slide" Target="slides/slide99.xml"/><Relationship Id="rId109" Type="http://schemas.openxmlformats.org/officeDocument/2006/relationships/slide" Target="slides/slide100.xml"/><Relationship Id="rId110" Type="http://schemas.openxmlformats.org/officeDocument/2006/relationships/slide" Target="slides/slide101.xml"/><Relationship Id="rId111" Type="http://schemas.openxmlformats.org/officeDocument/2006/relationships/slide" Target="slides/slide102.xml"/><Relationship Id="rId112" Type="http://schemas.openxmlformats.org/officeDocument/2006/relationships/slide" Target="slides/slide103.xml"/><Relationship Id="rId113" Type="http://schemas.openxmlformats.org/officeDocument/2006/relationships/slide" Target="slides/slide104.xml"/><Relationship Id="rId114" Type="http://schemas.openxmlformats.org/officeDocument/2006/relationships/slide" Target="slides/slide105.xml"/><Relationship Id="rId115" Type="http://schemas.openxmlformats.org/officeDocument/2006/relationships/slide" Target="slides/slide106.xml"/><Relationship Id="rId116" Type="http://schemas.openxmlformats.org/officeDocument/2006/relationships/slide" Target="slides/slide107.xml"/><Relationship Id="rId117" Type="http://schemas.openxmlformats.org/officeDocument/2006/relationships/slide" Target="slides/slide108.xml"/><Relationship Id="rId118" Type="http://schemas.openxmlformats.org/officeDocument/2006/relationships/slide" Target="slides/slide109.xml"/><Relationship Id="rId119" Type="http://schemas.openxmlformats.org/officeDocument/2006/relationships/slide" Target="slides/slide110.xml"/><Relationship Id="rId120" Type="http://schemas.openxmlformats.org/officeDocument/2006/relationships/slide" Target="slides/slide111.xml"/><Relationship Id="rId121" Type="http://schemas.openxmlformats.org/officeDocument/2006/relationships/slide" Target="slides/slide112.xml"/><Relationship Id="rId122" Type="http://schemas.openxmlformats.org/officeDocument/2006/relationships/slide" Target="slides/slide113.xml"/><Relationship Id="rId123" Type="http://schemas.openxmlformats.org/officeDocument/2006/relationships/slide" Target="slides/slide114.xml"/><Relationship Id="rId124" Type="http://schemas.openxmlformats.org/officeDocument/2006/relationships/slide" Target="slides/slide115.xml"/><Relationship Id="rId125" Type="http://schemas.openxmlformats.org/officeDocument/2006/relationships/slide" Target="slides/slide116.xml"/><Relationship Id="rId126" Type="http://schemas.openxmlformats.org/officeDocument/2006/relationships/slide" Target="slides/slide117.xml"/><Relationship Id="rId127" Type="http://schemas.openxmlformats.org/officeDocument/2006/relationships/slide" Target="slides/slide118.xml"/><Relationship Id="rId128" Type="http://schemas.openxmlformats.org/officeDocument/2006/relationships/slide" Target="slides/slide119.xml"/><Relationship Id="rId129" Type="http://schemas.openxmlformats.org/officeDocument/2006/relationships/slide" Target="slides/slide120.xml"/><Relationship Id="rId130" Type="http://schemas.openxmlformats.org/officeDocument/2006/relationships/slide" Target="slides/slide121.xml"/><Relationship Id="rId131" Type="http://schemas.openxmlformats.org/officeDocument/2006/relationships/slide" Target="slides/slide122.xml"/><Relationship Id="rId132" Type="http://schemas.openxmlformats.org/officeDocument/2006/relationships/slide" Target="slides/slide123.xml"/><Relationship Id="rId133" Type="http://schemas.openxmlformats.org/officeDocument/2006/relationships/slide" Target="slides/slide124.xml"/><Relationship Id="rId134" Type="http://schemas.openxmlformats.org/officeDocument/2006/relationships/slide" Target="slides/slide125.xml"/><Relationship Id="rId135" Type="http://schemas.openxmlformats.org/officeDocument/2006/relationships/slide" Target="slides/slide126.xml"/><Relationship Id="rId136" Type="http://schemas.openxmlformats.org/officeDocument/2006/relationships/slide" Target="slides/slide127.xml"/><Relationship Id="rId137" Type="http://schemas.openxmlformats.org/officeDocument/2006/relationships/slide" Target="slides/slide128.xml"/><Relationship Id="rId138" Type="http://schemas.openxmlformats.org/officeDocument/2006/relationships/slide" Target="slides/slide129.xml"/><Relationship Id="rId139" Type="http://schemas.openxmlformats.org/officeDocument/2006/relationships/slide" Target="slides/slide130.xml"/><Relationship Id="rId140" Type="http://schemas.openxmlformats.org/officeDocument/2006/relationships/slide" Target="slides/slide131.xml"/><Relationship Id="rId141" Type="http://schemas.openxmlformats.org/officeDocument/2006/relationships/slide" Target="slides/slide132.xml"/><Relationship Id="rId142" Type="http://schemas.openxmlformats.org/officeDocument/2006/relationships/slide" Target="slides/slide133.xml"/><Relationship Id="rId143" Type="http://schemas.openxmlformats.org/officeDocument/2006/relationships/slide" Target="slides/slide134.xml"/><Relationship Id="rId144" Type="http://schemas.openxmlformats.org/officeDocument/2006/relationships/slide" Target="slides/slide135.xml"/><Relationship Id="rId145" Type="http://schemas.openxmlformats.org/officeDocument/2006/relationships/slide" Target="slides/slide136.xml"/><Relationship Id="rId146" Type="http://schemas.openxmlformats.org/officeDocument/2006/relationships/slide" Target="slides/slide137.xml"/><Relationship Id="rId147" Type="http://schemas.openxmlformats.org/officeDocument/2006/relationships/slide" Target="slides/slide138.xml"/><Relationship Id="rId148" Type="http://schemas.openxmlformats.org/officeDocument/2006/relationships/slide" Target="slides/slide139.xml"/><Relationship Id="rId149" Type="http://schemas.openxmlformats.org/officeDocument/2006/relationships/slide" Target="slides/slide140.xml"/><Relationship Id="rId150" Type="http://schemas.openxmlformats.org/officeDocument/2006/relationships/slide" Target="slides/slide141.xml"/><Relationship Id="rId151" Type="http://schemas.openxmlformats.org/officeDocument/2006/relationships/slide" Target="slides/slide142.xml"/><Relationship Id="rId152" Type="http://schemas.openxmlformats.org/officeDocument/2006/relationships/slide" Target="slides/slide143.xml"/><Relationship Id="rId153" Type="http://schemas.openxmlformats.org/officeDocument/2006/relationships/slide" Target="slides/slide144.xml"/><Relationship Id="rId154" Type="http://schemas.openxmlformats.org/officeDocument/2006/relationships/slide" Target="slides/slide145.xml"/><Relationship Id="rId155" Type="http://schemas.openxmlformats.org/officeDocument/2006/relationships/slide" Target="slides/slide146.xml"/><Relationship Id="rId156" Type="http://schemas.openxmlformats.org/officeDocument/2006/relationships/slide" Target="slides/slide147.xml"/><Relationship Id="rId157" Type="http://schemas.openxmlformats.org/officeDocument/2006/relationships/slide" Target="slides/slide148.xml"/><Relationship Id="rId158" Type="http://schemas.openxmlformats.org/officeDocument/2006/relationships/slide" Target="slides/slide149.xml"/><Relationship Id="rId159" Type="http://schemas.openxmlformats.org/officeDocument/2006/relationships/slide" Target="slides/slide150.xml"/><Relationship Id="rId160" Type="http://schemas.openxmlformats.org/officeDocument/2006/relationships/slide" Target="slides/slide151.xml"/><Relationship Id="rId161" Type="http://schemas.openxmlformats.org/officeDocument/2006/relationships/slide" Target="slides/slide152.xml"/><Relationship Id="rId162" Type="http://schemas.openxmlformats.org/officeDocument/2006/relationships/slide" Target="slides/slide153.xml"/><Relationship Id="rId163" Type="http://schemas.openxmlformats.org/officeDocument/2006/relationships/slide" Target="slides/slide154.xml"/><Relationship Id="rId164" Type="http://schemas.openxmlformats.org/officeDocument/2006/relationships/slide" Target="slides/slide155.xml"/><Relationship Id="rId165" Type="http://schemas.openxmlformats.org/officeDocument/2006/relationships/slide" Target="slides/slide156.xml"/><Relationship Id="rId166" Type="http://schemas.openxmlformats.org/officeDocument/2006/relationships/slide" Target="slides/slide157.xml"/><Relationship Id="rId167" Type="http://schemas.openxmlformats.org/officeDocument/2006/relationships/slide" Target="slides/slide158.xml"/><Relationship Id="rId168" Type="http://schemas.openxmlformats.org/officeDocument/2006/relationships/slide" Target="slides/slide159.xml"/><Relationship Id="rId169" Type="http://schemas.openxmlformats.org/officeDocument/2006/relationships/slide" Target="slides/slide160.xml"/><Relationship Id="rId170" Type="http://schemas.openxmlformats.org/officeDocument/2006/relationships/slide" Target="slides/slide161.xml"/><Relationship Id="rId171" Type="http://schemas.openxmlformats.org/officeDocument/2006/relationships/slide" Target="slides/slide162.xml"/><Relationship Id="rId172" Type="http://schemas.openxmlformats.org/officeDocument/2006/relationships/slide" Target="slides/slide163.xml"/><Relationship Id="rId173" Type="http://schemas.openxmlformats.org/officeDocument/2006/relationships/slide" Target="slides/slide164.xml"/><Relationship Id="rId174" Type="http://schemas.openxmlformats.org/officeDocument/2006/relationships/slide" Target="slides/slide165.xml"/><Relationship Id="rId175" Type="http://schemas.openxmlformats.org/officeDocument/2006/relationships/slide" Target="slides/slide166.xml"/><Relationship Id="rId176" Type="http://schemas.openxmlformats.org/officeDocument/2006/relationships/slide" Target="slides/slide167.xml"/><Relationship Id="rId177" Type="http://schemas.openxmlformats.org/officeDocument/2006/relationships/slide" Target="slides/slide168.xml"/><Relationship Id="rId178" Type="http://schemas.openxmlformats.org/officeDocument/2006/relationships/slide" Target="slides/slide169.xml"/><Relationship Id="rId179" Type="http://schemas.openxmlformats.org/officeDocument/2006/relationships/slide" Target="slides/slide170.xml"/><Relationship Id="rId180" Type="http://schemas.openxmlformats.org/officeDocument/2006/relationships/slide" Target="slides/slide171.xml"/><Relationship Id="rId181" Type="http://schemas.openxmlformats.org/officeDocument/2006/relationships/slide" Target="slides/slide172.xml"/><Relationship Id="rId182" Type="http://schemas.openxmlformats.org/officeDocument/2006/relationships/slide" Target="slides/slide173.xml"/><Relationship Id="rId183" Type="http://schemas.openxmlformats.org/officeDocument/2006/relationships/slide" Target="slides/slide174.xml"/><Relationship Id="rId184" Type="http://schemas.openxmlformats.org/officeDocument/2006/relationships/slide" Target="slides/slide175.xml"/><Relationship Id="rId185" Type="http://schemas.openxmlformats.org/officeDocument/2006/relationships/slide" Target="slides/slide176.xml"/><Relationship Id="rId186" Type="http://schemas.openxmlformats.org/officeDocument/2006/relationships/slide" Target="slides/slide177.xml"/><Relationship Id="rId187" Type="http://schemas.openxmlformats.org/officeDocument/2006/relationships/slide" Target="slides/slide178.xml"/><Relationship Id="rId188" Type="http://schemas.openxmlformats.org/officeDocument/2006/relationships/slide" Target="slides/slide179.xml"/><Relationship Id="rId189" Type="http://schemas.openxmlformats.org/officeDocument/2006/relationships/slide" Target="slides/slide180.xml"/><Relationship Id="rId190" Type="http://schemas.openxmlformats.org/officeDocument/2006/relationships/slide" Target="slides/slide181.xml"/><Relationship Id="rId191" Type="http://schemas.openxmlformats.org/officeDocument/2006/relationships/slide" Target="slides/slide182.xml"/><Relationship Id="rId192" Type="http://schemas.openxmlformats.org/officeDocument/2006/relationships/slide" Target="slides/slide183.xml"/><Relationship Id="rId193" Type="http://schemas.openxmlformats.org/officeDocument/2006/relationships/slide" Target="slides/slide184.xml"/><Relationship Id="rId194" Type="http://schemas.openxmlformats.org/officeDocument/2006/relationships/slide" Target="slides/slide185.xml"/><Relationship Id="rId195" Type="http://schemas.openxmlformats.org/officeDocument/2006/relationships/slide" Target="slides/slide186.xml"/><Relationship Id="rId196" Type="http://schemas.openxmlformats.org/officeDocument/2006/relationships/slide" Target="slides/slide187.xml"/><Relationship Id="rId197" Type="http://schemas.openxmlformats.org/officeDocument/2006/relationships/slide" Target="slides/slide188.xml"/><Relationship Id="rId198" Type="http://schemas.openxmlformats.org/officeDocument/2006/relationships/slide" Target="slides/slide189.xml"/><Relationship Id="rId199" Type="http://schemas.openxmlformats.org/officeDocument/2006/relationships/slide" Target="slides/slide190.xml"/><Relationship Id="rId200" Type="http://schemas.openxmlformats.org/officeDocument/2006/relationships/slide" Target="slides/slide191.xml"/><Relationship Id="rId201" Type="http://schemas.openxmlformats.org/officeDocument/2006/relationships/slide" Target="slides/slide192.xml"/><Relationship Id="rId202" Type="http://schemas.openxmlformats.org/officeDocument/2006/relationships/slide" Target="slides/slide193.xml"/><Relationship Id="rId203" Type="http://schemas.openxmlformats.org/officeDocument/2006/relationships/slide" Target="slides/slide194.xml"/><Relationship Id="rId204" Type="http://schemas.openxmlformats.org/officeDocument/2006/relationships/slide" Target="slides/slide195.xml"/><Relationship Id="rId205" Type="http://schemas.openxmlformats.org/officeDocument/2006/relationships/slide" Target="slides/slide196.xml"/><Relationship Id="rId206" Type="http://schemas.openxmlformats.org/officeDocument/2006/relationships/slide" Target="slides/slide197.xml"/><Relationship Id="rId207" Type="http://schemas.openxmlformats.org/officeDocument/2006/relationships/slide" Target="slides/slide198.xml"/><Relationship Id="rId208" Type="http://schemas.openxmlformats.org/officeDocument/2006/relationships/slide" Target="slides/slide199.xml"/><Relationship Id="rId209" Type="http://schemas.openxmlformats.org/officeDocument/2006/relationships/slide" Target="slides/slide200.xml"/><Relationship Id="rId210" Type="http://schemas.openxmlformats.org/officeDocument/2006/relationships/slide" Target="slides/slide201.xml"/><Relationship Id="rId211" Type="http://schemas.openxmlformats.org/officeDocument/2006/relationships/slide" Target="slides/slide202.xml"/><Relationship Id="rId212" Type="http://schemas.openxmlformats.org/officeDocument/2006/relationships/slide" Target="slides/slide203.xml"/><Relationship Id="rId213" Type="http://schemas.openxmlformats.org/officeDocument/2006/relationships/slide" Target="slides/slide204.xml"/><Relationship Id="rId214" Type="http://schemas.openxmlformats.org/officeDocument/2006/relationships/slide" Target="slides/slide205.xml"/><Relationship Id="rId215" Type="http://schemas.openxmlformats.org/officeDocument/2006/relationships/slide" Target="slides/slide206.xml"/><Relationship Id="rId216" Type="http://schemas.openxmlformats.org/officeDocument/2006/relationships/slide" Target="slides/slide207.xml"/><Relationship Id="rId217" Type="http://schemas.openxmlformats.org/officeDocument/2006/relationships/slide" Target="slides/slide208.xml"/><Relationship Id="rId218" Type="http://schemas.openxmlformats.org/officeDocument/2006/relationships/slide" Target="slides/slide209.xml"/><Relationship Id="rId219" Type="http://schemas.openxmlformats.org/officeDocument/2006/relationships/slide" Target="slides/slide210.xml"/><Relationship Id="rId220" Type="http://schemas.openxmlformats.org/officeDocument/2006/relationships/slide" Target="slides/slide211.xml"/><Relationship Id="rId221" Type="http://schemas.openxmlformats.org/officeDocument/2006/relationships/slide" Target="slides/slide212.xml"/><Relationship Id="rId222" Type="http://schemas.openxmlformats.org/officeDocument/2006/relationships/slide" Target="slides/slide213.xml"/><Relationship Id="rId223" Type="http://schemas.openxmlformats.org/officeDocument/2006/relationships/slide" Target="slides/slide214.xml"/><Relationship Id="rId224" Type="http://schemas.openxmlformats.org/officeDocument/2006/relationships/slide" Target="slides/slide215.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268"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69"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270"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271"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272" name="PlaceHolder 6"/>
          <p:cNvSpPr>
            <a:spLocks noGrp="1"/>
          </p:cNvSpPr>
          <p:nvPr>
            <p:ph type="sldNum"/>
          </p:nvPr>
        </p:nvSpPr>
        <p:spPr>
          <a:xfrm>
            <a:off x="4399200" y="9555480"/>
            <a:ext cx="3372840" cy="502560"/>
          </a:xfrm>
          <a:prstGeom prst="rect">
            <a:avLst/>
          </a:prstGeom>
        </p:spPr>
        <p:txBody>
          <a:bodyPr lIns="0" rIns="0" tIns="0" bIns="0" anchor="b"/>
          <a:p>
            <a:pPr algn="r"/>
            <a:fld id="{FAE26F89-7A96-4FE3-B2D2-87A071473BD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91.xml.rels><?xml version="1.0" encoding="UTF-8"?>
<Relationships xmlns="http://schemas.openxmlformats.org/package/2006/relationships"><Relationship Id="rId1" Type="http://schemas.openxmlformats.org/officeDocument/2006/relationships/slide" Target="../slides/slide19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1" name="PlaceHolder 1"/>
          <p:cNvSpPr>
            <a:spLocks noGrp="1"/>
          </p:cNvSpPr>
          <p:nvPr>
            <p:ph type="sldImg"/>
          </p:nvPr>
        </p:nvSpPr>
        <p:spPr>
          <a:xfrm>
            <a:off x="1181160" y="696960"/>
            <a:ext cx="4647600" cy="3485520"/>
          </a:xfrm>
          <a:prstGeom prst="rect">
            <a:avLst/>
          </a:prstGeom>
        </p:spPr>
      </p:sp>
      <p:sp>
        <p:nvSpPr>
          <p:cNvPr id="1152" name="PlaceHolder 2"/>
          <p:cNvSpPr>
            <a:spLocks noGrp="1"/>
          </p:cNvSpPr>
          <p:nvPr>
            <p:ph type="body"/>
          </p:nvPr>
        </p:nvSpPr>
        <p:spPr>
          <a:xfrm>
            <a:off x="701640" y="4416480"/>
            <a:ext cx="5606280" cy="4182480"/>
          </a:xfrm>
          <a:prstGeom prst="rect">
            <a:avLst/>
          </a:prstGeom>
        </p:spPr>
        <p:txBody>
          <a:bodyPr lIns="93240" rIns="93240" tIns="46440" bIns="46440"/>
          <a:p>
            <a:endParaRPr b="0" lang="en-US" sz="2000" spc="-1" strike="noStrike">
              <a:latin typeface="Arial"/>
            </a:endParaRPr>
          </a:p>
        </p:txBody>
      </p:sp>
      <p:sp>
        <p:nvSpPr>
          <p:cNvPr id="1153" name="CustomShape 3"/>
          <p:cNvSpPr/>
          <p:nvPr/>
        </p:nvSpPr>
        <p:spPr>
          <a:xfrm>
            <a:off x="3970440" y="8829720"/>
            <a:ext cx="3037680" cy="464400"/>
          </a:xfrm>
          <a:prstGeom prst="rect">
            <a:avLst/>
          </a:prstGeom>
          <a:noFill/>
          <a:ln w="9360">
            <a:noFill/>
          </a:ln>
        </p:spPr>
        <p:style>
          <a:lnRef idx="0"/>
          <a:fillRef idx="0"/>
          <a:effectRef idx="0"/>
          <a:fontRef idx="minor"/>
        </p:style>
        <p:txBody>
          <a:bodyPr lIns="93240" rIns="93240" tIns="46440" bIns="46440" anchor="b"/>
          <a:p>
            <a:pPr algn="r">
              <a:lnSpc>
                <a:spcPct val="100000"/>
              </a:lnSpc>
            </a:pPr>
            <a:fld id="{40AAFB3F-DDE6-46AC-9588-46B483C03091}"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1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4" name="CustomShape 1"/>
          <p:cNvSpPr/>
          <p:nvPr/>
        </p:nvSpPr>
        <p:spPr>
          <a:xfrm>
            <a:off x="3886200" y="8686800"/>
            <a:ext cx="2971080" cy="456480"/>
          </a:xfrm>
          <a:prstGeom prst="rect">
            <a:avLst/>
          </a:prstGeom>
          <a:noFill/>
          <a:ln w="9360">
            <a:noFill/>
          </a:ln>
        </p:spPr>
        <p:style>
          <a:lnRef idx="0"/>
          <a:fillRef idx="0"/>
          <a:effectRef idx="0"/>
          <a:fontRef idx="minor"/>
        </p:style>
        <p:txBody>
          <a:bodyPr lIns="90000" rIns="90000" tIns="45000" bIns="45000" anchor="b"/>
          <a:p>
            <a:pPr algn="r">
              <a:lnSpc>
                <a:spcPct val="100000"/>
              </a:lnSpc>
            </a:pPr>
            <a:fld id="{FC57F923-ED9D-442F-BA27-C0BB73980D72}" type="slidenum">
              <a:rPr b="0" lang="en-US" sz="1200" spc="-1" strike="noStrike">
                <a:solidFill>
                  <a:srgbClr val="000000"/>
                </a:solidFill>
                <a:latin typeface="Times New Roman"/>
              </a:rPr>
              <a:t>&lt;number&gt;</a:t>
            </a:fld>
            <a:endParaRPr b="0" lang="en-US" sz="1200" spc="-1" strike="noStrike">
              <a:latin typeface="Arial"/>
            </a:endParaRPr>
          </a:p>
        </p:txBody>
      </p:sp>
      <p:sp>
        <p:nvSpPr>
          <p:cNvPr id="1155" name="PlaceHolder 2"/>
          <p:cNvSpPr>
            <a:spLocks noGrp="1"/>
          </p:cNvSpPr>
          <p:nvPr>
            <p:ph type="sldImg"/>
          </p:nvPr>
        </p:nvSpPr>
        <p:spPr>
          <a:xfrm>
            <a:off x="1143000" y="685800"/>
            <a:ext cx="4571280" cy="3428280"/>
          </a:xfrm>
          <a:prstGeom prst="rect">
            <a:avLst/>
          </a:prstGeom>
        </p:spPr>
      </p:sp>
      <p:sp>
        <p:nvSpPr>
          <p:cNvPr id="1156" name="PlaceHolder 3"/>
          <p:cNvSpPr>
            <a:spLocks noGrp="1"/>
          </p:cNvSpPr>
          <p:nvPr>
            <p:ph type="body"/>
          </p:nvPr>
        </p:nvSpPr>
        <p:spPr>
          <a:xfrm>
            <a:off x="914400" y="4343400"/>
            <a:ext cx="5028480" cy="411408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1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3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5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6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7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8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8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8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8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9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9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9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1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1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2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2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2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2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2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3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3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3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4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5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5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6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6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6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6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6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6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680" cy="14691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2130480"/>
            <a:ext cx="7771680" cy="14691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78" name="PlaceHolder 3"/>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6"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685800" y="2130480"/>
            <a:ext cx="7771680" cy="14691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5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3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1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7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13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14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7.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7.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37.xml"/>
</Relationships>
</file>

<file path=ppt/slides/_rels/slide16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37.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37.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7.xml"/>
</Relationships>
</file>

<file path=ppt/slides/_rels/slide16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37.xml"/>
</Relationships>
</file>

<file path=ppt/slides/_rels/slide1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37.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37.xml"/>
</Relationships>
</file>

<file path=ppt/slides/_rels/slide1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37.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37.xml"/>
</Relationships>
</file>

<file path=ppt/slides/_rels/slide1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2.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37.xml"/>
</Relationships>
</file>

<file path=ppt/slides/_rels/slide1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4.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37.xml"/>
</Relationships>
</file>

<file path=ppt/slides/_rels/slide1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6.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37.xml"/>
</Relationships>
</file>

<file path=ppt/slides/_rels/slide1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37.xml"/>
</Relationships>
</file>

<file path=ppt/slides/_rels/slide1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1.xml"/>
</Relationships>
</file>

<file path=ppt/slides/_rels/slide1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0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37.xml"/>
</Relationships>
</file>

<file path=ppt/slides/_rels/slide20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37.xml"/>
</Relationships>
</file>

<file path=ppt/slides/_rels/slide20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37.xml"/>
</Relationships>
</file>

<file path=ppt/slides/_rels/slide20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slideLayout" Target="../slideLayouts/slideLayout37.xml"/>
</Relationships>
</file>

<file path=ppt/slides/_rels/slide2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4.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37.xml"/>
</Relationships>
</file>

<file path=ppt/slides/_rels/slide2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8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7.xml"/>
</Relationships>
</file>

<file path=ppt/slides/_rels/slide9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7.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3124080" y="6245280"/>
            <a:ext cx="2894760" cy="47556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400" spc="-1" strike="noStrike">
                <a:solidFill>
                  <a:srgbClr val="000000"/>
                </a:solidFill>
                <a:latin typeface="Times New Roman"/>
              </a:rPr>
              <a:t>© 2018 by Greg Ozbirn, UTD, for use with Stalling's 9th Ed. OS book</a:t>
            </a:r>
            <a:endParaRPr b="0" lang="en-US" sz="1400" spc="-1" strike="noStrike">
              <a:latin typeface="Arial"/>
            </a:endParaRPr>
          </a:p>
        </p:txBody>
      </p:sp>
      <p:sp>
        <p:nvSpPr>
          <p:cNvPr id="274" name="CustomShape 2"/>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86A68DAC-42D2-4C64-85DA-3A7C5B05695A}" type="slidenum">
              <a:rPr b="0" lang="en-US" sz="1400" spc="-1" strike="noStrike">
                <a:solidFill>
                  <a:srgbClr val="000000"/>
                </a:solidFill>
                <a:latin typeface="Arial"/>
              </a:rPr>
              <a:t>&lt;number&gt;</a:t>
            </a:fld>
            <a:endParaRPr b="0" lang="en-US" sz="1400" spc="-1" strike="noStrike">
              <a:latin typeface="Arial"/>
            </a:endParaRPr>
          </a:p>
        </p:txBody>
      </p:sp>
      <p:sp>
        <p:nvSpPr>
          <p:cNvPr id="275" name="CustomShape 3"/>
          <p:cNvSpPr/>
          <p:nvPr/>
        </p:nvSpPr>
        <p:spPr>
          <a:xfrm>
            <a:off x="685800" y="228600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Concurrency</a:t>
            </a:r>
            <a:endParaRPr b="0" lang="en-US" sz="3600" spc="-1" strike="noStrike">
              <a:latin typeface="Arial"/>
            </a:endParaRPr>
          </a:p>
        </p:txBody>
      </p:sp>
      <p:sp>
        <p:nvSpPr>
          <p:cNvPr id="276" name="CustomShape 4"/>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spcBef>
                <a:spcPts val="479"/>
              </a:spcBef>
            </a:pPr>
            <a:r>
              <a:rPr b="0" lang="en-US" sz="2400" spc="-1" strike="noStrike">
                <a:solidFill>
                  <a:srgbClr val="000000"/>
                </a:solidFill>
                <a:latin typeface="Arial"/>
              </a:rPr>
              <a:t>Chapter 5</a:t>
            </a:r>
            <a:endParaRPr b="0" lang="en-US" sz="2400" spc="-1" strike="noStrike">
              <a:latin typeface="Arial"/>
            </a:endParaRPr>
          </a:p>
        </p:txBody>
      </p:sp>
      <p:sp>
        <p:nvSpPr>
          <p:cNvPr id="277" name="CustomShape 5"/>
          <p:cNvSpPr/>
          <p:nvPr/>
        </p:nvSpPr>
        <p:spPr>
          <a:xfrm>
            <a:off x="2880" y="6248520"/>
            <a:ext cx="9136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Arial"/>
                <a:ea typeface="DejaVu Sans"/>
              </a:rPr>
              <a:t>Fall 2018</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8D80F669-6BA3-40B9-A2EB-F9737DBC7507}" type="slidenum">
              <a:rPr b="0" lang="en-US" sz="1400" spc="-1" strike="noStrike">
                <a:solidFill>
                  <a:srgbClr val="000000"/>
                </a:solidFill>
                <a:latin typeface="Arial"/>
              </a:rPr>
              <a:t>&lt;number&gt;</a:t>
            </a:fld>
            <a:endParaRPr b="0" lang="en-US" sz="1400" spc="-1" strike="noStrike">
              <a:latin typeface="Arial"/>
            </a:endParaRPr>
          </a:p>
        </p:txBody>
      </p:sp>
      <p:sp>
        <p:nvSpPr>
          <p:cNvPr id="303"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OS Concerns</a:t>
            </a:r>
            <a:endParaRPr b="0" lang="en-US" sz="3600" spc="-1" strike="noStrike">
              <a:latin typeface="Arial"/>
            </a:endParaRPr>
          </a:p>
        </p:txBody>
      </p:sp>
      <p:sp>
        <p:nvSpPr>
          <p:cNvPr id="304"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What problems does concurrency pose to the OS?</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Keep track of various active processes (use PCBs and other structures).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Allocate resources (CPU, Memory, Files, I/O devices) to each process.</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Protect data and resources of each process from interference from other processes.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Process results must be independent of the speed at which execution occurs relative to other processes (the topic of this chapter).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41CECC66-7EAE-4AFE-AB40-808DC2B4081A}" type="slidenum">
              <a:rPr b="0" lang="en-US" sz="1400" spc="-1" strike="noStrike">
                <a:solidFill>
                  <a:srgbClr val="000000"/>
                </a:solidFill>
                <a:latin typeface="Times New Roman"/>
              </a:rPr>
              <a:t>&lt;number&gt;</a:t>
            </a:fld>
            <a:endParaRPr b="0" lang="en-US" sz="1400" spc="-1" strike="noStrike">
              <a:latin typeface="Arial"/>
            </a:endParaRPr>
          </a:p>
        </p:txBody>
      </p:sp>
      <p:sp>
        <p:nvSpPr>
          <p:cNvPr id="671"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Deadlock Avoidance</a:t>
            </a:r>
            <a:endParaRPr b="0" lang="en-US" sz="3600" spc="-1" strike="noStrike">
              <a:latin typeface="Arial"/>
            </a:endParaRPr>
          </a:p>
        </p:txBody>
      </p:sp>
      <p:sp>
        <p:nvSpPr>
          <p:cNvPr id="672"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pPr>
            <a:r>
              <a:rPr b="0" lang="en-US" sz="2000" spc="-1" strike="noStrike">
                <a:solidFill>
                  <a:srgbClr val="000000"/>
                </a:solidFill>
                <a:latin typeface="Times New Roman"/>
              </a:rPr>
              <a:t>Advantages</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Times New Roman"/>
              </a:rPr>
              <a:t>Less restrictive than deadlock prevention.</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Times New Roman"/>
              </a:rPr>
              <a:t>Not necessary to preempt and rollback processes as in deadlock detection.</a:t>
            </a:r>
            <a:endParaRPr b="0" lang="en-US" sz="2000" spc="-1" strike="noStrike">
              <a:latin typeface="Arial"/>
            </a:endParaRPr>
          </a:p>
        </p:txBody>
      </p:sp>
      <p:sp>
        <p:nvSpPr>
          <p:cNvPr id="673" name="CustomShape 4"/>
          <p:cNvSpPr/>
          <p:nvPr/>
        </p:nvSpPr>
        <p:spPr>
          <a:xfrm>
            <a:off x="549000" y="34747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pPr>
            <a:r>
              <a:rPr b="0" lang="en-US" sz="2000" spc="-1" strike="noStrike">
                <a:solidFill>
                  <a:srgbClr val="000000"/>
                </a:solidFill>
                <a:latin typeface="Times New Roman"/>
              </a:rPr>
              <a:t>Disadvantages</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Times New Roman"/>
              </a:rPr>
              <a:t>Maximum resource needs must be known in advance</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Times New Roman"/>
              </a:rPr>
              <a:t>Process ordering needs to be independent (not constrained by any process synchronization).</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Times New Roman"/>
              </a:rPr>
              <a:t>Must be a fixed number of resources.</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Times New Roman"/>
              </a:rPr>
              <a:t>Processes can’t exit while holding resources.</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209" dur="indefinite" restart="never" nodeType="tmRoot">
          <p:childTnLst>
            <p:seq>
              <p:cTn id="210"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7AB1137C-9DB5-4424-A3C0-DC5B25DB3FFF}" type="slidenum">
              <a:rPr b="0" lang="en-US" sz="1400" spc="-1" strike="noStrike">
                <a:solidFill>
                  <a:srgbClr val="000000"/>
                </a:solidFill>
                <a:latin typeface="Times New Roman"/>
              </a:rPr>
              <a:t>&lt;number&gt;</a:t>
            </a:fld>
            <a:endParaRPr b="0" lang="en-US" sz="1400" spc="-1" strike="noStrike">
              <a:latin typeface="Arial"/>
            </a:endParaRPr>
          </a:p>
        </p:txBody>
      </p:sp>
      <p:sp>
        <p:nvSpPr>
          <p:cNvPr id="675"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Deadlock Detection</a:t>
            </a:r>
            <a:endParaRPr b="0" lang="en-US" sz="3600" spc="-1" strike="noStrike">
              <a:latin typeface="Arial"/>
            </a:endParaRPr>
          </a:p>
        </p:txBody>
      </p:sp>
      <p:sp>
        <p:nvSpPr>
          <p:cNvPr id="676"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Deadlock prevention and avoidance strategies are conservative.  They limit access to resources and impose restrictions on processes to solve the problem of deadlocks.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At the opposite extreme is deadlock detection.  It doesn’t limit resource requests, which may lead to deadlock, but detects deadlocks and takes action if it occurs.</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11" dur="indefinite" restart="never" nodeType="tmRoot">
          <p:childTnLst>
            <p:seq>
              <p:cTn id="212" dur="indefinite"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73B53DBC-786B-4418-899B-F63EBDDB9399}" type="slidenum">
              <a:rPr b="0" lang="en-US" sz="1400" spc="-1" strike="noStrike">
                <a:solidFill>
                  <a:srgbClr val="000000"/>
                </a:solidFill>
                <a:latin typeface="Times New Roman"/>
              </a:rPr>
              <a:t>&lt;number&gt;</a:t>
            </a:fld>
            <a:endParaRPr b="0" lang="en-US" sz="1400" spc="-1" strike="noStrike">
              <a:latin typeface="Arial"/>
            </a:endParaRPr>
          </a:p>
        </p:txBody>
      </p:sp>
      <p:sp>
        <p:nvSpPr>
          <p:cNvPr id="678"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Deadlock Detection</a:t>
            </a:r>
            <a:endParaRPr b="0" lang="en-US" sz="3600" spc="-1" strike="noStrike">
              <a:latin typeface="Arial"/>
            </a:endParaRPr>
          </a:p>
        </p:txBody>
      </p:sp>
      <p:sp>
        <p:nvSpPr>
          <p:cNvPr id="679"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Periodically, the system performs an algorithm to detect deadlock.</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can be done at each resource request, or less frequently due to the overhead involved.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algorithm uses an allocation matrix and available vector as in the banker’s algorithm.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request matrix states the amount of resources being requested by each process.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algorithm is on the next slide…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13" dur="indefinite" restart="never" nodeType="tmRoot">
          <p:childTnLst>
            <p:seq>
              <p:cTn id="214"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CFEC9DF-DAA5-4466-9763-4BF879FD287A}" type="slidenum">
              <a:rPr b="0" lang="en-US" sz="1400" spc="-1" strike="noStrike">
                <a:solidFill>
                  <a:srgbClr val="000000"/>
                </a:solidFill>
                <a:latin typeface="Times New Roman"/>
              </a:rPr>
              <a:t>&lt;number&gt;</a:t>
            </a:fld>
            <a:endParaRPr b="0" lang="en-US" sz="1400" spc="-1" strike="noStrike">
              <a:latin typeface="Arial"/>
            </a:endParaRPr>
          </a:p>
        </p:txBody>
      </p:sp>
      <p:sp>
        <p:nvSpPr>
          <p:cNvPr id="681" name="CustomShape 2"/>
          <p:cNvSpPr/>
          <p:nvPr/>
        </p:nvSpPr>
        <p:spPr>
          <a:xfrm>
            <a:off x="685800" y="22860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Deadlock Detection Algorithm</a:t>
            </a:r>
            <a:endParaRPr b="0" lang="en-US" sz="3600" spc="-1" strike="noStrike">
              <a:latin typeface="Arial"/>
            </a:endParaRPr>
          </a:p>
        </p:txBody>
      </p:sp>
      <p:sp>
        <p:nvSpPr>
          <p:cNvPr id="682" name="CustomShape 3"/>
          <p:cNvSpPr/>
          <p:nvPr/>
        </p:nvSpPr>
        <p:spPr>
          <a:xfrm>
            <a:off x="685800" y="1447920"/>
            <a:ext cx="7771680" cy="4952160"/>
          </a:xfrm>
          <a:prstGeom prst="rect">
            <a:avLst/>
          </a:prstGeom>
          <a:noFill/>
          <a:ln>
            <a:noFill/>
          </a:ln>
        </p:spPr>
        <p:style>
          <a:lnRef idx="0"/>
          <a:fillRef idx="0"/>
          <a:effectRef idx="0"/>
          <a:fontRef idx="minor"/>
        </p:style>
        <p:txBody>
          <a:bodyPr lIns="90000" rIns="90000" tIns="45000" bIns="45000"/>
          <a:p>
            <a:pPr marL="533520" indent="-532800">
              <a:lnSpc>
                <a:spcPct val="100000"/>
              </a:lnSpc>
              <a:spcBef>
                <a:spcPts val="479"/>
              </a:spcBef>
              <a:buClr>
                <a:srgbClr val="000000"/>
              </a:buClr>
              <a:buFont typeface="StarSymbol"/>
              <a:buAutoNum type="arabicPeriod"/>
            </a:pPr>
            <a:r>
              <a:rPr b="0" lang="en-US" sz="2400" spc="-1" strike="noStrike">
                <a:solidFill>
                  <a:srgbClr val="000000"/>
                </a:solidFill>
                <a:latin typeface="Times New Roman"/>
              </a:rPr>
              <a:t>Mark each process that has a row in the allocation matrix of all zeroes (holds no resources).</a:t>
            </a:r>
            <a:endParaRPr b="0" lang="en-US" sz="2400" spc="-1" strike="noStrike">
              <a:latin typeface="Arial"/>
            </a:endParaRPr>
          </a:p>
          <a:p>
            <a:pPr marL="533520" indent="-532800">
              <a:lnSpc>
                <a:spcPct val="100000"/>
              </a:lnSpc>
              <a:spcBef>
                <a:spcPts val="479"/>
              </a:spcBef>
              <a:buClr>
                <a:srgbClr val="000000"/>
              </a:buClr>
              <a:buFont typeface="StarSymbol"/>
              <a:buAutoNum type="arabicPeriod"/>
            </a:pPr>
            <a:r>
              <a:rPr b="0" lang="en-US" sz="2400" spc="-1" strike="noStrike">
                <a:solidFill>
                  <a:srgbClr val="000000"/>
                </a:solidFill>
                <a:latin typeface="Times New Roman"/>
              </a:rPr>
              <a:t>For each remaining process see if its resource requests can be met by the current available resources.  </a:t>
            </a:r>
            <a:endParaRPr b="0" lang="en-US" sz="2400" spc="-1" strike="noStrike">
              <a:latin typeface="Arial"/>
            </a:endParaRPr>
          </a:p>
          <a:p>
            <a:pPr marL="533520" indent="-532800">
              <a:lnSpc>
                <a:spcPct val="100000"/>
              </a:lnSpc>
              <a:spcBef>
                <a:spcPts val="479"/>
              </a:spcBef>
              <a:buClr>
                <a:srgbClr val="000000"/>
              </a:buClr>
              <a:buFont typeface="StarSymbol"/>
              <a:buAutoNum type="arabicPeriod"/>
            </a:pPr>
            <a:r>
              <a:rPr b="0" lang="en-US" sz="2400" spc="-1" strike="noStrike">
                <a:solidFill>
                  <a:srgbClr val="000000"/>
                </a:solidFill>
                <a:latin typeface="Times New Roman"/>
              </a:rPr>
              <a:t>Mark all such rows and temporarily add their current allocation to the available list.</a:t>
            </a:r>
            <a:endParaRPr b="0" lang="en-US" sz="2400" spc="-1" strike="noStrike">
              <a:latin typeface="Arial"/>
            </a:endParaRPr>
          </a:p>
          <a:p>
            <a:pPr>
              <a:lnSpc>
                <a:spcPct val="100000"/>
              </a:lnSpc>
              <a:spcBef>
                <a:spcPts val="479"/>
              </a:spcBef>
            </a:pPr>
            <a:endParaRPr b="0" lang="en-US" sz="2400" spc="-1" strike="noStrike">
              <a:latin typeface="Arial"/>
            </a:endParaRPr>
          </a:p>
          <a:p>
            <a:pPr marL="533520" indent="-532800">
              <a:lnSpc>
                <a:spcPct val="100000"/>
              </a:lnSpc>
              <a:spcBef>
                <a:spcPts val="479"/>
              </a:spcBef>
              <a:buClr>
                <a:srgbClr val="000000"/>
              </a:buClr>
              <a:buFont typeface="Symbol"/>
              <a:buChar char=""/>
            </a:pPr>
            <a:r>
              <a:rPr b="0" lang="en-US" sz="2400" spc="-1" strike="noStrike">
                <a:solidFill>
                  <a:srgbClr val="000000"/>
                </a:solidFill>
                <a:latin typeface="Times New Roman"/>
              </a:rPr>
              <a:t>If there are unmarked processes at the end of these steps, then these unmarked processes are deadlocked.</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15" dur="indefinite" restart="never" nodeType="tmRoot">
          <p:childTnLst>
            <p:seq>
              <p:cTn id="216" dur="indefinite"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EB51E12E-9018-4DAC-8F53-061F1A0707E3}" type="slidenum">
              <a:rPr b="0" lang="en-US" sz="1400" spc="-1" strike="noStrike">
                <a:solidFill>
                  <a:srgbClr val="000000"/>
                </a:solidFill>
                <a:latin typeface="Times New Roman"/>
              </a:rPr>
              <a:t>&lt;number&gt;</a:t>
            </a:fld>
            <a:endParaRPr b="0" lang="en-US" sz="1400" spc="-1" strike="noStrike">
              <a:latin typeface="Arial"/>
            </a:endParaRPr>
          </a:p>
        </p:txBody>
      </p:sp>
      <p:sp>
        <p:nvSpPr>
          <p:cNvPr id="684" name="CustomShape 2"/>
          <p:cNvSpPr/>
          <p:nvPr/>
        </p:nvSpPr>
        <p:spPr>
          <a:xfrm>
            <a:off x="367200" y="4003560"/>
            <a:ext cx="8370720" cy="2649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P1 and P2 Deadlocked, because:</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Mark P4 since no resources.</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Mark P3 since its requests can be met by available resources.</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Add P3’s allocation temporarily to the available vector, giving us </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0 0 0 1 1.</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No other process requests can be met by this vector.</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So, P1 and P2 remain unmarked, they are deadlocked.</a:t>
            </a:r>
            <a:endParaRPr b="0" lang="en-US" sz="2400" spc="-1" strike="noStrike">
              <a:latin typeface="Arial"/>
            </a:endParaRPr>
          </a:p>
        </p:txBody>
      </p:sp>
      <p:pic>
        <p:nvPicPr>
          <p:cNvPr id="685" name="" descr=""/>
          <p:cNvPicPr/>
          <p:nvPr/>
        </p:nvPicPr>
        <p:blipFill>
          <a:blip r:embed="rId1"/>
          <a:stretch/>
        </p:blipFill>
        <p:spPr>
          <a:xfrm>
            <a:off x="228600" y="304920"/>
            <a:ext cx="8610120" cy="2717280"/>
          </a:xfrm>
          <a:prstGeom prst="rect">
            <a:avLst/>
          </a:prstGeom>
          <a:ln>
            <a:noFill/>
          </a:ln>
        </p:spPr>
      </p:pic>
    </p:spTree>
  </p:cSld>
  <mc:AlternateContent>
    <mc:Choice Requires="p14">
      <p:transition spd="slow" p14:dur="2000"/>
    </mc:Choice>
    <mc:Fallback>
      <p:transition spd="slow"/>
    </mc:Fallback>
  </mc:AlternateContent>
  <p:timing>
    <p:tnLst>
      <p:par>
        <p:cTn id="217" dur="indefinite" restart="never" nodeType="tmRoot">
          <p:childTnLst>
            <p:seq>
              <p:cTn id="218" dur="indefinite"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7AA13DB-DD2B-46FE-A2E7-CC2C06199D12}" type="slidenum">
              <a:rPr b="0" lang="en-US" sz="1400" spc="-1" strike="noStrike">
                <a:solidFill>
                  <a:srgbClr val="000000"/>
                </a:solidFill>
                <a:latin typeface="Times New Roman"/>
              </a:rPr>
              <a:t>&lt;number&gt;</a:t>
            </a:fld>
            <a:endParaRPr b="0" lang="en-US" sz="1400" spc="-1" strike="noStrike">
              <a:latin typeface="Arial"/>
            </a:endParaRPr>
          </a:p>
        </p:txBody>
      </p:sp>
      <p:sp>
        <p:nvSpPr>
          <p:cNvPr id="687" name="CustomShape 2"/>
          <p:cNvSpPr/>
          <p:nvPr/>
        </p:nvSpPr>
        <p:spPr>
          <a:xfrm>
            <a:off x="685800" y="457200"/>
            <a:ext cx="7771680" cy="761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Recovery</a:t>
            </a:r>
            <a:endParaRPr b="0" lang="en-US" sz="3600" spc="-1" strike="noStrike">
              <a:latin typeface="Arial"/>
            </a:endParaRPr>
          </a:p>
        </p:txBody>
      </p:sp>
      <p:sp>
        <p:nvSpPr>
          <p:cNvPr id="688" name="CustomShape 3"/>
          <p:cNvSpPr/>
          <p:nvPr/>
        </p:nvSpPr>
        <p:spPr>
          <a:xfrm>
            <a:off x="380880" y="1523880"/>
            <a:ext cx="8381160" cy="51048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Abort all deadlocked processes.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This is one of the most common solutions.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Back up each deadlocked process to some previous checkpoint and restart all processes.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Could result in same deadlock again.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Continue aborting deadlocked processes one by one until deadlock is resolved.</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Abortion order should be intelligent.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Successively preempt resources until deadlock is resolved.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Preemption choices should be intelligent.  Requires rollback of process being preempted.</a:t>
            </a:r>
            <a:endParaRPr b="0" lang="en-US" sz="2400" spc="-1" strike="noStrike">
              <a:latin typeface="Arial"/>
            </a:endParaRPr>
          </a:p>
        </p:txBody>
      </p:sp>
      <p:sp>
        <p:nvSpPr>
          <p:cNvPr id="689" name="CustomShape 4"/>
          <p:cNvSpPr/>
          <p:nvPr/>
        </p:nvSpPr>
        <p:spPr>
          <a:xfrm>
            <a:off x="211680" y="-34920"/>
            <a:ext cx="26114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Deadlock Detection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419551D2-08D8-40E4-9376-79CA7C010EC3}" type="slidenum">
              <a:rPr b="0" lang="en-US" sz="1400" spc="-1" strike="noStrike">
                <a:solidFill>
                  <a:srgbClr val="000000"/>
                </a:solidFill>
                <a:latin typeface="Times New Roman"/>
              </a:rPr>
              <a:t>&lt;number&gt;</a:t>
            </a:fld>
            <a:endParaRPr b="0" lang="en-US" sz="1400" spc="-1" strike="noStrike">
              <a:latin typeface="Arial"/>
            </a:endParaRPr>
          </a:p>
        </p:txBody>
      </p:sp>
      <p:sp>
        <p:nvSpPr>
          <p:cNvPr id="691"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Recovery</a:t>
            </a:r>
            <a:endParaRPr b="0" lang="en-US" sz="3600" spc="-1" strike="noStrike">
              <a:latin typeface="Arial"/>
            </a:endParaRPr>
          </a:p>
        </p:txBody>
      </p:sp>
      <p:sp>
        <p:nvSpPr>
          <p:cNvPr id="692"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Possible intelligent process choice criteria:</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Least CPU time so far.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Least output so far.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Most estimated remaining runtime.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Least total resources allocated so far.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Lowest priority.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21" dur="indefinite" restart="never" nodeType="tmRoot">
          <p:childTnLst>
            <p:seq>
              <p:cTn id="222" dur="indefinite"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C66EDF0-05CA-40EE-956C-C3B38505F658}" type="slidenum">
              <a:rPr b="0" lang="en-US" sz="1400" spc="-1" strike="noStrike">
                <a:solidFill>
                  <a:srgbClr val="000000"/>
                </a:solidFill>
                <a:latin typeface="Times New Roman"/>
              </a:rPr>
              <a:t>&lt;number&gt;</a:t>
            </a:fld>
            <a:endParaRPr b="0" lang="en-US" sz="1400" spc="-1" strike="noStrike">
              <a:latin typeface="Arial"/>
            </a:endParaRPr>
          </a:p>
        </p:txBody>
      </p:sp>
      <p:sp>
        <p:nvSpPr>
          <p:cNvPr id="694" name="CustomShape 2"/>
          <p:cNvSpPr/>
          <p:nvPr/>
        </p:nvSpPr>
        <p:spPr>
          <a:xfrm>
            <a:off x="152280" y="990720"/>
            <a:ext cx="8838360" cy="4647600"/>
          </a:xfrm>
          <a:prstGeom prst="rect">
            <a:avLst/>
          </a:prstGeom>
          <a:noFill/>
          <a:ln w="9360">
            <a:solidFill>
              <a:schemeClr val="tx1"/>
            </a:solidFill>
            <a:miter/>
          </a:ln>
        </p:spPr>
        <p:style>
          <a:lnRef idx="0"/>
          <a:fillRef idx="0"/>
          <a:effectRef idx="0"/>
          <a:fontRef idx="minor"/>
        </p:style>
      </p:sp>
      <p:sp>
        <p:nvSpPr>
          <p:cNvPr id="695" name="Line 3"/>
          <p:cNvSpPr/>
          <p:nvPr/>
        </p:nvSpPr>
        <p:spPr>
          <a:xfrm>
            <a:off x="1066680" y="990360"/>
            <a:ext cx="360" cy="4648320"/>
          </a:xfrm>
          <a:prstGeom prst="line">
            <a:avLst/>
          </a:prstGeom>
          <a:ln w="9360">
            <a:solidFill>
              <a:schemeClr val="tx1"/>
            </a:solidFill>
            <a:round/>
          </a:ln>
        </p:spPr>
        <p:style>
          <a:lnRef idx="0"/>
          <a:fillRef idx="0"/>
          <a:effectRef idx="0"/>
          <a:fontRef idx="minor"/>
        </p:style>
      </p:sp>
      <p:sp>
        <p:nvSpPr>
          <p:cNvPr id="696" name="Line 4"/>
          <p:cNvSpPr/>
          <p:nvPr/>
        </p:nvSpPr>
        <p:spPr>
          <a:xfrm>
            <a:off x="3047760" y="990360"/>
            <a:ext cx="360" cy="4648320"/>
          </a:xfrm>
          <a:prstGeom prst="line">
            <a:avLst/>
          </a:prstGeom>
          <a:ln w="9360">
            <a:solidFill>
              <a:schemeClr val="tx1"/>
            </a:solidFill>
            <a:round/>
          </a:ln>
        </p:spPr>
        <p:style>
          <a:lnRef idx="0"/>
          <a:fillRef idx="0"/>
          <a:effectRef idx="0"/>
          <a:fontRef idx="minor"/>
        </p:style>
      </p:sp>
      <p:sp>
        <p:nvSpPr>
          <p:cNvPr id="697" name="Line 5"/>
          <p:cNvSpPr/>
          <p:nvPr/>
        </p:nvSpPr>
        <p:spPr>
          <a:xfrm>
            <a:off x="4724280" y="990360"/>
            <a:ext cx="360" cy="4648320"/>
          </a:xfrm>
          <a:prstGeom prst="line">
            <a:avLst/>
          </a:prstGeom>
          <a:ln w="9360">
            <a:solidFill>
              <a:schemeClr val="tx1"/>
            </a:solidFill>
            <a:round/>
          </a:ln>
        </p:spPr>
        <p:style>
          <a:lnRef idx="0"/>
          <a:fillRef idx="0"/>
          <a:effectRef idx="0"/>
          <a:fontRef idx="minor"/>
        </p:style>
      </p:sp>
      <p:sp>
        <p:nvSpPr>
          <p:cNvPr id="698" name="Line 6"/>
          <p:cNvSpPr/>
          <p:nvPr/>
        </p:nvSpPr>
        <p:spPr>
          <a:xfrm>
            <a:off x="7010280" y="990360"/>
            <a:ext cx="360" cy="4648320"/>
          </a:xfrm>
          <a:prstGeom prst="line">
            <a:avLst/>
          </a:prstGeom>
          <a:ln w="9360">
            <a:solidFill>
              <a:schemeClr val="tx1"/>
            </a:solidFill>
            <a:round/>
          </a:ln>
        </p:spPr>
        <p:style>
          <a:lnRef idx="0"/>
          <a:fillRef idx="0"/>
          <a:effectRef idx="0"/>
          <a:fontRef idx="minor"/>
        </p:style>
      </p:sp>
      <p:sp>
        <p:nvSpPr>
          <p:cNvPr id="699" name="Line 7"/>
          <p:cNvSpPr/>
          <p:nvPr/>
        </p:nvSpPr>
        <p:spPr>
          <a:xfrm>
            <a:off x="152280" y="3809880"/>
            <a:ext cx="8839080" cy="360"/>
          </a:xfrm>
          <a:prstGeom prst="line">
            <a:avLst/>
          </a:prstGeom>
          <a:ln w="9360">
            <a:solidFill>
              <a:schemeClr val="tx1"/>
            </a:solidFill>
            <a:round/>
          </a:ln>
        </p:spPr>
        <p:style>
          <a:lnRef idx="0"/>
          <a:fillRef idx="0"/>
          <a:effectRef idx="0"/>
          <a:fontRef idx="minor"/>
        </p:style>
      </p:sp>
      <p:sp>
        <p:nvSpPr>
          <p:cNvPr id="700" name="Line 8"/>
          <p:cNvSpPr/>
          <p:nvPr/>
        </p:nvSpPr>
        <p:spPr>
          <a:xfrm>
            <a:off x="152280" y="4724280"/>
            <a:ext cx="8839080" cy="360"/>
          </a:xfrm>
          <a:prstGeom prst="line">
            <a:avLst/>
          </a:prstGeom>
          <a:ln w="9360">
            <a:solidFill>
              <a:schemeClr val="tx1"/>
            </a:solidFill>
            <a:round/>
          </a:ln>
        </p:spPr>
        <p:style>
          <a:lnRef idx="0"/>
          <a:fillRef idx="0"/>
          <a:effectRef idx="0"/>
          <a:fontRef idx="minor"/>
        </p:style>
      </p:sp>
      <p:sp>
        <p:nvSpPr>
          <p:cNvPr id="701" name="Line 9"/>
          <p:cNvSpPr/>
          <p:nvPr/>
        </p:nvSpPr>
        <p:spPr>
          <a:xfrm>
            <a:off x="3047760" y="2819160"/>
            <a:ext cx="5943600" cy="360"/>
          </a:xfrm>
          <a:prstGeom prst="line">
            <a:avLst/>
          </a:prstGeom>
          <a:ln w="9360">
            <a:solidFill>
              <a:schemeClr val="tx1"/>
            </a:solidFill>
            <a:round/>
          </a:ln>
        </p:spPr>
        <p:style>
          <a:lnRef idx="0"/>
          <a:fillRef idx="0"/>
          <a:effectRef idx="0"/>
          <a:fontRef idx="minor"/>
        </p:style>
      </p:sp>
      <p:sp>
        <p:nvSpPr>
          <p:cNvPr id="702" name="Line 10"/>
          <p:cNvSpPr/>
          <p:nvPr/>
        </p:nvSpPr>
        <p:spPr>
          <a:xfrm>
            <a:off x="3047760" y="2133360"/>
            <a:ext cx="5943600" cy="360"/>
          </a:xfrm>
          <a:prstGeom prst="line">
            <a:avLst/>
          </a:prstGeom>
          <a:ln w="9360">
            <a:solidFill>
              <a:schemeClr val="tx1"/>
            </a:solidFill>
            <a:round/>
          </a:ln>
        </p:spPr>
        <p:style>
          <a:lnRef idx="0"/>
          <a:fillRef idx="0"/>
          <a:effectRef idx="0"/>
          <a:fontRef idx="minor"/>
        </p:style>
      </p:sp>
      <p:sp>
        <p:nvSpPr>
          <p:cNvPr id="703" name="Line 11"/>
          <p:cNvSpPr/>
          <p:nvPr/>
        </p:nvSpPr>
        <p:spPr>
          <a:xfrm>
            <a:off x="304560" y="1218960"/>
            <a:ext cx="8686800" cy="360"/>
          </a:xfrm>
          <a:prstGeom prst="line">
            <a:avLst/>
          </a:prstGeom>
          <a:ln w="9360">
            <a:solidFill>
              <a:schemeClr val="tx1"/>
            </a:solidFill>
            <a:round/>
          </a:ln>
        </p:spPr>
        <p:style>
          <a:lnRef idx="0"/>
          <a:fillRef idx="0"/>
          <a:effectRef idx="0"/>
          <a:fontRef idx="minor"/>
        </p:style>
      </p:sp>
      <p:sp>
        <p:nvSpPr>
          <p:cNvPr id="704" name="CustomShape 12"/>
          <p:cNvSpPr/>
          <p:nvPr/>
        </p:nvSpPr>
        <p:spPr>
          <a:xfrm>
            <a:off x="153720" y="990720"/>
            <a:ext cx="831600" cy="2725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000000"/>
                </a:solidFill>
                <a:latin typeface="Times New Roman"/>
                <a:ea typeface="DejaVu Sans"/>
              </a:rPr>
              <a:t>Approach</a:t>
            </a:r>
            <a:endParaRPr b="0" lang="en-US" sz="1200" spc="-1" strike="noStrike">
              <a:latin typeface="Arial"/>
            </a:endParaRPr>
          </a:p>
        </p:txBody>
      </p:sp>
      <p:sp>
        <p:nvSpPr>
          <p:cNvPr id="705" name="CustomShape 13"/>
          <p:cNvSpPr/>
          <p:nvPr/>
        </p:nvSpPr>
        <p:spPr>
          <a:xfrm>
            <a:off x="1066680" y="990720"/>
            <a:ext cx="1980360" cy="27252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Times New Roman"/>
                <a:ea typeface="DejaVu Sans"/>
              </a:rPr>
              <a:t>Resource Allocation Policy</a:t>
            </a:r>
            <a:endParaRPr b="0" lang="en-US" sz="1200" spc="-1" strike="noStrike">
              <a:latin typeface="Arial"/>
            </a:endParaRPr>
          </a:p>
        </p:txBody>
      </p:sp>
      <p:sp>
        <p:nvSpPr>
          <p:cNvPr id="706" name="CustomShape 14"/>
          <p:cNvSpPr/>
          <p:nvPr/>
        </p:nvSpPr>
        <p:spPr>
          <a:xfrm>
            <a:off x="3048120" y="990720"/>
            <a:ext cx="1447200" cy="27252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Times New Roman"/>
                <a:ea typeface="DejaVu Sans"/>
              </a:rPr>
              <a:t>Different Schemes</a:t>
            </a:r>
            <a:endParaRPr b="0" lang="en-US" sz="1200" spc="-1" strike="noStrike">
              <a:latin typeface="Arial"/>
            </a:endParaRPr>
          </a:p>
        </p:txBody>
      </p:sp>
      <p:sp>
        <p:nvSpPr>
          <p:cNvPr id="707" name="CustomShape 15"/>
          <p:cNvSpPr/>
          <p:nvPr/>
        </p:nvSpPr>
        <p:spPr>
          <a:xfrm>
            <a:off x="4724280" y="990720"/>
            <a:ext cx="1447200" cy="27252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Times New Roman"/>
                <a:ea typeface="DejaVu Sans"/>
              </a:rPr>
              <a:t>Major Advantages</a:t>
            </a:r>
            <a:endParaRPr b="0" lang="en-US" sz="1200" spc="-1" strike="noStrike">
              <a:latin typeface="Arial"/>
            </a:endParaRPr>
          </a:p>
        </p:txBody>
      </p:sp>
      <p:sp>
        <p:nvSpPr>
          <p:cNvPr id="708" name="CustomShape 16"/>
          <p:cNvSpPr/>
          <p:nvPr/>
        </p:nvSpPr>
        <p:spPr>
          <a:xfrm>
            <a:off x="7010280" y="990720"/>
            <a:ext cx="1599480" cy="27252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Times New Roman"/>
                <a:ea typeface="DejaVu Sans"/>
              </a:rPr>
              <a:t>Major Disadvantages</a:t>
            </a:r>
            <a:endParaRPr b="0" lang="en-US" sz="1200" spc="-1" strike="noStrike">
              <a:latin typeface="Arial"/>
            </a:endParaRPr>
          </a:p>
        </p:txBody>
      </p:sp>
      <p:sp>
        <p:nvSpPr>
          <p:cNvPr id="709" name="CustomShape 17"/>
          <p:cNvSpPr/>
          <p:nvPr/>
        </p:nvSpPr>
        <p:spPr>
          <a:xfrm>
            <a:off x="154440" y="2286000"/>
            <a:ext cx="840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Times New Roman"/>
                <a:ea typeface="DejaVu Sans"/>
              </a:rPr>
              <a:t>Prevention</a:t>
            </a:r>
            <a:endParaRPr b="0" lang="en-US" sz="1200" spc="-1" strike="noStrike">
              <a:latin typeface="Arial"/>
            </a:endParaRPr>
          </a:p>
        </p:txBody>
      </p:sp>
      <p:sp>
        <p:nvSpPr>
          <p:cNvPr id="710" name="CustomShape 18"/>
          <p:cNvSpPr/>
          <p:nvPr/>
        </p:nvSpPr>
        <p:spPr>
          <a:xfrm>
            <a:off x="160560" y="4114800"/>
            <a:ext cx="8283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Times New Roman"/>
                <a:ea typeface="DejaVu Sans"/>
              </a:rPr>
              <a:t>Avoidance</a:t>
            </a:r>
            <a:endParaRPr b="0" lang="en-US" sz="1200" spc="-1" strike="noStrike">
              <a:latin typeface="Arial"/>
            </a:endParaRPr>
          </a:p>
        </p:txBody>
      </p:sp>
      <p:sp>
        <p:nvSpPr>
          <p:cNvPr id="711" name="CustomShape 19"/>
          <p:cNvSpPr/>
          <p:nvPr/>
        </p:nvSpPr>
        <p:spPr>
          <a:xfrm>
            <a:off x="155520" y="5029200"/>
            <a:ext cx="7722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Times New Roman"/>
                <a:ea typeface="DejaVu Sans"/>
              </a:rPr>
              <a:t>Detection</a:t>
            </a:r>
            <a:endParaRPr b="0" lang="en-US" sz="1200" spc="-1" strike="noStrike">
              <a:latin typeface="Arial"/>
            </a:endParaRPr>
          </a:p>
        </p:txBody>
      </p:sp>
      <p:sp>
        <p:nvSpPr>
          <p:cNvPr id="712" name="CustomShape 20"/>
          <p:cNvSpPr/>
          <p:nvPr/>
        </p:nvSpPr>
        <p:spPr>
          <a:xfrm>
            <a:off x="1066680" y="2017800"/>
            <a:ext cx="192024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ea typeface="DejaVu Sans"/>
              </a:rPr>
              <a:t>Conservative; undercommit resources</a:t>
            </a:r>
            <a:endParaRPr b="0" lang="en-US" sz="1200" spc="-1" strike="noStrike">
              <a:latin typeface="Arial"/>
            </a:endParaRPr>
          </a:p>
        </p:txBody>
      </p:sp>
      <p:sp>
        <p:nvSpPr>
          <p:cNvPr id="713" name="CustomShape 21"/>
          <p:cNvSpPr/>
          <p:nvPr/>
        </p:nvSpPr>
        <p:spPr>
          <a:xfrm>
            <a:off x="1066680" y="4038480"/>
            <a:ext cx="192024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ea typeface="DejaVu Sans"/>
              </a:rPr>
              <a:t>Midway between that of detection and prevention</a:t>
            </a:r>
            <a:endParaRPr b="0" lang="en-US" sz="1200" spc="-1" strike="noStrike">
              <a:latin typeface="Arial"/>
            </a:endParaRPr>
          </a:p>
        </p:txBody>
      </p:sp>
      <p:sp>
        <p:nvSpPr>
          <p:cNvPr id="714" name="CustomShape 22"/>
          <p:cNvSpPr/>
          <p:nvPr/>
        </p:nvSpPr>
        <p:spPr>
          <a:xfrm>
            <a:off x="1066680" y="4876920"/>
            <a:ext cx="1920240" cy="6375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ea typeface="DejaVu Sans"/>
              </a:rPr>
              <a:t>Very liberal; requested resources are granted where possible</a:t>
            </a:r>
            <a:endParaRPr b="0" lang="en-US" sz="1200" spc="-1" strike="noStrike">
              <a:latin typeface="Arial"/>
            </a:endParaRPr>
          </a:p>
        </p:txBody>
      </p:sp>
      <p:sp>
        <p:nvSpPr>
          <p:cNvPr id="715" name="CustomShape 23"/>
          <p:cNvSpPr/>
          <p:nvPr/>
        </p:nvSpPr>
        <p:spPr>
          <a:xfrm>
            <a:off x="3048120" y="5029200"/>
            <a:ext cx="159948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ea typeface="DejaVu Sans"/>
              </a:rPr>
              <a:t>Invoke periodically to test for deadlock</a:t>
            </a:r>
            <a:endParaRPr b="0" lang="en-US" sz="1200" spc="-1" strike="noStrike">
              <a:latin typeface="Arial"/>
            </a:endParaRPr>
          </a:p>
        </p:txBody>
      </p:sp>
      <p:sp>
        <p:nvSpPr>
          <p:cNvPr id="716" name="CustomShape 24"/>
          <p:cNvSpPr/>
          <p:nvPr/>
        </p:nvSpPr>
        <p:spPr>
          <a:xfrm>
            <a:off x="3048120" y="1523880"/>
            <a:ext cx="175176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ea typeface="DejaVu Sans"/>
              </a:rPr>
              <a:t>Requesting all resources at once</a:t>
            </a:r>
            <a:endParaRPr b="0" lang="en-US" sz="1200" spc="-1" strike="noStrike">
              <a:latin typeface="Arial"/>
            </a:endParaRPr>
          </a:p>
        </p:txBody>
      </p:sp>
      <p:sp>
        <p:nvSpPr>
          <p:cNvPr id="717" name="CustomShape 25"/>
          <p:cNvSpPr/>
          <p:nvPr/>
        </p:nvSpPr>
        <p:spPr>
          <a:xfrm>
            <a:off x="3050280" y="2438280"/>
            <a:ext cx="8834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Times New Roman"/>
                <a:ea typeface="DejaVu Sans"/>
              </a:rPr>
              <a:t>Preemption</a:t>
            </a:r>
            <a:endParaRPr b="0" lang="en-US" sz="1200" spc="-1" strike="noStrike">
              <a:latin typeface="Arial"/>
            </a:endParaRPr>
          </a:p>
        </p:txBody>
      </p:sp>
      <p:sp>
        <p:nvSpPr>
          <p:cNvPr id="718" name="CustomShape 26"/>
          <p:cNvSpPr/>
          <p:nvPr/>
        </p:nvSpPr>
        <p:spPr>
          <a:xfrm>
            <a:off x="3052080" y="3200400"/>
            <a:ext cx="12992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Times New Roman"/>
                <a:ea typeface="DejaVu Sans"/>
              </a:rPr>
              <a:t>Resource ordering</a:t>
            </a:r>
            <a:endParaRPr b="0" lang="en-US" sz="1200" spc="-1" strike="noStrike">
              <a:latin typeface="Arial"/>
            </a:endParaRPr>
          </a:p>
        </p:txBody>
      </p:sp>
      <p:sp>
        <p:nvSpPr>
          <p:cNvPr id="719" name="CustomShape 27"/>
          <p:cNvSpPr/>
          <p:nvPr/>
        </p:nvSpPr>
        <p:spPr>
          <a:xfrm>
            <a:off x="3048120" y="4114800"/>
            <a:ext cx="152316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ea typeface="DejaVu Sans"/>
              </a:rPr>
              <a:t>Manipulate to find at least one safe path</a:t>
            </a:r>
            <a:endParaRPr b="0" lang="en-US" sz="1200" spc="-1" strike="noStrike">
              <a:latin typeface="Arial"/>
            </a:endParaRPr>
          </a:p>
        </p:txBody>
      </p:sp>
      <p:sp>
        <p:nvSpPr>
          <p:cNvPr id="720" name="CustomShape 28"/>
          <p:cNvSpPr/>
          <p:nvPr/>
        </p:nvSpPr>
        <p:spPr>
          <a:xfrm>
            <a:off x="4724280" y="1371600"/>
            <a:ext cx="2285280" cy="42872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Works well for processes that perform a single burst of activity.</a:t>
            </a: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No preemption necessary</a:t>
            </a:r>
            <a:endParaRPr b="0" lang="en-US" sz="1200" spc="-1" strike="noStrike">
              <a:latin typeface="Arial"/>
            </a:endParaRPr>
          </a:p>
          <a:p>
            <a:pPr>
              <a:lnSpc>
                <a:spcPct val="100000"/>
              </a:lnSpc>
            </a:pP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Convenient when applied to resources whose state can be saved and restored easily</a:t>
            </a:r>
            <a:endParaRPr b="0" lang="en-US" sz="1200" spc="-1" strike="noStrike">
              <a:latin typeface="Arial"/>
            </a:endParaRPr>
          </a:p>
          <a:p>
            <a:pPr>
              <a:lnSpc>
                <a:spcPct val="100000"/>
              </a:lnSpc>
            </a:pP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Feasible to enforce via compile-time checks</a:t>
            </a: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Needs no run-time computation since problem is solved in system design</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No preemption necessary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Never delays process initiation</a:t>
            </a: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Facilitates online handling</a:t>
            </a:r>
            <a:endParaRPr b="0" lang="en-US" sz="1200" spc="-1" strike="noStrike">
              <a:latin typeface="Arial"/>
            </a:endParaRPr>
          </a:p>
        </p:txBody>
      </p:sp>
      <p:sp>
        <p:nvSpPr>
          <p:cNvPr id="721" name="CustomShape 29"/>
          <p:cNvSpPr/>
          <p:nvPr/>
        </p:nvSpPr>
        <p:spPr>
          <a:xfrm>
            <a:off x="6994440" y="1270080"/>
            <a:ext cx="2148840" cy="44697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Inefficient</a:t>
            </a: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Delays process initiation</a:t>
            </a: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Future resource requirements must be known by processes</a:t>
            </a:r>
            <a:endParaRPr b="0" lang="en-US" sz="1200" spc="-1" strike="noStrike">
              <a:latin typeface="Arial"/>
            </a:endParaRPr>
          </a:p>
          <a:p>
            <a:pPr>
              <a:lnSpc>
                <a:spcPct val="100000"/>
              </a:lnSpc>
            </a:pP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Preempts more often than necessary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Disallows incremental resource requests</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Future resource requirements must be known by OS</a:t>
            </a: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Processes can be blocked for long periods</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marL="216000" indent="-215640">
              <a:lnSpc>
                <a:spcPct val="100000"/>
              </a:lnSpc>
              <a:buClr>
                <a:srgbClr val="000000"/>
              </a:buClr>
              <a:buFont typeface="Symbol"/>
              <a:buChar char=""/>
            </a:pPr>
            <a:r>
              <a:rPr b="0" lang="en-US" sz="1200" spc="-1" strike="noStrike">
                <a:solidFill>
                  <a:srgbClr val="000000"/>
                </a:solidFill>
                <a:latin typeface="Times New Roman"/>
                <a:ea typeface="DejaVu Sans"/>
              </a:rPr>
              <a:t>Inherent preemption losses</a:t>
            </a:r>
            <a:endParaRPr b="0" lang="en-US" sz="1200" spc="-1" strike="noStrike">
              <a:latin typeface="Arial"/>
            </a:endParaRPr>
          </a:p>
        </p:txBody>
      </p:sp>
      <p:sp>
        <p:nvSpPr>
          <p:cNvPr id="722" name="CustomShape 30"/>
          <p:cNvSpPr/>
          <p:nvPr/>
        </p:nvSpPr>
        <p:spPr>
          <a:xfrm>
            <a:off x="2441520" y="380880"/>
            <a:ext cx="4316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Table 6.1   Summary of deadlock approaches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23" dur="indefinite" restart="never" nodeType="tmRoot">
          <p:childTnLst>
            <p:seq>
              <p:cTn id="224" dur="indefinite"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9F96AC8-E9B3-4563-BFA8-F90E3EE27A01}" type="slidenum">
              <a:rPr b="0" lang="en-US" sz="1400" spc="-1" strike="noStrike">
                <a:solidFill>
                  <a:srgbClr val="000000"/>
                </a:solidFill>
                <a:latin typeface="Times New Roman"/>
              </a:rPr>
              <a:t>&lt;number&gt;</a:t>
            </a:fld>
            <a:endParaRPr b="0" lang="en-US" sz="1400" spc="-1" strike="noStrike">
              <a:latin typeface="Arial"/>
            </a:endParaRPr>
          </a:p>
        </p:txBody>
      </p:sp>
      <p:sp>
        <p:nvSpPr>
          <p:cNvPr id="72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Combined Approaches</a:t>
            </a:r>
            <a:endParaRPr b="0" lang="en-US" sz="3600" spc="-1" strike="noStrike">
              <a:latin typeface="Arial"/>
            </a:endParaRPr>
          </a:p>
        </p:txBody>
      </p:sp>
      <p:sp>
        <p:nvSpPr>
          <p:cNvPr id="725"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Another possibility is to use different approaches in different situations.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For example, resources could be grouped into classes, with a linear ordering of requests required among classes.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Within the class, the algorithm most appropriate for that class could be used.</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25" dur="indefinite" restart="never" nodeType="tmRoot">
          <p:childTnLst>
            <p:seq>
              <p:cTn id="226" dur="indefinite"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212E711C-BEB1-489C-8F81-5E01942C1348}" type="slidenum">
              <a:rPr b="0" lang="en-US" sz="1400" spc="-1" strike="noStrike">
                <a:solidFill>
                  <a:srgbClr val="000000"/>
                </a:solidFill>
                <a:latin typeface="Times New Roman"/>
              </a:rPr>
              <a:t>&lt;number&gt;</a:t>
            </a:fld>
            <a:endParaRPr b="0" lang="en-US" sz="1400" spc="-1" strike="noStrike">
              <a:latin typeface="Arial"/>
            </a:endParaRPr>
          </a:p>
        </p:txBody>
      </p:sp>
      <p:sp>
        <p:nvSpPr>
          <p:cNvPr id="727"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Dining Philosophers Problem</a:t>
            </a:r>
            <a:endParaRPr b="0" lang="en-US" sz="3600" spc="-1" strike="noStrike">
              <a:latin typeface="Arial"/>
            </a:endParaRPr>
          </a:p>
        </p:txBody>
      </p:sp>
      <p:sp>
        <p:nvSpPr>
          <p:cNvPr id="728"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Dining Philosophers problem is a classic concurrency problem.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problem involves five philosophers sitting down to eat spaghetti.</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philosophers require two forks each to eat.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deadlock occurs if they all pickup their first fork before anyone can get a second fork.</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27" dur="indefinite" restart="never" nodeType="tmRoot">
          <p:childTnLst>
            <p:seq>
              <p:cTn id="22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9E0A52AA-C0FB-40F1-A3B1-217CC52A0F77}" type="slidenum">
              <a:rPr b="0" lang="en-US" sz="1400" spc="-1" strike="noStrike">
                <a:solidFill>
                  <a:srgbClr val="000000"/>
                </a:solidFill>
                <a:latin typeface="Arial"/>
              </a:rPr>
              <a:t>&lt;number&gt;</a:t>
            </a:fld>
            <a:endParaRPr b="0" lang="en-US" sz="1400" spc="-1" strike="noStrike">
              <a:latin typeface="Arial"/>
            </a:endParaRPr>
          </a:p>
        </p:txBody>
      </p:sp>
      <p:sp>
        <p:nvSpPr>
          <p:cNvPr id="306"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Process Interaction</a:t>
            </a:r>
            <a:endParaRPr b="0" lang="en-US" sz="3600" spc="-1" strike="noStrike">
              <a:latin typeface="Arial"/>
            </a:endParaRPr>
          </a:p>
        </p:txBody>
      </p:sp>
      <p:sp>
        <p:nvSpPr>
          <p:cNvPr id="307"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To better understand how processes interact with each other, we consider three cases:</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Processes unaware of each other</a:t>
            </a: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Independent processes (competition)</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Processes indirectly aware of each other</a:t>
            </a: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Shared resource (cooperation)</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Process directly aware of each other</a:t>
            </a: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Communicate with each other (cooperation)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1772BF7-ABE2-4521-98FB-DD95AC3A9829}" type="slidenum">
              <a:rPr b="0" lang="en-US" sz="1400" spc="-1" strike="noStrike">
                <a:solidFill>
                  <a:srgbClr val="000000"/>
                </a:solidFill>
                <a:latin typeface="Times New Roman"/>
              </a:rPr>
              <a:t>&lt;number&gt;</a:t>
            </a:fld>
            <a:endParaRPr b="0" lang="en-US" sz="1400" spc="-1" strike="noStrike">
              <a:latin typeface="Arial"/>
            </a:endParaRPr>
          </a:p>
        </p:txBody>
      </p:sp>
      <p:sp>
        <p:nvSpPr>
          <p:cNvPr id="73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Dining Philosophers Problem</a:t>
            </a:r>
            <a:endParaRPr b="0" lang="en-US" sz="3600" spc="-1" strike="noStrike">
              <a:latin typeface="Arial"/>
            </a:endParaRPr>
          </a:p>
        </p:txBody>
      </p:sp>
      <p:sp>
        <p:nvSpPr>
          <p:cNvPr id="731" name="CustomShape 3"/>
          <p:cNvSpPr/>
          <p:nvPr/>
        </p:nvSpPr>
        <p:spPr>
          <a:xfrm>
            <a:off x="7072200" y="6137280"/>
            <a:ext cx="8665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p.284</a:t>
            </a:r>
            <a:endParaRPr b="0" lang="en-US" sz="2400" spc="-1" strike="noStrike">
              <a:latin typeface="Arial"/>
            </a:endParaRPr>
          </a:p>
        </p:txBody>
      </p:sp>
      <p:pic>
        <p:nvPicPr>
          <p:cNvPr id="732" name="" descr=""/>
          <p:cNvPicPr/>
          <p:nvPr/>
        </p:nvPicPr>
        <p:blipFill>
          <a:blip r:embed="rId1"/>
          <a:stretch/>
        </p:blipFill>
        <p:spPr>
          <a:xfrm>
            <a:off x="1981080" y="1143000"/>
            <a:ext cx="4838400" cy="5714640"/>
          </a:xfrm>
          <a:prstGeom prst="rect">
            <a:avLst/>
          </a:prstGeom>
          <a:ln>
            <a:noFill/>
          </a:ln>
        </p:spPr>
      </p:pic>
    </p:spTree>
  </p:cSld>
  <mc:AlternateContent>
    <mc:Choice Requires="p14">
      <p:transition spd="slow" p14:dur="2000"/>
    </mc:Choice>
    <mc:Fallback>
      <p:transition spd="slow"/>
    </mc:Fallback>
  </mc:AlternateContent>
  <p:timing>
    <p:tnLst>
      <p:par>
        <p:cTn id="229" dur="indefinite" restart="never" nodeType="tmRoot">
          <p:childTnLst>
            <p:seq>
              <p:cTn id="230" dur="indefinite"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F5A0E81-20E8-4165-B9DB-FA3CA6D5B4A0}" type="slidenum">
              <a:rPr b="0" lang="en-US" sz="1400" spc="-1" strike="noStrike">
                <a:solidFill>
                  <a:srgbClr val="000000"/>
                </a:solidFill>
                <a:latin typeface="Times New Roman"/>
              </a:rPr>
              <a:t>&lt;number&gt;</a:t>
            </a:fld>
            <a:endParaRPr b="0" lang="en-US" sz="1400" spc="-1" strike="noStrike">
              <a:latin typeface="Arial"/>
            </a:endParaRPr>
          </a:p>
        </p:txBody>
      </p:sp>
      <p:sp>
        <p:nvSpPr>
          <p:cNvPr id="734" name="CustomShape 2"/>
          <p:cNvSpPr/>
          <p:nvPr/>
        </p:nvSpPr>
        <p:spPr>
          <a:xfrm>
            <a:off x="6475680" y="1420920"/>
            <a:ext cx="1643760" cy="1919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Deadlock if</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all processes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complete first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wait before</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any completes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second wait.</a:t>
            </a:r>
            <a:endParaRPr b="0" lang="en-US" sz="2000" spc="-1" strike="noStrike">
              <a:latin typeface="Arial"/>
            </a:endParaRPr>
          </a:p>
        </p:txBody>
      </p:sp>
      <p:sp>
        <p:nvSpPr>
          <p:cNvPr id="735" name="Line 3"/>
          <p:cNvSpPr/>
          <p:nvPr/>
        </p:nvSpPr>
        <p:spPr>
          <a:xfrm flipH="1">
            <a:off x="5029200" y="2438280"/>
            <a:ext cx="1371600" cy="533520"/>
          </a:xfrm>
          <a:prstGeom prst="line">
            <a:avLst/>
          </a:prstGeom>
          <a:ln w="9360">
            <a:solidFill>
              <a:schemeClr val="tx1"/>
            </a:solidFill>
            <a:round/>
            <a:tailEnd len="med" type="triangle" w="med"/>
          </a:ln>
        </p:spPr>
        <p:style>
          <a:lnRef idx="0"/>
          <a:fillRef idx="0"/>
          <a:effectRef idx="0"/>
          <a:fontRef idx="minor"/>
        </p:style>
      </p:sp>
      <p:pic>
        <p:nvPicPr>
          <p:cNvPr id="736" name="" descr=""/>
          <p:cNvPicPr/>
          <p:nvPr/>
        </p:nvPicPr>
        <p:blipFill>
          <a:blip r:embed="rId1"/>
          <a:stretch/>
        </p:blipFill>
        <p:spPr>
          <a:xfrm>
            <a:off x="343080" y="851040"/>
            <a:ext cx="8432280" cy="5130360"/>
          </a:xfrm>
          <a:prstGeom prst="rect">
            <a:avLst/>
          </a:prstGeom>
          <a:ln>
            <a:noFill/>
          </a:ln>
        </p:spPr>
      </p:pic>
    </p:spTree>
  </p:cSld>
  <mc:AlternateContent>
    <mc:Choice Requires="p14">
      <p:transition spd="slow" p14:dur="2000"/>
    </mc:Choice>
    <mc:Fallback>
      <p:transition spd="slow"/>
    </mc:Fallback>
  </mc:AlternateContent>
  <p:timing>
    <p:tnLst>
      <p:par>
        <p:cTn id="231" dur="indefinite" restart="never" nodeType="tmRoot">
          <p:childTnLst>
            <p:seq>
              <p:cTn id="232" dur="indefinite"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9D055B20-949C-4B70-9F9D-B44A77A4F0CA}" type="slidenum">
              <a:rPr b="0" lang="en-US" sz="1400" spc="-1" strike="noStrike">
                <a:solidFill>
                  <a:srgbClr val="000000"/>
                </a:solidFill>
                <a:latin typeface="Times New Roman"/>
              </a:rPr>
              <a:t>&lt;number&gt;</a:t>
            </a:fld>
            <a:endParaRPr b="0" lang="en-US" sz="1400" spc="-1" strike="noStrike">
              <a:latin typeface="Arial"/>
            </a:endParaRPr>
          </a:p>
        </p:txBody>
      </p:sp>
      <p:sp>
        <p:nvSpPr>
          <p:cNvPr id="738" name="CustomShape 2"/>
          <p:cNvSpPr/>
          <p:nvPr/>
        </p:nvSpPr>
        <p:spPr>
          <a:xfrm>
            <a:off x="6762240" y="1995480"/>
            <a:ext cx="1654560" cy="2529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Now only</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4 can enter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 time, so one</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fork is free so </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that one </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philosopher</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can have two</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forks.</a:t>
            </a:r>
            <a:endParaRPr b="0" lang="en-US" sz="2000" spc="-1" strike="noStrike">
              <a:latin typeface="Arial"/>
            </a:endParaRPr>
          </a:p>
        </p:txBody>
      </p:sp>
      <p:sp>
        <p:nvSpPr>
          <p:cNvPr id="739" name="Line 3"/>
          <p:cNvSpPr/>
          <p:nvPr/>
        </p:nvSpPr>
        <p:spPr>
          <a:xfrm flipH="1">
            <a:off x="2895480" y="2209680"/>
            <a:ext cx="3886200" cy="533520"/>
          </a:xfrm>
          <a:prstGeom prst="line">
            <a:avLst/>
          </a:prstGeom>
          <a:ln w="9360">
            <a:solidFill>
              <a:schemeClr val="tx1"/>
            </a:solidFill>
            <a:round/>
            <a:tailEnd len="med" type="triangle" w="med"/>
          </a:ln>
        </p:spPr>
        <p:style>
          <a:lnRef idx="0"/>
          <a:fillRef idx="0"/>
          <a:effectRef idx="0"/>
          <a:fontRef idx="minor"/>
        </p:style>
      </p:sp>
      <p:pic>
        <p:nvPicPr>
          <p:cNvPr id="740" name="" descr=""/>
          <p:cNvPicPr/>
          <p:nvPr/>
        </p:nvPicPr>
        <p:blipFill>
          <a:blip r:embed="rId1"/>
          <a:stretch/>
        </p:blipFill>
        <p:spPr>
          <a:xfrm>
            <a:off x="317520" y="571680"/>
            <a:ext cx="8496000" cy="5702040"/>
          </a:xfrm>
          <a:prstGeom prst="rect">
            <a:avLst/>
          </a:prstGeom>
          <a:ln>
            <a:noFill/>
          </a:ln>
        </p:spPr>
      </p:pic>
    </p:spTree>
  </p:cSld>
  <mc:AlternateContent>
    <mc:Choice Requires="p14">
      <p:transition spd="slow" p14:dur="2000"/>
    </mc:Choice>
    <mc:Fallback>
      <p:transition spd="slow"/>
    </mc:Fallback>
  </mc:AlternateContent>
  <p:timing>
    <p:tnLst>
      <p:par>
        <p:cTn id="233" dur="indefinite" restart="never" nodeType="tmRoot">
          <p:childTnLst>
            <p:seq>
              <p:cTn id="234" dur="indefinite"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CustomShape 1"/>
          <p:cNvSpPr/>
          <p:nvPr/>
        </p:nvSpPr>
        <p:spPr>
          <a:xfrm>
            <a:off x="3124080" y="6248520"/>
            <a:ext cx="2894760" cy="4564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400" spc="-1" strike="noStrike">
                <a:solidFill>
                  <a:srgbClr val="000000"/>
                </a:solidFill>
                <a:latin typeface="Times New Roman"/>
              </a:rPr>
              <a:t>© 2018 by Greg Ozbirn, UTD, for use with Stalling's 9th Ed. OS book</a:t>
            </a:r>
            <a:endParaRPr b="0" lang="en-US" sz="1400" spc="-1" strike="noStrike">
              <a:latin typeface="Arial"/>
            </a:endParaRPr>
          </a:p>
        </p:txBody>
      </p:sp>
      <p:sp>
        <p:nvSpPr>
          <p:cNvPr id="742" name="CustomShape 2"/>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B0363455-6C7E-47BC-B1BB-7FB4D50191CA}" type="slidenum">
              <a:rPr b="0" lang="en-US" sz="1400" spc="-1" strike="noStrike">
                <a:solidFill>
                  <a:srgbClr val="000000"/>
                </a:solidFill>
                <a:latin typeface="Times New Roman"/>
              </a:rPr>
              <a:t>&lt;number&gt;</a:t>
            </a:fld>
            <a:endParaRPr b="0" lang="en-US" sz="1400" spc="-1" strike="noStrike">
              <a:latin typeface="Arial"/>
            </a:endParaRPr>
          </a:p>
        </p:txBody>
      </p:sp>
      <p:sp>
        <p:nvSpPr>
          <p:cNvPr id="743" name="CustomShape 3"/>
          <p:cNvSpPr/>
          <p:nvPr/>
        </p:nvSpPr>
        <p:spPr>
          <a:xfrm>
            <a:off x="685800" y="228600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Chapter 7</a:t>
            </a:r>
            <a:endParaRPr b="0" lang="en-US" sz="3600" spc="-1" strike="noStrike">
              <a:latin typeface="Arial"/>
            </a:endParaRPr>
          </a:p>
        </p:txBody>
      </p:sp>
      <p:sp>
        <p:nvSpPr>
          <p:cNvPr id="744" name="CustomShape 4"/>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spcBef>
                <a:spcPts val="479"/>
              </a:spcBef>
            </a:pPr>
            <a:r>
              <a:rPr b="0" lang="en-US" sz="2400" spc="-1" strike="noStrike">
                <a:solidFill>
                  <a:srgbClr val="000000"/>
                </a:solidFill>
                <a:latin typeface="Times New Roman"/>
              </a:rPr>
              <a:t>Memory Management</a:t>
            </a:r>
            <a:endParaRPr b="0" lang="en-US" sz="2400" spc="-1" strike="noStrike">
              <a:latin typeface="Arial"/>
            </a:endParaRPr>
          </a:p>
        </p:txBody>
      </p:sp>
      <p:sp>
        <p:nvSpPr>
          <p:cNvPr id="745" name="CustomShape 5"/>
          <p:cNvSpPr/>
          <p:nvPr/>
        </p:nvSpPr>
        <p:spPr>
          <a:xfrm>
            <a:off x="2880" y="6248520"/>
            <a:ext cx="9136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Arial"/>
                <a:ea typeface="DejaVu Sans"/>
              </a:rPr>
              <a:t>Fall 2018</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235" dur="indefinite" restart="never" nodeType="tmRoot">
          <p:childTnLst>
            <p:seq>
              <p:cTn id="236" dur="indefinite"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4F25B56B-1253-407A-BE30-F3F062EF0BDB}" type="slidenum">
              <a:rPr b="0" lang="en-US" sz="1400" spc="-1" strike="noStrike">
                <a:solidFill>
                  <a:srgbClr val="000000"/>
                </a:solidFill>
                <a:latin typeface="Times New Roman"/>
              </a:rPr>
              <a:t>&lt;number&gt;</a:t>
            </a:fld>
            <a:endParaRPr b="0" lang="en-US" sz="1400" spc="-1" strike="noStrike">
              <a:latin typeface="Arial"/>
            </a:endParaRPr>
          </a:p>
        </p:txBody>
      </p:sp>
      <p:sp>
        <p:nvSpPr>
          <p:cNvPr id="747"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Memory Management Requirements</a:t>
            </a:r>
            <a:endParaRPr b="0" lang="en-US" sz="3600" spc="-1" strike="noStrike">
              <a:latin typeface="Arial"/>
            </a:endParaRPr>
          </a:p>
        </p:txBody>
      </p:sp>
      <p:sp>
        <p:nvSpPr>
          <p:cNvPr id="748"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Relocation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Protection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Sharing</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Logical Organization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Physical Organization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37" dur="indefinite" restart="never" nodeType="tmRoot">
          <p:childTnLst>
            <p:seq>
              <p:cTn id="238" dur="indefinite"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24D65520-E153-4502-97B7-F8192AF12950}" type="slidenum">
              <a:rPr b="0" lang="en-US" sz="1400" spc="-1" strike="noStrike">
                <a:solidFill>
                  <a:srgbClr val="000000"/>
                </a:solidFill>
                <a:latin typeface="Times New Roman"/>
              </a:rPr>
              <a:t>&lt;number&gt;</a:t>
            </a:fld>
            <a:endParaRPr b="0" lang="en-US" sz="1400" spc="-1" strike="noStrike">
              <a:latin typeface="Arial"/>
            </a:endParaRPr>
          </a:p>
        </p:txBody>
      </p:sp>
      <p:sp>
        <p:nvSpPr>
          <p:cNvPr id="75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Relocation</a:t>
            </a:r>
            <a:endParaRPr b="0" lang="en-US" sz="3600" spc="-1" strike="noStrike">
              <a:latin typeface="Arial"/>
            </a:endParaRPr>
          </a:p>
        </p:txBody>
      </p:sp>
      <p:sp>
        <p:nvSpPr>
          <p:cNvPr id="751"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In a multiprogramming system with many programs running at once, a program may be loaded into any free area of memory.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Furthermore, a program may be swapped out to disk, then later swapped back into memory again.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It would be difficult to load it back into the same memory locations that it was loaded to before.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Therefore, since we don’t know in advance where the program will load, and since we may swap the  program in and out of memory to different areas, we need the ability to relocate the program to any area of memory.</a:t>
            </a:r>
            <a:endParaRPr b="0" lang="en-US" sz="2400" spc="-1" strike="noStrike">
              <a:latin typeface="Arial"/>
            </a:endParaRPr>
          </a:p>
        </p:txBody>
      </p:sp>
      <p:sp>
        <p:nvSpPr>
          <p:cNvPr id="752" name="CustomShape 4"/>
          <p:cNvSpPr/>
          <p:nvPr/>
        </p:nvSpPr>
        <p:spPr>
          <a:xfrm>
            <a:off x="62280" y="76320"/>
            <a:ext cx="26053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mgmt reqs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39" dur="indefinite" restart="never" nodeType="tmRoot">
          <p:childTnLst>
            <p:seq>
              <p:cTn id="240" dur="indefinite"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4A683E4-88C5-4053-BCFB-7D1B9703EEA8}" type="slidenum">
              <a:rPr b="0" lang="en-US" sz="1400" spc="-1" strike="noStrike">
                <a:solidFill>
                  <a:srgbClr val="000000"/>
                </a:solidFill>
                <a:latin typeface="Times New Roman"/>
              </a:rPr>
              <a:t>&lt;number&gt;</a:t>
            </a:fld>
            <a:endParaRPr b="0" lang="en-US" sz="1400" spc="-1" strike="noStrike">
              <a:latin typeface="Arial"/>
            </a:endParaRPr>
          </a:p>
        </p:txBody>
      </p:sp>
      <p:sp>
        <p:nvSpPr>
          <p:cNvPr id="75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Protection</a:t>
            </a:r>
            <a:endParaRPr b="0" lang="en-US" sz="3600" spc="-1" strike="noStrike">
              <a:latin typeface="Arial"/>
            </a:endParaRPr>
          </a:p>
        </p:txBody>
      </p:sp>
      <p:sp>
        <p:nvSpPr>
          <p:cNvPr id="755"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Processes should be protected from each other.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means the memory references each process makes must be checked to ensure they are allowed.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But memory references can be computed dynamically by a program (such as array positions) and therefore can’t be known in advance.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Therefore, memory references must be checked at run time by the hardware rather than by OS.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you consider that each program instruction must be checked, it would be almost impossible for the OS to do this for the program.</a:t>
            </a:r>
            <a:endParaRPr b="0" lang="en-US" sz="2400" spc="-1" strike="noStrike">
              <a:latin typeface="Arial"/>
            </a:endParaRPr>
          </a:p>
        </p:txBody>
      </p:sp>
      <p:sp>
        <p:nvSpPr>
          <p:cNvPr id="756" name="CustomShape 4"/>
          <p:cNvSpPr/>
          <p:nvPr/>
        </p:nvSpPr>
        <p:spPr>
          <a:xfrm>
            <a:off x="62280" y="76320"/>
            <a:ext cx="26053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mgmt reqs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41" dur="indefinite" restart="never" nodeType="tmRoot">
          <p:childTnLst>
            <p:seq>
              <p:cTn id="242" dur="indefinite"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ACA1732-C762-4CCD-9500-25397624A46D}" type="slidenum">
              <a:rPr b="0" lang="en-US" sz="1400" spc="-1" strike="noStrike">
                <a:solidFill>
                  <a:srgbClr val="000000"/>
                </a:solidFill>
                <a:latin typeface="Times New Roman"/>
              </a:rPr>
              <a:t>&lt;number&gt;</a:t>
            </a:fld>
            <a:endParaRPr b="0" lang="en-US" sz="1400" spc="-1" strike="noStrike">
              <a:latin typeface="Arial"/>
            </a:endParaRPr>
          </a:p>
        </p:txBody>
      </p:sp>
      <p:sp>
        <p:nvSpPr>
          <p:cNvPr id="758"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Sharing</a:t>
            </a:r>
            <a:endParaRPr b="0" lang="en-US" sz="3600" spc="-1" strike="noStrike">
              <a:latin typeface="Arial"/>
            </a:endParaRPr>
          </a:p>
        </p:txBody>
      </p:sp>
      <p:sp>
        <p:nvSpPr>
          <p:cNvPr id="759"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Two or more processes may be running the same program, so we may want to let them share the program code.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Two or more processes may be working on the same data, so we may want to let them share some memory for data.</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Thus the protection mechanism must also allow flexibility for sharing memory.</a:t>
            </a:r>
            <a:endParaRPr b="0" lang="en-US" sz="2400" spc="-1" strike="noStrike">
              <a:latin typeface="Arial"/>
            </a:endParaRPr>
          </a:p>
        </p:txBody>
      </p:sp>
      <p:sp>
        <p:nvSpPr>
          <p:cNvPr id="760" name="CustomShape 4"/>
          <p:cNvSpPr/>
          <p:nvPr/>
        </p:nvSpPr>
        <p:spPr>
          <a:xfrm>
            <a:off x="62280" y="76320"/>
            <a:ext cx="26053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mgmt reqs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43" dur="indefinite" restart="never" nodeType="tmRoot">
          <p:childTnLst>
            <p:seq>
              <p:cTn id="244" dur="indefinite"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DE34B97-CB36-46FF-BA3C-516FA81EB857}" type="slidenum">
              <a:rPr b="0" lang="en-US" sz="1400" spc="-1" strike="noStrike">
                <a:solidFill>
                  <a:srgbClr val="000000"/>
                </a:solidFill>
                <a:latin typeface="Times New Roman"/>
              </a:rPr>
              <a:t>&lt;number&gt;</a:t>
            </a:fld>
            <a:endParaRPr b="0" lang="en-US" sz="1400" spc="-1" strike="noStrike">
              <a:latin typeface="Arial"/>
            </a:endParaRPr>
          </a:p>
        </p:txBody>
      </p:sp>
      <p:sp>
        <p:nvSpPr>
          <p:cNvPr id="762"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Logical Organization</a:t>
            </a:r>
            <a:endParaRPr b="0" lang="en-US" sz="3600" spc="-1" strike="noStrike">
              <a:latin typeface="Arial"/>
            </a:endParaRPr>
          </a:p>
        </p:txBody>
      </p:sp>
      <p:sp>
        <p:nvSpPr>
          <p:cNvPr id="763"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Logically, memory is organized as a linear address space, consisting of a sequence of bytes or words.</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Programs, however, typically consist of a number of pieces, called modules, which may have different attributes, such as read only.</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If the memory management system effectively deals with modules, a number of advantages can be realized:</a:t>
            </a:r>
            <a:endParaRPr b="0" lang="en-US" sz="2400" spc="-1" strike="noStrike">
              <a:latin typeface="Arial"/>
            </a:endParaRPr>
          </a:p>
          <a:p>
            <a:pPr lvl="1" marL="743040" indent="-285120">
              <a:lnSpc>
                <a:spcPct val="90000"/>
              </a:lnSpc>
              <a:spcBef>
                <a:spcPts val="479"/>
              </a:spcBef>
              <a:buClr>
                <a:srgbClr val="000000"/>
              </a:buClr>
              <a:buFont typeface="Symbol"/>
              <a:buChar char=""/>
            </a:pPr>
            <a:r>
              <a:rPr b="0" lang="en-US" sz="2400" spc="-1" strike="noStrike">
                <a:solidFill>
                  <a:srgbClr val="000000"/>
                </a:solidFill>
                <a:latin typeface="Times New Roman"/>
              </a:rPr>
              <a:t>Modules can be written and compiled independently</a:t>
            </a:r>
            <a:endParaRPr b="0" lang="en-US" sz="2400" spc="-1" strike="noStrike">
              <a:latin typeface="Arial"/>
            </a:endParaRPr>
          </a:p>
          <a:p>
            <a:pPr lvl="1" marL="743040" indent="-285120">
              <a:lnSpc>
                <a:spcPct val="90000"/>
              </a:lnSpc>
              <a:spcBef>
                <a:spcPts val="479"/>
              </a:spcBef>
              <a:buClr>
                <a:srgbClr val="000000"/>
              </a:buClr>
              <a:buFont typeface="Symbol"/>
              <a:buChar char=""/>
            </a:pPr>
            <a:r>
              <a:rPr b="0" lang="en-US" sz="2400" spc="-1" strike="noStrike">
                <a:solidFill>
                  <a:srgbClr val="000000"/>
                </a:solidFill>
                <a:latin typeface="Times New Roman"/>
              </a:rPr>
              <a:t>Modules can be given different degrees of protection (read only, execute only, etc.)</a:t>
            </a:r>
            <a:endParaRPr b="0" lang="en-US" sz="2400" spc="-1" strike="noStrike">
              <a:latin typeface="Arial"/>
            </a:endParaRPr>
          </a:p>
          <a:p>
            <a:pPr lvl="1" marL="743040" indent="-285120">
              <a:lnSpc>
                <a:spcPct val="90000"/>
              </a:lnSpc>
              <a:spcBef>
                <a:spcPts val="479"/>
              </a:spcBef>
              <a:buClr>
                <a:srgbClr val="000000"/>
              </a:buClr>
              <a:buFont typeface="Symbol"/>
              <a:buChar char=""/>
            </a:pPr>
            <a:r>
              <a:rPr b="0" lang="en-US" sz="2400" spc="-1" strike="noStrike">
                <a:solidFill>
                  <a:srgbClr val="000000"/>
                </a:solidFill>
                <a:latin typeface="Times New Roman"/>
              </a:rPr>
              <a:t>Modules may be shared among processes.</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One approach we will see later that helps support the use of modules is memory segmentation.</a:t>
            </a:r>
            <a:endParaRPr b="0" lang="en-US" sz="2400" spc="-1" strike="noStrike">
              <a:latin typeface="Arial"/>
            </a:endParaRPr>
          </a:p>
        </p:txBody>
      </p:sp>
      <p:sp>
        <p:nvSpPr>
          <p:cNvPr id="764" name="CustomShape 4"/>
          <p:cNvSpPr/>
          <p:nvPr/>
        </p:nvSpPr>
        <p:spPr>
          <a:xfrm>
            <a:off x="62280" y="76320"/>
            <a:ext cx="26053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mgmt reqs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45" dur="indefinite" restart="never" nodeType="tmRoot">
          <p:childTnLst>
            <p:seq>
              <p:cTn id="246" dur="indefinite"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CD8BA7C8-C46E-4112-A751-050E8C853514}" type="slidenum">
              <a:rPr b="0" lang="en-US" sz="1400" spc="-1" strike="noStrike">
                <a:solidFill>
                  <a:srgbClr val="000000"/>
                </a:solidFill>
                <a:latin typeface="Times New Roman"/>
              </a:rPr>
              <a:t>&lt;number&gt;</a:t>
            </a:fld>
            <a:endParaRPr b="0" lang="en-US" sz="1400" spc="-1" strike="noStrike">
              <a:latin typeface="Arial"/>
            </a:endParaRPr>
          </a:p>
        </p:txBody>
      </p:sp>
      <p:sp>
        <p:nvSpPr>
          <p:cNvPr id="76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Physical Organization</a:t>
            </a:r>
            <a:endParaRPr b="0" lang="en-US" sz="3600" spc="-1" strike="noStrike">
              <a:latin typeface="Arial"/>
            </a:endParaRPr>
          </a:p>
        </p:txBody>
      </p:sp>
      <p:sp>
        <p:nvSpPr>
          <p:cNvPr id="767"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Physically, memory is organized as main memory and secondary storage (disk).</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It is difficult for the programmer to manage moving the program between these two environments as it runs.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Therefore, it is best to let the memory management system manage the moving of processes between these two types of memory.</a:t>
            </a:r>
            <a:endParaRPr b="0" lang="en-US" sz="2400" spc="-1" strike="noStrike">
              <a:latin typeface="Arial"/>
            </a:endParaRPr>
          </a:p>
        </p:txBody>
      </p:sp>
      <p:sp>
        <p:nvSpPr>
          <p:cNvPr id="768" name="CustomShape 4"/>
          <p:cNvSpPr/>
          <p:nvPr/>
        </p:nvSpPr>
        <p:spPr>
          <a:xfrm>
            <a:off x="62280" y="76320"/>
            <a:ext cx="26053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mgmt reqs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47" dur="indefinite" restart="never" nodeType="tmRoot">
          <p:childTnLst>
            <p:seq>
              <p:cTn id="24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79E798EE-00F9-42D1-9687-26C971F14A47}" type="slidenum">
              <a:rPr b="0" lang="en-US" sz="1400" spc="-1" strike="noStrike">
                <a:solidFill>
                  <a:srgbClr val="000000"/>
                </a:solidFill>
                <a:latin typeface="Arial"/>
              </a:rPr>
              <a:t>&lt;number&gt;</a:t>
            </a:fld>
            <a:endParaRPr b="0" lang="en-US" sz="1400" spc="-1" strike="noStrike">
              <a:latin typeface="Arial"/>
            </a:endParaRPr>
          </a:p>
        </p:txBody>
      </p:sp>
      <p:sp>
        <p:nvSpPr>
          <p:cNvPr id="309"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Competition</a:t>
            </a:r>
            <a:endParaRPr b="0" lang="en-US" sz="3600" spc="-1" strike="noStrike">
              <a:latin typeface="Arial"/>
            </a:endParaRPr>
          </a:p>
        </p:txBody>
      </p:sp>
      <p:sp>
        <p:nvSpPr>
          <p:cNvPr id="310"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Competition poses three problems: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Mutual Exclusion</a:t>
            </a: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Critical resource:  only one process at a time can use it.  Example is a printer.</a:t>
            </a: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Critical sections:  portion of program using a critical resource.  Only one program at a time is allowed in its critical section.</a:t>
            </a:r>
            <a:r>
              <a:rPr b="0" lang="en-US" sz="2400" spc="-1" strike="noStrike">
                <a:solidFill>
                  <a:srgbClr val="000000"/>
                </a:solidFill>
                <a:latin typeface="Arial"/>
              </a:rPr>
              <a:t>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Deadlock: </a:t>
            </a: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example:  two processes want two resources but each owns only one.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Starvation</a:t>
            </a: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A process competing for a resource never receives it due to scheduling of other processes.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4C072120-3F67-41DA-B0F8-67DECE086981}" type="slidenum">
              <a:rPr b="0" lang="en-US" sz="1400" spc="-1" strike="noStrike">
                <a:solidFill>
                  <a:srgbClr val="000000"/>
                </a:solidFill>
                <a:latin typeface="Times New Roman"/>
              </a:rPr>
              <a:t>&lt;number&gt;</a:t>
            </a:fld>
            <a:endParaRPr b="0" lang="en-US" sz="1400" spc="-1" strike="noStrike">
              <a:latin typeface="Arial"/>
            </a:endParaRPr>
          </a:p>
        </p:txBody>
      </p:sp>
      <p:sp>
        <p:nvSpPr>
          <p:cNvPr id="77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Memory Partitioning</a:t>
            </a:r>
            <a:endParaRPr b="0" lang="en-US" sz="3600" spc="-1" strike="noStrike">
              <a:latin typeface="Arial"/>
            </a:endParaRPr>
          </a:p>
        </p:txBody>
      </p:sp>
      <p:sp>
        <p:nvSpPr>
          <p:cNvPr id="771"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An easy way to deal with memory is to partition it into regions with fixed boundaries.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Each region can be equally sized, or each region can have different sizes.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Partitioning is an old technique that isn’t used today but is important to our understanding of modern memory management techniques.</a:t>
            </a:r>
            <a:endParaRPr b="0" lang="en-US" sz="2400" spc="-1" strike="noStrike">
              <a:latin typeface="Arial"/>
            </a:endParaRPr>
          </a:p>
        </p:txBody>
      </p:sp>
      <p:sp>
        <p:nvSpPr>
          <p:cNvPr id="772"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49" dur="indefinite" restart="never" nodeType="tmRoot">
          <p:childTnLst>
            <p:seq>
              <p:cTn id="250" dur="indefinite"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417BE78-6A3B-4CEF-849E-FB05B179DC11}" type="slidenum">
              <a:rPr b="0" lang="en-US" sz="1400" spc="-1" strike="noStrike">
                <a:solidFill>
                  <a:srgbClr val="000000"/>
                </a:solidFill>
                <a:latin typeface="Times New Roman"/>
              </a:rPr>
              <a:t>&lt;number&gt;</a:t>
            </a:fld>
            <a:endParaRPr b="0" lang="en-US" sz="1400" spc="-1" strike="noStrike">
              <a:latin typeface="Arial"/>
            </a:endParaRPr>
          </a:p>
        </p:txBody>
      </p:sp>
      <p:pic>
        <p:nvPicPr>
          <p:cNvPr id="774" name="" descr=""/>
          <p:cNvPicPr/>
          <p:nvPr/>
        </p:nvPicPr>
        <p:blipFill>
          <a:blip r:embed="rId1"/>
          <a:stretch/>
        </p:blipFill>
        <p:spPr>
          <a:xfrm>
            <a:off x="2057400" y="0"/>
            <a:ext cx="5168520" cy="6857640"/>
          </a:xfrm>
          <a:prstGeom prst="rect">
            <a:avLst/>
          </a:prstGeom>
          <a:ln>
            <a:noFill/>
          </a:ln>
        </p:spPr>
      </p:pic>
    </p:spTree>
  </p:cSld>
  <mc:AlternateContent>
    <mc:Choice Requires="p14">
      <p:transition spd="slow" p14:dur="2000"/>
    </mc:Choice>
    <mc:Fallback>
      <p:transition spd="slow"/>
    </mc:Fallback>
  </mc:AlternateContent>
  <p:timing>
    <p:tnLst>
      <p:par>
        <p:cTn id="251" dur="indefinite" restart="never" nodeType="tmRoot">
          <p:childTnLst>
            <p:seq>
              <p:cTn id="252" dur="indefinite"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90E19873-EA39-4800-AD8F-D565CCAAFB42}" type="slidenum">
              <a:rPr b="0" lang="en-US" sz="1400" spc="-1" strike="noStrike">
                <a:solidFill>
                  <a:srgbClr val="000000"/>
                </a:solidFill>
                <a:latin typeface="Times New Roman"/>
              </a:rPr>
              <a:t>&lt;number&gt;</a:t>
            </a:fld>
            <a:endParaRPr b="0" lang="en-US" sz="1400" spc="-1" strike="noStrike">
              <a:latin typeface="Arial"/>
            </a:endParaRPr>
          </a:p>
        </p:txBody>
      </p:sp>
      <p:sp>
        <p:nvSpPr>
          <p:cNvPr id="77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Partitioning: Equal Sized Partitions</a:t>
            </a:r>
            <a:endParaRPr b="0" lang="en-US" sz="3600" spc="-1" strike="noStrike">
              <a:latin typeface="Arial"/>
            </a:endParaRPr>
          </a:p>
        </p:txBody>
      </p:sp>
      <p:sp>
        <p:nvSpPr>
          <p:cNvPr id="777"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Two problems: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program may be too large for a partition.  In this case the programmer must use “overlays”, wherein the program loads pieces of itself into memory to execute, overlaying other pieces.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Memory utilization is poor, since a small program occupies a large partition (called “internal fragmentation”).</a:t>
            </a:r>
            <a:endParaRPr b="0" lang="en-US" sz="2400" spc="-1" strike="noStrike">
              <a:latin typeface="Arial"/>
            </a:endParaRPr>
          </a:p>
        </p:txBody>
      </p:sp>
      <p:sp>
        <p:nvSpPr>
          <p:cNvPr id="778"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4AF9E1A5-94E4-4C4F-B986-C09F60B9F9BA}" type="slidenum">
              <a:rPr b="0" lang="en-US" sz="1400" spc="-1" strike="noStrike">
                <a:solidFill>
                  <a:srgbClr val="000000"/>
                </a:solidFill>
                <a:latin typeface="Times New Roman"/>
              </a:rPr>
              <a:t>&lt;number&gt;</a:t>
            </a:fld>
            <a:endParaRPr b="0" lang="en-US" sz="1400" spc="-1" strike="noStrike">
              <a:latin typeface="Arial"/>
            </a:endParaRPr>
          </a:p>
        </p:txBody>
      </p:sp>
      <p:sp>
        <p:nvSpPr>
          <p:cNvPr id="78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Partitioning: Unequal Sized Partitions</a:t>
            </a:r>
            <a:endParaRPr b="0" lang="en-US" sz="3600" spc="-1" strike="noStrike">
              <a:latin typeface="Arial"/>
            </a:endParaRPr>
          </a:p>
        </p:txBody>
      </p:sp>
      <p:sp>
        <p:nvSpPr>
          <p:cNvPr id="781"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Both of the problems of equal-sized partitions can be lessened by using unequal-sized partitions.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Small programs can be loaded into small partitions improving memory utilization, and large programs can be loaded into large partitions helping to avoid the need for overlays.</a:t>
            </a:r>
            <a:endParaRPr b="0" lang="en-US" sz="2400" spc="-1" strike="noStrike">
              <a:latin typeface="Arial"/>
            </a:endParaRPr>
          </a:p>
        </p:txBody>
      </p:sp>
      <p:sp>
        <p:nvSpPr>
          <p:cNvPr id="782"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55" dur="indefinite" restart="never" nodeType="tmRoot">
          <p:childTnLst>
            <p:seq>
              <p:cTn id="256" dur="indefinite"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55963EA-3613-4D10-B0FC-C9EDBE480E1A}" type="slidenum">
              <a:rPr b="0" lang="en-US" sz="1400" spc="-1" strike="noStrike">
                <a:solidFill>
                  <a:srgbClr val="000000"/>
                </a:solidFill>
                <a:latin typeface="Times New Roman"/>
              </a:rPr>
              <a:t>&lt;number&gt;</a:t>
            </a:fld>
            <a:endParaRPr b="0" lang="en-US" sz="1400" spc="-1" strike="noStrike">
              <a:latin typeface="Arial"/>
            </a:endParaRPr>
          </a:p>
        </p:txBody>
      </p:sp>
      <p:sp>
        <p:nvSpPr>
          <p:cNvPr id="78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Placement Algorithm</a:t>
            </a:r>
            <a:endParaRPr b="0" lang="en-US" sz="3600" spc="-1" strike="noStrike">
              <a:latin typeface="Arial"/>
            </a:endParaRPr>
          </a:p>
        </p:txBody>
      </p:sp>
      <p:sp>
        <p:nvSpPr>
          <p:cNvPr id="785"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Placement of programs in an equal-size partitioned memory is trivial since all partitions are the same.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For unequal-sized partitions, we could assign the process to the smallest partition that holds it.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reduces internal fragmentation, but requires queues for each partition.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disadvantage of this approach is that a large partition could be empty while a small program waits for a small partition.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better approach is to use a single queue for all partitions and assign a process to the smallest open partition that holds it.</a:t>
            </a:r>
            <a:endParaRPr b="0" lang="en-US" sz="2400" spc="-1" strike="noStrike">
              <a:latin typeface="Arial"/>
            </a:endParaRPr>
          </a:p>
        </p:txBody>
      </p:sp>
      <p:sp>
        <p:nvSpPr>
          <p:cNvPr id="786"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57" dur="indefinite" restart="never" nodeType="tmRoot">
          <p:childTnLst>
            <p:seq>
              <p:cTn id="258" dur="indefinite"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7DA7209-2180-4754-900D-7AFBD895463E}" type="slidenum">
              <a:rPr b="0" lang="en-US" sz="1400" spc="-1" strike="noStrike">
                <a:solidFill>
                  <a:srgbClr val="000000"/>
                </a:solidFill>
                <a:latin typeface="Times New Roman"/>
              </a:rPr>
              <a:t>&lt;number&gt;</a:t>
            </a:fld>
            <a:endParaRPr b="0" lang="en-US" sz="1400" spc="-1" strike="noStrike">
              <a:latin typeface="Arial"/>
            </a:endParaRPr>
          </a:p>
        </p:txBody>
      </p:sp>
      <p:pic>
        <p:nvPicPr>
          <p:cNvPr id="788" name="" descr=""/>
          <p:cNvPicPr/>
          <p:nvPr/>
        </p:nvPicPr>
        <p:blipFill>
          <a:blip r:embed="rId1"/>
          <a:stretch/>
        </p:blipFill>
        <p:spPr>
          <a:xfrm>
            <a:off x="228600" y="228600"/>
            <a:ext cx="8686440" cy="6349680"/>
          </a:xfrm>
          <a:prstGeom prst="rect">
            <a:avLst/>
          </a:prstGeom>
          <a:ln>
            <a:noFill/>
          </a:ln>
        </p:spPr>
      </p:pic>
    </p:spTree>
  </p:cSld>
  <mc:AlternateContent>
    <mc:Choice Requires="p14">
      <p:transition spd="slow" p14:dur="2000"/>
    </mc:Choice>
    <mc:Fallback>
      <p:transition spd="slow"/>
    </mc:Fallback>
  </mc:AlternateContent>
  <p:timing>
    <p:tnLst>
      <p:par>
        <p:cTn id="259" dur="indefinite" restart="never" nodeType="tmRoot">
          <p:childTnLst>
            <p:seq>
              <p:cTn id="260" dur="indefinite"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7EEA490A-3924-4D60-8B2E-F17837CD75CC}" type="slidenum">
              <a:rPr b="0" lang="en-US" sz="1400" spc="-1" strike="noStrike">
                <a:solidFill>
                  <a:srgbClr val="000000"/>
                </a:solidFill>
                <a:latin typeface="Times New Roman"/>
              </a:rPr>
              <a:t>&lt;number&gt;</a:t>
            </a:fld>
            <a:endParaRPr b="0" lang="en-US" sz="1400" spc="-1" strike="noStrike">
              <a:latin typeface="Arial"/>
            </a:endParaRPr>
          </a:p>
        </p:txBody>
      </p:sp>
      <p:sp>
        <p:nvSpPr>
          <p:cNvPr id="79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800" spc="-1" strike="noStrike">
                <a:solidFill>
                  <a:srgbClr val="000000"/>
                </a:solidFill>
                <a:latin typeface="Times New Roman"/>
              </a:rPr>
              <a:t>Advantages and Disadvantages of Fixed Partitions</a:t>
            </a:r>
            <a:endParaRPr b="0" lang="en-US" sz="2800" spc="-1" strike="noStrike">
              <a:latin typeface="Arial"/>
            </a:endParaRPr>
          </a:p>
        </p:txBody>
      </p:sp>
      <p:sp>
        <p:nvSpPr>
          <p:cNvPr id="791"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Fixed partition systems are simple and require minimal OS support and overhead.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However:</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The number of partitions limits the number of active (not suspended) processes.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Utilization is not as good as it could be since it is likely that part of a partition is unused.</a:t>
            </a:r>
            <a:endParaRPr b="0" lang="en-US" sz="2400" spc="-1" strike="noStrike">
              <a:latin typeface="Arial"/>
            </a:endParaRPr>
          </a:p>
        </p:txBody>
      </p:sp>
      <p:sp>
        <p:nvSpPr>
          <p:cNvPr id="792"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61" dur="indefinite" restart="never" nodeType="tmRoot">
          <p:childTnLst>
            <p:seq>
              <p:cTn id="262" dur="indefinite" nodeType="mainSeq"/>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1B88C17D-ABC5-4705-9B73-9DA478AC7634}" type="slidenum">
              <a:rPr b="0" lang="en-US" sz="1400" spc="-1" strike="noStrike">
                <a:solidFill>
                  <a:srgbClr val="000000"/>
                </a:solidFill>
                <a:latin typeface="Times New Roman"/>
              </a:rPr>
              <a:t>&lt;number&gt;</a:t>
            </a:fld>
            <a:endParaRPr b="0" lang="en-US" sz="1400" spc="-1" strike="noStrike">
              <a:latin typeface="Arial"/>
            </a:endParaRPr>
          </a:p>
        </p:txBody>
      </p:sp>
      <p:sp>
        <p:nvSpPr>
          <p:cNvPr id="79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Dynamic Partitioning</a:t>
            </a:r>
            <a:endParaRPr b="0" lang="en-US" sz="3600" spc="-1" strike="noStrike">
              <a:latin typeface="Arial"/>
            </a:endParaRPr>
          </a:p>
        </p:txBody>
      </p:sp>
      <p:sp>
        <p:nvSpPr>
          <p:cNvPr id="795"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With dynamic partitioning, a process is given a partition exactly as big is it requires.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partition size is not set at system initialization as in fixed partitioning, but is set dynamically as each program is loaded.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problem with this is “external fragmentation” as shown on the next slide.</a:t>
            </a:r>
            <a:endParaRPr b="0" lang="en-US" sz="2400" spc="-1" strike="noStrike">
              <a:latin typeface="Arial"/>
            </a:endParaRPr>
          </a:p>
        </p:txBody>
      </p:sp>
      <p:sp>
        <p:nvSpPr>
          <p:cNvPr id="796"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63" dur="indefinite" restart="never" nodeType="tmRoot">
          <p:childTnLst>
            <p:seq>
              <p:cTn id="264" dur="indefinite"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CD9F3C75-4413-46A8-A2D1-C6D1DE516476}" type="slidenum">
              <a:rPr b="0" lang="en-US" sz="1400" spc="-1" strike="noStrike">
                <a:solidFill>
                  <a:srgbClr val="000000"/>
                </a:solidFill>
                <a:latin typeface="Times New Roman"/>
              </a:rPr>
              <a:t>&lt;number&gt;</a:t>
            </a:fld>
            <a:endParaRPr b="0" lang="en-US" sz="1400" spc="-1" strike="noStrike">
              <a:latin typeface="Arial"/>
            </a:endParaRPr>
          </a:p>
        </p:txBody>
      </p:sp>
      <p:pic>
        <p:nvPicPr>
          <p:cNvPr id="798" name="" descr=""/>
          <p:cNvPicPr/>
          <p:nvPr/>
        </p:nvPicPr>
        <p:blipFill>
          <a:blip r:embed="rId1"/>
          <a:stretch/>
        </p:blipFill>
        <p:spPr>
          <a:xfrm>
            <a:off x="1143000" y="38160"/>
            <a:ext cx="6857640" cy="6781320"/>
          </a:xfrm>
          <a:prstGeom prst="rect">
            <a:avLst/>
          </a:prstGeom>
          <a:ln>
            <a:noFill/>
          </a:ln>
        </p:spPr>
      </p:pic>
    </p:spTree>
  </p:cSld>
  <mc:AlternateContent>
    <mc:Choice Requires="p14">
      <p:transition spd="slow" p14:dur="2000"/>
    </mc:Choice>
    <mc:Fallback>
      <p:transition spd="slow"/>
    </mc:Fallback>
  </mc:AlternateContent>
  <p:timing>
    <p:tnLst>
      <p:par>
        <p:cTn id="265" dur="indefinite" restart="never" nodeType="tmRoot">
          <p:childTnLst>
            <p:seq>
              <p:cTn id="266" dur="indefinite" nodeType="mainSeq"/>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33DF9C6-305C-4790-9440-1ED760D16E21}" type="slidenum">
              <a:rPr b="0" lang="en-US" sz="1400" spc="-1" strike="noStrike">
                <a:solidFill>
                  <a:srgbClr val="000000"/>
                </a:solidFill>
                <a:latin typeface="Times New Roman"/>
              </a:rPr>
              <a:t>&lt;number&gt;</a:t>
            </a:fld>
            <a:endParaRPr b="0" lang="en-US" sz="1400" spc="-1" strike="noStrike">
              <a:latin typeface="Arial"/>
            </a:endParaRPr>
          </a:p>
        </p:txBody>
      </p:sp>
      <p:sp>
        <p:nvSpPr>
          <p:cNvPr id="80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Compaction</a:t>
            </a:r>
            <a:endParaRPr b="0" lang="en-US" sz="3600" spc="-1" strike="noStrike">
              <a:latin typeface="Arial"/>
            </a:endParaRPr>
          </a:p>
        </p:txBody>
      </p:sp>
      <p:sp>
        <p:nvSpPr>
          <p:cNvPr id="801"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One way to deal with external fragmentation is a technique called “compaction”.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Compaction shifts the processes around in memory so that there are no holes between them.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drawback to compaction is that it is very time consuming.</a:t>
            </a:r>
            <a:endParaRPr b="0" lang="en-US" sz="2400" spc="-1" strike="noStrike">
              <a:latin typeface="Arial"/>
            </a:endParaRPr>
          </a:p>
        </p:txBody>
      </p:sp>
      <p:sp>
        <p:nvSpPr>
          <p:cNvPr id="802"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67" dur="indefinite" restart="never" nodeType="tmRoot">
          <p:childTnLst>
            <p:seq>
              <p:cTn id="26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1BFCAF29-29B4-4E5B-A274-5BA3D36D5EF2}" type="slidenum">
              <a:rPr b="0" lang="en-US" sz="1400" spc="-1" strike="noStrike">
                <a:solidFill>
                  <a:srgbClr val="000000"/>
                </a:solidFill>
                <a:latin typeface="Arial"/>
              </a:rPr>
              <a:t>&lt;number&gt;</a:t>
            </a:fld>
            <a:endParaRPr b="0" lang="en-US" sz="1400" spc="-1" strike="noStrike">
              <a:latin typeface="Arial"/>
            </a:endParaRPr>
          </a:p>
        </p:txBody>
      </p:sp>
      <p:sp>
        <p:nvSpPr>
          <p:cNvPr id="312"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Cooperation by Sharing</a:t>
            </a:r>
            <a:endParaRPr b="0" lang="en-US" sz="3600" spc="-1" strike="noStrike">
              <a:latin typeface="Arial"/>
            </a:endParaRPr>
          </a:p>
        </p:txBody>
      </p:sp>
      <p:sp>
        <p:nvSpPr>
          <p:cNvPr id="313"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Again we have the same problems of mutual exclusion, deadlock, and starvation.</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A new problem is data coherence, which means the problem of keeping data in a consistent state.  This is shown on the next slide</a:t>
            </a:r>
            <a:r>
              <a:rPr b="0" lang="en-US" sz="2400" spc="-1" strike="noStrike">
                <a:solidFill>
                  <a:srgbClr val="000000"/>
                </a:solidFill>
                <a:latin typeface="Arial"/>
              </a:rPr>
              <a: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0DD1B5D-EA3F-474A-82F4-315BD0A94A02}" type="slidenum">
              <a:rPr b="0" lang="en-US" sz="1400" spc="-1" strike="noStrike">
                <a:solidFill>
                  <a:srgbClr val="000000"/>
                </a:solidFill>
                <a:latin typeface="Times New Roman"/>
              </a:rPr>
              <a:t>&lt;number&gt;</a:t>
            </a:fld>
            <a:endParaRPr b="0" lang="en-US" sz="1400" spc="-1" strike="noStrike">
              <a:latin typeface="Arial"/>
            </a:endParaRPr>
          </a:p>
        </p:txBody>
      </p:sp>
      <p:sp>
        <p:nvSpPr>
          <p:cNvPr id="80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800" spc="-1" strike="noStrike">
                <a:solidFill>
                  <a:srgbClr val="000000"/>
                </a:solidFill>
                <a:latin typeface="Times New Roman"/>
              </a:rPr>
              <a:t>Placement Algorithms for Dynamic Partitioning</a:t>
            </a:r>
            <a:endParaRPr b="0" lang="en-US" sz="2800" spc="-1" strike="noStrike">
              <a:latin typeface="Arial"/>
            </a:endParaRPr>
          </a:p>
        </p:txBody>
      </p:sp>
      <p:sp>
        <p:nvSpPr>
          <p:cNvPr id="805"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Three placement algorithms: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Best-fit</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Choose partition closest in size to the process.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First-fit</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Choose first available partition from the beginning of memory that is large enough to hold the process.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Next-fit</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Choose next available partition beginning at the previously chosen partition of memory that is large enough to hold the process.</a:t>
            </a:r>
            <a:endParaRPr b="0" lang="en-US" sz="2400" spc="-1" strike="noStrike">
              <a:latin typeface="Arial"/>
            </a:endParaRPr>
          </a:p>
        </p:txBody>
      </p:sp>
      <p:sp>
        <p:nvSpPr>
          <p:cNvPr id="806"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69" dur="indefinite" restart="never" nodeType="tmRoot">
          <p:childTnLst>
            <p:seq>
              <p:cTn id="270" dur="indefinite"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3581614-88FD-47D5-B0B5-CB52C4A45685}" type="slidenum">
              <a:rPr b="0" lang="en-US" sz="1400" spc="-1" strike="noStrike">
                <a:solidFill>
                  <a:srgbClr val="000000"/>
                </a:solidFill>
                <a:latin typeface="Times New Roman"/>
              </a:rPr>
              <a:t>&lt;number&gt;</a:t>
            </a:fld>
            <a:endParaRPr b="0" lang="en-US" sz="1400" spc="-1" strike="noStrike">
              <a:latin typeface="Arial"/>
            </a:endParaRPr>
          </a:p>
        </p:txBody>
      </p:sp>
      <p:sp>
        <p:nvSpPr>
          <p:cNvPr id="808"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Placement Algorithms</a:t>
            </a:r>
            <a:endParaRPr b="0" lang="en-US" sz="3600" spc="-1" strike="noStrike">
              <a:latin typeface="Arial"/>
            </a:endParaRPr>
          </a:p>
        </p:txBody>
      </p:sp>
      <p:sp>
        <p:nvSpPr>
          <p:cNvPr id="809"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First-fit is usually simplest, fastest, and best.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Next-fit tends to fragment the end block of memory more than first-fit.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Best-fit is usually worst.  Causes smallest fragments which are unusable by other processes.</a:t>
            </a:r>
            <a:endParaRPr b="0" lang="en-US" sz="2400" spc="-1" strike="noStrike">
              <a:latin typeface="Arial"/>
            </a:endParaRPr>
          </a:p>
        </p:txBody>
      </p:sp>
      <p:sp>
        <p:nvSpPr>
          <p:cNvPr id="810"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71" dur="indefinite" restart="never" nodeType="tmRoot">
          <p:childTnLst>
            <p:seq>
              <p:cTn id="272" dur="indefinite"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EB00787-2549-4371-8605-F437A87F4695}" type="slidenum">
              <a:rPr b="0" lang="en-US" sz="1400" spc="-1" strike="noStrike">
                <a:solidFill>
                  <a:srgbClr val="000000"/>
                </a:solidFill>
                <a:latin typeface="Times New Roman"/>
              </a:rPr>
              <a:t>&lt;number&gt;</a:t>
            </a:fld>
            <a:endParaRPr b="0" lang="en-US" sz="1400" spc="-1" strike="noStrike">
              <a:latin typeface="Arial"/>
            </a:endParaRPr>
          </a:p>
        </p:txBody>
      </p:sp>
      <p:pic>
        <p:nvPicPr>
          <p:cNvPr id="812" name="" descr=""/>
          <p:cNvPicPr/>
          <p:nvPr/>
        </p:nvPicPr>
        <p:blipFill>
          <a:blip r:embed="rId1"/>
          <a:stretch/>
        </p:blipFill>
        <p:spPr>
          <a:xfrm>
            <a:off x="1143000" y="0"/>
            <a:ext cx="6108480" cy="6857640"/>
          </a:xfrm>
          <a:prstGeom prst="rect">
            <a:avLst/>
          </a:prstGeom>
          <a:ln>
            <a:noFill/>
          </a:ln>
        </p:spPr>
      </p:pic>
    </p:spTree>
  </p:cSld>
  <mc:AlternateContent>
    <mc:Choice Requires="p14">
      <p:transition spd="slow" p14:dur="2000"/>
    </mc:Choice>
    <mc:Fallback>
      <p:transition spd="slow"/>
    </mc:Fallback>
  </mc:AlternateContent>
  <p:timing>
    <p:tnLst>
      <p:par>
        <p:cTn id="273" dur="indefinite" restart="never" nodeType="tmRoot">
          <p:childTnLst>
            <p:seq>
              <p:cTn id="274" dur="indefinite"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AE43246A-E40E-4D75-A288-868D66571B1F}" type="slidenum">
              <a:rPr b="0" lang="en-US" sz="1400" spc="-1" strike="noStrike">
                <a:solidFill>
                  <a:srgbClr val="000000"/>
                </a:solidFill>
                <a:latin typeface="Times New Roman"/>
              </a:rPr>
              <a:t>&lt;number&gt;</a:t>
            </a:fld>
            <a:endParaRPr b="0" lang="en-US" sz="1400" spc="-1" strike="noStrike">
              <a:latin typeface="Arial"/>
            </a:endParaRPr>
          </a:p>
        </p:txBody>
      </p:sp>
      <p:sp>
        <p:nvSpPr>
          <p:cNvPr id="81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Buddy System</a:t>
            </a:r>
            <a:endParaRPr b="0" lang="en-US" sz="3600" spc="-1" strike="noStrike">
              <a:latin typeface="Arial"/>
            </a:endParaRPr>
          </a:p>
        </p:txBody>
      </p:sp>
      <p:sp>
        <p:nvSpPr>
          <p:cNvPr id="815"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Both fixed and dynamic partitioning schemes have drawbacks.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Another approach is called the buddy system.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buddy system divides memory blocks in half until a block size that satisfies the request is found.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When a block has been divided and is later free again, it can be combined to form the original size block again.</a:t>
            </a:r>
            <a:endParaRPr b="0" lang="en-US" sz="2400" spc="-1" strike="noStrike">
              <a:latin typeface="Arial"/>
            </a:endParaRPr>
          </a:p>
        </p:txBody>
      </p:sp>
      <p:sp>
        <p:nvSpPr>
          <p:cNvPr id="816"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75" dur="indefinite" restart="never" nodeType="tmRoot">
          <p:childTnLst>
            <p:seq>
              <p:cTn id="276" dur="indefinite"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669C9F5C-326E-42F7-AEC4-8FA5992B467F}" type="slidenum">
              <a:rPr b="0" lang="en-US" sz="1400" spc="-1" strike="noStrike">
                <a:solidFill>
                  <a:srgbClr val="000000"/>
                </a:solidFill>
                <a:latin typeface="Times New Roman"/>
              </a:rPr>
              <a:t>&lt;number&gt;</a:t>
            </a:fld>
            <a:endParaRPr b="0" lang="en-US" sz="1400" spc="-1" strike="noStrike">
              <a:latin typeface="Arial"/>
            </a:endParaRPr>
          </a:p>
        </p:txBody>
      </p:sp>
      <p:sp>
        <p:nvSpPr>
          <p:cNvPr id="818"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Buddy System</a:t>
            </a:r>
            <a:endParaRPr b="0" lang="en-US" sz="3600" spc="-1" strike="noStrike">
              <a:latin typeface="Arial"/>
            </a:endParaRPr>
          </a:p>
        </p:txBody>
      </p:sp>
      <p:sp>
        <p:nvSpPr>
          <p:cNvPr id="819"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Consider memory being of size 2</a:t>
            </a:r>
            <a:r>
              <a:rPr b="0" lang="en-US" sz="2400" spc="-1" strike="noStrike" baseline="30000">
                <a:solidFill>
                  <a:srgbClr val="000000"/>
                </a:solidFill>
                <a:latin typeface="Times New Roman"/>
              </a:rPr>
              <a:t>U</a:t>
            </a:r>
            <a:r>
              <a:rPr b="0" lang="en-US" sz="2400" spc="-1" strike="noStrike">
                <a:solidFill>
                  <a:srgbClr val="000000"/>
                </a:solidFill>
                <a:latin typeface="Times New Roman"/>
              </a:rPr>
              <a: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Then for the first request, we consider does the block fit between 2</a:t>
            </a:r>
            <a:r>
              <a:rPr b="0" lang="en-US" sz="2400" spc="-1" strike="noStrike" baseline="30000">
                <a:solidFill>
                  <a:srgbClr val="000000"/>
                </a:solidFill>
                <a:latin typeface="Times New Roman"/>
              </a:rPr>
              <a:t>U-1</a:t>
            </a:r>
            <a:r>
              <a:rPr b="0" lang="en-US" sz="2400" spc="-1" strike="noStrike">
                <a:solidFill>
                  <a:srgbClr val="000000"/>
                </a:solidFill>
                <a:latin typeface="Times New Roman"/>
              </a:rPr>
              <a:t> and 2</a:t>
            </a:r>
            <a:r>
              <a:rPr b="0" lang="en-US" sz="2400" spc="-1" strike="noStrike" baseline="30000">
                <a:solidFill>
                  <a:srgbClr val="000000"/>
                </a:solidFill>
                <a:latin typeface="Times New Roman"/>
              </a:rPr>
              <a:t>U</a:t>
            </a:r>
            <a:r>
              <a:rPr b="0" lang="en-US" sz="2400" spc="-1" strike="noStrike">
                <a:solidFill>
                  <a:srgbClr val="000000"/>
                </a:solidFill>
                <a:latin typeface="Times New Roman"/>
              </a:rPr>
              <a:t>.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so, allocate 2</a:t>
            </a:r>
            <a:r>
              <a:rPr b="0" lang="en-US" sz="2400" spc="-1" strike="noStrike" baseline="30000">
                <a:solidFill>
                  <a:srgbClr val="000000"/>
                </a:solidFill>
                <a:latin typeface="Times New Roman"/>
              </a:rPr>
              <a:t>U</a:t>
            </a:r>
            <a:r>
              <a:rPr b="0" lang="en-US" sz="2400" spc="-1" strike="noStrike">
                <a:solidFill>
                  <a:srgbClr val="000000"/>
                </a:solidFill>
                <a:latin typeface="Times New Roman"/>
              </a:rPr>
              <a:t>.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not, consider if the request fits between 2</a:t>
            </a:r>
            <a:r>
              <a:rPr b="0" lang="en-US" sz="2400" spc="-1" strike="noStrike" baseline="30000">
                <a:solidFill>
                  <a:srgbClr val="000000"/>
                </a:solidFill>
                <a:latin typeface="Times New Roman"/>
              </a:rPr>
              <a:t>U-2</a:t>
            </a:r>
            <a:r>
              <a:rPr b="0" lang="en-US" sz="2400" spc="-1" strike="noStrike">
                <a:solidFill>
                  <a:srgbClr val="000000"/>
                </a:solidFill>
                <a:latin typeface="Times New Roman"/>
              </a:rPr>
              <a:t> and 2</a:t>
            </a:r>
            <a:r>
              <a:rPr b="0" lang="en-US" sz="2400" spc="-1" strike="noStrike" baseline="30000">
                <a:solidFill>
                  <a:srgbClr val="000000"/>
                </a:solidFill>
                <a:latin typeface="Times New Roman"/>
              </a:rPr>
              <a:t>U-1</a:t>
            </a:r>
            <a:r>
              <a:rPr b="0" lang="en-US" sz="2400" spc="-1" strike="noStrike">
                <a:solidFill>
                  <a:srgbClr val="000000"/>
                </a:solidFill>
                <a:latin typeface="Times New Roman"/>
              </a:rPr>
              <a:t>.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so, allocate 2</a:t>
            </a:r>
            <a:r>
              <a:rPr b="0" lang="en-US" sz="2400" spc="-1" strike="noStrike" baseline="30000">
                <a:solidFill>
                  <a:srgbClr val="000000"/>
                </a:solidFill>
                <a:latin typeface="Times New Roman"/>
              </a:rPr>
              <a:t>U-1</a:t>
            </a:r>
            <a:r>
              <a:rPr b="0" lang="en-US" sz="2400" spc="-1" strike="noStrike">
                <a:solidFill>
                  <a:srgbClr val="000000"/>
                </a:solidFill>
                <a:latin typeface="Times New Roman"/>
              </a:rPr>
              <a:t>.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not, repeat the division until such a block is found.</a:t>
            </a:r>
            <a:endParaRPr b="0" lang="en-US" sz="2400" spc="-1" strike="noStrike">
              <a:latin typeface="Arial"/>
            </a:endParaRPr>
          </a:p>
        </p:txBody>
      </p:sp>
      <p:sp>
        <p:nvSpPr>
          <p:cNvPr id="820"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77" dur="indefinite" restart="never" nodeType="tmRoot">
          <p:childTnLst>
            <p:seq>
              <p:cTn id="278" dur="indefinite"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D986B08-9797-4ACD-ABC2-DDECB5161D1A}" type="slidenum">
              <a:rPr b="0" lang="en-US" sz="1400" spc="-1" strike="noStrike">
                <a:solidFill>
                  <a:srgbClr val="000000"/>
                </a:solidFill>
                <a:latin typeface="Times New Roman"/>
              </a:rPr>
              <a:t>&lt;number&gt;</a:t>
            </a:fld>
            <a:endParaRPr b="0" lang="en-US" sz="1400" spc="-1" strike="noStrike">
              <a:latin typeface="Arial"/>
            </a:endParaRPr>
          </a:p>
        </p:txBody>
      </p:sp>
      <p:sp>
        <p:nvSpPr>
          <p:cNvPr id="822"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Buddy System</a:t>
            </a:r>
            <a:endParaRPr b="0" lang="en-US" sz="3600" spc="-1" strike="noStrike">
              <a:latin typeface="Arial"/>
            </a:endParaRPr>
          </a:p>
        </p:txBody>
      </p:sp>
      <p:sp>
        <p:nvSpPr>
          <p:cNvPr id="823"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buddy system maintains a set of lists containing blocks of size 2</a:t>
            </a:r>
            <a:r>
              <a:rPr b="0" lang="en-US" sz="2400" spc="-1" strike="noStrike" baseline="30000">
                <a:solidFill>
                  <a:srgbClr val="000000"/>
                </a:solidFill>
                <a:latin typeface="Times New Roman"/>
              </a:rPr>
              <a:t>i</a:t>
            </a:r>
            <a:r>
              <a:rPr b="0" lang="en-US" sz="2400" spc="-1" strike="noStrike">
                <a:solidFill>
                  <a:srgbClr val="000000"/>
                </a:solidFill>
                <a:latin typeface="Times New Roman"/>
              </a:rPr>
              <a: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a request is made, a 2</a:t>
            </a:r>
            <a:r>
              <a:rPr b="0" lang="en-US" sz="2400" spc="-1" strike="noStrike" baseline="30000">
                <a:solidFill>
                  <a:srgbClr val="000000"/>
                </a:solidFill>
                <a:latin typeface="Times New Roman"/>
              </a:rPr>
              <a:t>i+1</a:t>
            </a:r>
            <a:r>
              <a:rPr b="0" lang="en-US" sz="2400" spc="-1" strike="noStrike">
                <a:solidFill>
                  <a:srgbClr val="000000"/>
                </a:solidFill>
                <a:latin typeface="Times New Roman"/>
              </a:rPr>
              <a:t> block in the i+1 list may be split into two blocks of size 2</a:t>
            </a:r>
            <a:r>
              <a:rPr b="0" lang="en-US" sz="2400" spc="-1" strike="noStrike" baseline="30000">
                <a:solidFill>
                  <a:srgbClr val="000000"/>
                </a:solidFill>
                <a:latin typeface="Times New Roman"/>
              </a:rPr>
              <a:t>i </a:t>
            </a:r>
            <a:r>
              <a:rPr b="0" lang="en-US" sz="2400" spc="-1" strike="noStrike">
                <a:solidFill>
                  <a:srgbClr val="000000"/>
                </a:solidFill>
                <a:latin typeface="Times New Roman"/>
              </a:rPr>
              <a:t>in the i list.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Whenever a split pair of blocks on the i list are unallocated, they are combined and placed back on the i+1 list. </a:t>
            </a:r>
            <a:endParaRPr b="0" lang="en-US" sz="2400" spc="-1" strike="noStrike">
              <a:latin typeface="Arial"/>
            </a:endParaRPr>
          </a:p>
        </p:txBody>
      </p:sp>
      <p:sp>
        <p:nvSpPr>
          <p:cNvPr id="824"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79" dur="indefinite" restart="never" nodeType="tmRoot">
          <p:childTnLst>
            <p:seq>
              <p:cTn id="280" dur="indefinite"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CustomShape 1"/>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Algorithm</a:t>
            </a:r>
            <a:endParaRPr b="0" lang="en-US" sz="3600" spc="-1" strike="noStrike">
              <a:latin typeface="Arial"/>
            </a:endParaRPr>
          </a:p>
        </p:txBody>
      </p:sp>
      <p:sp>
        <p:nvSpPr>
          <p:cNvPr id="826" name="CustomShape 2"/>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0" lang="en-US" sz="2400" spc="-1" strike="noStrike">
                <a:solidFill>
                  <a:srgbClr val="000000"/>
                </a:solidFill>
                <a:latin typeface="Times New Roman"/>
              </a:rPr>
              <a:t>// get hole of size 2</a:t>
            </a:r>
            <a:r>
              <a:rPr b="0" lang="en-US" sz="2400" spc="-1" strike="noStrike" baseline="30000">
                <a:solidFill>
                  <a:srgbClr val="000000"/>
                </a:solidFill>
                <a:latin typeface="Times New Roman"/>
              </a:rPr>
              <a:t>i</a:t>
            </a:r>
            <a:endParaRPr b="0" lang="en-US" sz="2400" spc="-1" strike="noStrike">
              <a:latin typeface="Arial"/>
            </a:endParaRPr>
          </a:p>
          <a:p>
            <a:pPr>
              <a:lnSpc>
                <a:spcPct val="100000"/>
              </a:lnSpc>
              <a:spcBef>
                <a:spcPts val="479"/>
              </a:spcBef>
            </a:pPr>
            <a:r>
              <a:rPr b="0" lang="en-US" sz="2400" spc="-1" strike="noStrike">
                <a:solidFill>
                  <a:srgbClr val="000000"/>
                </a:solidFill>
                <a:latin typeface="Times New Roman"/>
              </a:rPr>
              <a:t>void get_hole(int i)</a:t>
            </a:r>
            <a:endParaRPr b="0" lang="en-US" sz="2400" spc="-1" strike="noStrike">
              <a:latin typeface="Arial"/>
            </a:endParaRPr>
          </a:p>
          <a:p>
            <a:pPr>
              <a:lnSpc>
                <a:spcPct val="100000"/>
              </a:lnSpc>
              <a:spcBef>
                <a:spcPts val="479"/>
              </a:spcBef>
            </a:pPr>
            <a:r>
              <a:rPr b="0" lang="en-US" sz="2400" spc="-1" strike="noStrike">
                <a:solidFill>
                  <a:srgbClr val="000000"/>
                </a:solidFill>
                <a:latin typeface="Times New Roman"/>
              </a:rPr>
              <a:t>{</a:t>
            </a:r>
            <a:endParaRPr b="0" lang="en-US" sz="2400" spc="-1" strike="noStrike">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if (i == (U + 1)) &lt; failure &gt;;</a:t>
            </a:r>
            <a:endParaRPr b="0" lang="en-US" sz="2400" spc="-1" strike="noStrike">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if (&lt; i_list empty &gt;) {</a:t>
            </a:r>
            <a:endParaRPr b="0" lang="en-US" sz="2400" spc="-1" strike="noStrike">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get_hole(i+1);</a:t>
            </a:r>
            <a:endParaRPr b="0" lang="en-US" sz="2400" spc="-1" strike="noStrike">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&lt; split hole into buddies &gt;;</a:t>
            </a:r>
            <a:endParaRPr b="0" lang="en-US" sz="2400" spc="-1" strike="noStrike">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&lt; put buddies on i_list &gt;;</a:t>
            </a:r>
            <a:endParaRPr b="0" lang="en-US" sz="2400" spc="-1" strike="noStrike">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a:t>
            </a:r>
            <a:endParaRPr b="0" lang="en-US" sz="2400" spc="-1" strike="noStrike">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&lt; take first hole on i_list &gt;;</a:t>
            </a:r>
            <a:endParaRPr b="0" lang="en-US" sz="2400" spc="-1" strike="noStrike">
              <a:latin typeface="Arial"/>
            </a:endParaRPr>
          </a:p>
          <a:p>
            <a:pPr>
              <a:lnSpc>
                <a:spcPct val="100000"/>
              </a:lnSpc>
              <a:spcBef>
                <a:spcPts val="479"/>
              </a:spcBef>
            </a:pPr>
            <a:r>
              <a:rPr b="0" lang="en-US" sz="2400" spc="-1" strike="noStrike">
                <a:solidFill>
                  <a:srgbClr val="000000"/>
                </a:solidFill>
                <a:latin typeface="Times New Roman"/>
              </a:rPr>
              <a:t>}</a:t>
            </a:r>
            <a:endParaRPr b="0" lang="en-US" sz="2400" spc="-1" strike="noStrike">
              <a:latin typeface="Arial"/>
            </a:endParaRPr>
          </a:p>
        </p:txBody>
      </p:sp>
      <p:sp>
        <p:nvSpPr>
          <p:cNvPr id="827" name="CustomShape 3"/>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C511380F-5F3B-4178-91B3-ACBC41B4CE4E}" type="slidenum">
              <a:rPr b="0" lang="en-US" sz="1400" spc="-1" strike="noStrike">
                <a:solidFill>
                  <a:srgbClr val="000000"/>
                </a:solidFill>
                <a:latin typeface="Times New Roman"/>
              </a:rPr>
              <a:t>&lt;number&gt;</a:t>
            </a:fld>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281" dur="indefinite" restart="never" nodeType="tmRoot">
          <p:childTnLst>
            <p:seq>
              <p:cTn id="282" dur="indefinite"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690F1D6-FDAE-4AB8-95AC-9992C259A98D}" type="slidenum">
              <a:rPr b="0" lang="en-US" sz="1400" spc="-1" strike="noStrike">
                <a:solidFill>
                  <a:srgbClr val="000000"/>
                </a:solidFill>
                <a:latin typeface="Times New Roman"/>
              </a:rPr>
              <a:t>&lt;number&gt;</a:t>
            </a:fld>
            <a:endParaRPr b="0" lang="en-US" sz="1400" spc="-1" strike="noStrike">
              <a:latin typeface="Arial"/>
            </a:endParaRPr>
          </a:p>
        </p:txBody>
      </p:sp>
      <p:sp>
        <p:nvSpPr>
          <p:cNvPr id="829" name="CustomShape 2"/>
          <p:cNvSpPr/>
          <p:nvPr/>
        </p:nvSpPr>
        <p:spPr>
          <a:xfrm>
            <a:off x="1970640" y="6461280"/>
            <a:ext cx="482436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Note:  split blocks are recombined when free.</a:t>
            </a:r>
            <a:endParaRPr b="0" lang="en-US" sz="2000" spc="-1" strike="noStrike">
              <a:latin typeface="Arial"/>
            </a:endParaRPr>
          </a:p>
        </p:txBody>
      </p:sp>
      <p:pic>
        <p:nvPicPr>
          <p:cNvPr id="830" name="" descr=""/>
          <p:cNvPicPr/>
          <p:nvPr/>
        </p:nvPicPr>
        <p:blipFill>
          <a:blip r:embed="rId1"/>
          <a:stretch/>
        </p:blipFill>
        <p:spPr>
          <a:xfrm>
            <a:off x="360" y="152280"/>
            <a:ext cx="9067320" cy="6121080"/>
          </a:xfrm>
          <a:prstGeom prst="rect">
            <a:avLst/>
          </a:prstGeom>
          <a:ln>
            <a:noFill/>
          </a:ln>
        </p:spPr>
      </p:pic>
    </p:spTree>
  </p:cSld>
  <mc:AlternateContent>
    <mc:Choice Requires="p14">
      <p:transition spd="slow" p14:dur="2000"/>
    </mc:Choice>
    <mc:Fallback>
      <p:transition spd="slow"/>
    </mc:Fallback>
  </mc:AlternateContent>
  <p:timing>
    <p:tnLst>
      <p:par>
        <p:cTn id="283" dur="indefinite" restart="never" nodeType="tmRoot">
          <p:childTnLst>
            <p:seq>
              <p:cTn id="284" dur="indefinite"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EF62409E-5558-49AA-8D53-77429863A1EE}" type="slidenum">
              <a:rPr b="0" lang="en-US" sz="1400" spc="-1" strike="noStrike">
                <a:solidFill>
                  <a:srgbClr val="000000"/>
                </a:solidFill>
                <a:latin typeface="Times New Roman"/>
              </a:rPr>
              <a:t>&lt;number&gt;</a:t>
            </a:fld>
            <a:endParaRPr b="0" lang="en-US" sz="1400" spc="-1" strike="noStrike">
              <a:latin typeface="Arial"/>
            </a:endParaRPr>
          </a:p>
        </p:txBody>
      </p:sp>
      <p:sp>
        <p:nvSpPr>
          <p:cNvPr id="832" name="CustomShape 2"/>
          <p:cNvSpPr/>
          <p:nvPr/>
        </p:nvSpPr>
        <p:spPr>
          <a:xfrm>
            <a:off x="8078760" y="228600"/>
            <a:ext cx="8665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p.315</a:t>
            </a:r>
            <a:endParaRPr b="0" lang="en-US" sz="2400" spc="-1" strike="noStrike">
              <a:latin typeface="Arial"/>
            </a:endParaRPr>
          </a:p>
        </p:txBody>
      </p:sp>
      <p:sp>
        <p:nvSpPr>
          <p:cNvPr id="833" name="CustomShape 3"/>
          <p:cNvSpPr/>
          <p:nvPr/>
        </p:nvSpPr>
        <p:spPr>
          <a:xfrm>
            <a:off x="3273480" y="6248520"/>
            <a:ext cx="34362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After the release B request</a:t>
            </a:r>
            <a:endParaRPr b="0" lang="en-US" sz="2400" spc="-1" strike="noStrike">
              <a:latin typeface="Arial"/>
            </a:endParaRPr>
          </a:p>
        </p:txBody>
      </p:sp>
      <p:pic>
        <p:nvPicPr>
          <p:cNvPr id="834" name="" descr=""/>
          <p:cNvPicPr/>
          <p:nvPr/>
        </p:nvPicPr>
        <p:blipFill>
          <a:blip r:embed="rId1"/>
          <a:stretch/>
        </p:blipFill>
        <p:spPr>
          <a:xfrm>
            <a:off x="152280" y="228600"/>
            <a:ext cx="8762760" cy="5752800"/>
          </a:xfrm>
          <a:prstGeom prst="rect">
            <a:avLst/>
          </a:prstGeom>
          <a:ln>
            <a:noFill/>
          </a:ln>
        </p:spPr>
      </p:pic>
    </p:spTree>
  </p:cSld>
  <mc:AlternateContent>
    <mc:Choice Requires="p14">
      <p:transition spd="slow" p14:dur="2000"/>
    </mc:Choice>
    <mc:Fallback>
      <p:transition spd="slow"/>
    </mc:Fallback>
  </mc:AlternateContent>
  <p:timing>
    <p:tnLst>
      <p:par>
        <p:cTn id="285" dur="indefinite" restart="never" nodeType="tmRoot">
          <p:childTnLst>
            <p:seq>
              <p:cTn id="286" dur="indefinite"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15646927-0C57-494B-813C-020074A94FF6}" type="slidenum">
              <a:rPr b="0" lang="en-US" sz="1400" spc="-1" strike="noStrike">
                <a:solidFill>
                  <a:srgbClr val="000000"/>
                </a:solidFill>
                <a:latin typeface="Times New Roman"/>
              </a:rPr>
              <a:t>&lt;number&gt;</a:t>
            </a:fld>
            <a:endParaRPr b="0" lang="en-US" sz="1400" spc="-1" strike="noStrike">
              <a:latin typeface="Arial"/>
            </a:endParaRPr>
          </a:p>
        </p:txBody>
      </p:sp>
      <p:sp>
        <p:nvSpPr>
          <p:cNvPr id="83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Relocation</a:t>
            </a:r>
            <a:endParaRPr b="0" lang="en-US" sz="3600" spc="-1" strike="noStrike">
              <a:latin typeface="Arial"/>
            </a:endParaRPr>
          </a:p>
        </p:txBody>
      </p:sp>
      <p:sp>
        <p:nvSpPr>
          <p:cNvPr id="837"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In a fixed equal-sized partition system, a process may be loaded into any open partition.  When swapped out and back in, it may be loaded into a different partition.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In a fixed unequal-sized partition system, if a single queue is used, a swapped process may load into a different partition than where it was originally loaded.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In dynamic partitioning, compaction may move processes around in memory.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So…an absolute physical addressing scheme will not work in these situations.</a:t>
            </a:r>
            <a:endParaRPr b="0" lang="en-US" sz="2400" spc="-1" strike="noStrike">
              <a:latin typeface="Arial"/>
            </a:endParaRPr>
          </a:p>
        </p:txBody>
      </p:sp>
      <p:sp>
        <p:nvSpPr>
          <p:cNvPr id="838"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87" dur="indefinite" restart="never" nodeType="tmRoot">
          <p:childTnLst>
            <p:seq>
              <p:cTn id="28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9A739E90-5553-4319-AA9D-E966BF7EBD20}" type="slidenum">
              <a:rPr b="0" lang="en-US" sz="1400" spc="-1" strike="noStrike">
                <a:solidFill>
                  <a:srgbClr val="000000"/>
                </a:solidFill>
                <a:latin typeface="Arial"/>
              </a:rPr>
              <a:t>&lt;number&gt;</a:t>
            </a:fld>
            <a:endParaRPr b="0" lang="en-US" sz="1400" spc="-1" strike="noStrike">
              <a:latin typeface="Arial"/>
            </a:endParaRPr>
          </a:p>
        </p:txBody>
      </p:sp>
      <p:sp>
        <p:nvSpPr>
          <p:cNvPr id="315" name="CustomShape 2"/>
          <p:cNvSpPr/>
          <p:nvPr/>
        </p:nvSpPr>
        <p:spPr>
          <a:xfrm>
            <a:off x="685800" y="76320"/>
            <a:ext cx="7771680" cy="78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Data Coherence</a:t>
            </a:r>
            <a:endParaRPr b="0" lang="en-US" sz="3600" spc="-1" strike="noStrike">
              <a:latin typeface="Arial"/>
            </a:endParaRPr>
          </a:p>
        </p:txBody>
      </p:sp>
      <p:sp>
        <p:nvSpPr>
          <p:cNvPr id="316" name="CustomShape 3"/>
          <p:cNvSpPr/>
          <p:nvPr/>
        </p:nvSpPr>
        <p:spPr>
          <a:xfrm>
            <a:off x="685800" y="1474920"/>
            <a:ext cx="3809160" cy="4599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pPr>
            <a:r>
              <a:rPr b="0" lang="en-US" sz="2000" spc="-1" strike="noStrike">
                <a:solidFill>
                  <a:srgbClr val="000000"/>
                </a:solidFill>
                <a:latin typeface="Arial"/>
              </a:rPr>
              <a:t>P1:</a:t>
            </a: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a = a + 1</a:t>
            </a: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b = b + 1</a:t>
            </a: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P2:</a:t>
            </a: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a = a * 2</a:t>
            </a: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b = b * 2</a:t>
            </a:r>
            <a:endParaRPr b="0" lang="en-US" sz="2000" spc="-1" strike="noStrike">
              <a:latin typeface="Arial"/>
            </a:endParaRPr>
          </a:p>
          <a:p>
            <a:pPr marL="343080" indent="-342360">
              <a:lnSpc>
                <a:spcPct val="8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If a=b=2, then a=6, b=6</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p:txBody>
      </p:sp>
      <p:sp>
        <p:nvSpPr>
          <p:cNvPr id="317" name="CustomShape 4"/>
          <p:cNvSpPr/>
          <p:nvPr/>
        </p:nvSpPr>
        <p:spPr>
          <a:xfrm>
            <a:off x="4648320" y="1474920"/>
            <a:ext cx="3809160" cy="4599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pPr>
            <a:r>
              <a:rPr b="0" lang="en-US" sz="2000" spc="-1" strike="noStrike">
                <a:solidFill>
                  <a:srgbClr val="000000"/>
                </a:solidFill>
                <a:latin typeface="Arial"/>
              </a:rPr>
              <a:t>But if interleaved:</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a = a + 1</a:t>
            </a: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a = a * 2</a:t>
            </a: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b = b * 2</a:t>
            </a: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b = b + 1</a:t>
            </a:r>
            <a:endParaRPr b="0" lang="en-US" sz="2000" spc="-1" strike="noStrike">
              <a:latin typeface="Arial"/>
            </a:endParaRPr>
          </a:p>
          <a:p>
            <a:pPr marL="343080" indent="-342360">
              <a:lnSpc>
                <a:spcPct val="8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Arial"/>
              </a:rPr>
              <a:t>Then a = 6 and b = 5</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p:txBody>
      </p:sp>
      <p:sp>
        <p:nvSpPr>
          <p:cNvPr id="318" name="CustomShape 5"/>
          <p:cNvSpPr/>
          <p:nvPr/>
        </p:nvSpPr>
        <p:spPr>
          <a:xfrm>
            <a:off x="838080" y="5181480"/>
            <a:ext cx="6722280" cy="15523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Times New Roman"/>
                <a:ea typeface="DejaVu Sans"/>
              </a:rPr>
              <a:t>If we wish to execute P1 and P2 and ensure a and b are always equal, we see a problem if their instructions are interleaved.</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Can be solved by critical section.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68791AE4-D883-4D23-A542-29E7E1D97403}" type="slidenum">
              <a:rPr b="0" lang="en-US" sz="1400" spc="-1" strike="noStrike">
                <a:solidFill>
                  <a:srgbClr val="000000"/>
                </a:solidFill>
                <a:latin typeface="Times New Roman"/>
              </a:rPr>
              <a:t>&lt;number&gt;</a:t>
            </a:fld>
            <a:endParaRPr b="0" lang="en-US" sz="1400" spc="-1" strike="noStrike">
              <a:latin typeface="Arial"/>
            </a:endParaRPr>
          </a:p>
        </p:txBody>
      </p:sp>
      <p:sp>
        <p:nvSpPr>
          <p:cNvPr id="84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Relocation</a:t>
            </a:r>
            <a:endParaRPr b="0" lang="en-US" sz="3600" spc="-1" strike="noStrike">
              <a:latin typeface="Arial"/>
            </a:endParaRPr>
          </a:p>
        </p:txBody>
      </p:sp>
      <p:sp>
        <p:nvSpPr>
          <p:cNvPr id="841"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Types of addresses: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Physical address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This is the actual memory address.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Also called the absolute address.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Logical address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Address from program’s viewpoint independent of current loaded position.</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Relative address:  A logical address relative to a known point (beginning of program, for example).</a:t>
            </a:r>
            <a:endParaRPr b="0" lang="en-US" sz="2400" spc="-1" strike="noStrike">
              <a:latin typeface="Arial"/>
            </a:endParaRPr>
          </a:p>
        </p:txBody>
      </p:sp>
      <p:sp>
        <p:nvSpPr>
          <p:cNvPr id="842"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89" dur="indefinite" restart="never" nodeType="tmRoot">
          <p:childTnLst>
            <p:seq>
              <p:cTn id="290" dur="indefinite"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3BF4A1A9-B097-4892-B230-1466957C32E9}" type="slidenum">
              <a:rPr b="0" lang="en-US" sz="1400" spc="-1" strike="noStrike">
                <a:solidFill>
                  <a:srgbClr val="000000"/>
                </a:solidFill>
                <a:latin typeface="Times New Roman"/>
              </a:rPr>
              <a:t>&lt;number&gt;</a:t>
            </a:fld>
            <a:endParaRPr b="0" lang="en-US" sz="1400" spc="-1" strike="noStrike">
              <a:latin typeface="Arial"/>
            </a:endParaRPr>
          </a:p>
        </p:txBody>
      </p:sp>
      <p:sp>
        <p:nvSpPr>
          <p:cNvPr id="84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Address Translation</a:t>
            </a:r>
            <a:endParaRPr b="0" lang="en-US" sz="3600" spc="-1" strike="noStrike">
              <a:latin typeface="Arial"/>
            </a:endParaRPr>
          </a:p>
        </p:txBody>
      </p:sp>
      <p:sp>
        <p:nvSpPr>
          <p:cNvPr id="845"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relative addressing is used relative to the beginning of the program, then these addresses need to be translated to physical addresses depending on where it is loaded.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can be done at runtime with special hardware.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For example, a “base register” may contain the physical address of the program origin.  This is then added to each relative address to get the physical address.  A “bounds register” ensures the new address is inside this process’s memory space.</a:t>
            </a:r>
            <a:endParaRPr b="0" lang="en-US" sz="2400" spc="-1" strike="noStrike">
              <a:latin typeface="Arial"/>
            </a:endParaRPr>
          </a:p>
        </p:txBody>
      </p:sp>
      <p:sp>
        <p:nvSpPr>
          <p:cNvPr id="846" name="CustomShape 4"/>
          <p:cNvSpPr/>
          <p:nvPr/>
        </p:nvSpPr>
        <p:spPr>
          <a:xfrm>
            <a:off x="11880" y="76320"/>
            <a:ext cx="2733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Memory partitioning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91" dur="indefinite" restart="never" nodeType="tmRoot">
          <p:childTnLst>
            <p:seq>
              <p:cTn id="292" dur="indefinite" nodeType="mainSeq"/>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E264A4F9-8734-49EB-AB0C-4993A988B7C8}" type="slidenum">
              <a:rPr b="0" lang="en-US" sz="1400" spc="-1" strike="noStrike">
                <a:solidFill>
                  <a:srgbClr val="000000"/>
                </a:solidFill>
                <a:latin typeface="Times New Roman"/>
              </a:rPr>
              <a:t>&lt;number&gt;</a:t>
            </a:fld>
            <a:endParaRPr b="0" lang="en-US" sz="1400" spc="-1" strike="noStrike">
              <a:latin typeface="Arial"/>
            </a:endParaRPr>
          </a:p>
        </p:txBody>
      </p:sp>
      <p:pic>
        <p:nvPicPr>
          <p:cNvPr id="848" name="" descr=""/>
          <p:cNvPicPr/>
          <p:nvPr/>
        </p:nvPicPr>
        <p:blipFill>
          <a:blip r:embed="rId1"/>
          <a:stretch/>
        </p:blipFill>
        <p:spPr>
          <a:xfrm>
            <a:off x="838080" y="0"/>
            <a:ext cx="6933960" cy="6565680"/>
          </a:xfrm>
          <a:prstGeom prst="rect">
            <a:avLst/>
          </a:prstGeom>
          <a:ln>
            <a:noFill/>
          </a:ln>
        </p:spPr>
      </p:pic>
    </p:spTree>
  </p:cSld>
  <mc:AlternateContent>
    <mc:Choice Requires="p14">
      <p:transition spd="slow" p14:dur="2000"/>
    </mc:Choice>
    <mc:Fallback>
      <p:transition spd="slow"/>
    </mc:Fallback>
  </mc:AlternateContent>
  <p:timing>
    <p:tnLst>
      <p:par>
        <p:cTn id="293" dur="indefinite" restart="never" nodeType="tmRoot">
          <p:childTnLst>
            <p:seq>
              <p:cTn id="294" dur="indefinite"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772D96B3-E920-408A-9E6B-7C6BD4801394}" type="slidenum">
              <a:rPr b="0" lang="en-US" sz="1400" spc="-1" strike="noStrike">
                <a:solidFill>
                  <a:srgbClr val="000000"/>
                </a:solidFill>
                <a:latin typeface="Times New Roman"/>
              </a:rPr>
              <a:t>&lt;number&gt;</a:t>
            </a:fld>
            <a:endParaRPr b="0" lang="en-US" sz="1400" spc="-1" strike="noStrike">
              <a:latin typeface="Arial"/>
            </a:endParaRPr>
          </a:p>
        </p:txBody>
      </p:sp>
      <p:sp>
        <p:nvSpPr>
          <p:cNvPr id="85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Paging</a:t>
            </a:r>
            <a:endParaRPr b="0" lang="en-US" sz="3600" spc="-1" strike="noStrike">
              <a:latin typeface="Arial"/>
            </a:endParaRPr>
          </a:p>
        </p:txBody>
      </p:sp>
      <p:sp>
        <p:nvSpPr>
          <p:cNvPr id="851"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Paging is a more modern memory management approach.</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In paging, the memory is partitioned into small equal-size chunks.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Likewise a program is divided into the same equal-size chunks.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chunks of a program are called pages and chunks of memory are called frames.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95" dur="indefinite" restart="never" nodeType="tmRoot">
          <p:childTnLst>
            <p:seq>
              <p:cTn id="296" dur="indefinite" nodeType="mainSeq"/>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38F8151-90FE-415B-8772-5DF73462A129}" type="slidenum">
              <a:rPr b="0" lang="en-US" sz="1400" spc="-1" strike="noStrike">
                <a:solidFill>
                  <a:srgbClr val="000000"/>
                </a:solidFill>
                <a:latin typeface="Times New Roman"/>
              </a:rPr>
              <a:t>&lt;number&gt;</a:t>
            </a:fld>
            <a:endParaRPr b="0" lang="en-US" sz="1400" spc="-1" strike="noStrike">
              <a:latin typeface="Arial"/>
            </a:endParaRPr>
          </a:p>
        </p:txBody>
      </p:sp>
      <p:sp>
        <p:nvSpPr>
          <p:cNvPr id="853" name="CustomShape 2"/>
          <p:cNvSpPr/>
          <p:nvPr/>
        </p:nvSpPr>
        <p:spPr>
          <a:xfrm>
            <a:off x="7773840" y="6172200"/>
            <a:ext cx="8665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p.318</a:t>
            </a:r>
            <a:endParaRPr b="0" lang="en-US" sz="2400" spc="-1" strike="noStrike">
              <a:latin typeface="Arial"/>
            </a:endParaRPr>
          </a:p>
        </p:txBody>
      </p:sp>
      <p:pic>
        <p:nvPicPr>
          <p:cNvPr id="854" name="" descr=""/>
          <p:cNvPicPr/>
          <p:nvPr/>
        </p:nvPicPr>
        <p:blipFill>
          <a:blip r:embed="rId1"/>
          <a:stretch/>
        </p:blipFill>
        <p:spPr>
          <a:xfrm>
            <a:off x="228600" y="457200"/>
            <a:ext cx="8610120" cy="5194080"/>
          </a:xfrm>
          <a:prstGeom prst="rect">
            <a:avLst/>
          </a:prstGeom>
          <a:ln>
            <a:noFill/>
          </a:ln>
        </p:spPr>
      </p:pic>
    </p:spTree>
  </p:cSld>
  <mc:AlternateContent>
    <mc:Choice Requires="p14">
      <p:transition spd="slow" p14:dur="2000"/>
    </mc:Choice>
    <mc:Fallback>
      <p:transition spd="slow"/>
    </mc:Fallback>
  </mc:AlternateContent>
  <p:timing>
    <p:tnLst>
      <p:par>
        <p:cTn id="297" dur="indefinite" restart="never" nodeType="tmRoot">
          <p:childTnLst>
            <p:seq>
              <p:cTn id="298" dur="indefinite" nodeType="mainSeq"/>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3C325DC9-B398-4AE0-ACEF-87E637F74F02}" type="slidenum">
              <a:rPr b="0" lang="en-US" sz="1400" spc="-1" strike="noStrike">
                <a:solidFill>
                  <a:srgbClr val="000000"/>
                </a:solidFill>
                <a:latin typeface="Times New Roman"/>
              </a:rPr>
              <a:t>&lt;number&gt;</a:t>
            </a:fld>
            <a:endParaRPr b="0" lang="en-US" sz="1400" spc="-1" strike="noStrike">
              <a:latin typeface="Arial"/>
            </a:endParaRPr>
          </a:p>
        </p:txBody>
      </p:sp>
      <p:sp>
        <p:nvSpPr>
          <p:cNvPr id="856" name="CustomShape 2"/>
          <p:cNvSpPr/>
          <p:nvPr/>
        </p:nvSpPr>
        <p:spPr>
          <a:xfrm>
            <a:off x="7773840" y="6172200"/>
            <a:ext cx="8665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p.318</a:t>
            </a:r>
            <a:endParaRPr b="0" lang="en-US" sz="2400" spc="-1" strike="noStrike">
              <a:latin typeface="Arial"/>
            </a:endParaRPr>
          </a:p>
        </p:txBody>
      </p:sp>
      <p:pic>
        <p:nvPicPr>
          <p:cNvPr id="857" name="" descr=""/>
          <p:cNvPicPr/>
          <p:nvPr/>
        </p:nvPicPr>
        <p:blipFill>
          <a:blip r:embed="rId1"/>
          <a:stretch/>
        </p:blipFill>
        <p:spPr>
          <a:xfrm>
            <a:off x="380880" y="101520"/>
            <a:ext cx="8534160" cy="5981400"/>
          </a:xfrm>
          <a:prstGeom prst="rect">
            <a:avLst/>
          </a:prstGeom>
          <a:ln>
            <a:noFill/>
          </a:ln>
        </p:spPr>
      </p:pic>
    </p:spTree>
  </p:cSld>
  <mc:AlternateContent>
    <mc:Choice Requires="p14">
      <p:transition spd="slow" p14:dur="2000"/>
    </mc:Choice>
    <mc:Fallback>
      <p:transition spd="slow"/>
    </mc:Fallback>
  </mc:AlternateContent>
  <p:timing>
    <p:tnLst>
      <p:par>
        <p:cTn id="299" dur="indefinite" restart="never" nodeType="tmRoot">
          <p:childTnLst>
            <p:seq>
              <p:cTn id="300" dur="indefinite" nodeType="mainSeq"/>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EFAD7065-1A02-4857-9A4B-A0CAF7190D69}" type="slidenum">
              <a:rPr b="0" lang="en-US" sz="1400" spc="-1" strike="noStrike">
                <a:solidFill>
                  <a:srgbClr val="000000"/>
                </a:solidFill>
                <a:latin typeface="Times New Roman"/>
              </a:rPr>
              <a:t>&lt;number&gt;</a:t>
            </a:fld>
            <a:endParaRPr b="0" lang="en-US" sz="1400" spc="-1" strike="noStrike">
              <a:latin typeface="Arial"/>
            </a:endParaRPr>
          </a:p>
        </p:txBody>
      </p:sp>
      <p:sp>
        <p:nvSpPr>
          <p:cNvPr id="859"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Paging</a:t>
            </a:r>
            <a:endParaRPr b="0" lang="en-US" sz="3600" spc="-1" strike="noStrike">
              <a:latin typeface="Arial"/>
            </a:endParaRPr>
          </a:p>
        </p:txBody>
      </p:sp>
      <p:sp>
        <p:nvSpPr>
          <p:cNvPr id="860"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OS maintains a page table for each process.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Each entry of a page table consist of the frame number where the corresponding page is physically located in memory.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page table is indexed by the page number to obtain the frame number.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free frame list, available for pages, is also maintained.</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01" dur="indefinite" restart="never" nodeType="tmRoot">
          <p:childTnLst>
            <p:seq>
              <p:cTn id="302" dur="indefinite" nodeType="mainSeq"/>
              <p:prevCondLst>
                <p:cond delay="0" evt="onPrev">
                  <p:tgtEl>
                    <p:sldTgt/>
                  </p:tgtEl>
                </p:cond>
              </p:prevCondLst>
              <p:nextCondLst>
                <p:cond delay="0"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EF0914B-1CEF-456F-8277-6C30D507C0D6}" type="slidenum">
              <a:rPr b="0" lang="en-US" sz="1400" spc="-1" strike="noStrike">
                <a:solidFill>
                  <a:srgbClr val="000000"/>
                </a:solidFill>
                <a:latin typeface="Times New Roman"/>
              </a:rPr>
              <a:t>&lt;number&gt;</a:t>
            </a:fld>
            <a:endParaRPr b="0" lang="en-US" sz="1400" spc="-1" strike="noStrike">
              <a:latin typeface="Arial"/>
            </a:endParaRPr>
          </a:p>
        </p:txBody>
      </p:sp>
      <p:sp>
        <p:nvSpPr>
          <p:cNvPr id="862" name="CustomShape 2"/>
          <p:cNvSpPr/>
          <p:nvPr/>
        </p:nvSpPr>
        <p:spPr>
          <a:xfrm>
            <a:off x="129960" y="193680"/>
            <a:ext cx="65070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Page tables for each process in (f) of previous slide.</a:t>
            </a:r>
            <a:endParaRPr b="0" lang="en-US" sz="2400" spc="-1" strike="noStrike">
              <a:latin typeface="Arial"/>
            </a:endParaRPr>
          </a:p>
        </p:txBody>
      </p:sp>
      <p:pic>
        <p:nvPicPr>
          <p:cNvPr id="863" name="" descr=""/>
          <p:cNvPicPr/>
          <p:nvPr/>
        </p:nvPicPr>
        <p:blipFill>
          <a:blip r:embed="rId1"/>
          <a:stretch/>
        </p:blipFill>
        <p:spPr>
          <a:xfrm>
            <a:off x="304920" y="1066680"/>
            <a:ext cx="8534160" cy="3543120"/>
          </a:xfrm>
          <a:prstGeom prst="rect">
            <a:avLst/>
          </a:prstGeom>
          <a:ln>
            <a:noFill/>
          </a:ln>
        </p:spPr>
      </p:pic>
    </p:spTree>
  </p:cSld>
  <mc:AlternateContent>
    <mc:Choice Requires="p14">
      <p:transition spd="slow" p14:dur="2000"/>
    </mc:Choice>
    <mc:Fallback>
      <p:transition spd="slow"/>
    </mc:Fallback>
  </mc:AlternateContent>
  <p:timing>
    <p:tnLst>
      <p:par>
        <p:cTn id="303" dur="indefinite" restart="never" nodeType="tmRoot">
          <p:childTnLst>
            <p:seq>
              <p:cTn id="304" dur="indefinite" nodeType="mainSeq"/>
              <p:prevCondLst>
                <p:cond delay="0" evt="onPrev">
                  <p:tgtEl>
                    <p:sldTgt/>
                  </p:tgtEl>
                </p:cond>
              </p:prevCondLst>
              <p:nextCondLst>
                <p:cond delay="0"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A084024B-F057-423D-B9E2-2C02EBC3012E}" type="slidenum">
              <a:rPr b="0" lang="en-US" sz="1400" spc="-1" strike="noStrike">
                <a:solidFill>
                  <a:srgbClr val="000000"/>
                </a:solidFill>
                <a:latin typeface="Times New Roman"/>
              </a:rPr>
              <a:t>&lt;number&gt;</a:t>
            </a:fld>
            <a:endParaRPr b="0" lang="en-US" sz="1400" spc="-1" strike="noStrike">
              <a:latin typeface="Arial"/>
            </a:endParaRPr>
          </a:p>
        </p:txBody>
      </p:sp>
      <p:sp>
        <p:nvSpPr>
          <p:cNvPr id="865"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Paging</a:t>
            </a:r>
            <a:endParaRPr b="0" lang="en-US" sz="3600" spc="-1" strike="noStrike">
              <a:latin typeface="Arial"/>
            </a:endParaRPr>
          </a:p>
        </p:txBody>
      </p:sp>
      <p:sp>
        <p:nvSpPr>
          <p:cNvPr id="866"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In a paging system, within each program, each logical address consists of a page number and an offset within the page.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CPU register holds the starting physical address of the page table of the process which is running.</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Presented with a logical address (page number, offset) the CPU accesses the page table to obtain the physical address (frame number, offset).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05" dur="indefinite" restart="never" nodeType="tmRoot">
          <p:childTnLst>
            <p:seq>
              <p:cTn id="306" dur="indefinite" nodeType="mainSeq"/>
              <p:prevCondLst>
                <p:cond delay="0" evt="onPrev">
                  <p:tgtEl>
                    <p:sldTgt/>
                  </p:tgtEl>
                </p:cond>
              </p:prevCondLst>
              <p:nextCondLst>
                <p:cond delay="0" evt="onNext">
                  <p:tgtEl>
                    <p:sldTgt/>
                  </p:tgtEl>
                </p:cond>
              </p:nextCondLst>
            </p:seq>
          </p:childTnLst>
        </p:cTn>
      </p:par>
    </p:tnLst>
  </p:timing>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30B2FE52-59A0-48E4-A9B1-FAE8BC3118ED}" type="slidenum">
              <a:rPr b="0" lang="en-US" sz="1400" spc="-1" strike="noStrike">
                <a:solidFill>
                  <a:srgbClr val="000000"/>
                </a:solidFill>
                <a:latin typeface="Times New Roman"/>
              </a:rPr>
              <a:t>&lt;number&gt;</a:t>
            </a:fld>
            <a:endParaRPr b="0" lang="en-US" sz="1400" spc="-1" strike="noStrike">
              <a:latin typeface="Arial"/>
            </a:endParaRPr>
          </a:p>
        </p:txBody>
      </p:sp>
      <p:pic>
        <p:nvPicPr>
          <p:cNvPr id="868" name="" descr=""/>
          <p:cNvPicPr/>
          <p:nvPr/>
        </p:nvPicPr>
        <p:blipFill>
          <a:blip r:embed="rId1"/>
          <a:stretch/>
        </p:blipFill>
        <p:spPr>
          <a:xfrm>
            <a:off x="533520" y="152280"/>
            <a:ext cx="7924320" cy="6565680"/>
          </a:xfrm>
          <a:prstGeom prst="rect">
            <a:avLst/>
          </a:prstGeom>
          <a:ln>
            <a:noFill/>
          </a:ln>
        </p:spPr>
      </p:pic>
    </p:spTree>
  </p:cSld>
  <mc:AlternateContent>
    <mc:Choice Requires="p14">
      <p:transition spd="slow" p14:dur="2000"/>
    </mc:Choice>
    <mc:Fallback>
      <p:transition spd="slow"/>
    </mc:Fallback>
  </mc:AlternateContent>
  <p:timing>
    <p:tnLst>
      <p:par>
        <p:cTn id="307" dur="indefinite" restart="never" nodeType="tmRoot">
          <p:childTnLst>
            <p:seq>
              <p:cTn id="30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F1612E83-0458-4462-A91C-4A7C9A765F60}" type="slidenum">
              <a:rPr b="0" lang="en-US" sz="1400" spc="-1" strike="noStrike">
                <a:solidFill>
                  <a:srgbClr val="000000"/>
                </a:solidFill>
                <a:latin typeface="Arial"/>
              </a:rPr>
              <a:t>&lt;number&gt;</a:t>
            </a:fld>
            <a:endParaRPr b="0" lang="en-US" sz="1400" spc="-1" strike="noStrike">
              <a:latin typeface="Arial"/>
            </a:endParaRPr>
          </a:p>
        </p:txBody>
      </p:sp>
      <p:sp>
        <p:nvSpPr>
          <p:cNvPr id="320"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Cooperation by Communication</a:t>
            </a:r>
            <a:endParaRPr b="0" lang="en-US" sz="3600" spc="-1" strike="noStrike">
              <a:latin typeface="Arial"/>
            </a:endParaRPr>
          </a:p>
        </p:txBody>
      </p:sp>
      <p:sp>
        <p:nvSpPr>
          <p:cNvPr id="321"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Here there is no mutual exclusion issue since the processes are not sharing a resource but rather sending messages to each other, but there could still be deadlock or starvation.</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A pair of processes may be deadlocked waiting for the other to send a message.</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Three processes may be sending messages to each other, but one could be starved while the other two communicate</a:t>
            </a:r>
            <a:r>
              <a:rPr b="0" lang="en-US" sz="2400" spc="-1" strike="noStrike">
                <a:solidFill>
                  <a:srgbClr val="000000"/>
                </a:solidFill>
                <a:latin typeface="Arial"/>
              </a:rPr>
              <a: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8E348C3-62E8-4766-B5D1-1F5499DAB449}" type="slidenum">
              <a:rPr b="0" lang="en-US" sz="1400" spc="-1" strike="noStrike">
                <a:solidFill>
                  <a:srgbClr val="000000"/>
                </a:solidFill>
                <a:latin typeface="Times New Roman"/>
              </a:rPr>
              <a:t>&lt;number&gt;</a:t>
            </a:fld>
            <a:endParaRPr b="0" lang="en-US" sz="1400" spc="-1" strike="noStrike">
              <a:latin typeface="Arial"/>
            </a:endParaRPr>
          </a:p>
        </p:txBody>
      </p:sp>
      <p:pic>
        <p:nvPicPr>
          <p:cNvPr id="870" name="" descr=""/>
          <p:cNvPicPr/>
          <p:nvPr/>
        </p:nvPicPr>
        <p:blipFill>
          <a:blip r:embed="rId1"/>
          <a:stretch/>
        </p:blipFill>
        <p:spPr>
          <a:xfrm>
            <a:off x="228600" y="380880"/>
            <a:ext cx="8762760" cy="5574960"/>
          </a:xfrm>
          <a:prstGeom prst="rect">
            <a:avLst/>
          </a:prstGeom>
          <a:ln>
            <a:noFill/>
          </a:ln>
        </p:spPr>
      </p:pic>
    </p:spTree>
  </p:cSld>
  <mc:AlternateContent>
    <mc:Choice Requires="p14">
      <p:transition spd="slow" p14:dur="2000"/>
    </mc:Choice>
    <mc:Fallback>
      <p:transition spd="slow"/>
    </mc:Fallback>
  </mc:AlternateContent>
  <p:timing>
    <p:tnLst>
      <p:par>
        <p:cTn id="309" dur="indefinite" restart="never" nodeType="tmRoot">
          <p:childTnLst>
            <p:seq>
              <p:cTn id="310" dur="indefinite" nodeType="mainSeq"/>
              <p:prevCondLst>
                <p:cond delay="0" evt="onPrev">
                  <p:tgtEl>
                    <p:sldTgt/>
                  </p:tgtEl>
                </p:cond>
              </p:prevCondLst>
              <p:nextCondLst>
                <p:cond delay="0" evt="onNext">
                  <p:tgtEl>
                    <p:sldTgt/>
                  </p:tgtEl>
                </p:cond>
              </p:nextCondLst>
            </p:seq>
          </p:childTnLst>
        </p:cTn>
      </p:par>
    </p:tnLst>
  </p:timing>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7FF6D0A4-BA70-422E-95D2-B8BA3ECC7D9A}" type="slidenum">
              <a:rPr b="0" lang="en-US" sz="1400" spc="-1" strike="noStrike">
                <a:solidFill>
                  <a:srgbClr val="000000"/>
                </a:solidFill>
                <a:latin typeface="Times New Roman"/>
              </a:rPr>
              <a:t>&lt;number&gt;</a:t>
            </a:fld>
            <a:endParaRPr b="0" lang="en-US" sz="1400" spc="-1" strike="noStrike">
              <a:latin typeface="Arial"/>
            </a:endParaRPr>
          </a:p>
        </p:txBody>
      </p:sp>
      <p:sp>
        <p:nvSpPr>
          <p:cNvPr id="872"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Segmentation</a:t>
            </a:r>
            <a:endParaRPr b="0" lang="en-US" sz="3600" spc="-1" strike="noStrike">
              <a:latin typeface="Arial"/>
            </a:endParaRPr>
          </a:p>
        </p:txBody>
      </p:sp>
      <p:sp>
        <p:nvSpPr>
          <p:cNvPr id="873" name="CustomShape 3"/>
          <p:cNvSpPr/>
          <p:nvPr/>
        </p:nvSpPr>
        <p:spPr>
          <a:xfrm>
            <a:off x="685800" y="137160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Similar to paging but uses a segment number and offset.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Segments are not equally-sized.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Similar to dynamic partitioning except a program can span multiple segments that need not be contiguous.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Suffers external fragmentation.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Segments usually are visible to the programmer for partitioning the program into segments and assigning properties to the segment (e.g. read-only).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Segment table gives starting address of segment.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Chapter 8 has more information on 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11" dur="indefinite" restart="never" nodeType="tmRoot">
          <p:childTnLst>
            <p:seq>
              <p:cTn id="312" dur="indefinite" nodeType="mainSeq"/>
              <p:prevCondLst>
                <p:cond delay="0" evt="onPrev">
                  <p:tgtEl>
                    <p:sldTgt/>
                  </p:tgtEl>
                </p:cond>
              </p:prevCondLst>
              <p:nextCondLst>
                <p:cond delay="0" evt="onNext">
                  <p:tgtEl>
                    <p:sldTgt/>
                  </p:tgtEl>
                </p:cond>
              </p:nextCondLst>
            </p:seq>
          </p:childTnLst>
        </p:cTn>
      </p:par>
    </p:tnLst>
  </p:timing>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B277017F-E136-45F4-ACAC-1F8327860A25}" type="slidenum">
              <a:rPr b="0" lang="en-US" sz="1400" spc="-1" strike="noStrike">
                <a:solidFill>
                  <a:srgbClr val="000000"/>
                </a:solidFill>
                <a:latin typeface="Times New Roman"/>
              </a:rPr>
              <a:t>&lt;number&gt;</a:t>
            </a:fld>
            <a:endParaRPr b="0" lang="en-US" sz="1400" spc="-1" strike="noStrike">
              <a:latin typeface="Arial"/>
            </a:endParaRPr>
          </a:p>
        </p:txBody>
      </p:sp>
      <p:pic>
        <p:nvPicPr>
          <p:cNvPr id="875" name="" descr=""/>
          <p:cNvPicPr/>
          <p:nvPr/>
        </p:nvPicPr>
        <p:blipFill>
          <a:blip r:embed="rId1"/>
          <a:stretch/>
        </p:blipFill>
        <p:spPr>
          <a:xfrm>
            <a:off x="228600" y="304920"/>
            <a:ext cx="8686440" cy="5295600"/>
          </a:xfrm>
          <a:prstGeom prst="rect">
            <a:avLst/>
          </a:prstGeom>
          <a:ln>
            <a:noFill/>
          </a:ln>
        </p:spPr>
      </p:pic>
    </p:spTree>
  </p:cSld>
  <mc:AlternateContent>
    <mc:Choice Requires="p14">
      <p:transition spd="slow" p14:dur="2000"/>
    </mc:Choice>
    <mc:Fallback>
      <p:transition spd="slow"/>
    </mc:Fallback>
  </mc:AlternateContent>
  <p:timing>
    <p:tnLst>
      <p:par>
        <p:cTn id="313" dur="indefinite" restart="never" nodeType="tmRoot">
          <p:childTnLst>
            <p:seq>
              <p:cTn id="314" dur="indefinite" nodeType="mainSeq"/>
              <p:prevCondLst>
                <p:cond delay="0" evt="onPrev">
                  <p:tgtEl>
                    <p:sldTgt/>
                  </p:tgtEl>
                </p:cond>
              </p:prevCondLst>
              <p:nextCondLst>
                <p:cond delay="0" evt="onNext">
                  <p:tgtEl>
                    <p:sldTgt/>
                  </p:tgtEl>
                </p:cond>
              </p:nextCondLst>
            </p:seq>
          </p:childTnLst>
        </p:cTn>
      </p:par>
    </p:tnLst>
  </p:timing>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CustomShape 1"/>
          <p:cNvSpPr/>
          <p:nvPr/>
        </p:nvSpPr>
        <p:spPr>
          <a:xfrm>
            <a:off x="3124080" y="6248520"/>
            <a:ext cx="2894760" cy="4564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400" spc="-1" strike="noStrike">
                <a:solidFill>
                  <a:srgbClr val="000000"/>
                </a:solidFill>
                <a:latin typeface="Times New Roman"/>
              </a:rPr>
              <a:t>© 2018 by Greg Ozbirn, UTD, for use with Stalling's 9th Ed. OS book</a:t>
            </a:r>
            <a:endParaRPr b="0" lang="en-US" sz="1400" spc="-1" strike="noStrike">
              <a:latin typeface="Arial"/>
            </a:endParaRPr>
          </a:p>
        </p:txBody>
      </p:sp>
      <p:sp>
        <p:nvSpPr>
          <p:cNvPr id="877" name="CustomShape 2"/>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CD20B781-228B-414A-8013-149135AD3F09}" type="slidenum">
              <a:rPr b="0" lang="en-US" sz="1400" spc="-1" strike="noStrike">
                <a:solidFill>
                  <a:srgbClr val="000000"/>
                </a:solidFill>
                <a:latin typeface="Times New Roman"/>
              </a:rPr>
              <a:t>&lt;number&gt;</a:t>
            </a:fld>
            <a:endParaRPr b="0" lang="en-US" sz="1400" spc="-1" strike="noStrike">
              <a:latin typeface="Arial"/>
            </a:endParaRPr>
          </a:p>
        </p:txBody>
      </p:sp>
      <p:sp>
        <p:nvSpPr>
          <p:cNvPr id="878" name="CustomShape 3"/>
          <p:cNvSpPr/>
          <p:nvPr/>
        </p:nvSpPr>
        <p:spPr>
          <a:xfrm>
            <a:off x="685800" y="228600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Chapter 8</a:t>
            </a:r>
            <a:endParaRPr b="0" lang="en-US" sz="3600" spc="-1" strike="noStrike">
              <a:latin typeface="Arial"/>
            </a:endParaRPr>
          </a:p>
        </p:txBody>
      </p:sp>
      <p:sp>
        <p:nvSpPr>
          <p:cNvPr id="879" name="CustomShape 4"/>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spcBef>
                <a:spcPts val="479"/>
              </a:spcBef>
            </a:pPr>
            <a:r>
              <a:rPr b="0" lang="en-US" sz="2400" spc="-1" strike="noStrike">
                <a:solidFill>
                  <a:srgbClr val="000000"/>
                </a:solidFill>
                <a:latin typeface="Times New Roman"/>
              </a:rPr>
              <a:t>Virtual Memory</a:t>
            </a:r>
            <a:endParaRPr b="0" lang="en-US" sz="2400" spc="-1" strike="noStrike">
              <a:latin typeface="Arial"/>
            </a:endParaRPr>
          </a:p>
        </p:txBody>
      </p:sp>
      <p:sp>
        <p:nvSpPr>
          <p:cNvPr id="880" name="CustomShape 5"/>
          <p:cNvSpPr/>
          <p:nvPr/>
        </p:nvSpPr>
        <p:spPr>
          <a:xfrm>
            <a:off x="2880" y="6248520"/>
            <a:ext cx="9136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Arial"/>
                <a:ea typeface="DejaVu Sans"/>
              </a:rPr>
              <a:t>Fall 2018</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315" dur="indefinite" restart="never" nodeType="tmRoot">
          <p:childTnLst>
            <p:seq>
              <p:cTn id="316" dur="indefinite" nodeType="mainSeq"/>
              <p:prevCondLst>
                <p:cond delay="0" evt="onPrev">
                  <p:tgtEl>
                    <p:sldTgt/>
                  </p:tgtEl>
                </p:cond>
              </p:prevCondLst>
              <p:nextCondLst>
                <p:cond delay="0" evt="onNext">
                  <p:tgtEl>
                    <p:sldTgt/>
                  </p:tgtEl>
                </p:cond>
              </p:nextCondLst>
            </p:seq>
          </p:childTnLst>
        </p:cTn>
      </p:par>
    </p:tnLst>
  </p:timing>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9AE7B6A-B9AA-4C65-9602-013DAD724E7D}" type="slidenum">
              <a:rPr b="0" lang="en-US" sz="1400" spc="-1" strike="noStrike">
                <a:solidFill>
                  <a:srgbClr val="000000"/>
                </a:solidFill>
                <a:latin typeface="Times New Roman"/>
              </a:rPr>
              <a:t>&lt;number&gt;</a:t>
            </a:fld>
            <a:endParaRPr b="0" lang="en-US" sz="1400" spc="-1" strike="noStrike">
              <a:latin typeface="Arial"/>
            </a:endParaRPr>
          </a:p>
        </p:txBody>
      </p:sp>
      <p:sp>
        <p:nvSpPr>
          <p:cNvPr id="882"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Paging and Segmentation</a:t>
            </a:r>
            <a:endParaRPr b="0" lang="en-US" sz="3600" spc="-1" strike="noStrike">
              <a:latin typeface="Arial"/>
            </a:endParaRPr>
          </a:p>
        </p:txBody>
      </p:sp>
      <p:sp>
        <p:nvSpPr>
          <p:cNvPr id="883"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Compared to partitioning schemes, paging and segmentation lay the foundation for a fundamental breakthrough.</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Two characteristics leading to this breakthrough:</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All memory references are logical addresses that are translated at run time into physical addresses.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 process may be broken up into many pieces, and these pieces need not be contiguous.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Given the two previous characteristics, it is not necessary that all pages or segments of a program be in main memory at the same time, it is only necessary to have the pieces in memory that are currently needed.  This is a fundamental breakthrough in memory management.</a:t>
            </a:r>
            <a:endParaRPr b="0" lang="en-US" sz="2400" spc="-1" strike="noStrike">
              <a:latin typeface="Arial"/>
            </a:endParaRPr>
          </a:p>
        </p:txBody>
      </p:sp>
      <p:sp>
        <p:nvSpPr>
          <p:cNvPr id="884" name="CustomShape 4"/>
          <p:cNvSpPr/>
          <p:nvPr/>
        </p:nvSpPr>
        <p:spPr>
          <a:xfrm>
            <a:off x="-2160" y="0"/>
            <a:ext cx="32486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 and 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17" dur="indefinite" restart="never" nodeType="tmRoot">
          <p:childTnLst>
            <p:seq>
              <p:cTn id="318" dur="indefinite" nodeType="mainSeq"/>
              <p:prevCondLst>
                <p:cond delay="0" evt="onPrev">
                  <p:tgtEl>
                    <p:sldTgt/>
                  </p:tgtEl>
                </p:cond>
              </p:prevCondLst>
              <p:nextCondLst>
                <p:cond delay="0" evt="onNext">
                  <p:tgtEl>
                    <p:sldTgt/>
                  </p:tgtEl>
                </p:cond>
              </p:nextCondLst>
            </p:seq>
          </p:childTnLst>
        </p:cTn>
      </p:par>
    </p:tnLst>
  </p:timing>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E56A695-E0D5-422E-B6BF-A62A398EB5BA}" type="slidenum">
              <a:rPr b="0" lang="en-US" sz="1400" spc="-1" strike="noStrike">
                <a:solidFill>
                  <a:srgbClr val="000000"/>
                </a:solidFill>
                <a:latin typeface="Times New Roman"/>
              </a:rPr>
              <a:t>&lt;number&gt;</a:t>
            </a:fld>
            <a:endParaRPr b="0" lang="en-US" sz="1400" spc="-1" strike="noStrike">
              <a:latin typeface="Arial"/>
            </a:endParaRPr>
          </a:p>
        </p:txBody>
      </p:sp>
      <p:sp>
        <p:nvSpPr>
          <p:cNvPr id="88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Resident Set</a:t>
            </a:r>
            <a:endParaRPr b="0" lang="en-US" sz="3600" spc="-1" strike="noStrike">
              <a:latin typeface="Arial"/>
            </a:endParaRPr>
          </a:p>
        </p:txBody>
      </p:sp>
      <p:sp>
        <p:nvSpPr>
          <p:cNvPr id="887"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portion of a process in main memory at a given time is called the “resident set”.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a program tries to access memory outside its resident set, a fault occurs interrupting the process, and the OS blocks the process and loads the requested piece of the program.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Once the piece is loaded, the process can be put back into a ready state to resume execution.</a:t>
            </a:r>
            <a:endParaRPr b="0" lang="en-US" sz="2400" spc="-1" strike="noStrike">
              <a:latin typeface="Arial"/>
            </a:endParaRPr>
          </a:p>
        </p:txBody>
      </p:sp>
      <p:sp>
        <p:nvSpPr>
          <p:cNvPr id="888" name="CustomShape 4"/>
          <p:cNvSpPr/>
          <p:nvPr/>
        </p:nvSpPr>
        <p:spPr>
          <a:xfrm>
            <a:off x="-2160" y="0"/>
            <a:ext cx="32486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 and 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19" dur="indefinite" restart="never" nodeType="tmRoot">
          <p:childTnLst>
            <p:seq>
              <p:cTn id="320" dur="indefinite" nodeType="mainSeq"/>
              <p:prevCondLst>
                <p:cond delay="0" evt="onPrev">
                  <p:tgtEl>
                    <p:sldTgt/>
                  </p:tgtEl>
                </p:cond>
              </p:prevCondLst>
              <p:nextCondLst>
                <p:cond delay="0" evt="onNext">
                  <p:tgtEl>
                    <p:sldTgt/>
                  </p:tgtEl>
                </p:cond>
              </p:nextCondLst>
            </p:seq>
          </p:childTnLst>
        </p:cTn>
      </p:par>
    </p:tnLst>
  </p:timing>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715526F7-2859-47E3-B438-B7FCE1930436}" type="slidenum">
              <a:rPr b="0" lang="en-US" sz="1400" spc="-1" strike="noStrike">
                <a:solidFill>
                  <a:srgbClr val="000000"/>
                </a:solidFill>
                <a:latin typeface="Times New Roman"/>
              </a:rPr>
              <a:t>&lt;number&gt;</a:t>
            </a:fld>
            <a:endParaRPr b="0" lang="en-US" sz="1400" spc="-1" strike="noStrike">
              <a:latin typeface="Arial"/>
            </a:endParaRPr>
          </a:p>
        </p:txBody>
      </p:sp>
      <p:sp>
        <p:nvSpPr>
          <p:cNvPr id="89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Resident Set</a:t>
            </a:r>
            <a:endParaRPr b="0" lang="en-US" sz="3600" spc="-1" strike="noStrike">
              <a:latin typeface="Arial"/>
            </a:endParaRPr>
          </a:p>
        </p:txBody>
      </p:sp>
      <p:sp>
        <p:nvSpPr>
          <p:cNvPr id="891"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portion of a process in main memory at a given time is called the “resident set”.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a program tries to access memory outside its resident set, a fault occurs interrupting the process, and the OS blocks the process and loads the requested piece of the program.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Once the piece is loaded, the process can be put back into a ready state to resume execution.</a:t>
            </a:r>
            <a:endParaRPr b="0" lang="en-US" sz="2400" spc="-1" strike="noStrike">
              <a:latin typeface="Arial"/>
            </a:endParaRPr>
          </a:p>
        </p:txBody>
      </p:sp>
      <p:sp>
        <p:nvSpPr>
          <p:cNvPr id="892" name="CustomShape 4"/>
          <p:cNvSpPr/>
          <p:nvPr/>
        </p:nvSpPr>
        <p:spPr>
          <a:xfrm>
            <a:off x="-2160" y="0"/>
            <a:ext cx="32486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 and 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21" dur="indefinite" restart="never" nodeType="tmRoot">
          <p:childTnLst>
            <p:seq>
              <p:cTn id="322" dur="indefinite" nodeType="mainSeq"/>
              <p:prevCondLst>
                <p:cond delay="0" evt="onPrev">
                  <p:tgtEl>
                    <p:sldTgt/>
                  </p:tgtEl>
                </p:cond>
              </p:prevCondLst>
              <p:nextCondLst>
                <p:cond delay="0" evt="onNext">
                  <p:tgtEl>
                    <p:sldTgt/>
                  </p:tgtEl>
                </p:cond>
              </p:nextCondLst>
            </p:seq>
          </p:childTnLst>
        </p:cTn>
      </p:par>
    </p:tnLst>
  </p:timing>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233ADD4-F722-4C71-B58B-47F6422E1307}" type="slidenum">
              <a:rPr b="0" lang="en-US" sz="1400" spc="-1" strike="noStrike">
                <a:solidFill>
                  <a:srgbClr val="000000"/>
                </a:solidFill>
                <a:latin typeface="Times New Roman"/>
              </a:rPr>
              <a:t>&lt;number&gt;</a:t>
            </a:fld>
            <a:endParaRPr b="0" lang="en-US" sz="1400" spc="-1" strike="noStrike">
              <a:latin typeface="Arial"/>
            </a:endParaRPr>
          </a:p>
        </p:txBody>
      </p:sp>
      <p:sp>
        <p:nvSpPr>
          <p:cNvPr id="89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Implications</a:t>
            </a:r>
            <a:endParaRPr b="0" lang="en-US" sz="3600" spc="-1" strike="noStrike">
              <a:latin typeface="Arial"/>
            </a:endParaRPr>
          </a:p>
        </p:txBody>
      </p:sp>
      <p:sp>
        <p:nvSpPr>
          <p:cNvPr id="895"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Implications of loading only part of a program into memory: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More processes may be loaded at the same time.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process can actually be larger than all of main memory and still be run.  This lifts a major barrier for the programmer.</a:t>
            </a:r>
            <a:endParaRPr b="0" lang="en-US" sz="2400" spc="-1" strike="noStrike">
              <a:latin typeface="Arial"/>
            </a:endParaRPr>
          </a:p>
        </p:txBody>
      </p:sp>
      <p:sp>
        <p:nvSpPr>
          <p:cNvPr id="896" name="CustomShape 4"/>
          <p:cNvSpPr/>
          <p:nvPr/>
        </p:nvSpPr>
        <p:spPr>
          <a:xfrm>
            <a:off x="-2160" y="0"/>
            <a:ext cx="32486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 and 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23" dur="indefinite" restart="never" nodeType="tmRoot">
          <p:childTnLst>
            <p:seq>
              <p:cTn id="324" dur="indefinite" nodeType="mainSeq"/>
              <p:prevCondLst>
                <p:cond delay="0" evt="onPrev">
                  <p:tgtEl>
                    <p:sldTgt/>
                  </p:tgtEl>
                </p:cond>
              </p:prevCondLst>
              <p:nextCondLst>
                <p:cond delay="0" evt="onNext">
                  <p:tgtEl>
                    <p:sldTgt/>
                  </p:tgtEl>
                </p:cond>
              </p:nextCondLst>
            </p:seq>
          </p:childTnLst>
        </p:cTn>
      </p:par>
    </p:tnLst>
  </p:timing>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C30AD493-86D3-4309-818C-2A1552BBF64A}" type="slidenum">
              <a:rPr b="0" lang="en-US" sz="1400" spc="-1" strike="noStrike">
                <a:solidFill>
                  <a:srgbClr val="000000"/>
                </a:solidFill>
                <a:latin typeface="Times New Roman"/>
              </a:rPr>
              <a:t>&lt;number&gt;</a:t>
            </a:fld>
            <a:endParaRPr b="0" lang="en-US" sz="1400" spc="-1" strike="noStrike">
              <a:latin typeface="Arial"/>
            </a:endParaRPr>
          </a:p>
        </p:txBody>
      </p:sp>
      <p:sp>
        <p:nvSpPr>
          <p:cNvPr id="898"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Virtual Memory</a:t>
            </a:r>
            <a:endParaRPr b="0" lang="en-US" sz="3600" spc="-1" strike="noStrike">
              <a:latin typeface="Arial"/>
            </a:endParaRPr>
          </a:p>
        </p:txBody>
      </p:sp>
      <p:sp>
        <p:nvSpPr>
          <p:cNvPr id="899"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Real memory is main memory.  This is the physical memory on the machine.  It is limited to whatever memory is available on that machine.</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Virtual memory is the program’s logical view of memory.  It can be very large, much larger than main memory.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Virtual memory systems typically make use of the disk drive to augment main memory.  The virtual memory manager moves blocks from disk to main memory and back as needed.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gives the appearance to the program that the main memory is actually much larger than it really is.</a:t>
            </a:r>
            <a:endParaRPr b="0" lang="en-US" sz="2400" spc="-1" strike="noStrike">
              <a:latin typeface="Arial"/>
            </a:endParaRPr>
          </a:p>
        </p:txBody>
      </p:sp>
      <p:sp>
        <p:nvSpPr>
          <p:cNvPr id="900" name="CustomShape 4"/>
          <p:cNvSpPr/>
          <p:nvPr/>
        </p:nvSpPr>
        <p:spPr>
          <a:xfrm>
            <a:off x="-2160" y="0"/>
            <a:ext cx="32486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 and 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25" dur="indefinite" restart="never" nodeType="tmRoot">
          <p:childTnLst>
            <p:seq>
              <p:cTn id="326" dur="indefinite" nodeType="mainSeq"/>
              <p:prevCondLst>
                <p:cond delay="0" evt="onPrev">
                  <p:tgtEl>
                    <p:sldTgt/>
                  </p:tgtEl>
                </p:cond>
              </p:prevCondLst>
              <p:nextCondLst>
                <p:cond delay="0" evt="onNext">
                  <p:tgtEl>
                    <p:sldTgt/>
                  </p:tgtEl>
                </p:cond>
              </p:nextCondLst>
            </p:seq>
          </p:childTnLst>
        </p:cTn>
      </p:par>
    </p:tnLst>
  </p:timing>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4D4F043E-883C-4301-8C01-87F697BE3C62}" type="slidenum">
              <a:rPr b="0" lang="en-US" sz="1400" spc="-1" strike="noStrike">
                <a:solidFill>
                  <a:srgbClr val="000000"/>
                </a:solidFill>
                <a:latin typeface="Times New Roman"/>
              </a:rPr>
              <a:t>&lt;number&gt;</a:t>
            </a:fld>
            <a:endParaRPr b="0" lang="en-US" sz="1400" spc="-1" strike="noStrike">
              <a:latin typeface="Arial"/>
            </a:endParaRPr>
          </a:p>
        </p:txBody>
      </p:sp>
      <p:sp>
        <p:nvSpPr>
          <p:cNvPr id="902"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Locality</a:t>
            </a:r>
            <a:endParaRPr b="0" lang="en-US" sz="3600" spc="-1" strike="noStrike">
              <a:latin typeface="Arial"/>
            </a:endParaRPr>
          </a:p>
        </p:txBody>
      </p:sp>
      <p:sp>
        <p:nvSpPr>
          <p:cNvPr id="903"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It is likely that only a portion of the program and a portion of its data is needed in memory at any given time.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Therefore it is somewhat wasteful to load an entire program and all of its data (a large array for example) into memory when it may not be needed for some time.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Also, by loading only a portion of the program, when the process is swapped out, there is less of it in memory to swap.</a:t>
            </a:r>
            <a:endParaRPr b="0" lang="en-US" sz="2400" spc="-1" strike="noStrike">
              <a:latin typeface="Arial"/>
            </a:endParaRPr>
          </a:p>
        </p:txBody>
      </p:sp>
      <p:sp>
        <p:nvSpPr>
          <p:cNvPr id="904" name="CustomShape 4"/>
          <p:cNvSpPr/>
          <p:nvPr/>
        </p:nvSpPr>
        <p:spPr>
          <a:xfrm>
            <a:off x="-2160" y="0"/>
            <a:ext cx="32486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 and 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27" dur="indefinite" restart="never" nodeType="tmRoot">
          <p:childTnLst>
            <p:seq>
              <p:cTn id="32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6E4CCBCE-58B8-4648-87F1-087ED1959C07}" type="slidenum">
              <a:rPr b="0" lang="en-US" sz="1400" spc="-1" strike="noStrike">
                <a:solidFill>
                  <a:srgbClr val="000000"/>
                </a:solidFill>
                <a:latin typeface="Arial"/>
              </a:rPr>
              <a:t>&lt;number&gt;</a:t>
            </a:fld>
            <a:endParaRPr b="0" lang="en-US" sz="1400" spc="-1" strike="noStrike">
              <a:latin typeface="Arial"/>
            </a:endParaRPr>
          </a:p>
        </p:txBody>
      </p:sp>
      <p:sp>
        <p:nvSpPr>
          <p:cNvPr id="323"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Mutual Exclusion Support Requirements</a:t>
            </a:r>
            <a:endParaRPr b="0" lang="en-US" sz="3600" spc="-1" strike="noStrike">
              <a:latin typeface="Arial"/>
            </a:endParaRPr>
          </a:p>
        </p:txBody>
      </p:sp>
      <p:sp>
        <p:nvSpPr>
          <p:cNvPr id="324"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What are some requirements for mutual exclusion support?</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Enforcement.  </a:t>
            </a:r>
            <a:r>
              <a:rPr b="1" lang="en-US" sz="2400" spc="-1" strike="noStrike">
                <a:solidFill>
                  <a:srgbClr val="000000"/>
                </a:solidFill>
                <a:latin typeface="Arial"/>
              </a:rPr>
              <a:t>Only one process at a time in its critical section.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Non-interference.  </a:t>
            </a:r>
            <a:r>
              <a:rPr b="1" lang="en-US" sz="2400" spc="-1" strike="noStrike">
                <a:solidFill>
                  <a:srgbClr val="000000"/>
                </a:solidFill>
                <a:latin typeface="Arial"/>
              </a:rPr>
              <a:t>A process that halts in its non-critical section does not affect other processes.</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No deadlock or starvation of processes needing to enter critical section.</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When critical section is open, any process wanting entry should be permitted entry without delay.</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No assumptions about process speeds or number of CPUs.</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Finite time inside critical section.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682C0778-4D44-4A19-B66B-62082BFD36CD}" type="slidenum">
              <a:rPr b="0" lang="en-US" sz="1400" spc="-1" strike="noStrike">
                <a:solidFill>
                  <a:srgbClr val="000000"/>
                </a:solidFill>
                <a:latin typeface="Times New Roman"/>
              </a:rPr>
              <a:t>&lt;number&gt;</a:t>
            </a:fld>
            <a:endParaRPr b="0" lang="en-US" sz="1400" spc="-1" strike="noStrike">
              <a:latin typeface="Arial"/>
            </a:endParaRPr>
          </a:p>
        </p:txBody>
      </p:sp>
      <p:sp>
        <p:nvSpPr>
          <p:cNvPr id="90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Principle of Locality</a:t>
            </a:r>
            <a:endParaRPr b="0" lang="en-US" sz="3600" spc="-1" strike="noStrike">
              <a:latin typeface="Arial"/>
            </a:endParaRPr>
          </a:p>
        </p:txBody>
      </p:sp>
      <p:sp>
        <p:nvSpPr>
          <p:cNvPr id="907"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Just as in caching, the “principle of locality” is of great benefit in paging systems.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It says that program and data references tend to cluster.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Hence, if a cluster of needed pages is in memory, then the program can run for a while without needing more pages loaded.</a:t>
            </a:r>
            <a:endParaRPr b="0" lang="en-US" sz="2400" spc="-1" strike="noStrike">
              <a:latin typeface="Arial"/>
            </a:endParaRPr>
          </a:p>
        </p:txBody>
      </p:sp>
      <p:sp>
        <p:nvSpPr>
          <p:cNvPr id="908" name="CustomShape 4"/>
          <p:cNvSpPr/>
          <p:nvPr/>
        </p:nvSpPr>
        <p:spPr>
          <a:xfrm>
            <a:off x="-2160" y="0"/>
            <a:ext cx="32486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 and 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29" dur="indefinite" restart="never" nodeType="tmRoot">
          <p:childTnLst>
            <p:seq>
              <p:cTn id="330" dur="indefinite" nodeType="mainSeq"/>
              <p:prevCondLst>
                <p:cond delay="0" evt="onPrev">
                  <p:tgtEl>
                    <p:sldTgt/>
                  </p:tgtEl>
                </p:cond>
              </p:prevCondLst>
              <p:nextCondLst>
                <p:cond delay="0" evt="onNext">
                  <p:tgtEl>
                    <p:sldTgt/>
                  </p:tgtEl>
                </p:cond>
              </p:nextCondLst>
            </p:seq>
          </p:childTnLst>
        </p:cTn>
      </p:par>
    </p:tnLst>
  </p:timing>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6720EA9-6F58-42F8-841B-5D109A245E21}" type="slidenum">
              <a:rPr b="0" lang="en-US" sz="1400" spc="-1" strike="noStrike">
                <a:solidFill>
                  <a:srgbClr val="000000"/>
                </a:solidFill>
                <a:latin typeface="Times New Roman"/>
              </a:rPr>
              <a:t>&lt;number&gt;</a:t>
            </a:fld>
            <a:endParaRPr b="0" lang="en-US" sz="1400" spc="-1" strike="noStrike">
              <a:latin typeface="Arial"/>
            </a:endParaRPr>
          </a:p>
        </p:txBody>
      </p:sp>
      <p:sp>
        <p:nvSpPr>
          <p:cNvPr id="91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Thrashing</a:t>
            </a:r>
            <a:endParaRPr b="0" lang="en-US" sz="3600" spc="-1" strike="noStrike">
              <a:latin typeface="Arial"/>
            </a:endParaRPr>
          </a:p>
        </p:txBody>
      </p:sp>
      <p:sp>
        <p:nvSpPr>
          <p:cNvPr id="911"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Unless the OS is intelligent in the management of this scheme, it may consume more CPU time managing the processes than running them.  This is called “thrashing”.</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When thrashing, the OS is spending too much of its time loading and unloading parts of processes rather than running them.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can lead to a serious loss in performance.</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912" name="CustomShape 4"/>
          <p:cNvSpPr/>
          <p:nvPr/>
        </p:nvSpPr>
        <p:spPr>
          <a:xfrm>
            <a:off x="-2160" y="0"/>
            <a:ext cx="32486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 and 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31" dur="indefinite" restart="never" nodeType="tmRoot">
          <p:childTnLst>
            <p:seq>
              <p:cTn id="332" dur="indefinite" nodeType="mainSeq"/>
              <p:prevCondLst>
                <p:cond delay="0" evt="onPrev">
                  <p:tgtEl>
                    <p:sldTgt/>
                  </p:tgtEl>
                </p:cond>
              </p:prevCondLst>
              <p:nextCondLst>
                <p:cond delay="0" evt="onNext">
                  <p:tgtEl>
                    <p:sldTgt/>
                  </p:tgtEl>
                </p:cond>
              </p:nextCondLst>
            </p:seq>
          </p:childTnLst>
        </p:cTn>
      </p:par>
    </p:tnLst>
  </p:timing>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2430308-AF34-4094-ACD1-51C62F884BBE}" type="slidenum">
              <a:rPr b="0" lang="en-US" sz="1400" spc="-1" strike="noStrike">
                <a:solidFill>
                  <a:srgbClr val="000000"/>
                </a:solidFill>
                <a:latin typeface="Times New Roman"/>
              </a:rPr>
              <a:t>&lt;number&gt;</a:t>
            </a:fld>
            <a:endParaRPr b="0" lang="en-US" sz="1400" spc="-1" strike="noStrike">
              <a:latin typeface="Arial"/>
            </a:endParaRPr>
          </a:p>
        </p:txBody>
      </p:sp>
      <p:sp>
        <p:nvSpPr>
          <p:cNvPr id="91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Paging</a:t>
            </a:r>
            <a:endParaRPr b="0" lang="en-US" sz="3600" spc="-1" strike="noStrike">
              <a:latin typeface="Arial"/>
            </a:endParaRPr>
          </a:p>
        </p:txBody>
      </p:sp>
      <p:sp>
        <p:nvSpPr>
          <p:cNvPr id="915"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In a paging system, each process has a page table.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Each entry in the page table can have a flag to keep track of whether the page is loaded, and if so, what frame the page is loaded into.</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Another flag may be used to indicate whether a page has been modified since it was loaded.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Other flags may also be used for protection and sharing purposes.</a:t>
            </a:r>
            <a:endParaRPr b="0" lang="en-US" sz="2400" spc="-1" strike="noStrike">
              <a:latin typeface="Arial"/>
            </a:endParaRPr>
          </a:p>
        </p:txBody>
      </p:sp>
      <p:sp>
        <p:nvSpPr>
          <p:cNvPr id="916" name="CustomShape 4"/>
          <p:cNvSpPr/>
          <p:nvPr/>
        </p:nvSpPr>
        <p:spPr>
          <a:xfrm>
            <a:off x="720" y="0"/>
            <a:ext cx="102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33" dur="indefinite" restart="never" nodeType="tmRoot">
          <p:childTnLst>
            <p:seq>
              <p:cTn id="334" dur="indefinite" nodeType="mainSeq"/>
              <p:prevCondLst>
                <p:cond delay="0" evt="onPrev">
                  <p:tgtEl>
                    <p:sldTgt/>
                  </p:tgtEl>
                </p:cond>
              </p:prevCondLst>
              <p:nextCondLst>
                <p:cond delay="0" evt="onNext">
                  <p:tgtEl>
                    <p:sldTgt/>
                  </p:tgtEl>
                </p:cond>
              </p:nextCondLst>
            </p:seq>
          </p:childTnLst>
        </p:cTn>
      </p:par>
    </p:tnLst>
  </p:timing>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661114C-625B-467D-9421-C3FE74084AD5}" type="slidenum">
              <a:rPr b="0" lang="en-US" sz="1400" spc="-1" strike="noStrike">
                <a:solidFill>
                  <a:srgbClr val="000000"/>
                </a:solidFill>
                <a:latin typeface="Times New Roman"/>
              </a:rPr>
              <a:t>&lt;number&gt;</a:t>
            </a:fld>
            <a:endParaRPr b="0" lang="en-US" sz="1400" spc="-1" strike="noStrike">
              <a:latin typeface="Arial"/>
            </a:endParaRPr>
          </a:p>
        </p:txBody>
      </p:sp>
      <p:sp>
        <p:nvSpPr>
          <p:cNvPr id="918" name="CustomShape 2"/>
          <p:cNvSpPr/>
          <p:nvPr/>
        </p:nvSpPr>
        <p:spPr>
          <a:xfrm>
            <a:off x="-2036880" y="5760720"/>
            <a:ext cx="2311200" cy="821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 = Present bit</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M = Modified bit</a:t>
            </a:r>
            <a:endParaRPr b="0" lang="en-US" sz="2400" spc="-1" strike="noStrike">
              <a:latin typeface="Arial"/>
            </a:endParaRPr>
          </a:p>
        </p:txBody>
      </p:sp>
      <p:sp>
        <p:nvSpPr>
          <p:cNvPr id="919" name="CustomShape 3"/>
          <p:cNvSpPr/>
          <p:nvPr/>
        </p:nvSpPr>
        <p:spPr>
          <a:xfrm>
            <a:off x="720" y="0"/>
            <a:ext cx="102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a:t>
            </a:r>
            <a:endParaRPr b="0" lang="en-US" sz="2400" spc="-1" strike="noStrike">
              <a:latin typeface="Arial"/>
            </a:endParaRPr>
          </a:p>
        </p:txBody>
      </p:sp>
      <p:pic>
        <p:nvPicPr>
          <p:cNvPr id="920" name="" descr=""/>
          <p:cNvPicPr/>
          <p:nvPr/>
        </p:nvPicPr>
        <p:blipFill>
          <a:blip r:embed="rId1"/>
          <a:stretch/>
        </p:blipFill>
        <p:spPr>
          <a:xfrm>
            <a:off x="1280520" y="182880"/>
            <a:ext cx="7314840" cy="6260760"/>
          </a:xfrm>
          <a:prstGeom prst="rect">
            <a:avLst/>
          </a:prstGeom>
          <a:ln>
            <a:noFill/>
          </a:ln>
        </p:spPr>
      </p:pic>
    </p:spTree>
  </p:cSld>
  <mc:AlternateContent>
    <mc:Choice Requires="p14">
      <p:transition spd="slow" p14:dur="2000"/>
    </mc:Choice>
    <mc:Fallback>
      <p:transition spd="slow"/>
    </mc:Fallback>
  </mc:AlternateContent>
  <p:timing>
    <p:tnLst>
      <p:par>
        <p:cTn id="335" dur="indefinite" restart="never" nodeType="tmRoot">
          <p:childTnLst>
            <p:seq>
              <p:cTn id="336" dur="indefinite" nodeType="mainSeq"/>
              <p:prevCondLst>
                <p:cond delay="0" evt="onPrev">
                  <p:tgtEl>
                    <p:sldTgt/>
                  </p:tgtEl>
                </p:cond>
              </p:prevCondLst>
              <p:nextCondLst>
                <p:cond delay="0" evt="onNext">
                  <p:tgtEl>
                    <p:sldTgt/>
                  </p:tgtEl>
                </p:cond>
              </p:nextCondLst>
            </p:seq>
          </p:childTnLst>
        </p:cTn>
      </p:par>
    </p:tnLst>
  </p:timing>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C3D993DB-88FB-473E-A15F-D9FE1646B1AC}" type="slidenum">
              <a:rPr b="0" lang="en-US" sz="1400" spc="-1" strike="noStrike">
                <a:solidFill>
                  <a:srgbClr val="000000"/>
                </a:solidFill>
                <a:latin typeface="Times New Roman"/>
              </a:rPr>
              <a:t>&lt;number&gt;</a:t>
            </a:fld>
            <a:endParaRPr b="0" lang="en-US" sz="1400" spc="-1" strike="noStrike">
              <a:latin typeface="Arial"/>
            </a:endParaRPr>
          </a:p>
        </p:txBody>
      </p:sp>
      <p:pic>
        <p:nvPicPr>
          <p:cNvPr id="922" name="" descr=""/>
          <p:cNvPicPr/>
          <p:nvPr/>
        </p:nvPicPr>
        <p:blipFill>
          <a:blip r:embed="rId1"/>
          <a:stretch/>
        </p:blipFill>
        <p:spPr>
          <a:xfrm>
            <a:off x="380880" y="914400"/>
            <a:ext cx="8305560" cy="3796920"/>
          </a:xfrm>
          <a:prstGeom prst="rect">
            <a:avLst/>
          </a:prstGeom>
          <a:ln>
            <a:noFill/>
          </a:ln>
        </p:spPr>
      </p:pic>
    </p:spTree>
  </p:cSld>
  <mc:AlternateContent>
    <mc:Choice Requires="p14">
      <p:transition spd="slow" p14:dur="2000"/>
    </mc:Choice>
    <mc:Fallback>
      <p:transition spd="slow"/>
    </mc:Fallback>
  </mc:AlternateContent>
  <p:timing>
    <p:tnLst>
      <p:par>
        <p:cTn id="337" dur="indefinite" restart="never" nodeType="tmRoot">
          <p:childTnLst>
            <p:seq>
              <p:cTn id="338" dur="indefinite" nodeType="mainSeq"/>
              <p:prevCondLst>
                <p:cond delay="0" evt="onPrev">
                  <p:tgtEl>
                    <p:sldTgt/>
                  </p:tgtEl>
                </p:cond>
              </p:prevCondLst>
              <p:nextCondLst>
                <p:cond delay="0" evt="onNext">
                  <p:tgtEl>
                    <p:sldTgt/>
                  </p:tgtEl>
                </p:cond>
              </p:nextCondLst>
            </p:seq>
          </p:childTnLst>
        </p:cTn>
      </p:par>
    </p:tnLst>
  </p:timing>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6E8F859-C24B-424B-BB79-CB611B4A0714}" type="slidenum">
              <a:rPr b="0" lang="en-US" sz="1400" spc="-1" strike="noStrike">
                <a:solidFill>
                  <a:srgbClr val="000000"/>
                </a:solidFill>
                <a:latin typeface="Times New Roman"/>
              </a:rPr>
              <a:t>&lt;number&gt;</a:t>
            </a:fld>
            <a:endParaRPr b="0" lang="en-US" sz="1400" spc="-1" strike="noStrike">
              <a:latin typeface="Arial"/>
            </a:endParaRPr>
          </a:p>
        </p:txBody>
      </p:sp>
      <p:sp>
        <p:nvSpPr>
          <p:cNvPr id="92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Address Translation</a:t>
            </a:r>
            <a:endParaRPr b="0" lang="en-US" sz="3600" spc="-1" strike="noStrike">
              <a:latin typeface="Arial"/>
            </a:endParaRPr>
          </a:p>
        </p:txBody>
      </p:sp>
      <p:sp>
        <p:nvSpPr>
          <p:cNvPr id="925"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slide on the next page illustrates how a virtual address is translated to a real address in a paging system.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page number acts as an index into the page table, where it finds the frame number.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offset is then added to the frame number to create the real address.</a:t>
            </a:r>
            <a:endParaRPr b="0" lang="en-US" sz="2400" spc="-1" strike="noStrike">
              <a:latin typeface="Arial"/>
            </a:endParaRPr>
          </a:p>
        </p:txBody>
      </p:sp>
      <p:sp>
        <p:nvSpPr>
          <p:cNvPr id="926" name="CustomShape 4"/>
          <p:cNvSpPr/>
          <p:nvPr/>
        </p:nvSpPr>
        <p:spPr>
          <a:xfrm>
            <a:off x="720" y="0"/>
            <a:ext cx="102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prevCondLst>
                <p:cond delay="0" evt="onPrev">
                  <p:tgtEl>
                    <p:sldTgt/>
                  </p:tgtEl>
                </p:cond>
              </p:prevCondLst>
              <p:nextCondLst>
                <p:cond delay="0" evt="onNext">
                  <p:tgtEl>
                    <p:sldTgt/>
                  </p:tgtEl>
                </p:cond>
              </p:nextCondLst>
            </p:seq>
          </p:childTnLst>
        </p:cTn>
      </p:par>
    </p:tnLst>
  </p:timing>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CCFD5459-EA49-47D7-85E6-90084571D665}" type="slidenum">
              <a:rPr b="0" lang="en-US" sz="1400" spc="-1" strike="noStrike">
                <a:solidFill>
                  <a:srgbClr val="000000"/>
                </a:solidFill>
                <a:latin typeface="Times New Roman"/>
              </a:rPr>
              <a:t>&lt;number&gt;</a:t>
            </a:fld>
            <a:endParaRPr b="0" lang="en-US" sz="1400" spc="-1" strike="noStrike">
              <a:latin typeface="Arial"/>
            </a:endParaRPr>
          </a:p>
        </p:txBody>
      </p:sp>
      <p:pic>
        <p:nvPicPr>
          <p:cNvPr id="928" name="" descr=""/>
          <p:cNvPicPr/>
          <p:nvPr/>
        </p:nvPicPr>
        <p:blipFill>
          <a:blip r:embed="rId1"/>
          <a:stretch/>
        </p:blipFill>
        <p:spPr>
          <a:xfrm>
            <a:off x="360" y="0"/>
            <a:ext cx="9143640" cy="6768720"/>
          </a:xfrm>
          <a:prstGeom prst="rect">
            <a:avLst/>
          </a:prstGeom>
          <a:ln>
            <a:noFill/>
          </a:ln>
        </p:spPr>
      </p:pic>
    </p:spTree>
  </p:cSld>
  <mc:AlternateContent>
    <mc:Choice Requires="p14">
      <p:transition spd="slow" p14:dur="2000"/>
    </mc:Choice>
    <mc:Fallback>
      <p:transition spd="slow"/>
    </mc:Fallback>
  </mc:AlternateContent>
  <p:timing>
    <p:tnLst>
      <p:par>
        <p:cTn id="341" dur="indefinite" restart="never" nodeType="tmRoot">
          <p:childTnLst>
            <p:seq>
              <p:cTn id="342" dur="indefinite" nodeType="mainSeq"/>
              <p:prevCondLst>
                <p:cond delay="0" evt="onPrev">
                  <p:tgtEl>
                    <p:sldTgt/>
                  </p:tgtEl>
                </p:cond>
              </p:prevCondLst>
              <p:nextCondLst>
                <p:cond delay="0" evt="onNext">
                  <p:tgtEl>
                    <p:sldTgt/>
                  </p:tgtEl>
                </p:cond>
              </p:nextCondLst>
            </p:seq>
          </p:childTnLst>
        </p:cTn>
      </p:par>
    </p:tnLst>
  </p:timing>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1E3C1F5-74DE-4EB5-8249-97B60DDF112B}" type="slidenum">
              <a:rPr b="0" lang="en-US" sz="1400" spc="-1" strike="noStrike">
                <a:solidFill>
                  <a:srgbClr val="000000"/>
                </a:solidFill>
                <a:latin typeface="Times New Roman"/>
              </a:rPr>
              <a:t>&lt;number&gt;</a:t>
            </a:fld>
            <a:endParaRPr b="0" lang="en-US" sz="1400" spc="-1" strike="noStrike">
              <a:latin typeface="Arial"/>
            </a:endParaRPr>
          </a:p>
        </p:txBody>
      </p:sp>
      <p:sp>
        <p:nvSpPr>
          <p:cNvPr id="93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Page Table</a:t>
            </a:r>
            <a:endParaRPr b="0" lang="en-US" sz="3600" spc="-1" strike="noStrike">
              <a:latin typeface="Arial"/>
            </a:endParaRPr>
          </a:p>
        </p:txBody>
      </p:sp>
      <p:sp>
        <p:nvSpPr>
          <p:cNvPr id="931"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Because a page table itself may be large, it also may be stored in virtual memory and have pieces loaded in and out as needed.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Some schemes make use of a two-level page table, where the first level is a directory of the second level.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first level remains in main memory.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second level can have pieces loaded in and out as needed.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can result in significant space savings as only parts of the very large second level need be loaded at a time.</a:t>
            </a:r>
            <a:endParaRPr b="0" lang="en-US" sz="2400" spc="-1" strike="noStrike">
              <a:latin typeface="Arial"/>
            </a:endParaRPr>
          </a:p>
        </p:txBody>
      </p:sp>
      <p:sp>
        <p:nvSpPr>
          <p:cNvPr id="932" name="CustomShape 4"/>
          <p:cNvSpPr/>
          <p:nvPr/>
        </p:nvSpPr>
        <p:spPr>
          <a:xfrm>
            <a:off x="720" y="0"/>
            <a:ext cx="102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43" dur="indefinite" restart="never" nodeType="tmRoot">
          <p:childTnLst>
            <p:seq>
              <p:cTn id="344" dur="indefinite" nodeType="mainSeq"/>
              <p:prevCondLst>
                <p:cond delay="0" evt="onPrev">
                  <p:tgtEl>
                    <p:sldTgt/>
                  </p:tgtEl>
                </p:cond>
              </p:prevCondLst>
              <p:nextCondLst>
                <p:cond delay="0" evt="onNext">
                  <p:tgtEl>
                    <p:sldTgt/>
                  </p:tgtEl>
                </p:cond>
              </p:nextCondLst>
            </p:seq>
          </p:childTnLst>
        </p:cTn>
      </p:par>
    </p:tnLst>
  </p:timing>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268F5D99-BD1D-42B9-92FD-FDC09C3AFD0A}" type="slidenum">
              <a:rPr b="0" lang="en-US" sz="1400" spc="-1" strike="noStrike">
                <a:solidFill>
                  <a:srgbClr val="000000"/>
                </a:solidFill>
                <a:latin typeface="Times New Roman"/>
              </a:rPr>
              <a:t>&lt;number&gt;</a:t>
            </a:fld>
            <a:endParaRPr b="0" lang="en-US" sz="1400" spc="-1" strike="noStrike">
              <a:latin typeface="Arial"/>
            </a:endParaRPr>
          </a:p>
        </p:txBody>
      </p:sp>
      <p:sp>
        <p:nvSpPr>
          <p:cNvPr id="934" name="CustomShape 2"/>
          <p:cNvSpPr/>
          <p:nvPr/>
        </p:nvSpPr>
        <p:spPr>
          <a:xfrm>
            <a:off x="5927760" y="-34920"/>
            <a:ext cx="12646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Example</a:t>
            </a:r>
            <a:endParaRPr b="0" lang="en-US" sz="2400" spc="-1" strike="noStrike">
              <a:latin typeface="Arial"/>
            </a:endParaRPr>
          </a:p>
        </p:txBody>
      </p:sp>
      <p:sp>
        <p:nvSpPr>
          <p:cNvPr id="935" name="CustomShape 3"/>
          <p:cNvSpPr/>
          <p:nvPr/>
        </p:nvSpPr>
        <p:spPr>
          <a:xfrm>
            <a:off x="2747160" y="457200"/>
            <a:ext cx="4963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2</a:t>
            </a:r>
            <a:r>
              <a:rPr b="0" lang="en-US" sz="1800" spc="-1" strike="noStrike" baseline="30000">
                <a:solidFill>
                  <a:srgbClr val="000000"/>
                </a:solidFill>
                <a:latin typeface="Times New Roman"/>
                <a:ea typeface="DejaVu Sans"/>
              </a:rPr>
              <a:t>10</a:t>
            </a:r>
            <a:r>
              <a:rPr b="0" lang="en-US" sz="1800" spc="-1" strike="noStrike">
                <a:solidFill>
                  <a:srgbClr val="000000"/>
                </a:solidFill>
                <a:latin typeface="Times New Roman"/>
                <a:ea typeface="DejaVu Sans"/>
              </a:rPr>
              <a:t> 4-byte entries, indexed by first 10 bits of address</a:t>
            </a:r>
            <a:endParaRPr b="0" lang="en-US" sz="1800" spc="-1" strike="noStrike">
              <a:latin typeface="Arial"/>
            </a:endParaRPr>
          </a:p>
        </p:txBody>
      </p:sp>
      <p:sp>
        <p:nvSpPr>
          <p:cNvPr id="936" name="CustomShape 4"/>
          <p:cNvSpPr/>
          <p:nvPr/>
        </p:nvSpPr>
        <p:spPr>
          <a:xfrm>
            <a:off x="5150520" y="1447920"/>
            <a:ext cx="3986280" cy="638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Each portion of table pointed to has</a:t>
            </a:r>
            <a:endParaRPr b="0" lang="en-US" sz="1800" spc="-1" strike="noStrike">
              <a:latin typeface="Arial"/>
            </a:endParaRPr>
          </a:p>
          <a:p>
            <a:pPr>
              <a:lnSpc>
                <a:spcPct val="100000"/>
              </a:lnSpc>
            </a:pPr>
            <a:r>
              <a:rPr b="0" lang="en-US" sz="1800" spc="-1" strike="noStrike">
                <a:solidFill>
                  <a:srgbClr val="000000"/>
                </a:solidFill>
                <a:latin typeface="Times New Roman"/>
                <a:ea typeface="DejaVu Sans"/>
              </a:rPr>
              <a:t>2</a:t>
            </a:r>
            <a:r>
              <a:rPr b="0" lang="en-US" sz="1800" spc="-1" strike="noStrike" baseline="30000">
                <a:solidFill>
                  <a:srgbClr val="000000"/>
                </a:solidFill>
                <a:latin typeface="Times New Roman"/>
                <a:ea typeface="DejaVu Sans"/>
              </a:rPr>
              <a:t>10 </a:t>
            </a:r>
            <a:r>
              <a:rPr b="0" lang="en-US" sz="1800" spc="-1" strike="noStrike">
                <a:solidFill>
                  <a:srgbClr val="000000"/>
                </a:solidFill>
                <a:latin typeface="Times New Roman"/>
                <a:ea typeface="DejaVu Sans"/>
              </a:rPr>
              <a:t>entries, so it is indexed by next 10 bits</a:t>
            </a:r>
            <a:endParaRPr b="0" lang="en-US" sz="1800" spc="-1" strike="noStrike">
              <a:latin typeface="Arial"/>
            </a:endParaRPr>
          </a:p>
        </p:txBody>
      </p:sp>
      <p:sp>
        <p:nvSpPr>
          <p:cNvPr id="937" name="CustomShape 5"/>
          <p:cNvSpPr/>
          <p:nvPr/>
        </p:nvSpPr>
        <p:spPr>
          <a:xfrm>
            <a:off x="3653640" y="4572000"/>
            <a:ext cx="5220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The remaining 12-bits act as an offset into the 4K page</a:t>
            </a:r>
            <a:endParaRPr b="0" lang="en-US" sz="1800" spc="-1" strike="noStrike">
              <a:latin typeface="Arial"/>
            </a:endParaRPr>
          </a:p>
        </p:txBody>
      </p:sp>
      <p:pic>
        <p:nvPicPr>
          <p:cNvPr id="938" name="" descr=""/>
          <p:cNvPicPr/>
          <p:nvPr/>
        </p:nvPicPr>
        <p:blipFill>
          <a:blip r:embed="rId1"/>
          <a:stretch/>
        </p:blipFill>
        <p:spPr>
          <a:xfrm>
            <a:off x="76320" y="0"/>
            <a:ext cx="8915040" cy="6235200"/>
          </a:xfrm>
          <a:prstGeom prst="rect">
            <a:avLst/>
          </a:prstGeom>
          <a:ln>
            <a:noFill/>
          </a:ln>
        </p:spPr>
      </p:pic>
    </p:spTree>
  </p:cSld>
  <mc:AlternateContent>
    <mc:Choice Requires="p14">
      <p:transition spd="slow" p14:dur="2000"/>
    </mc:Choice>
    <mc:Fallback>
      <p:transition spd="slow"/>
    </mc:Fallback>
  </mc:AlternateContent>
  <p:timing>
    <p:tnLst>
      <p:par>
        <p:cTn id="345" dur="indefinite" restart="never" nodeType="tmRoot">
          <p:childTnLst>
            <p:seq>
              <p:cTn id="346" dur="indefinite" nodeType="mainSeq"/>
              <p:prevCondLst>
                <p:cond delay="0" evt="onPrev">
                  <p:tgtEl>
                    <p:sldTgt/>
                  </p:tgtEl>
                </p:cond>
              </p:prevCondLst>
              <p:nextCondLst>
                <p:cond delay="0" evt="onNext">
                  <p:tgtEl>
                    <p:sldTgt/>
                  </p:tgtEl>
                </p:cond>
              </p:nextCondLst>
            </p:seq>
          </p:childTnLst>
        </p:cTn>
      </p:par>
    </p:tnLst>
  </p:timing>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E9967B80-1D6B-44EC-88C0-2C03C23D42CF}" type="slidenum">
              <a:rPr b="0" lang="en-US" sz="1400" spc="-1" strike="noStrike">
                <a:solidFill>
                  <a:srgbClr val="000000"/>
                </a:solidFill>
                <a:latin typeface="Times New Roman"/>
              </a:rPr>
              <a:t>&lt;number&gt;</a:t>
            </a:fld>
            <a:endParaRPr b="0" lang="en-US" sz="1400" spc="-1" strike="noStrike">
              <a:latin typeface="Arial"/>
            </a:endParaRPr>
          </a:p>
        </p:txBody>
      </p:sp>
      <p:sp>
        <p:nvSpPr>
          <p:cNvPr id="940" name="CustomShape 2"/>
          <p:cNvSpPr/>
          <p:nvPr/>
        </p:nvSpPr>
        <p:spPr>
          <a:xfrm>
            <a:off x="4495680" y="152280"/>
            <a:ext cx="4342680" cy="456480"/>
          </a:xfrm>
          <a:prstGeom prst="rect">
            <a:avLst/>
          </a:prstGeom>
          <a:noFill/>
          <a:ln w="9360">
            <a:solidFill>
              <a:schemeClr val="tx1"/>
            </a:solidFill>
            <a:miter/>
          </a:ln>
        </p:spPr>
        <p:style>
          <a:lnRef idx="0"/>
          <a:fillRef idx="0"/>
          <a:effectRef idx="0"/>
          <a:fontRef idx="minor"/>
        </p:style>
      </p:sp>
      <p:sp>
        <p:nvSpPr>
          <p:cNvPr id="941" name="Line 3"/>
          <p:cNvSpPr/>
          <p:nvPr/>
        </p:nvSpPr>
        <p:spPr>
          <a:xfrm>
            <a:off x="5867280" y="152280"/>
            <a:ext cx="360" cy="457200"/>
          </a:xfrm>
          <a:prstGeom prst="line">
            <a:avLst/>
          </a:prstGeom>
          <a:ln w="9360">
            <a:solidFill>
              <a:schemeClr val="tx1"/>
            </a:solidFill>
            <a:round/>
          </a:ln>
        </p:spPr>
        <p:style>
          <a:lnRef idx="0"/>
          <a:fillRef idx="0"/>
          <a:effectRef idx="0"/>
          <a:fontRef idx="minor"/>
        </p:style>
      </p:sp>
      <p:sp>
        <p:nvSpPr>
          <p:cNvPr id="942" name="Line 4"/>
          <p:cNvSpPr/>
          <p:nvPr/>
        </p:nvSpPr>
        <p:spPr>
          <a:xfrm>
            <a:off x="7238880" y="152280"/>
            <a:ext cx="360" cy="457200"/>
          </a:xfrm>
          <a:prstGeom prst="line">
            <a:avLst/>
          </a:prstGeom>
          <a:ln w="9360">
            <a:solidFill>
              <a:schemeClr val="tx1"/>
            </a:solidFill>
            <a:round/>
          </a:ln>
        </p:spPr>
        <p:style>
          <a:lnRef idx="0"/>
          <a:fillRef idx="0"/>
          <a:effectRef idx="0"/>
          <a:fontRef idx="minor"/>
        </p:style>
      </p:sp>
      <p:sp>
        <p:nvSpPr>
          <p:cNvPr id="943" name="CustomShape 5"/>
          <p:cNvSpPr/>
          <p:nvPr/>
        </p:nvSpPr>
        <p:spPr>
          <a:xfrm>
            <a:off x="5029560" y="152280"/>
            <a:ext cx="43668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10</a:t>
            </a:r>
            <a:endParaRPr b="0" lang="en-US" sz="2000" spc="-1" strike="noStrike">
              <a:latin typeface="Arial"/>
            </a:endParaRPr>
          </a:p>
        </p:txBody>
      </p:sp>
      <p:sp>
        <p:nvSpPr>
          <p:cNvPr id="944" name="CustomShape 6"/>
          <p:cNvSpPr/>
          <p:nvPr/>
        </p:nvSpPr>
        <p:spPr>
          <a:xfrm>
            <a:off x="6401160" y="152280"/>
            <a:ext cx="43668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10</a:t>
            </a:r>
            <a:endParaRPr b="0" lang="en-US" sz="2000" spc="-1" strike="noStrike">
              <a:latin typeface="Arial"/>
            </a:endParaRPr>
          </a:p>
        </p:txBody>
      </p:sp>
      <p:sp>
        <p:nvSpPr>
          <p:cNvPr id="945" name="CustomShape 7"/>
          <p:cNvSpPr/>
          <p:nvPr/>
        </p:nvSpPr>
        <p:spPr>
          <a:xfrm>
            <a:off x="7849080" y="152280"/>
            <a:ext cx="43668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12</a:t>
            </a:r>
            <a:endParaRPr b="0" lang="en-US" sz="2000" spc="-1" strike="noStrike">
              <a:latin typeface="Arial"/>
            </a:endParaRPr>
          </a:p>
        </p:txBody>
      </p:sp>
      <p:pic>
        <p:nvPicPr>
          <p:cNvPr id="946" name="Picture 18" descr=""/>
          <p:cNvPicPr/>
          <p:nvPr/>
        </p:nvPicPr>
        <p:blipFill>
          <a:blip r:embed="rId1"/>
          <a:stretch/>
        </p:blipFill>
        <p:spPr>
          <a:xfrm>
            <a:off x="76320" y="1066680"/>
            <a:ext cx="8838360" cy="4571280"/>
          </a:xfrm>
          <a:prstGeom prst="rect">
            <a:avLst/>
          </a:prstGeom>
          <a:ln>
            <a:noFill/>
          </a:ln>
        </p:spPr>
      </p:pic>
      <p:sp>
        <p:nvSpPr>
          <p:cNvPr id="947" name="Line 8"/>
          <p:cNvSpPr/>
          <p:nvPr/>
        </p:nvSpPr>
        <p:spPr>
          <a:xfrm flipH="1">
            <a:off x="2133360" y="609480"/>
            <a:ext cx="2667240" cy="914400"/>
          </a:xfrm>
          <a:prstGeom prst="line">
            <a:avLst/>
          </a:prstGeom>
          <a:ln w="9360">
            <a:solidFill>
              <a:schemeClr val="tx1"/>
            </a:solidFill>
            <a:round/>
            <a:tailEnd len="med" type="triangle" w="med"/>
          </a:ln>
        </p:spPr>
        <p:style>
          <a:lnRef idx="0"/>
          <a:fillRef idx="0"/>
          <a:effectRef idx="0"/>
          <a:fontRef idx="minor"/>
        </p:style>
      </p:sp>
      <p:sp>
        <p:nvSpPr>
          <p:cNvPr id="948" name="CustomShape 9"/>
          <p:cNvSpPr/>
          <p:nvPr/>
        </p:nvSpPr>
        <p:spPr>
          <a:xfrm>
            <a:off x="3490200" y="1028880"/>
            <a:ext cx="689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index</a:t>
            </a:r>
            <a:endParaRPr b="0" lang="en-US" sz="1800" spc="-1" strike="noStrike">
              <a:latin typeface="Arial"/>
            </a:endParaRPr>
          </a:p>
        </p:txBody>
      </p:sp>
      <p:sp>
        <p:nvSpPr>
          <p:cNvPr id="949" name="Line 10"/>
          <p:cNvSpPr/>
          <p:nvPr/>
        </p:nvSpPr>
        <p:spPr>
          <a:xfrm flipH="1">
            <a:off x="5790960" y="609480"/>
            <a:ext cx="685800" cy="2743200"/>
          </a:xfrm>
          <a:prstGeom prst="line">
            <a:avLst/>
          </a:prstGeom>
          <a:ln w="9360">
            <a:solidFill>
              <a:schemeClr val="tx1"/>
            </a:solidFill>
            <a:round/>
            <a:tailEnd len="med" type="triangle" w="med"/>
          </a:ln>
        </p:spPr>
        <p:style>
          <a:lnRef idx="0"/>
          <a:fillRef idx="0"/>
          <a:effectRef idx="0"/>
          <a:fontRef idx="minor"/>
        </p:style>
      </p:sp>
      <p:sp>
        <p:nvSpPr>
          <p:cNvPr id="950" name="CustomShape 11"/>
          <p:cNvSpPr/>
          <p:nvPr/>
        </p:nvSpPr>
        <p:spPr>
          <a:xfrm>
            <a:off x="6166440" y="1752480"/>
            <a:ext cx="689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index</a:t>
            </a:r>
            <a:endParaRPr b="0" lang="en-US" sz="1800" spc="-1" strike="noStrike">
              <a:latin typeface="Arial"/>
            </a:endParaRPr>
          </a:p>
        </p:txBody>
      </p:sp>
      <p:sp>
        <p:nvSpPr>
          <p:cNvPr id="951" name="Line 12"/>
          <p:cNvSpPr/>
          <p:nvPr/>
        </p:nvSpPr>
        <p:spPr>
          <a:xfrm>
            <a:off x="8305560" y="609480"/>
            <a:ext cx="360" cy="4495680"/>
          </a:xfrm>
          <a:prstGeom prst="line">
            <a:avLst/>
          </a:prstGeom>
          <a:ln w="9360">
            <a:solidFill>
              <a:schemeClr val="tx1"/>
            </a:solidFill>
            <a:round/>
            <a:tailEnd len="med" type="triangle" w="med"/>
          </a:ln>
        </p:spPr>
        <p:style>
          <a:lnRef idx="0"/>
          <a:fillRef idx="0"/>
          <a:effectRef idx="0"/>
          <a:fontRef idx="minor"/>
        </p:style>
      </p:sp>
      <p:sp>
        <p:nvSpPr>
          <p:cNvPr id="952" name="CustomShape 13"/>
          <p:cNvSpPr/>
          <p:nvPr/>
        </p:nvSpPr>
        <p:spPr>
          <a:xfrm>
            <a:off x="7623360" y="2666880"/>
            <a:ext cx="697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offset</a:t>
            </a:r>
            <a:endParaRPr b="0" lang="en-US" sz="1800" spc="-1" strike="noStrike">
              <a:latin typeface="Arial"/>
            </a:endParaRPr>
          </a:p>
        </p:txBody>
      </p:sp>
      <p:sp>
        <p:nvSpPr>
          <p:cNvPr id="953" name="CustomShape 14"/>
          <p:cNvSpPr/>
          <p:nvPr/>
        </p:nvSpPr>
        <p:spPr>
          <a:xfrm>
            <a:off x="3200040" y="152280"/>
            <a:ext cx="101592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Address</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347" dur="indefinite" restart="never" nodeType="tmRoot">
          <p:childTnLst>
            <p:seq>
              <p:cTn id="34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724CF4EA-E0A5-45EE-AE3B-92A57789C680}" type="slidenum">
              <a:rPr b="0" lang="en-US" sz="1400" spc="-1" strike="noStrike">
                <a:solidFill>
                  <a:srgbClr val="000000"/>
                </a:solidFill>
                <a:latin typeface="Arial"/>
              </a:rPr>
              <a:t>&lt;number&gt;</a:t>
            </a:fld>
            <a:endParaRPr b="0" lang="en-US" sz="1400" spc="-1" strike="noStrike">
              <a:latin typeface="Arial"/>
            </a:endParaRPr>
          </a:p>
        </p:txBody>
      </p:sp>
      <p:sp>
        <p:nvSpPr>
          <p:cNvPr id="326"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Achieving Mutual Exclusion</a:t>
            </a:r>
            <a:endParaRPr b="0" lang="en-US" sz="3600" spc="-1" strike="noStrike">
              <a:latin typeface="Arial"/>
            </a:endParaRPr>
          </a:p>
        </p:txBody>
      </p:sp>
      <p:sp>
        <p:nvSpPr>
          <p:cNvPr id="327"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479"/>
              </a:spcBef>
            </a:pPr>
            <a:r>
              <a:rPr b="0" lang="en-US" sz="2400" spc="-1" strike="noStrike">
                <a:solidFill>
                  <a:srgbClr val="000000"/>
                </a:solidFill>
                <a:latin typeface="Arial"/>
              </a:rPr>
              <a:t>There are three general approaches:</a:t>
            </a:r>
            <a:endParaRPr b="0" lang="en-US" sz="2400" spc="-1" strike="noStrike">
              <a:latin typeface="Arial"/>
            </a:endParaRPr>
          </a:p>
          <a:p>
            <a:pPr marL="343080" indent="-342360">
              <a:lnSpc>
                <a:spcPct val="90000"/>
              </a:lnSpc>
              <a:spcBef>
                <a:spcPts val="479"/>
              </a:spcBef>
            </a:pPr>
            <a:endParaRPr b="0" lang="en-US" sz="2400" spc="-1" strike="noStrike">
              <a:latin typeface="Arial"/>
            </a:endParaRPr>
          </a:p>
          <a:p>
            <a:pPr marL="343080" indent="-342360">
              <a:lnSpc>
                <a:spcPct val="90000"/>
              </a:lnSpc>
              <a:spcBef>
                <a:spcPts val="479"/>
              </a:spcBef>
              <a:buClr>
                <a:srgbClr val="000000"/>
              </a:buClr>
              <a:buFont typeface="Symbol"/>
              <a:buChar char=""/>
            </a:pPr>
            <a:r>
              <a:rPr b="1" lang="en-US" sz="2400" spc="-1" strike="noStrike">
                <a:solidFill>
                  <a:srgbClr val="000000"/>
                </a:solidFill>
                <a:latin typeface="Arial"/>
              </a:rPr>
              <a:t>Software:  let the applications enforce it themselves through coding.</a:t>
            </a:r>
            <a:endParaRPr b="0" lang="en-US" sz="2400" spc="-1" strike="noStrike">
              <a:latin typeface="Arial"/>
            </a:endParaRPr>
          </a:p>
          <a:p>
            <a:pPr marL="343080" indent="-342360">
              <a:lnSpc>
                <a:spcPct val="90000"/>
              </a:lnSpc>
              <a:spcBef>
                <a:spcPts val="479"/>
              </a:spcBef>
              <a:buClr>
                <a:srgbClr val="000000"/>
              </a:buClr>
              <a:buFont typeface="Symbol"/>
              <a:buChar char=""/>
            </a:pPr>
            <a:r>
              <a:rPr b="1" lang="en-US" sz="2400" spc="-1" strike="noStrike">
                <a:solidFill>
                  <a:srgbClr val="000000"/>
                </a:solidFill>
                <a:latin typeface="Arial"/>
              </a:rPr>
              <a:t>Hardware:  disable interrupts or have special machine instructions to support mutual exclusion.</a:t>
            </a:r>
            <a:endParaRPr b="0" lang="en-US" sz="2400" spc="-1" strike="noStrike">
              <a:latin typeface="Arial"/>
            </a:endParaRPr>
          </a:p>
          <a:p>
            <a:pPr marL="343080" indent="-342360">
              <a:lnSpc>
                <a:spcPct val="90000"/>
              </a:lnSpc>
              <a:spcBef>
                <a:spcPts val="479"/>
              </a:spcBef>
              <a:buClr>
                <a:srgbClr val="000000"/>
              </a:buClr>
              <a:buFont typeface="Symbol"/>
              <a:buChar char=""/>
            </a:pPr>
            <a:r>
              <a:rPr b="1" lang="en-US" sz="2400" spc="-1" strike="noStrike">
                <a:solidFill>
                  <a:srgbClr val="000000"/>
                </a:solidFill>
                <a:latin typeface="Arial"/>
              </a:rPr>
              <a:t>Operating System or Language:  let the OS or programming language offer support for this capability.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4F22DC49-9058-400D-BF5C-49BCF3BC5762}" type="slidenum">
              <a:rPr b="0" lang="en-US" sz="1400" spc="-1" strike="noStrike">
                <a:solidFill>
                  <a:srgbClr val="000000"/>
                </a:solidFill>
                <a:latin typeface="Times New Roman"/>
              </a:rPr>
              <a:t>&lt;number&gt;</a:t>
            </a:fld>
            <a:endParaRPr b="0" lang="en-US" sz="1400" spc="-1" strike="noStrike">
              <a:latin typeface="Arial"/>
            </a:endParaRPr>
          </a:p>
        </p:txBody>
      </p:sp>
      <p:pic>
        <p:nvPicPr>
          <p:cNvPr id="955" name="" descr=""/>
          <p:cNvPicPr/>
          <p:nvPr/>
        </p:nvPicPr>
        <p:blipFill>
          <a:blip r:embed="rId1"/>
          <a:stretch/>
        </p:blipFill>
        <p:spPr>
          <a:xfrm>
            <a:off x="76320" y="0"/>
            <a:ext cx="8915040" cy="6260760"/>
          </a:xfrm>
          <a:prstGeom prst="rect">
            <a:avLst/>
          </a:prstGeom>
          <a:ln>
            <a:noFill/>
          </a:ln>
        </p:spPr>
      </p:pic>
    </p:spTree>
  </p:cSld>
  <mc:AlternateContent>
    <mc:Choice Requires="p14">
      <p:transition spd="slow" p14:dur="2000"/>
    </mc:Choice>
    <mc:Fallback>
      <p:transition spd="slow"/>
    </mc:Fallback>
  </mc:AlternateContent>
  <p:timing>
    <p:tnLst>
      <p:par>
        <p:cTn id="349" dur="indefinite" restart="never" nodeType="tmRoot">
          <p:childTnLst>
            <p:seq>
              <p:cTn id="350" dur="indefinite" nodeType="mainSeq"/>
              <p:prevCondLst>
                <p:cond delay="0" evt="onPrev">
                  <p:tgtEl>
                    <p:sldTgt/>
                  </p:tgtEl>
                </p:cond>
              </p:prevCondLst>
              <p:nextCondLst>
                <p:cond delay="0" evt="onNext">
                  <p:tgtEl>
                    <p:sldTgt/>
                  </p:tgtEl>
                </p:cond>
              </p:nextCondLst>
            </p:seq>
          </p:childTnLst>
        </p:cTn>
      </p:par>
    </p:tnLst>
  </p:timing>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49BDB4BE-06C3-43FE-BFD9-95691BFB1BC7}" type="slidenum">
              <a:rPr b="0" lang="en-US" sz="1400" spc="-1" strike="noStrike">
                <a:solidFill>
                  <a:srgbClr val="000000"/>
                </a:solidFill>
                <a:latin typeface="Times New Roman"/>
              </a:rPr>
              <a:t>&lt;number&gt;</a:t>
            </a:fld>
            <a:endParaRPr b="0" lang="en-US" sz="1400" spc="-1" strike="noStrike">
              <a:latin typeface="Arial"/>
            </a:endParaRPr>
          </a:p>
        </p:txBody>
      </p:sp>
      <p:sp>
        <p:nvSpPr>
          <p:cNvPr id="957"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Inverted Page Table</a:t>
            </a:r>
            <a:endParaRPr b="0" lang="en-US" sz="3600" spc="-1" strike="noStrike">
              <a:latin typeface="Arial"/>
            </a:endParaRPr>
          </a:p>
        </p:txBody>
      </p:sp>
      <p:sp>
        <p:nvSpPr>
          <p:cNvPr id="958"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Another approach to dealing with large page tables is to use an inverted page table.</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This is especially needed on 64-bit machines, where the number of virtual pages can be very large.</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This approach uses one page table entry per memory frame rather than one per virtual page.  (Hence, it is inverted). </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This reduces the size of the page table, since the table size does not depend on the number of pages in the program, but rather on the number of frames in main memory.</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Such an approach is sometimes called a frame table rather than a page table.</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Typically, only one frame table would be needed to support all processes, rather than each process having its own.</a:t>
            </a:r>
            <a:endParaRPr b="0" lang="en-US" sz="2400" spc="-1" strike="noStrike">
              <a:latin typeface="Arial"/>
            </a:endParaRPr>
          </a:p>
        </p:txBody>
      </p:sp>
      <p:sp>
        <p:nvSpPr>
          <p:cNvPr id="959" name="CustomShape 4"/>
          <p:cNvSpPr/>
          <p:nvPr/>
        </p:nvSpPr>
        <p:spPr>
          <a:xfrm>
            <a:off x="720" y="0"/>
            <a:ext cx="102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51" dur="indefinite" restart="never" nodeType="tmRoot">
          <p:childTnLst>
            <p:seq>
              <p:cTn id="352" dur="indefinite" nodeType="mainSeq"/>
              <p:prevCondLst>
                <p:cond delay="0" evt="onPrev">
                  <p:tgtEl>
                    <p:sldTgt/>
                  </p:tgtEl>
                </p:cond>
              </p:prevCondLst>
              <p:nextCondLst>
                <p:cond delay="0" evt="onNext">
                  <p:tgtEl>
                    <p:sldTgt/>
                  </p:tgtEl>
                </p:cond>
              </p:nextCondLst>
            </p:seq>
          </p:childTnLst>
        </p:cTn>
      </p:par>
    </p:tnLst>
  </p:timing>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0"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49D585F-25FE-48AF-A2FF-5E866B9020D2}" type="slidenum">
              <a:rPr b="0" lang="en-US" sz="1400" spc="-1" strike="noStrike">
                <a:solidFill>
                  <a:srgbClr val="000000"/>
                </a:solidFill>
                <a:latin typeface="Times New Roman"/>
              </a:rPr>
              <a:t>&lt;number&gt;</a:t>
            </a:fld>
            <a:endParaRPr b="0" lang="en-US" sz="1400" spc="-1" strike="noStrike">
              <a:latin typeface="Arial"/>
            </a:endParaRPr>
          </a:p>
        </p:txBody>
      </p:sp>
      <p:sp>
        <p:nvSpPr>
          <p:cNvPr id="961"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Inverted Page Table</a:t>
            </a:r>
            <a:endParaRPr b="0" lang="en-US" sz="3600" spc="-1" strike="noStrike">
              <a:latin typeface="Arial"/>
            </a:endParaRPr>
          </a:p>
        </p:txBody>
      </p:sp>
      <p:sp>
        <p:nvSpPr>
          <p:cNvPr id="962"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There is a drawback to this approach, however.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Since the page number of the address can no longer be used as an index into the page table, finding an entry in the table becomes a problem.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One solution is to use a hash function to map the virtual page number to a hash table.  The hash table entry has a pointer to the frame table entry.</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prevCondLst>
                <p:cond delay="0" evt="onPrev">
                  <p:tgtEl>
                    <p:sldTgt/>
                  </p:tgtEl>
                </p:cond>
              </p:prevCondLst>
              <p:nextCondLst>
                <p:cond delay="0" evt="onNext">
                  <p:tgtEl>
                    <p:sldTgt/>
                  </p:tgtEl>
                </p:cond>
              </p:nextCondLst>
            </p:seq>
          </p:childTnLst>
        </p:cTn>
      </p:par>
    </p:tnLst>
  </p:timing>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AD48E1C6-A2B9-4B75-BB04-7B8181F9A9AD}" type="slidenum">
              <a:rPr b="0" lang="en-US" sz="1400" spc="-1" strike="noStrike">
                <a:solidFill>
                  <a:srgbClr val="000000"/>
                </a:solidFill>
                <a:latin typeface="Times New Roman"/>
              </a:rPr>
              <a:t>&lt;number&gt;</a:t>
            </a:fld>
            <a:endParaRPr b="0" lang="en-US" sz="1400" spc="-1" strike="noStrike">
              <a:latin typeface="Arial"/>
            </a:endParaRPr>
          </a:p>
        </p:txBody>
      </p:sp>
      <p:pic>
        <p:nvPicPr>
          <p:cNvPr id="964" name="" descr=""/>
          <p:cNvPicPr/>
          <p:nvPr/>
        </p:nvPicPr>
        <p:blipFill>
          <a:blip r:embed="rId1"/>
          <a:stretch/>
        </p:blipFill>
        <p:spPr>
          <a:xfrm>
            <a:off x="360" y="0"/>
            <a:ext cx="8152920" cy="6590880"/>
          </a:xfrm>
          <a:prstGeom prst="rect">
            <a:avLst/>
          </a:prstGeom>
          <a:ln>
            <a:noFill/>
          </a:ln>
        </p:spPr>
      </p:pic>
    </p:spTree>
  </p:cSld>
  <mc:AlternateContent>
    <mc:Choice Requires="p14">
      <p:transition spd="slow" p14:dur="2000"/>
    </mc:Choice>
    <mc:Fallback>
      <p:transition spd="slow"/>
    </mc:Fallback>
  </mc:AlternateContent>
  <p:timing>
    <p:tnLst>
      <p:par>
        <p:cTn id="355" dur="indefinite" restart="never" nodeType="tmRoot">
          <p:childTnLst>
            <p:seq>
              <p:cTn id="356" dur="indefinite" nodeType="mainSeq"/>
              <p:prevCondLst>
                <p:cond delay="0" evt="onPrev">
                  <p:tgtEl>
                    <p:sldTgt/>
                  </p:tgtEl>
                </p:cond>
              </p:prevCondLst>
              <p:nextCondLst>
                <p:cond delay="0" evt="onNext">
                  <p:tgtEl>
                    <p:sldTgt/>
                  </p:tgtEl>
                </p:cond>
              </p:nextCondLst>
            </p:seq>
          </p:childTnLst>
        </p:cTn>
      </p:par>
    </p:tnLst>
  </p:timing>
</p:sld>
</file>

<file path=ppt/slides/slide1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9855B11-AA80-4668-A8A8-DEDE7322F250}" type="slidenum">
              <a:rPr b="0" lang="en-US" sz="1400" spc="-1" strike="noStrike">
                <a:solidFill>
                  <a:srgbClr val="000000"/>
                </a:solidFill>
                <a:latin typeface="Times New Roman"/>
              </a:rPr>
              <a:t>&lt;number&gt;</a:t>
            </a:fld>
            <a:endParaRPr b="0" lang="en-US" sz="1400" spc="-1" strike="noStrike">
              <a:latin typeface="Arial"/>
            </a:endParaRPr>
          </a:p>
        </p:txBody>
      </p:sp>
      <p:sp>
        <p:nvSpPr>
          <p:cNvPr id="96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Translation Lookaside Buffer</a:t>
            </a:r>
            <a:endParaRPr b="0" lang="en-US" sz="3600" spc="-1" strike="noStrike">
              <a:latin typeface="Arial"/>
            </a:endParaRPr>
          </a:p>
        </p:txBody>
      </p:sp>
      <p:sp>
        <p:nvSpPr>
          <p:cNvPr id="967"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In principle, each virtual address requires two physical memory accesses, one for the page table to get the frame number, and one to access that frame.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would double the number of accesses made.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To overcome this problem, most virtual memory schemes use a special high-speed cache for page tables called a “Translation Lookaside Buffer”, or “TLB”.</a:t>
            </a:r>
            <a:endParaRPr b="0" lang="en-US" sz="2400" spc="-1" strike="noStrike">
              <a:latin typeface="Arial"/>
            </a:endParaRPr>
          </a:p>
        </p:txBody>
      </p:sp>
      <p:sp>
        <p:nvSpPr>
          <p:cNvPr id="968" name="CustomShape 4"/>
          <p:cNvSpPr/>
          <p:nvPr/>
        </p:nvSpPr>
        <p:spPr>
          <a:xfrm>
            <a:off x="720" y="0"/>
            <a:ext cx="102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57" dur="indefinite" restart="never" nodeType="tmRoot">
          <p:childTnLst>
            <p:seq>
              <p:cTn id="358" dur="indefinite" nodeType="mainSeq"/>
              <p:prevCondLst>
                <p:cond delay="0" evt="onPrev">
                  <p:tgtEl>
                    <p:sldTgt/>
                  </p:tgtEl>
                </p:cond>
              </p:prevCondLst>
              <p:nextCondLst>
                <p:cond delay="0" evt="onNext">
                  <p:tgtEl>
                    <p:sldTgt/>
                  </p:tgtEl>
                </p:cond>
              </p:nextCondLst>
            </p:seq>
          </p:childTnLst>
        </p:cTn>
      </p:par>
    </p:tnLst>
  </p:timing>
</p:sld>
</file>

<file path=ppt/slides/slide1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EB479E1C-494E-4F28-92F4-8CE8B53175F7}" type="slidenum">
              <a:rPr b="0" lang="en-US" sz="1400" spc="-1" strike="noStrike">
                <a:solidFill>
                  <a:srgbClr val="000000"/>
                </a:solidFill>
                <a:latin typeface="Times New Roman"/>
              </a:rPr>
              <a:t>&lt;number&gt;</a:t>
            </a:fld>
            <a:endParaRPr b="0" lang="en-US" sz="1400" spc="-1" strike="noStrike">
              <a:latin typeface="Arial"/>
            </a:endParaRPr>
          </a:p>
        </p:txBody>
      </p:sp>
      <p:sp>
        <p:nvSpPr>
          <p:cNvPr id="97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Translation Lookaside Buffer</a:t>
            </a:r>
            <a:endParaRPr b="0" lang="en-US" sz="3600" spc="-1" strike="noStrike">
              <a:latin typeface="Arial"/>
            </a:endParaRPr>
          </a:p>
        </p:txBody>
      </p:sp>
      <p:sp>
        <p:nvSpPr>
          <p:cNvPr id="971"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TLB does for the page table what a memory cache does for main memory.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It contains the page table entries that have been most recently used.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Note that it does not cache the pages themselves, but only the page table entries.</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endParaRPr b="0" lang="en-US" sz="2400" spc="-1" strike="noStrike">
              <a:latin typeface="Arial"/>
            </a:endParaRPr>
          </a:p>
        </p:txBody>
      </p:sp>
      <p:sp>
        <p:nvSpPr>
          <p:cNvPr id="972" name="CustomShape 4"/>
          <p:cNvSpPr/>
          <p:nvPr/>
        </p:nvSpPr>
        <p:spPr>
          <a:xfrm>
            <a:off x="720" y="0"/>
            <a:ext cx="102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59" dur="indefinite" restart="never" nodeType="tmRoot">
          <p:childTnLst>
            <p:seq>
              <p:cTn id="360" dur="indefinite" nodeType="mainSeq"/>
              <p:prevCondLst>
                <p:cond delay="0" evt="onPrev">
                  <p:tgtEl>
                    <p:sldTgt/>
                  </p:tgtEl>
                </p:cond>
              </p:prevCondLst>
              <p:nextCondLst>
                <p:cond delay="0" evt="onNext">
                  <p:tgtEl>
                    <p:sldTgt/>
                  </p:tgtEl>
                </p:cond>
              </p:nextCondLst>
            </p:seq>
          </p:childTnLst>
        </p:cTn>
      </p:par>
    </p:tnLst>
  </p:timing>
</p:sld>
</file>

<file path=ppt/slides/slide1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B756E92-9B4C-4986-8C1C-4FCC8B705F3D}" type="slidenum">
              <a:rPr b="0" lang="en-US" sz="1400" spc="-1" strike="noStrike">
                <a:solidFill>
                  <a:srgbClr val="000000"/>
                </a:solidFill>
                <a:latin typeface="Times New Roman"/>
              </a:rPr>
              <a:t>&lt;number&gt;</a:t>
            </a:fld>
            <a:endParaRPr b="0" lang="en-US" sz="1400" spc="-1" strike="noStrike">
              <a:latin typeface="Arial"/>
            </a:endParaRPr>
          </a:p>
        </p:txBody>
      </p:sp>
      <p:pic>
        <p:nvPicPr>
          <p:cNvPr id="974" name="" descr=""/>
          <p:cNvPicPr/>
          <p:nvPr/>
        </p:nvPicPr>
        <p:blipFill>
          <a:blip r:embed="rId1"/>
          <a:stretch/>
        </p:blipFill>
        <p:spPr>
          <a:xfrm>
            <a:off x="228600" y="0"/>
            <a:ext cx="8915040" cy="6870240"/>
          </a:xfrm>
          <a:prstGeom prst="rect">
            <a:avLst/>
          </a:prstGeom>
          <a:ln>
            <a:noFill/>
          </a:ln>
        </p:spPr>
      </p:pic>
    </p:spTree>
  </p:cSld>
  <mc:AlternateContent>
    <mc:Choice Requires="p14">
      <p:transition spd="slow" p14:dur="2000"/>
    </mc:Choice>
    <mc:Fallback>
      <p:transition spd="slow"/>
    </mc:Fallback>
  </mc:AlternateContent>
  <p:timing>
    <p:tnLst>
      <p:par>
        <p:cTn id="361" dur="indefinite" restart="never" nodeType="tmRoot">
          <p:childTnLst>
            <p:seq>
              <p:cTn id="362" dur="indefinite" nodeType="mainSeq"/>
              <p:prevCondLst>
                <p:cond delay="0" evt="onPrev">
                  <p:tgtEl>
                    <p:sldTgt/>
                  </p:tgtEl>
                </p:cond>
              </p:prevCondLst>
              <p:nextCondLst>
                <p:cond delay="0" evt="onNext">
                  <p:tgtEl>
                    <p:sldTgt/>
                  </p:tgtEl>
                </p:cond>
              </p:nextCondLst>
            </p:seq>
          </p:childTnLst>
        </p:cTn>
      </p:par>
    </p:tnLst>
  </p:timing>
</p:sld>
</file>

<file path=ppt/slides/slide1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34E7E710-6236-416A-B02B-A02698A75C79}" type="slidenum">
              <a:rPr b="0" lang="en-US" sz="1400" spc="-1" strike="noStrike">
                <a:solidFill>
                  <a:srgbClr val="000000"/>
                </a:solidFill>
                <a:latin typeface="Times New Roman"/>
              </a:rPr>
              <a:t>&lt;number&gt;</a:t>
            </a:fld>
            <a:endParaRPr b="0" lang="en-US" sz="1400" spc="-1" strike="noStrike">
              <a:latin typeface="Arial"/>
            </a:endParaRPr>
          </a:p>
        </p:txBody>
      </p:sp>
      <p:sp>
        <p:nvSpPr>
          <p:cNvPr id="97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Translation Lookaside Buffer</a:t>
            </a:r>
            <a:endParaRPr b="0" lang="en-US" sz="3600" spc="-1" strike="noStrike">
              <a:latin typeface="Arial"/>
            </a:endParaRPr>
          </a:p>
        </p:txBody>
      </p:sp>
      <p:sp>
        <p:nvSpPr>
          <p:cNvPr id="977"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Because the TLB only has a subset of page table entries, the page number cannot be used as an index into the TLB as it can for a page table.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processor is equipped with hardware that allows it to interrogate simultaneously a number of TLB entries to find a match.</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technique is called “associative mapping”.</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With this technique, the TLB entries can be examined all at once to see if there is a match.</a:t>
            </a:r>
            <a:endParaRPr b="0" lang="en-US" sz="2400" spc="-1" strike="noStrike">
              <a:latin typeface="Arial"/>
            </a:endParaRPr>
          </a:p>
        </p:txBody>
      </p:sp>
      <p:sp>
        <p:nvSpPr>
          <p:cNvPr id="978" name="CustomShape 4"/>
          <p:cNvSpPr/>
          <p:nvPr/>
        </p:nvSpPr>
        <p:spPr>
          <a:xfrm>
            <a:off x="720" y="0"/>
            <a:ext cx="102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63" dur="indefinite" restart="never" nodeType="tmRoot">
          <p:childTnLst>
            <p:seq>
              <p:cTn id="364" dur="indefinite" nodeType="mainSeq"/>
              <p:prevCondLst>
                <p:cond delay="0" evt="onPrev">
                  <p:tgtEl>
                    <p:sldTgt/>
                  </p:tgtEl>
                </p:cond>
              </p:prevCondLst>
              <p:nextCondLst>
                <p:cond delay="0" evt="onNext">
                  <p:tgtEl>
                    <p:sldTgt/>
                  </p:tgtEl>
                </p:cond>
              </p:nextCondLst>
            </p:seq>
          </p:childTnLst>
        </p:cTn>
      </p:par>
    </p:tnLst>
  </p:timing>
</p:sld>
</file>

<file path=ppt/slides/slide1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BE19F6AE-6C41-4CDA-9472-FA57999DA1CB}" type="slidenum">
              <a:rPr b="0" lang="en-US" sz="1400" spc="-1" strike="noStrike">
                <a:solidFill>
                  <a:srgbClr val="000000"/>
                </a:solidFill>
                <a:latin typeface="Times New Roman"/>
              </a:rPr>
              <a:t>&lt;number&gt;</a:t>
            </a:fld>
            <a:endParaRPr b="0" lang="en-US" sz="1400" spc="-1" strike="noStrike">
              <a:latin typeface="Arial"/>
            </a:endParaRPr>
          </a:p>
        </p:txBody>
      </p:sp>
      <p:pic>
        <p:nvPicPr>
          <p:cNvPr id="980" name="" descr=""/>
          <p:cNvPicPr/>
          <p:nvPr/>
        </p:nvPicPr>
        <p:blipFill>
          <a:blip r:embed="rId1"/>
          <a:stretch/>
        </p:blipFill>
        <p:spPr>
          <a:xfrm>
            <a:off x="228600" y="228600"/>
            <a:ext cx="8686440" cy="6349680"/>
          </a:xfrm>
          <a:prstGeom prst="rect">
            <a:avLst/>
          </a:prstGeom>
          <a:ln>
            <a:noFill/>
          </a:ln>
        </p:spPr>
      </p:pic>
    </p:spTree>
  </p:cSld>
  <mc:AlternateContent>
    <mc:Choice Requires="p14">
      <p:transition spd="slow" p14:dur="2000"/>
    </mc:Choice>
    <mc:Fallback>
      <p:transition spd="slow"/>
    </mc:Fallback>
  </mc:AlternateContent>
  <p:timing>
    <p:tnLst>
      <p:par>
        <p:cTn id="365" dur="indefinite" restart="never" nodeType="tmRoot">
          <p:childTnLst>
            <p:seq>
              <p:cTn id="366" dur="indefinite" nodeType="mainSeq"/>
              <p:prevCondLst>
                <p:cond delay="0" evt="onPrev">
                  <p:tgtEl>
                    <p:sldTgt/>
                  </p:tgtEl>
                </p:cond>
              </p:prevCondLst>
              <p:nextCondLst>
                <p:cond delay="0" evt="onNext">
                  <p:tgtEl>
                    <p:sldTgt/>
                  </p:tgtEl>
                </p:cond>
              </p:nextCondLst>
            </p:seq>
          </p:childTnLst>
        </p:cTn>
      </p:par>
    </p:tnLst>
  </p:timing>
</p:sld>
</file>

<file path=ppt/slides/slide1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3E070E7-99A2-4A3E-AF76-7FC47848D98E}" type="slidenum">
              <a:rPr b="0" lang="en-US" sz="1400" spc="-1" strike="noStrike">
                <a:solidFill>
                  <a:srgbClr val="000000"/>
                </a:solidFill>
                <a:latin typeface="Times New Roman"/>
              </a:rPr>
              <a:t>&lt;number&gt;</a:t>
            </a:fld>
            <a:endParaRPr b="0" lang="en-US" sz="1400" spc="-1" strike="noStrike">
              <a:latin typeface="Arial"/>
            </a:endParaRPr>
          </a:p>
        </p:txBody>
      </p:sp>
      <p:sp>
        <p:nvSpPr>
          <p:cNvPr id="982"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Cache</a:t>
            </a:r>
            <a:endParaRPr b="0" lang="en-US" sz="3600" spc="-1" strike="noStrike">
              <a:latin typeface="Arial"/>
            </a:endParaRPr>
          </a:p>
        </p:txBody>
      </p:sp>
      <p:sp>
        <p:nvSpPr>
          <p:cNvPr id="983"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After accessing the TLB, the virtual memory manager must interact with the system cache.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cache blocks are identified by a “tag”.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tag is usually just the leftmost bits of the address.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the address is in the cache (called a hit), it is returned to the CPU.</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not (called a miss), it is retrieved from main memory.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67" dur="indefinite" restart="never" nodeType="tmRoot">
          <p:childTnLst>
            <p:seq>
              <p:cTn id="36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C8B81673-14E5-41C5-B715-C3BA6B20C857}" type="slidenum">
              <a:rPr b="0" lang="en-US" sz="1400" spc="-1" strike="noStrike">
                <a:solidFill>
                  <a:srgbClr val="000000"/>
                </a:solidFill>
                <a:latin typeface="Arial"/>
              </a:rPr>
              <a:t>&lt;number&gt;</a:t>
            </a:fld>
            <a:endParaRPr b="0" lang="en-US" sz="1400" spc="-1" strike="noStrike">
              <a:latin typeface="Arial"/>
            </a:endParaRPr>
          </a:p>
        </p:txBody>
      </p:sp>
      <p:sp>
        <p:nvSpPr>
          <p:cNvPr id="329"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Software Solutions</a:t>
            </a:r>
            <a:endParaRPr b="0" lang="en-US" sz="3600" spc="-1" strike="noStrike">
              <a:latin typeface="Arial"/>
            </a:endParaRPr>
          </a:p>
        </p:txBody>
      </p:sp>
      <p:sp>
        <p:nvSpPr>
          <p:cNvPr id="330"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 Dutch mathematician named Dekker produced an algorithm for mutual exclusion in software.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The next set of slides will develop this algorithm in four stages to demonstrate the problems that are possible.</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Note that these four attempts are in Appendix A of the textbook.</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AC01DF2-B292-4EDE-B35E-420CFA5630F9}" type="slidenum">
              <a:rPr b="0" lang="en-US" sz="1400" spc="-1" strike="noStrike">
                <a:solidFill>
                  <a:srgbClr val="000000"/>
                </a:solidFill>
                <a:latin typeface="Times New Roman"/>
              </a:rPr>
              <a:t>&lt;number&gt;</a:t>
            </a:fld>
            <a:endParaRPr b="0" lang="en-US" sz="1400" spc="-1" strike="noStrike">
              <a:latin typeface="Arial"/>
            </a:endParaRPr>
          </a:p>
        </p:txBody>
      </p:sp>
      <p:pic>
        <p:nvPicPr>
          <p:cNvPr id="985" name="" descr=""/>
          <p:cNvPicPr/>
          <p:nvPr/>
        </p:nvPicPr>
        <p:blipFill>
          <a:blip r:embed="rId1"/>
          <a:stretch/>
        </p:blipFill>
        <p:spPr>
          <a:xfrm>
            <a:off x="380880" y="0"/>
            <a:ext cx="7543440" cy="6781320"/>
          </a:xfrm>
          <a:prstGeom prst="rect">
            <a:avLst/>
          </a:prstGeom>
          <a:ln>
            <a:noFill/>
          </a:ln>
        </p:spPr>
      </p:pic>
    </p:spTree>
  </p:cSld>
  <mc:AlternateContent>
    <mc:Choice Requires="p14">
      <p:transition spd="slow" p14:dur="2000"/>
    </mc:Choice>
    <mc:Fallback>
      <p:transition spd="slow"/>
    </mc:Fallback>
  </mc:AlternateContent>
  <p:timing>
    <p:tnLst>
      <p:par>
        <p:cTn id="369" dur="indefinite" restart="never" nodeType="tmRoot">
          <p:childTnLst>
            <p:seq>
              <p:cTn id="370" dur="indefinite" nodeType="mainSeq"/>
              <p:prevCondLst>
                <p:cond delay="0" evt="onPrev">
                  <p:tgtEl>
                    <p:sldTgt/>
                  </p:tgtEl>
                </p:cond>
              </p:prevCondLst>
              <p:nextCondLst>
                <p:cond delay="0" evt="onNext">
                  <p:tgtEl>
                    <p:sldTgt/>
                  </p:tgtEl>
                </p:cond>
              </p:nextCondLst>
            </p:seq>
          </p:childTnLst>
        </p:cTn>
      </p:par>
    </p:tnLst>
  </p:timing>
</p:sld>
</file>

<file path=ppt/slides/slide1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73B85EDC-5C80-44B3-8ABA-0BD7D600EB0D}" type="slidenum">
              <a:rPr b="0" lang="en-US" sz="1400" spc="-1" strike="noStrike">
                <a:solidFill>
                  <a:srgbClr val="000000"/>
                </a:solidFill>
                <a:latin typeface="Times New Roman"/>
              </a:rPr>
              <a:t>&lt;number&gt;</a:t>
            </a:fld>
            <a:endParaRPr b="0" lang="en-US" sz="1400" spc="-1" strike="noStrike">
              <a:latin typeface="Arial"/>
            </a:endParaRPr>
          </a:p>
        </p:txBody>
      </p:sp>
      <p:sp>
        <p:nvSpPr>
          <p:cNvPr id="987"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Page Size</a:t>
            </a:r>
            <a:endParaRPr b="0" lang="en-US" sz="3600" spc="-1" strike="noStrike">
              <a:latin typeface="Arial"/>
            </a:endParaRPr>
          </a:p>
        </p:txBody>
      </p:sp>
      <p:sp>
        <p:nvSpPr>
          <p:cNvPr id="988"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479"/>
              </a:spcBef>
            </a:pPr>
            <a:r>
              <a:rPr b="0" lang="en-US" sz="2400" spc="-1" strike="noStrike">
                <a:solidFill>
                  <a:srgbClr val="000000"/>
                </a:solidFill>
                <a:latin typeface="Times New Roman"/>
              </a:rPr>
              <a:t>How big should pages be?</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Times New Roman"/>
              </a:rPr>
              <a:t>Considerations:</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A small page size reduces internal fragmentation which is good for memory utilization.</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However, a small page size also leads to a larger number of pages per process, increasing the page table size.  </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A large page size may be more efficient for data transfers to and from the disk, since the disk is designed to efficiently transfer large blocks of data.</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There is also a relationship between page size and page fault rates.  As the page size grows, locality is weakened and more faults will occur (until the page size begins to approach the size of the entire process).</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Page sizes typically range from 512 bytes to 16 megabytes.</a:t>
            </a:r>
            <a:endParaRPr b="0" lang="en-US" sz="2400" spc="-1" strike="noStrike">
              <a:latin typeface="Arial"/>
            </a:endParaRPr>
          </a:p>
        </p:txBody>
      </p:sp>
      <p:sp>
        <p:nvSpPr>
          <p:cNvPr id="989" name="CustomShape 4"/>
          <p:cNvSpPr/>
          <p:nvPr/>
        </p:nvSpPr>
        <p:spPr>
          <a:xfrm>
            <a:off x="720" y="0"/>
            <a:ext cx="102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71" dur="indefinite" restart="never" nodeType="tmRoot">
          <p:childTnLst>
            <p:seq>
              <p:cTn id="372" dur="indefinite" nodeType="mainSeq"/>
              <p:prevCondLst>
                <p:cond delay="0" evt="onPrev">
                  <p:tgtEl>
                    <p:sldTgt/>
                  </p:tgtEl>
                </p:cond>
              </p:prevCondLst>
              <p:nextCondLst>
                <p:cond delay="0" evt="onNext">
                  <p:tgtEl>
                    <p:sldTgt/>
                  </p:tgtEl>
                </p:cond>
              </p:nextCondLst>
            </p:seq>
          </p:childTnLst>
        </p:cTn>
      </p:par>
    </p:tnLst>
  </p:timing>
</p:sld>
</file>

<file path=ppt/slides/slide1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0"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4A067D2-7CD6-49A0-A3CA-B814AC4A4E7F}" type="slidenum">
              <a:rPr b="0" lang="en-US" sz="1400" spc="-1" strike="noStrike">
                <a:solidFill>
                  <a:srgbClr val="000000"/>
                </a:solidFill>
                <a:latin typeface="Times New Roman"/>
              </a:rPr>
              <a:t>&lt;number&gt;</a:t>
            </a:fld>
            <a:endParaRPr b="0" lang="en-US" sz="1400" spc="-1" strike="noStrike">
              <a:latin typeface="Arial"/>
            </a:endParaRPr>
          </a:p>
        </p:txBody>
      </p:sp>
      <p:pic>
        <p:nvPicPr>
          <p:cNvPr id="991" name="" descr=""/>
          <p:cNvPicPr/>
          <p:nvPr/>
        </p:nvPicPr>
        <p:blipFill>
          <a:blip r:embed="rId1"/>
          <a:stretch/>
        </p:blipFill>
        <p:spPr>
          <a:xfrm>
            <a:off x="1447920" y="228600"/>
            <a:ext cx="6032160" cy="6629040"/>
          </a:xfrm>
          <a:prstGeom prst="rect">
            <a:avLst/>
          </a:prstGeom>
          <a:ln>
            <a:noFill/>
          </a:ln>
        </p:spPr>
      </p:pic>
    </p:spTree>
  </p:cSld>
  <mc:AlternateContent>
    <mc:Choice Requires="p14">
      <p:transition spd="slow" p14:dur="2000"/>
    </mc:Choice>
    <mc:Fallback>
      <p:transition spd="slow"/>
    </mc:Fallback>
  </mc:AlternateContent>
  <p:timing>
    <p:tnLst>
      <p:par>
        <p:cTn id="373" dur="indefinite" restart="never" nodeType="tmRoot">
          <p:childTnLst>
            <p:seq>
              <p:cTn id="374" dur="indefinite" nodeType="mainSeq"/>
              <p:prevCondLst>
                <p:cond delay="0" evt="onPrev">
                  <p:tgtEl>
                    <p:sldTgt/>
                  </p:tgtEl>
                </p:cond>
              </p:prevCondLst>
              <p:nextCondLst>
                <p:cond delay="0" evt="onNext">
                  <p:tgtEl>
                    <p:sldTgt/>
                  </p:tgtEl>
                </p:cond>
              </p:nextCondLst>
            </p:seq>
          </p:childTnLst>
        </p:cTn>
      </p:par>
    </p:tnLst>
  </p:timing>
</p:sld>
</file>

<file path=ppt/slides/slide1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4D766130-21A3-4CAC-BDB5-47D8DA91171E}" type="slidenum">
              <a:rPr b="0" lang="en-US" sz="1400" spc="-1" strike="noStrike">
                <a:solidFill>
                  <a:srgbClr val="000000"/>
                </a:solidFill>
                <a:latin typeface="Times New Roman"/>
              </a:rPr>
              <a:t>&lt;number&gt;</a:t>
            </a:fld>
            <a:endParaRPr b="0" lang="en-US" sz="1400" spc="-1" strike="noStrike">
              <a:latin typeface="Arial"/>
            </a:endParaRPr>
          </a:p>
        </p:txBody>
      </p:sp>
      <p:sp>
        <p:nvSpPr>
          <p:cNvPr id="993"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Frame Allocation</a:t>
            </a:r>
            <a:endParaRPr b="0" lang="en-US" sz="3600" spc="-1" strike="noStrike">
              <a:latin typeface="Arial"/>
            </a:endParaRPr>
          </a:p>
        </p:txBody>
      </p:sp>
      <p:sp>
        <p:nvSpPr>
          <p:cNvPr id="994"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page fault rate is also determined by the number of frames allocated to a process.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the whole process is in memory, then page faults are zero.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only one page is in memory, then each new page request results in a page fault.</a:t>
            </a:r>
            <a:endParaRPr b="0" lang="en-US" sz="2400" spc="-1" strike="noStrike">
              <a:latin typeface="Arial"/>
            </a:endParaRPr>
          </a:p>
        </p:txBody>
      </p:sp>
      <p:sp>
        <p:nvSpPr>
          <p:cNvPr id="995" name="CustomShape 4"/>
          <p:cNvSpPr/>
          <p:nvPr/>
        </p:nvSpPr>
        <p:spPr>
          <a:xfrm>
            <a:off x="720" y="0"/>
            <a:ext cx="102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Paging</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75" dur="indefinite" restart="never" nodeType="tmRoot">
          <p:childTnLst>
            <p:seq>
              <p:cTn id="376" dur="indefinite" nodeType="mainSeq"/>
              <p:prevCondLst>
                <p:cond delay="0" evt="onPrev">
                  <p:tgtEl>
                    <p:sldTgt/>
                  </p:tgtEl>
                </p:cond>
              </p:prevCondLst>
              <p:nextCondLst>
                <p:cond delay="0" evt="onNext">
                  <p:tgtEl>
                    <p:sldTgt/>
                  </p:tgtEl>
                </p:cond>
              </p:nextCondLst>
            </p:seq>
          </p:childTnLst>
        </p:cTn>
      </p:par>
    </p:tnLst>
  </p:timing>
</p:sld>
</file>

<file path=ppt/slides/slide1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9282B04-E6D0-4C57-B620-70DF354B9A63}" type="slidenum">
              <a:rPr b="1" lang="en-US" sz="1400" spc="-1" strike="noStrike">
                <a:solidFill>
                  <a:srgbClr val="000000"/>
                </a:solidFill>
                <a:latin typeface="Times New Roman"/>
              </a:rPr>
              <a:t>&lt;number&gt;</a:t>
            </a:fld>
            <a:endParaRPr b="0" lang="en-US" sz="1400" spc="-1" strike="noStrike">
              <a:latin typeface="Arial"/>
            </a:endParaRPr>
          </a:p>
        </p:txBody>
      </p:sp>
      <p:pic>
        <p:nvPicPr>
          <p:cNvPr id="997" name="" descr=""/>
          <p:cNvPicPr/>
          <p:nvPr/>
        </p:nvPicPr>
        <p:blipFill>
          <a:blip r:embed="rId1"/>
          <a:stretch/>
        </p:blipFill>
        <p:spPr>
          <a:xfrm>
            <a:off x="360" y="228600"/>
            <a:ext cx="8915040" cy="5663880"/>
          </a:xfrm>
          <a:prstGeom prst="rect">
            <a:avLst/>
          </a:prstGeom>
          <a:ln>
            <a:noFill/>
          </a:ln>
        </p:spPr>
      </p:pic>
    </p:spTree>
  </p:cSld>
  <mc:AlternateContent>
    <mc:Choice Requires="p14">
      <p:transition spd="slow" p14:dur="2000"/>
    </mc:Choice>
    <mc:Fallback>
      <p:transition spd="slow"/>
    </mc:Fallback>
  </mc:AlternateContent>
  <p:timing>
    <p:tnLst>
      <p:par>
        <p:cTn id="377" dur="indefinite" restart="never" nodeType="tmRoot">
          <p:childTnLst>
            <p:seq>
              <p:cTn id="378" dur="indefinite" nodeType="mainSeq"/>
              <p:prevCondLst>
                <p:cond delay="0" evt="onPrev">
                  <p:tgtEl>
                    <p:sldTgt/>
                  </p:tgtEl>
                </p:cond>
              </p:prevCondLst>
              <p:nextCondLst>
                <p:cond delay="0" evt="onNext">
                  <p:tgtEl>
                    <p:sldTgt/>
                  </p:tgtEl>
                </p:cond>
              </p:nextCondLst>
            </p:seq>
          </p:childTnLst>
        </p:cTn>
      </p:par>
    </p:tnLst>
  </p:timing>
</p:sld>
</file>

<file path=ppt/slides/slide1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CB3BAAF8-A0A3-43FB-8C1C-D3A62EBABE1F}" type="slidenum">
              <a:rPr b="0" lang="en-US" sz="1400" spc="-1" strike="noStrike">
                <a:solidFill>
                  <a:srgbClr val="000000"/>
                </a:solidFill>
                <a:latin typeface="Times New Roman"/>
              </a:rPr>
              <a:t>&lt;number&gt;</a:t>
            </a:fld>
            <a:endParaRPr b="0" lang="en-US" sz="1400" spc="-1" strike="noStrike">
              <a:latin typeface="Arial"/>
            </a:endParaRPr>
          </a:p>
        </p:txBody>
      </p:sp>
      <p:sp>
        <p:nvSpPr>
          <p:cNvPr id="999"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Segmentation</a:t>
            </a:r>
            <a:endParaRPr b="0" lang="en-US" sz="3600" spc="-1" strike="noStrike">
              <a:latin typeface="Arial"/>
            </a:endParaRPr>
          </a:p>
        </p:txBody>
      </p:sp>
      <p:sp>
        <p:nvSpPr>
          <p:cNvPr id="1000"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Segmentation is similar to paging but without a fixed size.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Addresses consist of a segment number and offset.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Program segments are determined by the programmer (unlike pages which are determined by the OS).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Benefits include:</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Ease of handling growing data structures (simply increase segment size)</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Modularity by assigning each module to a segment</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Sharing and protection can be set per segment</a:t>
            </a:r>
            <a:endParaRPr b="0" lang="en-US" sz="2400" spc="-1" strike="noStrike">
              <a:latin typeface="Arial"/>
            </a:endParaRPr>
          </a:p>
        </p:txBody>
      </p:sp>
      <p:sp>
        <p:nvSpPr>
          <p:cNvPr id="1001" name="CustomShape 4"/>
          <p:cNvSpPr/>
          <p:nvPr/>
        </p:nvSpPr>
        <p:spPr>
          <a:xfrm>
            <a:off x="-1080" y="0"/>
            <a:ext cx="18586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79" dur="indefinite" restart="never" nodeType="tmRoot">
          <p:childTnLst>
            <p:seq>
              <p:cTn id="380" dur="indefinite" nodeType="mainSeq"/>
              <p:prevCondLst>
                <p:cond delay="0" evt="onPrev">
                  <p:tgtEl>
                    <p:sldTgt/>
                  </p:tgtEl>
                </p:cond>
              </p:prevCondLst>
              <p:nextCondLst>
                <p:cond delay="0" evt="onNext">
                  <p:tgtEl>
                    <p:sldTgt/>
                  </p:tgtEl>
                </p:cond>
              </p:nextCondLst>
            </p:seq>
          </p:childTnLst>
        </p:cTn>
      </p:par>
    </p:tnLst>
  </p:timing>
</p:sld>
</file>

<file path=ppt/slides/slide1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B19FDFC7-C76A-4630-AE81-B9D9782835E7}" type="slidenum">
              <a:rPr b="0" lang="en-US" sz="1400" spc="-1" strike="noStrike">
                <a:solidFill>
                  <a:srgbClr val="000000"/>
                </a:solidFill>
                <a:latin typeface="Times New Roman"/>
              </a:rPr>
              <a:t>&lt;number&gt;</a:t>
            </a:fld>
            <a:endParaRPr b="0" lang="en-US" sz="1400" spc="-1" strike="noStrike">
              <a:latin typeface="Arial"/>
            </a:endParaRPr>
          </a:p>
        </p:txBody>
      </p:sp>
      <p:pic>
        <p:nvPicPr>
          <p:cNvPr id="1003" name="" descr=""/>
          <p:cNvPicPr/>
          <p:nvPr/>
        </p:nvPicPr>
        <p:blipFill>
          <a:blip r:embed="rId1"/>
          <a:stretch/>
        </p:blipFill>
        <p:spPr>
          <a:xfrm>
            <a:off x="360" y="0"/>
            <a:ext cx="9143640" cy="6590880"/>
          </a:xfrm>
          <a:prstGeom prst="rect">
            <a:avLst/>
          </a:prstGeom>
          <a:ln>
            <a:noFill/>
          </a:ln>
        </p:spPr>
      </p:pic>
    </p:spTree>
  </p:cSld>
  <mc:AlternateContent>
    <mc:Choice Requires="p14">
      <p:transition spd="slow" p14:dur="2000"/>
    </mc:Choice>
    <mc:Fallback>
      <p:transition spd="slow"/>
    </mc:Fallback>
  </mc:AlternateContent>
  <p:timing>
    <p:tnLst>
      <p:par>
        <p:cTn id="381" dur="indefinite" restart="never" nodeType="tmRoot">
          <p:childTnLst>
            <p:seq>
              <p:cTn id="382" dur="indefinite" nodeType="mainSeq"/>
              <p:prevCondLst>
                <p:cond delay="0" evt="onPrev">
                  <p:tgtEl>
                    <p:sldTgt/>
                  </p:tgtEl>
                </p:cond>
              </p:prevCondLst>
              <p:nextCondLst>
                <p:cond delay="0" evt="onNext">
                  <p:tgtEl>
                    <p:sldTgt/>
                  </p:tgtEl>
                </p:cond>
              </p:nextCondLst>
            </p:seq>
          </p:childTnLst>
        </p:cTn>
      </p:par>
    </p:tnLst>
  </p:timing>
</p:sld>
</file>

<file path=ppt/slides/slide1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33EFD7D5-47B3-42EE-8D74-0A93F79B43BC}" type="slidenum">
              <a:rPr b="0" lang="en-US" sz="1400" spc="-1" strike="noStrike">
                <a:solidFill>
                  <a:srgbClr val="000000"/>
                </a:solidFill>
                <a:latin typeface="Times New Roman"/>
              </a:rPr>
              <a:t>&lt;number&gt;</a:t>
            </a:fld>
            <a:endParaRPr b="0" lang="en-US" sz="1400" spc="-1" strike="noStrike">
              <a:latin typeface="Arial"/>
            </a:endParaRPr>
          </a:p>
        </p:txBody>
      </p:sp>
      <p:sp>
        <p:nvSpPr>
          <p:cNvPr id="1005"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Combined Segmentation and Paging</a:t>
            </a:r>
            <a:endParaRPr b="0" lang="en-US" sz="3600" spc="-1" strike="noStrike">
              <a:latin typeface="Arial"/>
            </a:endParaRPr>
          </a:p>
        </p:txBody>
      </p:sp>
      <p:sp>
        <p:nvSpPr>
          <p:cNvPr id="1006"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Segmentation can be combined with paging.</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logical address is segment plus offset, but the offset  is viewed as a page number and offset.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segment number is used as an index into the segment table.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There it finds the address of a page table for the segment.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Now the page is used to index the page table to get the frame number.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Now physical memory can be accessed as frame and offset.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offers advantages of both schemes.</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007" name="CustomShape 4"/>
          <p:cNvSpPr/>
          <p:nvPr/>
        </p:nvSpPr>
        <p:spPr>
          <a:xfrm>
            <a:off x="-1080" y="0"/>
            <a:ext cx="18586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Segmentation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83" dur="indefinite" restart="never" nodeType="tmRoot">
          <p:childTnLst>
            <p:seq>
              <p:cTn id="384" dur="indefinite" nodeType="mainSeq"/>
              <p:prevCondLst>
                <p:cond delay="0" evt="onPrev">
                  <p:tgtEl>
                    <p:sldTgt/>
                  </p:tgtEl>
                </p:cond>
              </p:prevCondLst>
              <p:nextCondLst>
                <p:cond delay="0" evt="onNext">
                  <p:tgtEl>
                    <p:sldTgt/>
                  </p:tgtEl>
                </p:cond>
              </p:nextCondLst>
            </p:seq>
          </p:childTnLst>
        </p:cTn>
      </p:par>
    </p:tnLst>
  </p:timing>
</p:sld>
</file>

<file path=ppt/slides/slide1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8"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2C095EA3-A62B-43E7-ACB2-12F761040A7C}" type="slidenum">
              <a:rPr b="0" lang="en-US" sz="1400" spc="-1" strike="noStrike">
                <a:solidFill>
                  <a:srgbClr val="000000"/>
                </a:solidFill>
                <a:latin typeface="Times New Roman"/>
              </a:rPr>
              <a:t>&lt;number&gt;</a:t>
            </a:fld>
            <a:endParaRPr b="0" lang="en-US" sz="1400" spc="-1" strike="noStrike">
              <a:latin typeface="Arial"/>
            </a:endParaRPr>
          </a:p>
        </p:txBody>
      </p:sp>
      <p:sp>
        <p:nvSpPr>
          <p:cNvPr id="1009" name="CustomShape 2"/>
          <p:cNvSpPr/>
          <p:nvPr/>
        </p:nvSpPr>
        <p:spPr>
          <a:xfrm>
            <a:off x="4419720" y="4114800"/>
            <a:ext cx="1713960" cy="638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Page table ptr</a:t>
            </a:r>
            <a:endParaRPr b="0" lang="en-US" sz="1800" spc="-1" strike="noStrike">
              <a:latin typeface="Arial"/>
            </a:endParaRPr>
          </a:p>
          <a:p>
            <a:pPr>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for this segment</a:t>
            </a:r>
            <a:endParaRPr b="0" lang="en-US" sz="1800" spc="-1" strike="noStrike">
              <a:latin typeface="Arial"/>
            </a:endParaRPr>
          </a:p>
        </p:txBody>
      </p:sp>
      <p:sp>
        <p:nvSpPr>
          <p:cNvPr id="1010" name="Line 3"/>
          <p:cNvSpPr/>
          <p:nvPr/>
        </p:nvSpPr>
        <p:spPr>
          <a:xfrm flipH="1" flipV="1">
            <a:off x="4038480" y="3733560"/>
            <a:ext cx="457200" cy="457200"/>
          </a:xfrm>
          <a:prstGeom prst="line">
            <a:avLst/>
          </a:prstGeom>
          <a:ln w="9360">
            <a:solidFill>
              <a:schemeClr val="tx1"/>
            </a:solidFill>
            <a:round/>
            <a:tailEnd len="med" type="triangle" w="med"/>
          </a:ln>
        </p:spPr>
        <p:style>
          <a:lnRef idx="0"/>
          <a:fillRef idx="0"/>
          <a:effectRef idx="0"/>
          <a:fontRef idx="minor"/>
        </p:style>
      </p:sp>
      <p:pic>
        <p:nvPicPr>
          <p:cNvPr id="1011" name="" descr=""/>
          <p:cNvPicPr/>
          <p:nvPr/>
        </p:nvPicPr>
        <p:blipFill>
          <a:blip r:embed="rId1"/>
          <a:stretch/>
        </p:blipFill>
        <p:spPr>
          <a:xfrm>
            <a:off x="360" y="0"/>
            <a:ext cx="8915040" cy="6311520"/>
          </a:xfrm>
          <a:prstGeom prst="rect">
            <a:avLst/>
          </a:prstGeom>
          <a:ln>
            <a:noFill/>
          </a:ln>
        </p:spPr>
      </p:pic>
    </p:spTree>
  </p:cSld>
  <mc:AlternateContent>
    <mc:Choice Requires="p14">
      <p:transition spd="slow" p14:dur="2000"/>
    </mc:Choice>
    <mc:Fallback>
      <p:transition spd="slow"/>
    </mc:Fallback>
  </mc:AlternateContent>
  <p:timing>
    <p:tnLst>
      <p:par>
        <p:cTn id="385" dur="indefinite" restart="never" nodeType="tmRoot">
          <p:childTnLst>
            <p:seq>
              <p:cTn id="386" dur="indefinite" nodeType="mainSeq"/>
              <p:prevCondLst>
                <p:cond delay="0" evt="onPrev">
                  <p:tgtEl>
                    <p:sldTgt/>
                  </p:tgtEl>
                </p:cond>
              </p:prevCondLst>
              <p:nextCondLst>
                <p:cond delay="0" evt="onNext">
                  <p:tgtEl>
                    <p:sldTgt/>
                  </p:tgtEl>
                </p:cond>
              </p:nextCondLst>
            </p:seq>
          </p:childTnLst>
        </p:cTn>
      </p:par>
    </p:tnLst>
  </p:timing>
</p:sld>
</file>

<file path=ppt/slides/slide1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72C171C-46E0-49D5-AFC9-3E2A20DE7719}" type="slidenum">
              <a:rPr b="0" lang="en-US" sz="1400" spc="-1" strike="noStrike">
                <a:solidFill>
                  <a:srgbClr val="000000"/>
                </a:solidFill>
                <a:latin typeface="Times New Roman"/>
              </a:rPr>
              <a:t>&lt;number&gt;</a:t>
            </a:fld>
            <a:endParaRPr b="0" lang="en-US" sz="1400" spc="-1" strike="noStrike">
              <a:latin typeface="Arial"/>
            </a:endParaRPr>
          </a:p>
        </p:txBody>
      </p:sp>
      <p:sp>
        <p:nvSpPr>
          <p:cNvPr id="1013"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Operating System Software</a:t>
            </a:r>
            <a:endParaRPr b="0" lang="en-US" sz="3600" spc="-1" strike="noStrike">
              <a:latin typeface="Arial"/>
            </a:endParaRPr>
          </a:p>
        </p:txBody>
      </p:sp>
      <p:sp>
        <p:nvSpPr>
          <p:cNvPr id="1014"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In regards to the memory management software in the OS, there are three basic areas of choice: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Whether to use virtual memory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Whether to use paging, segmentation, or both.</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What algorithms to use for various aspects of the memory management.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87" dur="indefinite" restart="never" nodeType="tmRoot">
          <p:childTnLst>
            <p:seq>
              <p:cTn id="38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CB833673-9756-43F2-BFFA-E6AD10669505}" type="slidenum">
              <a:rPr b="0" lang="en-US" sz="1400" spc="-1" strike="noStrike">
                <a:solidFill>
                  <a:srgbClr val="000000"/>
                </a:solidFill>
                <a:latin typeface="Arial"/>
              </a:rPr>
              <a:t>&lt;number&gt;</a:t>
            </a:fld>
            <a:endParaRPr b="0" lang="en-US" sz="1400" spc="-1" strike="noStrike">
              <a:latin typeface="Arial"/>
            </a:endParaRPr>
          </a:p>
        </p:txBody>
      </p:sp>
      <p:sp>
        <p:nvSpPr>
          <p:cNvPr id="332" name="CustomShape 2"/>
          <p:cNvSpPr/>
          <p:nvPr/>
        </p:nvSpPr>
        <p:spPr>
          <a:xfrm>
            <a:off x="685800" y="76320"/>
            <a:ext cx="7771680" cy="78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200" spc="-1" strike="noStrike">
                <a:solidFill>
                  <a:srgbClr val="000000"/>
                </a:solidFill>
                <a:latin typeface="Arial"/>
              </a:rPr>
              <a:t>Software Approaches to Mutual Exclusion</a:t>
            </a:r>
            <a:endParaRPr b="0" lang="en-US" sz="3200" spc="-1" strike="noStrike">
              <a:latin typeface="Arial"/>
            </a:endParaRPr>
          </a:p>
        </p:txBody>
      </p:sp>
      <p:sp>
        <p:nvSpPr>
          <p:cNvPr id="333" name="CustomShape 3"/>
          <p:cNvSpPr/>
          <p:nvPr/>
        </p:nvSpPr>
        <p:spPr>
          <a:xfrm>
            <a:off x="685800" y="1295280"/>
            <a:ext cx="7771680" cy="53334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First Attempt: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Variable “turn” used to indicate which process may enter its critical section.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Other processes “busy wait” until it is their turn.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Called a “coroutine” (pass control back and forth)</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Problems: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Processes must alternate critical section usage, slowing down other processes to the slowest one.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 process that fails hangs the system.</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1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AB72F742-BDDF-4D72-B05D-B5CEB4B7B860}" type="slidenum">
              <a:rPr b="0" lang="en-US" sz="1400" spc="-1" strike="noStrike">
                <a:solidFill>
                  <a:srgbClr val="000000"/>
                </a:solidFill>
                <a:latin typeface="Times New Roman"/>
              </a:rPr>
              <a:t>&lt;number&gt;</a:t>
            </a:fld>
            <a:endParaRPr b="0" lang="en-US" sz="1400" spc="-1" strike="noStrike">
              <a:latin typeface="Arial"/>
            </a:endParaRPr>
          </a:p>
        </p:txBody>
      </p:sp>
      <p:sp>
        <p:nvSpPr>
          <p:cNvPr id="101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Operating System Software</a:t>
            </a:r>
            <a:endParaRPr b="0" lang="en-US" sz="3600" spc="-1" strike="noStrike">
              <a:latin typeface="Arial"/>
            </a:endParaRPr>
          </a:p>
        </p:txBody>
      </p:sp>
      <p:sp>
        <p:nvSpPr>
          <p:cNvPr id="1017"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Today, most operating systems use virtual memory with paging or a combined approach (segmentation with paging).</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Pure segmentation systems are rarely seen today.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Most of the issues of paging or segmentation with paging depend on the paging algorithms and policies in use.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performance of any particular set of policies depends on the memory size, the relative speed of main and secondary memory, the size and number of processes, and the execution behavior of individual programs.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89" dur="indefinite" restart="never" nodeType="tmRoot">
          <p:childTnLst>
            <p:seq>
              <p:cTn id="390" dur="indefinite" nodeType="mainSeq"/>
              <p:prevCondLst>
                <p:cond delay="0" evt="onPrev">
                  <p:tgtEl>
                    <p:sldTgt/>
                  </p:tgtEl>
                </p:cond>
              </p:prevCondLst>
              <p:nextCondLst>
                <p:cond delay="0" evt="onNext">
                  <p:tgtEl>
                    <p:sldTgt/>
                  </p:tgtEl>
                </p:cond>
              </p:nextCondLst>
            </p:seq>
          </p:childTnLst>
        </p:cTn>
      </p:par>
    </p:tnLst>
  </p:timing>
</p:sld>
</file>

<file path=ppt/slides/slide1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E6DF4EBF-DF36-47B5-B7DB-155BA231C64B}" type="slidenum">
              <a:rPr b="0" lang="en-US" sz="1400" spc="-1" strike="noStrike">
                <a:solidFill>
                  <a:srgbClr val="000000"/>
                </a:solidFill>
                <a:latin typeface="Times New Roman"/>
              </a:rPr>
              <a:t>&lt;number&gt;</a:t>
            </a:fld>
            <a:endParaRPr b="0" lang="en-US" sz="1400" spc="-1" strike="noStrike">
              <a:latin typeface="Arial"/>
            </a:endParaRPr>
          </a:p>
        </p:txBody>
      </p:sp>
      <p:sp>
        <p:nvSpPr>
          <p:cNvPr id="1019"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Fetch Policy</a:t>
            </a:r>
            <a:endParaRPr b="0" lang="en-US" sz="3600" spc="-1" strike="noStrike">
              <a:latin typeface="Arial"/>
            </a:endParaRPr>
          </a:p>
        </p:txBody>
      </p:sp>
      <p:sp>
        <p:nvSpPr>
          <p:cNvPr id="1020"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479"/>
              </a:spcBef>
            </a:pPr>
            <a:r>
              <a:rPr b="0" lang="en-US" sz="2400" spc="-1" strike="noStrike">
                <a:solidFill>
                  <a:srgbClr val="000000"/>
                </a:solidFill>
                <a:latin typeface="Times New Roman"/>
              </a:rPr>
              <a:t>The fetch policy determines when a page should be loaded into memory.</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Times New Roman"/>
              </a:rPr>
              <a:t>Two approaches:</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Demand paging:</a:t>
            </a:r>
            <a:endParaRPr b="0" lang="en-US" sz="2400" spc="-1" strike="noStrike">
              <a:latin typeface="Arial"/>
            </a:endParaRPr>
          </a:p>
          <a:p>
            <a:pPr lvl="1" marL="743040" indent="-285120">
              <a:lnSpc>
                <a:spcPct val="90000"/>
              </a:lnSpc>
              <a:spcBef>
                <a:spcPts val="479"/>
              </a:spcBef>
              <a:buClr>
                <a:srgbClr val="000000"/>
              </a:buClr>
              <a:buFont typeface="Symbol"/>
              <a:buChar char=""/>
            </a:pPr>
            <a:r>
              <a:rPr b="0" lang="en-US" sz="2400" spc="-1" strike="noStrike">
                <a:solidFill>
                  <a:srgbClr val="000000"/>
                </a:solidFill>
                <a:latin typeface="Times New Roman"/>
              </a:rPr>
              <a:t>Only bring in a page when it is referenced.  Results in high page faults at first, but low once most needed pages are loaded (due to locality).</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Times New Roman"/>
              </a:rPr>
              <a:t>Prepaging:</a:t>
            </a:r>
            <a:endParaRPr b="0" lang="en-US" sz="2400" spc="-1" strike="noStrike">
              <a:latin typeface="Arial"/>
            </a:endParaRPr>
          </a:p>
          <a:p>
            <a:pPr lvl="1" marL="743040" indent="-285120">
              <a:lnSpc>
                <a:spcPct val="90000"/>
              </a:lnSpc>
              <a:spcBef>
                <a:spcPts val="479"/>
              </a:spcBef>
              <a:buClr>
                <a:srgbClr val="000000"/>
              </a:buClr>
              <a:buFont typeface="Symbol"/>
              <a:buChar char=""/>
            </a:pPr>
            <a:r>
              <a:rPr b="0" lang="en-US" sz="2400" spc="-1" strike="noStrike">
                <a:solidFill>
                  <a:srgbClr val="000000"/>
                </a:solidFill>
                <a:latin typeface="Times New Roman"/>
              </a:rPr>
              <a:t>Bring in more pages than the actual page that was referenced (due to locality).  </a:t>
            </a:r>
            <a:endParaRPr b="0" lang="en-US" sz="2400" spc="-1" strike="noStrike">
              <a:latin typeface="Arial"/>
            </a:endParaRPr>
          </a:p>
          <a:p>
            <a:pPr lvl="1" marL="743040" indent="-285120">
              <a:lnSpc>
                <a:spcPct val="90000"/>
              </a:lnSpc>
              <a:spcBef>
                <a:spcPts val="479"/>
              </a:spcBef>
              <a:buClr>
                <a:srgbClr val="000000"/>
              </a:buClr>
              <a:buFont typeface="Symbol"/>
              <a:buChar char=""/>
            </a:pPr>
            <a:r>
              <a:rPr b="0" lang="en-US" sz="2400" spc="-1" strike="noStrike">
                <a:solidFill>
                  <a:srgbClr val="000000"/>
                </a:solidFill>
                <a:latin typeface="Times New Roman"/>
              </a:rPr>
              <a:t>This makes efficient use of the disk drive since if the disk is already reading a page, it can continue to read pages in the same disk access.</a:t>
            </a:r>
            <a:endParaRPr b="0" lang="en-US" sz="2400" spc="-1" strike="noStrike">
              <a:latin typeface="Arial"/>
            </a:endParaRPr>
          </a:p>
        </p:txBody>
      </p:sp>
      <p:sp>
        <p:nvSpPr>
          <p:cNvPr id="1021" name="CustomShape 4"/>
          <p:cNvSpPr/>
          <p:nvPr/>
        </p:nvSpPr>
        <p:spPr>
          <a:xfrm>
            <a:off x="138600" y="152280"/>
            <a:ext cx="1613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OS Policies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91" dur="indefinite" restart="never" nodeType="tmRoot">
          <p:childTnLst>
            <p:seq>
              <p:cTn id="392" dur="indefinite" nodeType="mainSeq"/>
              <p:prevCondLst>
                <p:cond delay="0" evt="onPrev">
                  <p:tgtEl>
                    <p:sldTgt/>
                  </p:tgtEl>
                </p:cond>
              </p:prevCondLst>
              <p:nextCondLst>
                <p:cond delay="0" evt="onNext">
                  <p:tgtEl>
                    <p:sldTgt/>
                  </p:tgtEl>
                </p:cond>
              </p:nextCondLst>
            </p:seq>
          </p:childTnLst>
        </p:cTn>
      </p:par>
    </p:tnLst>
  </p:timing>
</p:sld>
</file>

<file path=ppt/slides/slide1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37F4A83D-5771-4C15-91EB-1D8034453E88}" type="slidenum">
              <a:rPr b="0" lang="en-US" sz="1400" spc="-1" strike="noStrike">
                <a:solidFill>
                  <a:srgbClr val="000000"/>
                </a:solidFill>
                <a:latin typeface="Times New Roman"/>
              </a:rPr>
              <a:t>&lt;number&gt;</a:t>
            </a:fld>
            <a:endParaRPr b="0" lang="en-US" sz="1400" spc="-1" strike="noStrike">
              <a:latin typeface="Arial"/>
            </a:endParaRPr>
          </a:p>
        </p:txBody>
      </p:sp>
      <p:sp>
        <p:nvSpPr>
          <p:cNvPr id="1023"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Placement Policy</a:t>
            </a:r>
            <a:endParaRPr b="0" lang="en-US" sz="3600" spc="-1" strike="noStrike">
              <a:latin typeface="Arial"/>
            </a:endParaRPr>
          </a:p>
        </p:txBody>
      </p:sp>
      <p:sp>
        <p:nvSpPr>
          <p:cNvPr id="1024"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Where should a page be placed?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there are free frames, then it doesn’t matter since all frames are the same.</a:t>
            </a:r>
            <a:endParaRPr b="0" lang="en-US" sz="2400" spc="-1" strike="noStrike">
              <a:latin typeface="Arial"/>
            </a:endParaRPr>
          </a:p>
        </p:txBody>
      </p:sp>
      <p:sp>
        <p:nvSpPr>
          <p:cNvPr id="1025" name="CustomShape 4"/>
          <p:cNvSpPr/>
          <p:nvPr/>
        </p:nvSpPr>
        <p:spPr>
          <a:xfrm>
            <a:off x="138600" y="152280"/>
            <a:ext cx="1613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OS Policies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93" dur="indefinite" restart="never" nodeType="tmRoot">
          <p:childTnLst>
            <p:seq>
              <p:cTn id="394" dur="indefinite" nodeType="mainSeq"/>
              <p:prevCondLst>
                <p:cond delay="0" evt="onPrev">
                  <p:tgtEl>
                    <p:sldTgt/>
                  </p:tgtEl>
                </p:cond>
              </p:prevCondLst>
              <p:nextCondLst>
                <p:cond delay="0" evt="onNext">
                  <p:tgtEl>
                    <p:sldTgt/>
                  </p:tgtEl>
                </p:cond>
              </p:nextCondLst>
            </p:seq>
          </p:childTnLst>
        </p:cTn>
      </p:par>
    </p:tnLst>
  </p:timing>
</p:sld>
</file>

<file path=ppt/slides/slide1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1541EA62-8E37-431F-BF00-ADD4AF433FE8}" type="slidenum">
              <a:rPr b="0" lang="en-US" sz="1400" spc="-1" strike="noStrike">
                <a:solidFill>
                  <a:srgbClr val="000000"/>
                </a:solidFill>
                <a:latin typeface="Times New Roman"/>
              </a:rPr>
              <a:t>&lt;number&gt;</a:t>
            </a:fld>
            <a:endParaRPr b="0" lang="en-US" sz="1400" spc="-1" strike="noStrike">
              <a:latin typeface="Arial"/>
            </a:endParaRPr>
          </a:p>
        </p:txBody>
      </p:sp>
      <p:sp>
        <p:nvSpPr>
          <p:cNvPr id="1027"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Replacement Policy</a:t>
            </a:r>
            <a:endParaRPr b="0" lang="en-US" sz="3600" spc="-1" strike="noStrike">
              <a:latin typeface="Arial"/>
            </a:endParaRPr>
          </a:p>
        </p:txBody>
      </p:sp>
      <p:sp>
        <p:nvSpPr>
          <p:cNvPr id="1028"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Try to replace the page that is least likely to be referenced in the near future.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Due to locality, recent references often imply near-future references.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Simplicity is desirable to keep the overhead of the replacement decision low.</a:t>
            </a:r>
            <a:endParaRPr b="0" lang="en-US" sz="2400" spc="-1" strike="noStrike">
              <a:latin typeface="Arial"/>
            </a:endParaRPr>
          </a:p>
        </p:txBody>
      </p:sp>
      <p:sp>
        <p:nvSpPr>
          <p:cNvPr id="1029" name="CustomShape 4"/>
          <p:cNvSpPr/>
          <p:nvPr/>
        </p:nvSpPr>
        <p:spPr>
          <a:xfrm>
            <a:off x="138600" y="152280"/>
            <a:ext cx="1613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OS Policies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95" dur="indefinite" restart="never" nodeType="tmRoot">
          <p:childTnLst>
            <p:seq>
              <p:cTn id="396" dur="indefinite" nodeType="mainSeq"/>
              <p:prevCondLst>
                <p:cond delay="0" evt="onPrev">
                  <p:tgtEl>
                    <p:sldTgt/>
                  </p:tgtEl>
                </p:cond>
              </p:prevCondLst>
              <p:nextCondLst>
                <p:cond delay="0" evt="onNext">
                  <p:tgtEl>
                    <p:sldTgt/>
                  </p:tgtEl>
                </p:cond>
              </p:nextCondLst>
            </p:seq>
          </p:childTnLst>
        </p:cTn>
      </p:par>
    </p:tnLst>
  </p:timing>
</p:sld>
</file>

<file path=ppt/slides/slide1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0"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612B0E3D-BA25-4B61-AFA4-48770D6648E7}" type="slidenum">
              <a:rPr b="0" lang="en-US" sz="1400" spc="-1" strike="noStrike">
                <a:solidFill>
                  <a:srgbClr val="000000"/>
                </a:solidFill>
                <a:latin typeface="Times New Roman"/>
              </a:rPr>
              <a:t>&lt;number&gt;</a:t>
            </a:fld>
            <a:endParaRPr b="0" lang="en-US" sz="1400" spc="-1" strike="noStrike">
              <a:latin typeface="Arial"/>
            </a:endParaRPr>
          </a:p>
        </p:txBody>
      </p:sp>
      <p:sp>
        <p:nvSpPr>
          <p:cNvPr id="1031"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Frame Locking</a:t>
            </a:r>
            <a:endParaRPr b="0" lang="en-US" sz="3600" spc="-1" strike="noStrike">
              <a:latin typeface="Arial"/>
            </a:endParaRPr>
          </a:p>
        </p:txBody>
      </p:sp>
      <p:sp>
        <p:nvSpPr>
          <p:cNvPr id="1032"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Complicating the replacement policy is the fact that some frames may be locked to keep the OS from swapping them.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Parts of the OS often reside in locked frames, as may OS control structures, I/O buffers and other time-critical areas of a program.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Replacement algorithms should not attempt to replace a locked frame.</a:t>
            </a:r>
            <a:endParaRPr b="0" lang="en-US" sz="2400" spc="-1" strike="noStrike">
              <a:latin typeface="Arial"/>
            </a:endParaRPr>
          </a:p>
        </p:txBody>
      </p:sp>
      <p:sp>
        <p:nvSpPr>
          <p:cNvPr id="1033" name="CustomShape 4"/>
          <p:cNvSpPr/>
          <p:nvPr/>
        </p:nvSpPr>
        <p:spPr>
          <a:xfrm>
            <a:off x="136080" y="152280"/>
            <a:ext cx="26298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Replacement Policy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97" dur="indefinite" restart="never" nodeType="tmRoot">
          <p:childTnLst>
            <p:seq>
              <p:cTn id="398" dur="indefinite" nodeType="mainSeq"/>
              <p:prevCondLst>
                <p:cond delay="0" evt="onPrev">
                  <p:tgtEl>
                    <p:sldTgt/>
                  </p:tgtEl>
                </p:cond>
              </p:prevCondLst>
              <p:nextCondLst>
                <p:cond delay="0" evt="onNext">
                  <p:tgtEl>
                    <p:sldTgt/>
                  </p:tgtEl>
                </p:cond>
              </p:nextCondLst>
            </p:seq>
          </p:childTnLst>
        </p:cTn>
      </p:par>
    </p:tnLst>
  </p:timing>
</p:sld>
</file>

<file path=ppt/slides/slide1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FAF6272-ABFA-4AFE-879B-FA5A2CBDBC3B}" type="slidenum">
              <a:rPr b="0" lang="en-US" sz="1400" spc="-1" strike="noStrike">
                <a:solidFill>
                  <a:srgbClr val="000000"/>
                </a:solidFill>
                <a:latin typeface="Times New Roman"/>
              </a:rPr>
              <a:t>&lt;number&gt;</a:t>
            </a:fld>
            <a:endParaRPr b="0" lang="en-US" sz="1400" spc="-1" strike="noStrike">
              <a:latin typeface="Arial"/>
            </a:endParaRPr>
          </a:p>
        </p:txBody>
      </p:sp>
      <p:sp>
        <p:nvSpPr>
          <p:cNvPr id="1035"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Replacement Algorithms</a:t>
            </a:r>
            <a:endParaRPr b="0" lang="en-US" sz="3600" spc="-1" strike="noStrike">
              <a:latin typeface="Arial"/>
            </a:endParaRPr>
          </a:p>
        </p:txBody>
      </p:sp>
      <p:sp>
        <p:nvSpPr>
          <p:cNvPr id="1036"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Optimal</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Least Recently Used (LRU)</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First-in-first-out (FIFO)</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Clock</a:t>
            </a:r>
            <a:endParaRPr b="0" lang="en-US" sz="2400" spc="-1" strike="noStrike">
              <a:latin typeface="Arial"/>
            </a:endParaRPr>
          </a:p>
        </p:txBody>
      </p:sp>
      <p:sp>
        <p:nvSpPr>
          <p:cNvPr id="1037" name="CustomShape 4"/>
          <p:cNvSpPr/>
          <p:nvPr/>
        </p:nvSpPr>
        <p:spPr>
          <a:xfrm>
            <a:off x="136080" y="152280"/>
            <a:ext cx="26298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Replacement Policy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99" dur="indefinite" restart="never" nodeType="tmRoot">
          <p:childTnLst>
            <p:seq>
              <p:cTn id="400" dur="indefinite" nodeType="mainSeq"/>
              <p:prevCondLst>
                <p:cond delay="0" evt="onPrev">
                  <p:tgtEl>
                    <p:sldTgt/>
                  </p:tgtEl>
                </p:cond>
              </p:prevCondLst>
              <p:nextCondLst>
                <p:cond delay="0" evt="onNext">
                  <p:tgtEl>
                    <p:sldTgt/>
                  </p:tgtEl>
                </p:cond>
              </p:nextCondLst>
            </p:seq>
          </p:childTnLst>
        </p:cTn>
      </p:par>
    </p:tnLst>
  </p:timing>
</p:sld>
</file>

<file path=ppt/slides/slide1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11C1100B-3ECF-454E-A5C7-75698D30F556}" type="slidenum">
              <a:rPr b="0" lang="en-US" sz="1400" spc="-1" strike="noStrike">
                <a:solidFill>
                  <a:srgbClr val="000000"/>
                </a:solidFill>
                <a:latin typeface="Times New Roman"/>
              </a:rPr>
              <a:t>&lt;number&gt;</a:t>
            </a:fld>
            <a:endParaRPr b="0" lang="en-US" sz="1400" spc="-1" strike="noStrike">
              <a:latin typeface="Arial"/>
            </a:endParaRPr>
          </a:p>
        </p:txBody>
      </p:sp>
      <p:sp>
        <p:nvSpPr>
          <p:cNvPr id="1039"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Optimal</a:t>
            </a:r>
            <a:endParaRPr b="0" lang="en-US" sz="3600" spc="-1" strike="noStrike">
              <a:latin typeface="Arial"/>
            </a:endParaRPr>
          </a:p>
        </p:txBody>
      </p:sp>
      <p:sp>
        <p:nvSpPr>
          <p:cNvPr id="1040"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Select page to replace whose time to the next reference is the longest.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Can’t be implemented (requires exact knowledge of future events).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Serves as a standard for measuring other algorithms.</a:t>
            </a:r>
            <a:endParaRPr b="0" lang="en-US" sz="2400" spc="-1" strike="noStrike">
              <a:latin typeface="Arial"/>
            </a:endParaRPr>
          </a:p>
        </p:txBody>
      </p:sp>
      <p:sp>
        <p:nvSpPr>
          <p:cNvPr id="1041" name="CustomShape 4"/>
          <p:cNvSpPr/>
          <p:nvPr/>
        </p:nvSpPr>
        <p:spPr>
          <a:xfrm>
            <a:off x="136080" y="152280"/>
            <a:ext cx="26298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Replacement Policy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01" dur="indefinite" restart="never" nodeType="tmRoot">
          <p:childTnLst>
            <p:seq>
              <p:cTn id="402" dur="indefinite" nodeType="mainSeq"/>
              <p:prevCondLst>
                <p:cond delay="0" evt="onPrev">
                  <p:tgtEl>
                    <p:sldTgt/>
                  </p:tgtEl>
                </p:cond>
              </p:prevCondLst>
              <p:nextCondLst>
                <p:cond delay="0" evt="onNext">
                  <p:tgtEl>
                    <p:sldTgt/>
                  </p:tgtEl>
                </p:cond>
              </p:nextCondLst>
            </p:seq>
          </p:childTnLst>
        </p:cTn>
      </p:par>
    </p:tnLst>
  </p:timing>
</p:sld>
</file>

<file path=ppt/slides/slide1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AB14FE1-D6C2-45AE-80D8-38FD4A00EEA4}" type="slidenum">
              <a:rPr b="0" lang="en-US" sz="1400" spc="-1" strike="noStrike">
                <a:solidFill>
                  <a:srgbClr val="000000"/>
                </a:solidFill>
                <a:latin typeface="Times New Roman"/>
              </a:rPr>
              <a:t>&lt;number&gt;</a:t>
            </a:fld>
            <a:endParaRPr b="0" lang="en-US" sz="1400" spc="-1" strike="noStrike">
              <a:latin typeface="Arial"/>
            </a:endParaRPr>
          </a:p>
        </p:txBody>
      </p:sp>
      <p:sp>
        <p:nvSpPr>
          <p:cNvPr id="1043"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Least Recently Used (LRU)</a:t>
            </a:r>
            <a:endParaRPr b="0" lang="en-US" sz="3600" spc="-1" strike="noStrike">
              <a:latin typeface="Arial"/>
            </a:endParaRPr>
          </a:p>
        </p:txBody>
      </p:sp>
      <p:sp>
        <p:nvSpPr>
          <p:cNvPr id="1044"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Replaces the page that has not been referenced for the longest time.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Performs almost as well as the optimal policy due to locality principle.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Hard to implement due to need to time-stamp each page on every memory reference.</a:t>
            </a:r>
            <a:endParaRPr b="0" lang="en-US" sz="2400" spc="-1" strike="noStrike">
              <a:latin typeface="Arial"/>
            </a:endParaRPr>
          </a:p>
        </p:txBody>
      </p:sp>
      <p:sp>
        <p:nvSpPr>
          <p:cNvPr id="1045" name="CustomShape 4"/>
          <p:cNvSpPr/>
          <p:nvPr/>
        </p:nvSpPr>
        <p:spPr>
          <a:xfrm>
            <a:off x="136080" y="152280"/>
            <a:ext cx="26298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Replacement Policy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03" dur="indefinite" restart="never" nodeType="tmRoot">
          <p:childTnLst>
            <p:seq>
              <p:cTn id="404" dur="indefinite" nodeType="mainSeq"/>
              <p:prevCondLst>
                <p:cond delay="0" evt="onPrev">
                  <p:tgtEl>
                    <p:sldTgt/>
                  </p:tgtEl>
                </p:cond>
              </p:prevCondLst>
              <p:nextCondLst>
                <p:cond delay="0" evt="onNext">
                  <p:tgtEl>
                    <p:sldTgt/>
                  </p:tgtEl>
                </p:cond>
              </p:nextCondLst>
            </p:seq>
          </p:childTnLst>
        </p:cTn>
      </p:par>
    </p:tnLst>
  </p:timing>
</p:sld>
</file>

<file path=ppt/slides/slide1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3BA8F67-0988-4183-AFF2-667679FEB6DC}" type="slidenum">
              <a:rPr b="0" lang="en-US" sz="1400" spc="-1" strike="noStrike">
                <a:solidFill>
                  <a:srgbClr val="000000"/>
                </a:solidFill>
                <a:latin typeface="Times New Roman"/>
              </a:rPr>
              <a:t>&lt;number&gt;</a:t>
            </a:fld>
            <a:endParaRPr b="0" lang="en-US" sz="1400" spc="-1" strike="noStrike">
              <a:latin typeface="Arial"/>
            </a:endParaRPr>
          </a:p>
        </p:txBody>
      </p:sp>
      <p:sp>
        <p:nvSpPr>
          <p:cNvPr id="1047"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First-in-first-out</a:t>
            </a:r>
            <a:endParaRPr b="0" lang="en-US" sz="3600" spc="-1" strike="noStrike">
              <a:latin typeface="Arial"/>
            </a:endParaRPr>
          </a:p>
        </p:txBody>
      </p:sp>
      <p:sp>
        <p:nvSpPr>
          <p:cNvPr id="1048"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Replace page that has been in memory the longest since that page may now have fallen out of use.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May or may not hold true.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Easy to implement (can move pointer through ordered list of pages, as a circular buffer).</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049" name="CustomShape 4"/>
          <p:cNvSpPr/>
          <p:nvPr/>
        </p:nvSpPr>
        <p:spPr>
          <a:xfrm>
            <a:off x="136080" y="152280"/>
            <a:ext cx="26298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Replacement Policy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05" dur="indefinite" restart="never" nodeType="tmRoot">
          <p:childTnLst>
            <p:seq>
              <p:cTn id="406" dur="indefinite" nodeType="mainSeq"/>
              <p:prevCondLst>
                <p:cond delay="0" evt="onPrev">
                  <p:tgtEl>
                    <p:sldTgt/>
                  </p:tgtEl>
                </p:cond>
              </p:prevCondLst>
              <p:nextCondLst>
                <p:cond delay="0" evt="onNext">
                  <p:tgtEl>
                    <p:sldTgt/>
                  </p:tgtEl>
                </p:cond>
              </p:nextCondLst>
            </p:seq>
          </p:childTnLst>
        </p:cTn>
      </p:par>
    </p:tnLst>
  </p:timing>
</p:sld>
</file>

<file path=ppt/slides/slide1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0"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A9905453-71BD-4A20-85A0-CFE4B0E3C44D}" type="slidenum">
              <a:rPr b="0" lang="en-US" sz="1400" spc="-1" strike="noStrike">
                <a:solidFill>
                  <a:srgbClr val="000000"/>
                </a:solidFill>
                <a:latin typeface="Times New Roman"/>
              </a:rPr>
              <a:t>&lt;number&gt;</a:t>
            </a:fld>
            <a:endParaRPr b="0" lang="en-US" sz="1400" spc="-1" strike="noStrike">
              <a:latin typeface="Arial"/>
            </a:endParaRPr>
          </a:p>
        </p:txBody>
      </p:sp>
      <p:sp>
        <p:nvSpPr>
          <p:cNvPr id="1051"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Clock Policy</a:t>
            </a:r>
            <a:endParaRPr b="0" lang="en-US" sz="3600" spc="-1" strike="noStrike">
              <a:latin typeface="Arial"/>
            </a:endParaRPr>
          </a:p>
        </p:txBody>
      </p:sp>
      <p:sp>
        <p:nvSpPr>
          <p:cNvPr id="1052"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Attempts to implement LRU policy with low overhead.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Use a bit for each frame called a “use bit”.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Set to 1 on first load of page and each time page is referenced.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Goes through pages in a circular buffer looking for pages set to 0 to replace.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As it searches, each page with a 1 is set back to 0.  If all are 1, then all are set to 0.</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Can be improved by using more than 1 bit.</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053" name="CustomShape 4"/>
          <p:cNvSpPr/>
          <p:nvPr/>
        </p:nvSpPr>
        <p:spPr>
          <a:xfrm>
            <a:off x="136080" y="152280"/>
            <a:ext cx="26298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Replacement Policy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07" dur="indefinite" restart="never" nodeType="tmRoot">
          <p:childTnLst>
            <p:seq>
              <p:cTn id="40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E9434CCC-2F81-412E-805D-1F06CA8D45AF}" type="slidenum">
              <a:rPr b="0" lang="en-US" sz="1400" spc="-1" strike="noStrike">
                <a:solidFill>
                  <a:srgbClr val="000000"/>
                </a:solidFill>
                <a:latin typeface="Arial"/>
              </a:rPr>
              <a:t>&lt;number&gt;</a:t>
            </a:fld>
            <a:endParaRPr b="0" lang="en-US" sz="1400" spc="-1" strike="noStrike">
              <a:latin typeface="Arial"/>
            </a:endParaRPr>
          </a:p>
        </p:txBody>
      </p:sp>
      <p:sp>
        <p:nvSpPr>
          <p:cNvPr id="279"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Concurrency</a:t>
            </a:r>
            <a:endParaRPr b="0" lang="en-US" sz="3600" spc="-1" strike="noStrike">
              <a:latin typeface="Arial"/>
            </a:endParaRPr>
          </a:p>
        </p:txBody>
      </p:sp>
      <p:sp>
        <p:nvSpPr>
          <p:cNvPr id="280"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Concurrency refers to concurrent activities.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Concurrent means happening at the same time.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We saw in the earlier chapters that we want to run more than one process or thread at the same time.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This concurrency presents a set of problems we must deal with.</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B2180D77-C650-45B8-AD90-7259A9FCF2A7}" type="slidenum">
              <a:rPr b="0" lang="en-US" sz="1400" spc="-1" strike="noStrike">
                <a:solidFill>
                  <a:srgbClr val="000000"/>
                </a:solidFill>
                <a:latin typeface="Arial"/>
              </a:rPr>
              <a:t>&lt;number&gt;</a:t>
            </a:fld>
            <a:endParaRPr b="0" lang="en-US" sz="1400" spc="-1" strike="noStrike">
              <a:latin typeface="Arial"/>
            </a:endParaRPr>
          </a:p>
        </p:txBody>
      </p:sp>
      <p:sp>
        <p:nvSpPr>
          <p:cNvPr id="335" name="CustomShape 2"/>
          <p:cNvSpPr/>
          <p:nvPr/>
        </p:nvSpPr>
        <p:spPr>
          <a:xfrm>
            <a:off x="365760" y="3096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First Attempt</a:t>
            </a:r>
            <a:endParaRPr b="0" lang="en-US" sz="3600" spc="-1" strike="noStrike">
              <a:latin typeface="Arial"/>
            </a:endParaRPr>
          </a:p>
        </p:txBody>
      </p:sp>
      <p:sp>
        <p:nvSpPr>
          <p:cNvPr id="336" name="CustomShape 3"/>
          <p:cNvSpPr/>
          <p:nvPr/>
        </p:nvSpPr>
        <p:spPr>
          <a:xfrm>
            <a:off x="304920" y="1219320"/>
            <a:ext cx="4190400" cy="4799880"/>
          </a:xfrm>
          <a:prstGeom prst="rect">
            <a:avLst/>
          </a:prstGeom>
          <a:noFill/>
          <a:ln>
            <a:noFill/>
          </a:ln>
        </p:spPr>
        <p:style>
          <a:lnRef idx="0"/>
          <a:fillRef idx="0"/>
          <a:effectRef idx="0"/>
          <a:fontRef idx="minor"/>
        </p:style>
        <p:txBody>
          <a:bodyPr lIns="90000" rIns="90000" tIns="45000" bIns="45000"/>
          <a:p>
            <a:pPr marL="343080" indent="-342360">
              <a:lnSpc>
                <a:spcPct val="75000"/>
              </a:lnSpc>
              <a:spcBef>
                <a:spcPts val="1199"/>
              </a:spcBef>
            </a:pPr>
            <a:r>
              <a:rPr b="0" lang="en-US" sz="2400" spc="-1" strike="noStrike">
                <a:solidFill>
                  <a:srgbClr val="000000"/>
                </a:solidFill>
                <a:latin typeface="Arial"/>
              </a:rPr>
              <a:t>// process 0</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rPr>
              <a:t>// busy wait</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rPr>
              <a:t>while (turn != 0) // not my turn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 do nothing</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rPr>
              <a:t>//… code of critical section</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rPr>
              <a:t>turn = 1;   // your turn</a:t>
            </a:r>
            <a:endParaRPr b="0" lang="en-US" sz="2400" spc="-1" strike="noStrike">
              <a:latin typeface="Arial"/>
            </a:endParaRPr>
          </a:p>
          <a:p>
            <a:pPr marL="343080" indent="-342360">
              <a:lnSpc>
                <a:spcPct val="75000"/>
              </a:lnSpc>
              <a:spcBef>
                <a:spcPts val="1001"/>
              </a:spcBef>
            </a:pPr>
            <a:endParaRPr b="0" lang="en-US" sz="2400" spc="-1" strike="noStrike">
              <a:latin typeface="Arial"/>
            </a:endParaRPr>
          </a:p>
        </p:txBody>
      </p:sp>
      <p:sp>
        <p:nvSpPr>
          <p:cNvPr id="337" name="CustomShape 4"/>
          <p:cNvSpPr/>
          <p:nvPr/>
        </p:nvSpPr>
        <p:spPr>
          <a:xfrm>
            <a:off x="4572360" y="11887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75000"/>
              </a:lnSpc>
              <a:spcBef>
                <a:spcPts val="1199"/>
              </a:spcBef>
            </a:pPr>
            <a:r>
              <a:rPr b="0" lang="en-US" sz="2400" spc="-1" strike="noStrike">
                <a:solidFill>
                  <a:srgbClr val="000000"/>
                </a:solidFill>
                <a:latin typeface="Arial"/>
              </a:rPr>
              <a:t>// process 1</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rPr>
              <a:t>// busy wait</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rPr>
              <a:t>while (turn != 1)</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 do nothing</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rPr>
              <a:t>//… code of critical section</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rPr>
              <a:t>turn = 0;</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100000"/>
              </a:lnSpc>
              <a:spcBef>
                <a:spcPts val="400"/>
              </a:spcBef>
            </a:pPr>
            <a:endParaRPr b="0" lang="en-US" sz="2400" spc="-1" strike="noStrike">
              <a:latin typeface="Arial"/>
            </a:endParaRPr>
          </a:p>
        </p:txBody>
      </p:sp>
      <p:sp>
        <p:nvSpPr>
          <p:cNvPr id="338" name="Line 5"/>
          <p:cNvSpPr/>
          <p:nvPr/>
        </p:nvSpPr>
        <p:spPr>
          <a:xfrm>
            <a:off x="4419360" y="1143000"/>
            <a:ext cx="360" cy="4876560"/>
          </a:xfrm>
          <a:prstGeom prst="line">
            <a:avLst/>
          </a:prstGeom>
          <a:ln w="9360">
            <a:solidFill>
              <a:schemeClr val="tx1"/>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6DD2F59E-A7C1-4FD7-9CFE-44D44CB5DF52}" type="slidenum">
              <a:rPr b="0" lang="en-US" sz="1400" spc="-1" strike="noStrike">
                <a:solidFill>
                  <a:srgbClr val="000000"/>
                </a:solidFill>
                <a:latin typeface="Times New Roman"/>
              </a:rPr>
              <a:t>&lt;number&gt;</a:t>
            </a:fld>
            <a:endParaRPr b="0" lang="en-US" sz="1400" spc="-1" strike="noStrike">
              <a:latin typeface="Arial"/>
            </a:endParaRPr>
          </a:p>
        </p:txBody>
      </p:sp>
      <p:pic>
        <p:nvPicPr>
          <p:cNvPr id="1055" name="" descr=""/>
          <p:cNvPicPr/>
          <p:nvPr/>
        </p:nvPicPr>
        <p:blipFill>
          <a:blip r:embed="rId1"/>
          <a:stretch/>
        </p:blipFill>
        <p:spPr>
          <a:xfrm>
            <a:off x="1219320" y="76320"/>
            <a:ext cx="7695720" cy="6654600"/>
          </a:xfrm>
          <a:prstGeom prst="rect">
            <a:avLst/>
          </a:prstGeom>
          <a:ln>
            <a:noFill/>
          </a:ln>
        </p:spPr>
      </p:pic>
      <p:pic>
        <p:nvPicPr>
          <p:cNvPr id="1056" name="" descr=""/>
          <p:cNvPicPr/>
          <p:nvPr/>
        </p:nvPicPr>
        <p:blipFill>
          <a:blip r:embed="rId2"/>
          <a:stretch/>
        </p:blipFill>
        <p:spPr>
          <a:xfrm>
            <a:off x="152280" y="152280"/>
            <a:ext cx="5714640" cy="406080"/>
          </a:xfrm>
          <a:prstGeom prst="rect">
            <a:avLst/>
          </a:prstGeom>
          <a:ln>
            <a:noFill/>
          </a:ln>
        </p:spPr>
      </p:pic>
    </p:spTree>
  </p:cSld>
  <mc:AlternateContent>
    <mc:Choice Requires="p14">
      <p:transition spd="slow" p14:dur="2000"/>
    </mc:Choice>
    <mc:Fallback>
      <p:transition spd="slow"/>
    </mc:Fallback>
  </mc:AlternateContent>
  <p:timing>
    <p:tnLst>
      <p:par>
        <p:cTn id="409" dur="indefinite" restart="never" nodeType="tmRoot">
          <p:childTnLst>
            <p:seq>
              <p:cTn id="410" dur="indefinite" nodeType="mainSeq"/>
              <p:prevCondLst>
                <p:cond delay="0" evt="onPrev">
                  <p:tgtEl>
                    <p:sldTgt/>
                  </p:tgtEl>
                </p:cond>
              </p:prevCondLst>
              <p:nextCondLst>
                <p:cond delay="0" evt="onNext">
                  <p:tgtEl>
                    <p:sldTgt/>
                  </p:tgtEl>
                </p:cond>
              </p:nextCondLst>
            </p:seq>
          </p:childTnLst>
        </p:cTn>
      </p:par>
    </p:tnLst>
  </p:timing>
</p:sld>
</file>

<file path=ppt/slides/slide2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1E4476A5-1AFA-4D34-BBC9-523B343F2D45}" type="slidenum">
              <a:rPr b="0" lang="en-US" sz="1400" spc="-1" strike="noStrike">
                <a:solidFill>
                  <a:srgbClr val="000000"/>
                </a:solidFill>
                <a:latin typeface="Times New Roman"/>
              </a:rPr>
              <a:t>&lt;number&gt;</a:t>
            </a:fld>
            <a:endParaRPr b="0" lang="en-US" sz="1400" spc="-1" strike="noStrike">
              <a:latin typeface="Arial"/>
            </a:endParaRPr>
          </a:p>
        </p:txBody>
      </p:sp>
      <p:pic>
        <p:nvPicPr>
          <p:cNvPr id="1058" name="" descr=""/>
          <p:cNvPicPr/>
          <p:nvPr/>
        </p:nvPicPr>
        <p:blipFill>
          <a:blip r:embed="rId1"/>
          <a:stretch/>
        </p:blipFill>
        <p:spPr>
          <a:xfrm>
            <a:off x="1066680" y="762120"/>
            <a:ext cx="6476760" cy="6082920"/>
          </a:xfrm>
          <a:prstGeom prst="rect">
            <a:avLst/>
          </a:prstGeom>
          <a:ln>
            <a:noFill/>
          </a:ln>
        </p:spPr>
      </p:pic>
    </p:spTree>
  </p:cSld>
  <mc:AlternateContent>
    <mc:Choice Requires="p14">
      <p:transition spd="slow" p14:dur="2000"/>
    </mc:Choice>
    <mc:Fallback>
      <p:transition spd="slow"/>
    </mc:Fallback>
  </mc:AlternateContent>
  <p:timing>
    <p:tnLst>
      <p:par>
        <p:cTn id="411" dur="indefinite" restart="never" nodeType="tmRoot">
          <p:childTnLst>
            <p:seq>
              <p:cTn id="412" dur="indefinite" nodeType="mainSeq"/>
              <p:prevCondLst>
                <p:cond delay="0" evt="onPrev">
                  <p:tgtEl>
                    <p:sldTgt/>
                  </p:tgtEl>
                </p:cond>
              </p:prevCondLst>
              <p:nextCondLst>
                <p:cond delay="0" evt="onNext">
                  <p:tgtEl>
                    <p:sldTgt/>
                  </p:tgtEl>
                </p:cond>
              </p:nextCondLst>
            </p:seq>
          </p:childTnLst>
        </p:cTn>
      </p:par>
    </p:tnLst>
  </p:timing>
</p:sld>
</file>

<file path=ppt/slides/slide2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AF31661-9CBE-4897-957B-D2FC29EC5327}" type="slidenum">
              <a:rPr b="0" lang="en-US" sz="1400" spc="-1" strike="noStrike">
                <a:solidFill>
                  <a:srgbClr val="000000"/>
                </a:solidFill>
                <a:latin typeface="Times New Roman"/>
              </a:rPr>
              <a:t>&lt;number&gt;</a:t>
            </a:fld>
            <a:endParaRPr b="0" lang="en-US" sz="1400" spc="-1" strike="noStrike">
              <a:latin typeface="Arial"/>
            </a:endParaRPr>
          </a:p>
        </p:txBody>
      </p:sp>
      <p:sp>
        <p:nvSpPr>
          <p:cNvPr id="1060" name="CustomShape 2"/>
          <p:cNvSpPr/>
          <p:nvPr/>
        </p:nvSpPr>
        <p:spPr>
          <a:xfrm>
            <a:off x="1793880" y="5410080"/>
            <a:ext cx="18648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 = use bit set to 1</a:t>
            </a:r>
            <a:endParaRPr b="0" lang="en-US" sz="1800" spc="-1" strike="noStrike">
              <a:latin typeface="Arial"/>
            </a:endParaRPr>
          </a:p>
        </p:txBody>
      </p:sp>
      <p:pic>
        <p:nvPicPr>
          <p:cNvPr id="1061" name="" descr=""/>
          <p:cNvPicPr/>
          <p:nvPr/>
        </p:nvPicPr>
        <p:blipFill>
          <a:blip r:embed="rId1"/>
          <a:stretch/>
        </p:blipFill>
        <p:spPr>
          <a:xfrm>
            <a:off x="228600" y="0"/>
            <a:ext cx="8610120" cy="6806880"/>
          </a:xfrm>
          <a:prstGeom prst="rect">
            <a:avLst/>
          </a:prstGeom>
          <a:ln>
            <a:noFill/>
          </a:ln>
        </p:spPr>
      </p:pic>
    </p:spTree>
  </p:cSld>
  <mc:AlternateContent>
    <mc:Choice Requires="p14">
      <p:transition spd="slow" p14:dur="2000"/>
    </mc:Choice>
    <mc:Fallback>
      <p:transition spd="slow"/>
    </mc:Fallback>
  </mc:AlternateContent>
  <p:timing>
    <p:tnLst>
      <p:par>
        <p:cTn id="413" dur="indefinite" restart="never" nodeType="tmRoot">
          <p:childTnLst>
            <p:seq>
              <p:cTn id="414" dur="indefinite" nodeType="mainSeq"/>
              <p:prevCondLst>
                <p:cond delay="0" evt="onPrev">
                  <p:tgtEl>
                    <p:sldTgt/>
                  </p:tgtEl>
                </p:cond>
              </p:prevCondLst>
              <p:nextCondLst>
                <p:cond delay="0" evt="onNext">
                  <p:tgtEl>
                    <p:sldTgt/>
                  </p:tgtEl>
                </p:cond>
              </p:nextCondLst>
            </p:seq>
          </p:childTnLst>
        </p:cTn>
      </p:par>
    </p:tnLst>
  </p:timing>
</p:sld>
</file>

<file path=ppt/slides/slide2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0E04DE4-F000-46A3-81CF-1ACFE6D91263}" type="slidenum">
              <a:rPr b="0" lang="en-US" sz="1400" spc="-1" strike="noStrike">
                <a:solidFill>
                  <a:srgbClr val="000000"/>
                </a:solidFill>
                <a:latin typeface="Times New Roman"/>
              </a:rPr>
              <a:t>&lt;number&gt;</a:t>
            </a:fld>
            <a:endParaRPr b="0" lang="en-US" sz="1400" spc="-1" strike="noStrike">
              <a:latin typeface="Arial"/>
            </a:endParaRPr>
          </a:p>
        </p:txBody>
      </p:sp>
      <p:pic>
        <p:nvPicPr>
          <p:cNvPr id="1063" name="" descr=""/>
          <p:cNvPicPr/>
          <p:nvPr/>
        </p:nvPicPr>
        <p:blipFill>
          <a:blip r:embed="rId1"/>
          <a:stretch/>
        </p:blipFill>
        <p:spPr>
          <a:xfrm>
            <a:off x="304920" y="609480"/>
            <a:ext cx="8457840" cy="4952520"/>
          </a:xfrm>
          <a:prstGeom prst="rect">
            <a:avLst/>
          </a:prstGeom>
          <a:ln>
            <a:noFill/>
          </a:ln>
        </p:spPr>
      </p:pic>
      <p:pic>
        <p:nvPicPr>
          <p:cNvPr id="1064" name="" descr=""/>
          <p:cNvPicPr/>
          <p:nvPr/>
        </p:nvPicPr>
        <p:blipFill>
          <a:blip r:embed="rId2"/>
          <a:stretch/>
        </p:blipFill>
        <p:spPr>
          <a:xfrm>
            <a:off x="533520" y="5715000"/>
            <a:ext cx="8000640" cy="507600"/>
          </a:xfrm>
          <a:prstGeom prst="rect">
            <a:avLst/>
          </a:prstGeom>
          <a:ln>
            <a:noFill/>
          </a:ln>
        </p:spPr>
      </p:pic>
    </p:spTree>
  </p:cSld>
  <mc:AlternateContent>
    <mc:Choice Requires="p14">
      <p:transition spd="slow" p14:dur="2000"/>
    </mc:Choice>
    <mc:Fallback>
      <p:transition spd="slow"/>
    </mc:Fallback>
  </mc:AlternateContent>
  <p:timing>
    <p:tnLst>
      <p:par>
        <p:cTn id="415" dur="indefinite" restart="never" nodeType="tmRoot">
          <p:childTnLst>
            <p:seq>
              <p:cTn id="416" dur="indefinite" nodeType="mainSeq"/>
              <p:prevCondLst>
                <p:cond delay="0" evt="onPrev">
                  <p:tgtEl>
                    <p:sldTgt/>
                  </p:tgtEl>
                </p:cond>
              </p:prevCondLst>
              <p:nextCondLst>
                <p:cond delay="0" evt="onNext">
                  <p:tgtEl>
                    <p:sldTgt/>
                  </p:tgtEl>
                </p:cond>
              </p:nextCondLst>
            </p:seq>
          </p:childTnLst>
        </p:cTn>
      </p:par>
    </p:tnLst>
  </p:timing>
</p:sld>
</file>

<file path=ppt/slides/slide2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BEFC7038-2378-4829-9E4F-87AAC3287811}" type="slidenum">
              <a:rPr b="0" lang="en-US" sz="1400" spc="-1" strike="noStrike">
                <a:solidFill>
                  <a:srgbClr val="000000"/>
                </a:solidFill>
                <a:latin typeface="Times New Roman"/>
              </a:rPr>
              <a:t>&lt;number&gt;</a:t>
            </a:fld>
            <a:endParaRPr b="0" lang="en-US" sz="1400" spc="-1" strike="noStrike">
              <a:latin typeface="Arial"/>
            </a:endParaRPr>
          </a:p>
        </p:txBody>
      </p:sp>
      <p:sp>
        <p:nvSpPr>
          <p:cNvPr id="106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Page Buffering</a:t>
            </a:r>
            <a:endParaRPr b="0" lang="en-US" sz="3600" spc="-1" strike="noStrike">
              <a:latin typeface="Arial"/>
            </a:endParaRPr>
          </a:p>
        </p:txBody>
      </p:sp>
      <p:sp>
        <p:nvSpPr>
          <p:cNvPr id="1067"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LRU and clock are superior to FIFO, but they both have more complexity and overhead.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FIFO can be improved through a technique called page buffering.</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replaced page is not lost but rather reassigned to one of two lists:  the free page list or the modified page list.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page is not physically removed from memory.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the process references this page again, it can be added back quickly.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In effect, the free and modified page lists act as a cache of pages.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can reduce the impact of a poor replacement choice.</a:t>
            </a:r>
            <a:endParaRPr b="0" lang="en-US" sz="2400" spc="-1" strike="noStrike">
              <a:latin typeface="Arial"/>
            </a:endParaRPr>
          </a:p>
        </p:txBody>
      </p:sp>
      <p:sp>
        <p:nvSpPr>
          <p:cNvPr id="1068" name="CustomShape 4"/>
          <p:cNvSpPr/>
          <p:nvPr/>
        </p:nvSpPr>
        <p:spPr>
          <a:xfrm>
            <a:off x="136080" y="152280"/>
            <a:ext cx="26298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Replacement Policy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17" dur="indefinite" restart="never" nodeType="tmRoot">
          <p:childTnLst>
            <p:seq>
              <p:cTn id="418" dur="indefinite" nodeType="mainSeq"/>
              <p:prevCondLst>
                <p:cond delay="0" evt="onPrev">
                  <p:tgtEl>
                    <p:sldTgt/>
                  </p:tgtEl>
                </p:cond>
              </p:prevCondLst>
              <p:nextCondLst>
                <p:cond delay="0" evt="onNext">
                  <p:tgtEl>
                    <p:sldTgt/>
                  </p:tgtEl>
                </p:cond>
              </p:nextCondLst>
            </p:seq>
          </p:childTnLst>
        </p:cTn>
      </p:par>
    </p:tnLst>
  </p:timing>
</p:sld>
</file>

<file path=ppt/slides/slide2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7DF9CBC-0358-4CC6-ABC4-4138212ECBEA}" type="slidenum">
              <a:rPr b="0" lang="en-US" sz="1400" spc="-1" strike="noStrike">
                <a:solidFill>
                  <a:srgbClr val="000000"/>
                </a:solidFill>
                <a:latin typeface="Times New Roman"/>
              </a:rPr>
              <a:t>&lt;number&gt;</a:t>
            </a:fld>
            <a:endParaRPr b="0" lang="en-US" sz="1400" spc="-1" strike="noStrike">
              <a:latin typeface="Arial"/>
            </a:endParaRPr>
          </a:p>
        </p:txBody>
      </p:sp>
      <p:sp>
        <p:nvSpPr>
          <p:cNvPr id="107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Resident Set Size</a:t>
            </a:r>
            <a:endParaRPr b="0" lang="en-US" sz="3600" spc="-1" strike="noStrike">
              <a:latin typeface="Arial"/>
            </a:endParaRPr>
          </a:p>
        </p:txBody>
      </p:sp>
      <p:sp>
        <p:nvSpPr>
          <p:cNvPr id="1071"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How many pages of a process should be loaded?</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rPr>
              <a:t>Three considerations: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fewer the pages, the more processes can be loaded.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Too few pages results in high page faults.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Too many pages reduces the number of processes and doesn’t reduce page faults noticeably.</a:t>
            </a:r>
            <a:endParaRPr b="0" lang="en-US" sz="2400" spc="-1" strike="noStrike">
              <a:latin typeface="Arial"/>
            </a:endParaRPr>
          </a:p>
        </p:txBody>
      </p:sp>
      <p:sp>
        <p:nvSpPr>
          <p:cNvPr id="1072" name="CustomShape 4"/>
          <p:cNvSpPr/>
          <p:nvPr/>
        </p:nvSpPr>
        <p:spPr>
          <a:xfrm>
            <a:off x="138240" y="152280"/>
            <a:ext cx="17139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Resident Set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19" dur="indefinite" restart="never" nodeType="tmRoot">
          <p:childTnLst>
            <p:seq>
              <p:cTn id="420" dur="indefinite" nodeType="mainSeq"/>
              <p:prevCondLst>
                <p:cond delay="0" evt="onPrev">
                  <p:tgtEl>
                    <p:sldTgt/>
                  </p:tgtEl>
                </p:cond>
              </p:prevCondLst>
              <p:nextCondLst>
                <p:cond delay="0" evt="onNext">
                  <p:tgtEl>
                    <p:sldTgt/>
                  </p:tgtEl>
                </p:cond>
              </p:nextCondLst>
            </p:seq>
          </p:childTnLst>
        </p:cTn>
      </p:par>
    </p:tnLst>
  </p:timing>
</p:sld>
</file>

<file path=ppt/slides/slide2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A2B5A90-4DE3-4C0C-89DC-6D9222AB18CF}" type="slidenum">
              <a:rPr b="0" lang="en-US" sz="1400" spc="-1" strike="noStrike">
                <a:solidFill>
                  <a:srgbClr val="000000"/>
                </a:solidFill>
                <a:latin typeface="Times New Roman"/>
              </a:rPr>
              <a:t>&lt;number&gt;</a:t>
            </a:fld>
            <a:endParaRPr b="0" lang="en-US" sz="1400" spc="-1" strike="noStrike">
              <a:latin typeface="Arial"/>
            </a:endParaRPr>
          </a:p>
        </p:txBody>
      </p:sp>
      <p:sp>
        <p:nvSpPr>
          <p:cNvPr id="107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Resident Set Size</a:t>
            </a:r>
            <a:endParaRPr b="0" lang="en-US" sz="3600" spc="-1" strike="noStrike">
              <a:latin typeface="Arial"/>
            </a:endParaRPr>
          </a:p>
        </p:txBody>
      </p:sp>
      <p:sp>
        <p:nvSpPr>
          <p:cNvPr id="1075"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Two approaches: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Fixed-allocation: process is given a fixed set of pages within which to operate.</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Variable-allocation: process is given a variable number of pages as it runs.  Can be allocated according to page fault rates.  (Better, but higher overhead).</a:t>
            </a:r>
            <a:endParaRPr b="0" lang="en-US" sz="2400" spc="-1" strike="noStrike">
              <a:latin typeface="Arial"/>
            </a:endParaRPr>
          </a:p>
        </p:txBody>
      </p:sp>
      <p:sp>
        <p:nvSpPr>
          <p:cNvPr id="1076" name="CustomShape 4"/>
          <p:cNvSpPr/>
          <p:nvPr/>
        </p:nvSpPr>
        <p:spPr>
          <a:xfrm>
            <a:off x="138240" y="152280"/>
            <a:ext cx="17139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Resident Set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21" dur="indefinite" restart="never" nodeType="tmRoot">
          <p:childTnLst>
            <p:seq>
              <p:cTn id="422" dur="indefinite" nodeType="mainSeq"/>
              <p:prevCondLst>
                <p:cond delay="0" evt="onPrev">
                  <p:tgtEl>
                    <p:sldTgt/>
                  </p:tgtEl>
                </p:cond>
              </p:prevCondLst>
              <p:nextCondLst>
                <p:cond delay="0" evt="onNext">
                  <p:tgtEl>
                    <p:sldTgt/>
                  </p:tgtEl>
                </p:cond>
              </p:nextCondLst>
            </p:seq>
          </p:childTnLst>
        </p:cTn>
      </p:par>
    </p:tnLst>
  </p:timing>
</p:sld>
</file>

<file path=ppt/slides/slide2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6829390-47C6-48DE-B6E4-3B84EA59FC9F}" type="slidenum">
              <a:rPr b="0" lang="en-US" sz="1400" spc="-1" strike="noStrike">
                <a:solidFill>
                  <a:srgbClr val="000000"/>
                </a:solidFill>
                <a:latin typeface="Times New Roman"/>
              </a:rPr>
              <a:t>&lt;number&gt;</a:t>
            </a:fld>
            <a:endParaRPr b="0" lang="en-US" sz="1400" spc="-1" strike="noStrike">
              <a:latin typeface="Arial"/>
            </a:endParaRPr>
          </a:p>
        </p:txBody>
      </p:sp>
      <p:sp>
        <p:nvSpPr>
          <p:cNvPr id="1078"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Replacement Scope</a:t>
            </a:r>
            <a:endParaRPr b="0" lang="en-US" sz="3600" spc="-1" strike="noStrike">
              <a:latin typeface="Arial"/>
            </a:endParaRPr>
          </a:p>
        </p:txBody>
      </p:sp>
      <p:sp>
        <p:nvSpPr>
          <p:cNvPr id="1079"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Local replacement</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Choose among a process’s own resident pages to replace.</a:t>
            </a:r>
            <a:endParaRPr b="0" lang="en-US" sz="2400" spc="-1" strike="noStrike">
              <a:latin typeface="Arial"/>
            </a:endParaRPr>
          </a:p>
          <a:p>
            <a:pPr>
              <a:lnSpc>
                <a:spcPct val="100000"/>
              </a:lnSpc>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Global replacement</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Choose among any process’s resident pages to replace.</a:t>
            </a:r>
            <a:endParaRPr b="0" lang="en-US" sz="2400" spc="-1" strike="noStrike">
              <a:latin typeface="Arial"/>
            </a:endParaRPr>
          </a:p>
        </p:txBody>
      </p:sp>
      <p:sp>
        <p:nvSpPr>
          <p:cNvPr id="1080" name="CustomShape 4"/>
          <p:cNvSpPr/>
          <p:nvPr/>
        </p:nvSpPr>
        <p:spPr>
          <a:xfrm>
            <a:off x="138240" y="152280"/>
            <a:ext cx="17139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Resident Set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23" dur="indefinite" restart="never" nodeType="tmRoot">
          <p:childTnLst>
            <p:seq>
              <p:cTn id="424" dur="indefinite" nodeType="mainSeq"/>
              <p:prevCondLst>
                <p:cond delay="0" evt="onPrev">
                  <p:tgtEl>
                    <p:sldTgt/>
                  </p:tgtEl>
                </p:cond>
              </p:prevCondLst>
              <p:nextCondLst>
                <p:cond delay="0" evt="onNext">
                  <p:tgtEl>
                    <p:sldTgt/>
                  </p:tgtEl>
                </p:cond>
              </p:nextCondLst>
            </p:seq>
          </p:childTnLst>
        </p:cTn>
      </p:par>
    </p:tnLst>
  </p:timing>
</p:sld>
</file>

<file path=ppt/slides/slide2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25ED510-3707-44E1-9308-98332CA92006}" type="slidenum">
              <a:rPr b="0" lang="en-US" sz="1400" spc="-1" strike="noStrike">
                <a:solidFill>
                  <a:srgbClr val="000000"/>
                </a:solidFill>
                <a:latin typeface="Times New Roman"/>
              </a:rPr>
              <a:t>&lt;number&gt;</a:t>
            </a:fld>
            <a:endParaRPr b="0" lang="en-US" sz="1400" spc="-1" strike="noStrike">
              <a:latin typeface="Arial"/>
            </a:endParaRPr>
          </a:p>
        </p:txBody>
      </p:sp>
      <p:sp>
        <p:nvSpPr>
          <p:cNvPr id="1082"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Replacement Scope</a:t>
            </a:r>
            <a:endParaRPr b="0" lang="en-US" sz="3600" spc="-1" strike="noStrike">
              <a:latin typeface="Arial"/>
            </a:endParaRPr>
          </a:p>
        </p:txBody>
      </p:sp>
      <p:sp>
        <p:nvSpPr>
          <p:cNvPr id="1083"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Fixed Allocation, Local Scope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Variable Allocation, Global Scope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Variable Allocation, Local Scope</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Note that a Fixed Allocation with Global Scope would not make sense, because it must always replace its own page to keep its fixed allocation size from changing.</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084" name="CustomShape 4"/>
          <p:cNvSpPr/>
          <p:nvPr/>
        </p:nvSpPr>
        <p:spPr>
          <a:xfrm>
            <a:off x="138240" y="152280"/>
            <a:ext cx="17139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Resident Set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25" dur="indefinite" restart="never" nodeType="tmRoot">
          <p:childTnLst>
            <p:seq>
              <p:cTn id="426" dur="indefinite" nodeType="mainSeq"/>
              <p:prevCondLst>
                <p:cond delay="0" evt="onPrev">
                  <p:tgtEl>
                    <p:sldTgt/>
                  </p:tgtEl>
                </p:cond>
              </p:prevCondLst>
              <p:nextCondLst>
                <p:cond delay="0" evt="onNext">
                  <p:tgtEl>
                    <p:sldTgt/>
                  </p:tgtEl>
                </p:cond>
              </p:nextCondLst>
            </p:seq>
          </p:childTnLst>
        </p:cTn>
      </p:par>
    </p:tnLst>
  </p:timing>
</p:sld>
</file>

<file path=ppt/slides/slide2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74B26115-0686-4D26-9C3C-0746E5F50E38}" type="slidenum">
              <a:rPr b="0" lang="en-US" sz="1400" spc="-1" strike="noStrike">
                <a:solidFill>
                  <a:srgbClr val="000000"/>
                </a:solidFill>
                <a:latin typeface="Times New Roman"/>
              </a:rPr>
              <a:t>&lt;number&gt;</a:t>
            </a:fld>
            <a:endParaRPr b="0" lang="en-US" sz="1400" spc="-1" strike="noStrike">
              <a:latin typeface="Arial"/>
            </a:endParaRPr>
          </a:p>
        </p:txBody>
      </p:sp>
      <p:sp>
        <p:nvSpPr>
          <p:cNvPr id="108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200" spc="-1" strike="noStrike">
                <a:solidFill>
                  <a:srgbClr val="000000"/>
                </a:solidFill>
                <a:latin typeface="Times New Roman"/>
              </a:rPr>
              <a:t>Working Set Strategy of Frame Allocation</a:t>
            </a:r>
            <a:endParaRPr b="0" lang="en-US" sz="3200" spc="-1" strike="noStrike">
              <a:latin typeface="Arial"/>
            </a:endParaRPr>
          </a:p>
        </p:txBody>
      </p:sp>
      <p:sp>
        <p:nvSpPr>
          <p:cNvPr id="1087" name="CustomShape 3"/>
          <p:cNvSpPr/>
          <p:nvPr/>
        </p:nvSpPr>
        <p:spPr>
          <a:xfrm>
            <a:off x="685800" y="1447920"/>
            <a:ext cx="792396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In a variable allocation local scope strategy, we may want to tune the number of frames allocated as the process runs.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Over a period of time, the pages a process uses stabilizes due to the locality principle, called the working set of pages.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An OS might attempt to keep the resident set to match the working set.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working set strategy does this by keeping the set of pages that have been referenced in the previous     units of time.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Comparable results can be achieved by monitoring the page fault rate of a process.</a:t>
            </a:r>
            <a:endParaRPr b="0" lang="en-US" sz="2400" spc="-1" strike="noStrike">
              <a:latin typeface="Arial"/>
            </a:endParaRPr>
          </a:p>
        </p:txBody>
      </p:sp>
      <p:sp>
        <p:nvSpPr>
          <p:cNvPr id="1088" name="CustomShape 4"/>
          <p:cNvSpPr/>
          <p:nvPr/>
        </p:nvSpPr>
        <p:spPr>
          <a:xfrm>
            <a:off x="138240" y="152280"/>
            <a:ext cx="17139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Resident Set</a:t>
            </a:r>
            <a:endParaRPr b="0" lang="en-US" sz="2400" spc="-1" strike="noStrike">
              <a:latin typeface="Arial"/>
            </a:endParaRPr>
          </a:p>
        </p:txBody>
      </p:sp>
      <p:sp>
        <p:nvSpPr>
          <p:cNvPr id="1089" name="CustomShape 5"/>
          <p:cNvSpPr/>
          <p:nvPr/>
        </p:nvSpPr>
        <p:spPr>
          <a:xfrm>
            <a:off x="6985080" y="4343400"/>
            <a:ext cx="227880" cy="227880"/>
          </a:xfrm>
          <a:prstGeom prst="triangle">
            <a:avLst>
              <a:gd name="adj" fmla="val 50000"/>
            </a:avLst>
          </a:prstGeom>
          <a:noFill/>
          <a:ln w="28440">
            <a:solidFill>
              <a:schemeClr val="tx1"/>
            </a:solidFill>
            <a:miter/>
          </a:ln>
        </p:spPr>
        <p:style>
          <a:lnRef idx="0"/>
          <a:fillRef idx="0"/>
          <a:effectRef idx="0"/>
          <a:fontRef idx="minor"/>
        </p:style>
      </p:sp>
    </p:spTree>
  </p:cSld>
  <mc:AlternateContent>
    <mc:Choice Requires="p14">
      <p:transition spd="slow" p14:dur="2000"/>
    </mc:Choice>
    <mc:Fallback>
      <p:transition spd="slow"/>
    </mc:Fallback>
  </mc:AlternateContent>
  <p:timing>
    <p:tnLst>
      <p:par>
        <p:cTn id="427" dur="indefinite" restart="never" nodeType="tmRoot">
          <p:childTnLst>
            <p:seq>
              <p:cTn id="42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06087703-907B-4867-8BD4-288075D989F1}" type="slidenum">
              <a:rPr b="0" lang="en-US" sz="1400" spc="-1" strike="noStrike">
                <a:solidFill>
                  <a:srgbClr val="000000"/>
                </a:solidFill>
                <a:latin typeface="Arial"/>
              </a:rPr>
              <a:t>&lt;number&gt;</a:t>
            </a:fld>
            <a:endParaRPr b="0" lang="en-US" sz="1400" spc="-1" strike="noStrike">
              <a:latin typeface="Arial"/>
            </a:endParaRPr>
          </a:p>
        </p:txBody>
      </p:sp>
      <p:sp>
        <p:nvSpPr>
          <p:cNvPr id="340"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200" spc="-1" strike="noStrike">
                <a:solidFill>
                  <a:srgbClr val="000000"/>
                </a:solidFill>
                <a:latin typeface="Arial"/>
              </a:rPr>
              <a:t>Software Approaches to Mutual Exclusion</a:t>
            </a:r>
            <a:endParaRPr b="0" lang="en-US" sz="3200" spc="-1" strike="noStrike">
              <a:latin typeface="Arial"/>
            </a:endParaRPr>
          </a:p>
        </p:txBody>
      </p:sp>
      <p:sp>
        <p:nvSpPr>
          <p:cNvPr id="341"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Second Attempt: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Uses a variable for each process.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Solves problem of taking turns.</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Problems: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Process failing inside its critical section hangs system.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Doesn’t enforce mutual exclusion since each could see the other’s flag set to false and proceed.</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0"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BEF8BC37-CD33-4673-AA14-3AACF3775C4B}" type="slidenum">
              <a:rPr b="0" lang="en-US" sz="1400" spc="-1" strike="noStrike">
                <a:solidFill>
                  <a:srgbClr val="000000"/>
                </a:solidFill>
                <a:latin typeface="Times New Roman"/>
              </a:rPr>
              <a:t>&lt;number&gt;</a:t>
            </a:fld>
            <a:endParaRPr b="0" lang="en-US" sz="1400" spc="-1" strike="noStrike">
              <a:latin typeface="Arial"/>
            </a:endParaRPr>
          </a:p>
        </p:txBody>
      </p:sp>
      <p:sp>
        <p:nvSpPr>
          <p:cNvPr id="1091" name="CustomShape 2"/>
          <p:cNvSpPr/>
          <p:nvPr/>
        </p:nvSpPr>
        <p:spPr>
          <a:xfrm>
            <a:off x="533520" y="1417680"/>
            <a:ext cx="1294560" cy="4876200"/>
          </a:xfrm>
          <a:prstGeom prst="rect">
            <a:avLst/>
          </a:prstGeom>
          <a:noFill/>
          <a:ln w="9360">
            <a:solidFill>
              <a:schemeClr val="tx1"/>
            </a:solidFill>
            <a:miter/>
          </a:ln>
        </p:spPr>
        <p:style>
          <a:lnRef idx="0"/>
          <a:fillRef idx="0"/>
          <a:effectRef idx="0"/>
          <a:fontRef idx="minor"/>
        </p:style>
      </p:sp>
      <p:sp>
        <p:nvSpPr>
          <p:cNvPr id="1092" name="CustomShape 3"/>
          <p:cNvSpPr/>
          <p:nvPr/>
        </p:nvSpPr>
        <p:spPr>
          <a:xfrm>
            <a:off x="2362320" y="1417680"/>
            <a:ext cx="6095160" cy="4876200"/>
          </a:xfrm>
          <a:prstGeom prst="rect">
            <a:avLst/>
          </a:prstGeom>
          <a:noFill/>
          <a:ln w="9360">
            <a:solidFill>
              <a:schemeClr val="tx1"/>
            </a:solidFill>
            <a:miter/>
          </a:ln>
        </p:spPr>
        <p:style>
          <a:lnRef idx="0"/>
          <a:fillRef idx="0"/>
          <a:effectRef idx="0"/>
          <a:fontRef idx="minor"/>
        </p:style>
      </p:sp>
      <p:sp>
        <p:nvSpPr>
          <p:cNvPr id="1093" name="Line 4"/>
          <p:cNvSpPr/>
          <p:nvPr/>
        </p:nvSpPr>
        <p:spPr>
          <a:xfrm>
            <a:off x="533160" y="2027160"/>
            <a:ext cx="1295640" cy="360"/>
          </a:xfrm>
          <a:prstGeom prst="line">
            <a:avLst/>
          </a:prstGeom>
          <a:ln w="9360">
            <a:solidFill>
              <a:schemeClr val="tx1"/>
            </a:solidFill>
            <a:round/>
          </a:ln>
        </p:spPr>
        <p:style>
          <a:lnRef idx="0"/>
          <a:fillRef idx="0"/>
          <a:effectRef idx="0"/>
          <a:fontRef idx="minor"/>
        </p:style>
      </p:sp>
      <p:sp>
        <p:nvSpPr>
          <p:cNvPr id="1094" name="Line 5"/>
          <p:cNvSpPr/>
          <p:nvPr/>
        </p:nvSpPr>
        <p:spPr>
          <a:xfrm>
            <a:off x="533160" y="2636640"/>
            <a:ext cx="1295640" cy="360"/>
          </a:xfrm>
          <a:prstGeom prst="line">
            <a:avLst/>
          </a:prstGeom>
          <a:ln w="9360">
            <a:solidFill>
              <a:schemeClr val="tx1"/>
            </a:solidFill>
            <a:round/>
          </a:ln>
        </p:spPr>
        <p:style>
          <a:lnRef idx="0"/>
          <a:fillRef idx="0"/>
          <a:effectRef idx="0"/>
          <a:fontRef idx="minor"/>
        </p:style>
      </p:sp>
      <p:sp>
        <p:nvSpPr>
          <p:cNvPr id="1095" name="Line 6"/>
          <p:cNvSpPr/>
          <p:nvPr/>
        </p:nvSpPr>
        <p:spPr>
          <a:xfrm>
            <a:off x="533160" y="3246120"/>
            <a:ext cx="1295640" cy="360"/>
          </a:xfrm>
          <a:prstGeom prst="line">
            <a:avLst/>
          </a:prstGeom>
          <a:ln w="9360">
            <a:solidFill>
              <a:schemeClr val="tx1"/>
            </a:solidFill>
            <a:round/>
          </a:ln>
        </p:spPr>
        <p:style>
          <a:lnRef idx="0"/>
          <a:fillRef idx="0"/>
          <a:effectRef idx="0"/>
          <a:fontRef idx="minor"/>
        </p:style>
      </p:sp>
      <p:sp>
        <p:nvSpPr>
          <p:cNvPr id="1096" name="Line 7"/>
          <p:cNvSpPr/>
          <p:nvPr/>
        </p:nvSpPr>
        <p:spPr>
          <a:xfrm>
            <a:off x="533160" y="3855960"/>
            <a:ext cx="1295640" cy="360"/>
          </a:xfrm>
          <a:prstGeom prst="line">
            <a:avLst/>
          </a:prstGeom>
          <a:ln w="9360">
            <a:solidFill>
              <a:schemeClr val="tx1"/>
            </a:solidFill>
            <a:round/>
          </a:ln>
        </p:spPr>
        <p:style>
          <a:lnRef idx="0"/>
          <a:fillRef idx="0"/>
          <a:effectRef idx="0"/>
          <a:fontRef idx="minor"/>
        </p:style>
      </p:sp>
      <p:sp>
        <p:nvSpPr>
          <p:cNvPr id="1097" name="Line 8"/>
          <p:cNvSpPr/>
          <p:nvPr/>
        </p:nvSpPr>
        <p:spPr>
          <a:xfrm>
            <a:off x="533160" y="4160520"/>
            <a:ext cx="1295640" cy="360"/>
          </a:xfrm>
          <a:prstGeom prst="line">
            <a:avLst/>
          </a:prstGeom>
          <a:ln w="9360">
            <a:solidFill>
              <a:schemeClr val="tx1"/>
            </a:solidFill>
            <a:round/>
          </a:ln>
        </p:spPr>
        <p:style>
          <a:lnRef idx="0"/>
          <a:fillRef idx="0"/>
          <a:effectRef idx="0"/>
          <a:fontRef idx="minor"/>
        </p:style>
      </p:sp>
      <p:sp>
        <p:nvSpPr>
          <p:cNvPr id="1098" name="Line 9"/>
          <p:cNvSpPr/>
          <p:nvPr/>
        </p:nvSpPr>
        <p:spPr>
          <a:xfrm>
            <a:off x="533160" y="4465440"/>
            <a:ext cx="1295640" cy="360"/>
          </a:xfrm>
          <a:prstGeom prst="line">
            <a:avLst/>
          </a:prstGeom>
          <a:ln w="9360">
            <a:solidFill>
              <a:schemeClr val="tx1"/>
            </a:solidFill>
            <a:round/>
          </a:ln>
        </p:spPr>
        <p:style>
          <a:lnRef idx="0"/>
          <a:fillRef idx="0"/>
          <a:effectRef idx="0"/>
          <a:fontRef idx="minor"/>
        </p:style>
      </p:sp>
      <p:sp>
        <p:nvSpPr>
          <p:cNvPr id="1099" name="Line 10"/>
          <p:cNvSpPr/>
          <p:nvPr/>
        </p:nvSpPr>
        <p:spPr>
          <a:xfrm>
            <a:off x="533160" y="4770360"/>
            <a:ext cx="1295640" cy="360"/>
          </a:xfrm>
          <a:prstGeom prst="line">
            <a:avLst/>
          </a:prstGeom>
          <a:ln w="9360">
            <a:solidFill>
              <a:schemeClr val="tx1"/>
            </a:solidFill>
            <a:round/>
          </a:ln>
        </p:spPr>
        <p:style>
          <a:lnRef idx="0"/>
          <a:fillRef idx="0"/>
          <a:effectRef idx="0"/>
          <a:fontRef idx="minor"/>
        </p:style>
      </p:sp>
      <p:sp>
        <p:nvSpPr>
          <p:cNvPr id="1100" name="Line 11"/>
          <p:cNvSpPr/>
          <p:nvPr/>
        </p:nvSpPr>
        <p:spPr>
          <a:xfrm>
            <a:off x="533160" y="5074920"/>
            <a:ext cx="1295640" cy="360"/>
          </a:xfrm>
          <a:prstGeom prst="line">
            <a:avLst/>
          </a:prstGeom>
          <a:ln w="9360">
            <a:solidFill>
              <a:schemeClr val="tx1"/>
            </a:solidFill>
            <a:round/>
          </a:ln>
        </p:spPr>
        <p:style>
          <a:lnRef idx="0"/>
          <a:fillRef idx="0"/>
          <a:effectRef idx="0"/>
          <a:fontRef idx="minor"/>
        </p:style>
      </p:sp>
      <p:sp>
        <p:nvSpPr>
          <p:cNvPr id="1101" name="Line 12"/>
          <p:cNvSpPr/>
          <p:nvPr/>
        </p:nvSpPr>
        <p:spPr>
          <a:xfrm>
            <a:off x="533160" y="5379840"/>
            <a:ext cx="1295640" cy="360"/>
          </a:xfrm>
          <a:prstGeom prst="line">
            <a:avLst/>
          </a:prstGeom>
          <a:ln w="9360">
            <a:solidFill>
              <a:schemeClr val="tx1"/>
            </a:solidFill>
            <a:round/>
          </a:ln>
        </p:spPr>
        <p:style>
          <a:lnRef idx="0"/>
          <a:fillRef idx="0"/>
          <a:effectRef idx="0"/>
          <a:fontRef idx="minor"/>
        </p:style>
      </p:sp>
      <p:sp>
        <p:nvSpPr>
          <p:cNvPr id="1102" name="Line 13"/>
          <p:cNvSpPr/>
          <p:nvPr/>
        </p:nvSpPr>
        <p:spPr>
          <a:xfrm>
            <a:off x="533160" y="5684760"/>
            <a:ext cx="1295640" cy="360"/>
          </a:xfrm>
          <a:prstGeom prst="line">
            <a:avLst/>
          </a:prstGeom>
          <a:ln w="9360">
            <a:solidFill>
              <a:schemeClr val="tx1"/>
            </a:solidFill>
            <a:round/>
          </a:ln>
        </p:spPr>
        <p:style>
          <a:lnRef idx="0"/>
          <a:fillRef idx="0"/>
          <a:effectRef idx="0"/>
          <a:fontRef idx="minor"/>
        </p:style>
      </p:sp>
      <p:sp>
        <p:nvSpPr>
          <p:cNvPr id="1103" name="Line 14"/>
          <p:cNvSpPr/>
          <p:nvPr/>
        </p:nvSpPr>
        <p:spPr>
          <a:xfrm>
            <a:off x="533160" y="5989320"/>
            <a:ext cx="1295640" cy="360"/>
          </a:xfrm>
          <a:prstGeom prst="line">
            <a:avLst/>
          </a:prstGeom>
          <a:ln w="9360">
            <a:solidFill>
              <a:schemeClr val="tx1"/>
            </a:solidFill>
            <a:round/>
          </a:ln>
        </p:spPr>
        <p:style>
          <a:lnRef idx="0"/>
          <a:fillRef idx="0"/>
          <a:effectRef idx="0"/>
          <a:fontRef idx="minor"/>
        </p:style>
      </p:sp>
      <p:sp>
        <p:nvSpPr>
          <p:cNvPr id="1104" name="Line 15"/>
          <p:cNvSpPr/>
          <p:nvPr/>
        </p:nvSpPr>
        <p:spPr>
          <a:xfrm>
            <a:off x="533160" y="1676160"/>
            <a:ext cx="1295640" cy="360"/>
          </a:xfrm>
          <a:prstGeom prst="line">
            <a:avLst/>
          </a:prstGeom>
          <a:ln w="9360">
            <a:solidFill>
              <a:schemeClr val="tx1"/>
            </a:solidFill>
            <a:round/>
          </a:ln>
        </p:spPr>
        <p:style>
          <a:lnRef idx="0"/>
          <a:fillRef idx="0"/>
          <a:effectRef idx="0"/>
          <a:fontRef idx="minor"/>
        </p:style>
      </p:sp>
      <p:sp>
        <p:nvSpPr>
          <p:cNvPr id="1105" name="Line 16"/>
          <p:cNvSpPr/>
          <p:nvPr/>
        </p:nvSpPr>
        <p:spPr>
          <a:xfrm>
            <a:off x="533160" y="2331720"/>
            <a:ext cx="1295640" cy="360"/>
          </a:xfrm>
          <a:prstGeom prst="line">
            <a:avLst/>
          </a:prstGeom>
          <a:ln w="9360">
            <a:solidFill>
              <a:schemeClr val="tx1"/>
            </a:solidFill>
            <a:round/>
          </a:ln>
        </p:spPr>
        <p:style>
          <a:lnRef idx="0"/>
          <a:fillRef idx="0"/>
          <a:effectRef idx="0"/>
          <a:fontRef idx="minor"/>
        </p:style>
      </p:sp>
      <p:sp>
        <p:nvSpPr>
          <p:cNvPr id="1106" name="Line 17"/>
          <p:cNvSpPr/>
          <p:nvPr/>
        </p:nvSpPr>
        <p:spPr>
          <a:xfrm>
            <a:off x="533160" y="2941560"/>
            <a:ext cx="1295640" cy="360"/>
          </a:xfrm>
          <a:prstGeom prst="line">
            <a:avLst/>
          </a:prstGeom>
          <a:ln w="9360">
            <a:solidFill>
              <a:schemeClr val="tx1"/>
            </a:solidFill>
            <a:round/>
          </a:ln>
        </p:spPr>
        <p:style>
          <a:lnRef idx="0"/>
          <a:fillRef idx="0"/>
          <a:effectRef idx="0"/>
          <a:fontRef idx="minor"/>
        </p:style>
      </p:sp>
      <p:sp>
        <p:nvSpPr>
          <p:cNvPr id="1107" name="Line 18"/>
          <p:cNvSpPr/>
          <p:nvPr/>
        </p:nvSpPr>
        <p:spPr>
          <a:xfrm>
            <a:off x="533160" y="3551040"/>
            <a:ext cx="1295640" cy="360"/>
          </a:xfrm>
          <a:prstGeom prst="line">
            <a:avLst/>
          </a:prstGeom>
          <a:ln w="9360">
            <a:solidFill>
              <a:schemeClr val="tx1"/>
            </a:solidFill>
            <a:round/>
          </a:ln>
        </p:spPr>
        <p:style>
          <a:lnRef idx="0"/>
          <a:fillRef idx="0"/>
          <a:effectRef idx="0"/>
          <a:fontRef idx="minor"/>
        </p:style>
      </p:sp>
      <p:sp>
        <p:nvSpPr>
          <p:cNvPr id="1108" name="Line 19"/>
          <p:cNvSpPr/>
          <p:nvPr/>
        </p:nvSpPr>
        <p:spPr>
          <a:xfrm>
            <a:off x="2361960" y="2027160"/>
            <a:ext cx="6097680" cy="360"/>
          </a:xfrm>
          <a:prstGeom prst="line">
            <a:avLst/>
          </a:prstGeom>
          <a:ln w="9360">
            <a:solidFill>
              <a:schemeClr val="tx1"/>
            </a:solidFill>
            <a:round/>
          </a:ln>
        </p:spPr>
        <p:style>
          <a:lnRef idx="0"/>
          <a:fillRef idx="0"/>
          <a:effectRef idx="0"/>
          <a:fontRef idx="minor"/>
        </p:style>
      </p:sp>
      <p:sp>
        <p:nvSpPr>
          <p:cNvPr id="1109" name="Line 20"/>
          <p:cNvSpPr/>
          <p:nvPr/>
        </p:nvSpPr>
        <p:spPr>
          <a:xfrm>
            <a:off x="2361960" y="2636640"/>
            <a:ext cx="6097680" cy="360"/>
          </a:xfrm>
          <a:prstGeom prst="line">
            <a:avLst/>
          </a:prstGeom>
          <a:ln w="9360">
            <a:solidFill>
              <a:schemeClr val="tx1"/>
            </a:solidFill>
            <a:round/>
          </a:ln>
        </p:spPr>
        <p:style>
          <a:lnRef idx="0"/>
          <a:fillRef idx="0"/>
          <a:effectRef idx="0"/>
          <a:fontRef idx="minor"/>
        </p:style>
      </p:sp>
      <p:sp>
        <p:nvSpPr>
          <p:cNvPr id="1110" name="Line 21"/>
          <p:cNvSpPr/>
          <p:nvPr/>
        </p:nvSpPr>
        <p:spPr>
          <a:xfrm>
            <a:off x="2361960" y="3246120"/>
            <a:ext cx="6097680" cy="360"/>
          </a:xfrm>
          <a:prstGeom prst="line">
            <a:avLst/>
          </a:prstGeom>
          <a:ln w="9360">
            <a:solidFill>
              <a:schemeClr val="tx1"/>
            </a:solidFill>
            <a:round/>
          </a:ln>
        </p:spPr>
        <p:style>
          <a:lnRef idx="0"/>
          <a:fillRef idx="0"/>
          <a:effectRef idx="0"/>
          <a:fontRef idx="minor"/>
        </p:style>
      </p:sp>
      <p:sp>
        <p:nvSpPr>
          <p:cNvPr id="1111" name="Line 22"/>
          <p:cNvSpPr/>
          <p:nvPr/>
        </p:nvSpPr>
        <p:spPr>
          <a:xfrm>
            <a:off x="2361960" y="3855960"/>
            <a:ext cx="6097680" cy="360"/>
          </a:xfrm>
          <a:prstGeom prst="line">
            <a:avLst/>
          </a:prstGeom>
          <a:ln w="9360">
            <a:solidFill>
              <a:schemeClr val="tx1"/>
            </a:solidFill>
            <a:round/>
          </a:ln>
        </p:spPr>
        <p:style>
          <a:lnRef idx="0"/>
          <a:fillRef idx="0"/>
          <a:effectRef idx="0"/>
          <a:fontRef idx="minor"/>
        </p:style>
      </p:sp>
      <p:sp>
        <p:nvSpPr>
          <p:cNvPr id="1112" name="Line 23"/>
          <p:cNvSpPr/>
          <p:nvPr/>
        </p:nvSpPr>
        <p:spPr>
          <a:xfrm>
            <a:off x="2361960" y="4160520"/>
            <a:ext cx="6097680" cy="360"/>
          </a:xfrm>
          <a:prstGeom prst="line">
            <a:avLst/>
          </a:prstGeom>
          <a:ln w="9360">
            <a:solidFill>
              <a:schemeClr val="tx1"/>
            </a:solidFill>
            <a:round/>
          </a:ln>
        </p:spPr>
        <p:style>
          <a:lnRef idx="0"/>
          <a:fillRef idx="0"/>
          <a:effectRef idx="0"/>
          <a:fontRef idx="minor"/>
        </p:style>
      </p:sp>
      <p:sp>
        <p:nvSpPr>
          <p:cNvPr id="1113" name="Line 24"/>
          <p:cNvSpPr/>
          <p:nvPr/>
        </p:nvSpPr>
        <p:spPr>
          <a:xfrm>
            <a:off x="2361960" y="4465440"/>
            <a:ext cx="6097680" cy="360"/>
          </a:xfrm>
          <a:prstGeom prst="line">
            <a:avLst/>
          </a:prstGeom>
          <a:ln w="9360">
            <a:solidFill>
              <a:schemeClr val="tx1"/>
            </a:solidFill>
            <a:round/>
          </a:ln>
        </p:spPr>
        <p:style>
          <a:lnRef idx="0"/>
          <a:fillRef idx="0"/>
          <a:effectRef idx="0"/>
          <a:fontRef idx="minor"/>
        </p:style>
      </p:sp>
      <p:sp>
        <p:nvSpPr>
          <p:cNvPr id="1114" name="Line 25"/>
          <p:cNvSpPr/>
          <p:nvPr/>
        </p:nvSpPr>
        <p:spPr>
          <a:xfrm>
            <a:off x="2361960" y="4770360"/>
            <a:ext cx="6097680" cy="360"/>
          </a:xfrm>
          <a:prstGeom prst="line">
            <a:avLst/>
          </a:prstGeom>
          <a:ln w="9360">
            <a:solidFill>
              <a:schemeClr val="tx1"/>
            </a:solidFill>
            <a:round/>
          </a:ln>
        </p:spPr>
        <p:style>
          <a:lnRef idx="0"/>
          <a:fillRef idx="0"/>
          <a:effectRef idx="0"/>
          <a:fontRef idx="minor"/>
        </p:style>
      </p:sp>
      <p:sp>
        <p:nvSpPr>
          <p:cNvPr id="1115" name="Line 26"/>
          <p:cNvSpPr/>
          <p:nvPr/>
        </p:nvSpPr>
        <p:spPr>
          <a:xfrm>
            <a:off x="2361960" y="5074920"/>
            <a:ext cx="6097680" cy="360"/>
          </a:xfrm>
          <a:prstGeom prst="line">
            <a:avLst/>
          </a:prstGeom>
          <a:ln w="9360">
            <a:solidFill>
              <a:schemeClr val="tx1"/>
            </a:solidFill>
            <a:round/>
          </a:ln>
        </p:spPr>
        <p:style>
          <a:lnRef idx="0"/>
          <a:fillRef idx="0"/>
          <a:effectRef idx="0"/>
          <a:fontRef idx="minor"/>
        </p:style>
      </p:sp>
      <p:sp>
        <p:nvSpPr>
          <p:cNvPr id="1116" name="Line 27"/>
          <p:cNvSpPr/>
          <p:nvPr/>
        </p:nvSpPr>
        <p:spPr>
          <a:xfrm>
            <a:off x="2361960" y="5379840"/>
            <a:ext cx="6097680" cy="360"/>
          </a:xfrm>
          <a:prstGeom prst="line">
            <a:avLst/>
          </a:prstGeom>
          <a:ln w="9360">
            <a:solidFill>
              <a:schemeClr val="tx1"/>
            </a:solidFill>
            <a:round/>
          </a:ln>
        </p:spPr>
        <p:style>
          <a:lnRef idx="0"/>
          <a:fillRef idx="0"/>
          <a:effectRef idx="0"/>
          <a:fontRef idx="minor"/>
        </p:style>
      </p:sp>
      <p:sp>
        <p:nvSpPr>
          <p:cNvPr id="1117" name="Line 28"/>
          <p:cNvSpPr/>
          <p:nvPr/>
        </p:nvSpPr>
        <p:spPr>
          <a:xfrm>
            <a:off x="2361960" y="5684760"/>
            <a:ext cx="6097680" cy="360"/>
          </a:xfrm>
          <a:prstGeom prst="line">
            <a:avLst/>
          </a:prstGeom>
          <a:ln w="9360">
            <a:solidFill>
              <a:schemeClr val="tx1"/>
            </a:solidFill>
            <a:round/>
          </a:ln>
        </p:spPr>
        <p:style>
          <a:lnRef idx="0"/>
          <a:fillRef idx="0"/>
          <a:effectRef idx="0"/>
          <a:fontRef idx="minor"/>
        </p:style>
      </p:sp>
      <p:sp>
        <p:nvSpPr>
          <p:cNvPr id="1118" name="Line 29"/>
          <p:cNvSpPr/>
          <p:nvPr/>
        </p:nvSpPr>
        <p:spPr>
          <a:xfrm>
            <a:off x="2361960" y="5989320"/>
            <a:ext cx="6097680" cy="360"/>
          </a:xfrm>
          <a:prstGeom prst="line">
            <a:avLst/>
          </a:prstGeom>
          <a:ln w="9360">
            <a:solidFill>
              <a:schemeClr val="tx1"/>
            </a:solidFill>
            <a:round/>
          </a:ln>
        </p:spPr>
        <p:style>
          <a:lnRef idx="0"/>
          <a:fillRef idx="0"/>
          <a:effectRef idx="0"/>
          <a:fontRef idx="minor"/>
        </p:style>
      </p:sp>
      <p:sp>
        <p:nvSpPr>
          <p:cNvPr id="1119" name="Line 30"/>
          <p:cNvSpPr/>
          <p:nvPr/>
        </p:nvSpPr>
        <p:spPr>
          <a:xfrm>
            <a:off x="2361960" y="1722240"/>
            <a:ext cx="6097680" cy="360"/>
          </a:xfrm>
          <a:prstGeom prst="line">
            <a:avLst/>
          </a:prstGeom>
          <a:ln w="9360">
            <a:solidFill>
              <a:schemeClr val="tx1"/>
            </a:solidFill>
            <a:round/>
          </a:ln>
        </p:spPr>
        <p:style>
          <a:lnRef idx="0"/>
          <a:fillRef idx="0"/>
          <a:effectRef idx="0"/>
          <a:fontRef idx="minor"/>
        </p:style>
      </p:sp>
      <p:sp>
        <p:nvSpPr>
          <p:cNvPr id="1120" name="Line 31"/>
          <p:cNvSpPr/>
          <p:nvPr/>
        </p:nvSpPr>
        <p:spPr>
          <a:xfrm>
            <a:off x="2361960" y="2331720"/>
            <a:ext cx="6097680" cy="360"/>
          </a:xfrm>
          <a:prstGeom prst="line">
            <a:avLst/>
          </a:prstGeom>
          <a:ln w="9360">
            <a:solidFill>
              <a:schemeClr val="tx1"/>
            </a:solidFill>
            <a:round/>
          </a:ln>
        </p:spPr>
        <p:style>
          <a:lnRef idx="0"/>
          <a:fillRef idx="0"/>
          <a:effectRef idx="0"/>
          <a:fontRef idx="minor"/>
        </p:style>
      </p:sp>
      <p:sp>
        <p:nvSpPr>
          <p:cNvPr id="1121" name="Line 32"/>
          <p:cNvSpPr/>
          <p:nvPr/>
        </p:nvSpPr>
        <p:spPr>
          <a:xfrm>
            <a:off x="2361960" y="2941560"/>
            <a:ext cx="6097680" cy="360"/>
          </a:xfrm>
          <a:prstGeom prst="line">
            <a:avLst/>
          </a:prstGeom>
          <a:ln w="9360">
            <a:solidFill>
              <a:schemeClr val="tx1"/>
            </a:solidFill>
            <a:round/>
          </a:ln>
        </p:spPr>
        <p:style>
          <a:lnRef idx="0"/>
          <a:fillRef idx="0"/>
          <a:effectRef idx="0"/>
          <a:fontRef idx="minor"/>
        </p:style>
      </p:sp>
      <p:sp>
        <p:nvSpPr>
          <p:cNvPr id="1122" name="Line 33"/>
          <p:cNvSpPr/>
          <p:nvPr/>
        </p:nvSpPr>
        <p:spPr>
          <a:xfrm>
            <a:off x="2361960" y="3551040"/>
            <a:ext cx="6097680" cy="360"/>
          </a:xfrm>
          <a:prstGeom prst="line">
            <a:avLst/>
          </a:prstGeom>
          <a:ln w="9360">
            <a:solidFill>
              <a:schemeClr val="tx1"/>
            </a:solidFill>
            <a:round/>
          </a:ln>
        </p:spPr>
        <p:style>
          <a:lnRef idx="0"/>
          <a:fillRef idx="0"/>
          <a:effectRef idx="0"/>
          <a:fontRef idx="minor"/>
        </p:style>
      </p:sp>
      <p:sp>
        <p:nvSpPr>
          <p:cNvPr id="1123" name="Line 34"/>
          <p:cNvSpPr/>
          <p:nvPr/>
        </p:nvSpPr>
        <p:spPr>
          <a:xfrm>
            <a:off x="3733560" y="1417320"/>
            <a:ext cx="360" cy="4876920"/>
          </a:xfrm>
          <a:prstGeom prst="line">
            <a:avLst/>
          </a:prstGeom>
          <a:ln w="9360">
            <a:solidFill>
              <a:schemeClr val="tx1"/>
            </a:solidFill>
            <a:round/>
          </a:ln>
        </p:spPr>
        <p:style>
          <a:lnRef idx="0"/>
          <a:fillRef idx="0"/>
          <a:effectRef idx="0"/>
          <a:fontRef idx="minor"/>
        </p:style>
      </p:sp>
      <p:sp>
        <p:nvSpPr>
          <p:cNvPr id="1124" name="Line 35"/>
          <p:cNvSpPr/>
          <p:nvPr/>
        </p:nvSpPr>
        <p:spPr>
          <a:xfrm>
            <a:off x="5105160" y="1417320"/>
            <a:ext cx="360" cy="4876920"/>
          </a:xfrm>
          <a:prstGeom prst="line">
            <a:avLst/>
          </a:prstGeom>
          <a:ln w="9360">
            <a:solidFill>
              <a:schemeClr val="tx1"/>
            </a:solidFill>
            <a:round/>
          </a:ln>
        </p:spPr>
        <p:style>
          <a:lnRef idx="0"/>
          <a:fillRef idx="0"/>
          <a:effectRef idx="0"/>
          <a:fontRef idx="minor"/>
        </p:style>
      </p:sp>
      <p:sp>
        <p:nvSpPr>
          <p:cNvPr id="1125" name="Line 36"/>
          <p:cNvSpPr/>
          <p:nvPr/>
        </p:nvSpPr>
        <p:spPr>
          <a:xfrm>
            <a:off x="6629400" y="1417320"/>
            <a:ext cx="360" cy="4876920"/>
          </a:xfrm>
          <a:prstGeom prst="line">
            <a:avLst/>
          </a:prstGeom>
          <a:ln w="9360">
            <a:solidFill>
              <a:schemeClr val="tx1"/>
            </a:solidFill>
            <a:round/>
          </a:ln>
        </p:spPr>
        <p:style>
          <a:lnRef idx="0"/>
          <a:fillRef idx="0"/>
          <a:effectRef idx="0"/>
          <a:fontRef idx="minor"/>
        </p:style>
      </p:sp>
      <p:sp>
        <p:nvSpPr>
          <p:cNvPr id="1126" name="CustomShape 37"/>
          <p:cNvSpPr/>
          <p:nvPr/>
        </p:nvSpPr>
        <p:spPr>
          <a:xfrm>
            <a:off x="933840" y="1341360"/>
            <a:ext cx="436680" cy="4968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15</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23</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15</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a:t>
            </a:r>
            <a:endParaRPr b="0" lang="en-US" sz="2000" spc="-1" strike="noStrike">
              <a:latin typeface="Arial"/>
            </a:endParaRPr>
          </a:p>
        </p:txBody>
      </p:sp>
      <p:sp>
        <p:nvSpPr>
          <p:cNvPr id="1127" name="CustomShape 38"/>
          <p:cNvSpPr/>
          <p:nvPr/>
        </p:nvSpPr>
        <p:spPr>
          <a:xfrm>
            <a:off x="2651040" y="1355760"/>
            <a:ext cx="755280" cy="4968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24 15</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15 18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18 23</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23 24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17 18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18 24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18 17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17 15</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15 24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24 18</a:t>
            </a:r>
            <a:endParaRPr b="0" lang="en-US" sz="2000" spc="-1" strike="noStrike">
              <a:latin typeface="Arial"/>
            </a:endParaRPr>
          </a:p>
        </p:txBody>
      </p:sp>
      <p:sp>
        <p:nvSpPr>
          <p:cNvPr id="1128" name="CustomShape 39"/>
          <p:cNvSpPr/>
          <p:nvPr/>
        </p:nvSpPr>
        <p:spPr>
          <a:xfrm>
            <a:off x="3792600" y="1355760"/>
            <a:ext cx="1075320" cy="4968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24 15</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24 15 18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15 18 23</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18 23 24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23 24 17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24 17 18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18 24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24 18 17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18 17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17 15</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17 15 24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17 24 18</a:t>
            </a:r>
            <a:endParaRPr b="0" lang="en-US" sz="2000" spc="-1" strike="noStrike">
              <a:latin typeface="Arial"/>
            </a:endParaRPr>
          </a:p>
        </p:txBody>
      </p:sp>
      <p:sp>
        <p:nvSpPr>
          <p:cNvPr id="1129" name="CustomShape 40"/>
          <p:cNvSpPr/>
          <p:nvPr/>
        </p:nvSpPr>
        <p:spPr>
          <a:xfrm>
            <a:off x="5087160" y="1355760"/>
            <a:ext cx="1395360" cy="4968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24 15</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24 15 18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24 15 18 23</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18 23 24 17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24 17 18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18 17 15</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17 15 24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17 24 18</a:t>
            </a:r>
            <a:endParaRPr b="0" lang="en-US" sz="2000" spc="-1" strike="noStrike">
              <a:latin typeface="Arial"/>
            </a:endParaRPr>
          </a:p>
        </p:txBody>
      </p:sp>
      <p:sp>
        <p:nvSpPr>
          <p:cNvPr id="1130" name="CustomShape 41"/>
          <p:cNvSpPr/>
          <p:nvPr/>
        </p:nvSpPr>
        <p:spPr>
          <a:xfrm>
            <a:off x="6701760" y="1341360"/>
            <a:ext cx="1715400" cy="4968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24 15</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24 15 18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24 15 18 23</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15 18 23 24 17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18 23 24 17</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24 17 18</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24 18 17 15</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17 15 24</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15 17 24 18</a:t>
            </a:r>
            <a:endParaRPr b="0" lang="en-US" sz="2000" spc="-1" strike="noStrike">
              <a:latin typeface="Arial"/>
            </a:endParaRPr>
          </a:p>
        </p:txBody>
      </p:sp>
      <p:sp>
        <p:nvSpPr>
          <p:cNvPr id="1131" name="CustomShape 42"/>
          <p:cNvSpPr/>
          <p:nvPr/>
        </p:nvSpPr>
        <p:spPr>
          <a:xfrm>
            <a:off x="211680" y="228600"/>
            <a:ext cx="2087280" cy="821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Sequence of </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page references</a:t>
            </a:r>
            <a:endParaRPr b="0" lang="en-US" sz="2400" spc="-1" strike="noStrike">
              <a:latin typeface="Arial"/>
            </a:endParaRPr>
          </a:p>
        </p:txBody>
      </p:sp>
      <p:sp>
        <p:nvSpPr>
          <p:cNvPr id="1132" name="CustomShape 43"/>
          <p:cNvSpPr/>
          <p:nvPr/>
        </p:nvSpPr>
        <p:spPr>
          <a:xfrm>
            <a:off x="4104720" y="457200"/>
            <a:ext cx="19227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Window size, </a:t>
            </a:r>
            <a:endParaRPr b="0" lang="en-US" sz="2400" spc="-1" strike="noStrike">
              <a:latin typeface="Arial"/>
            </a:endParaRPr>
          </a:p>
        </p:txBody>
      </p:sp>
      <p:sp>
        <p:nvSpPr>
          <p:cNvPr id="1133" name="CustomShape 44"/>
          <p:cNvSpPr/>
          <p:nvPr/>
        </p:nvSpPr>
        <p:spPr>
          <a:xfrm>
            <a:off x="5943600" y="492120"/>
            <a:ext cx="304200" cy="304200"/>
          </a:xfrm>
          <a:prstGeom prst="triangle">
            <a:avLst>
              <a:gd name="adj" fmla="val 50000"/>
            </a:avLst>
          </a:prstGeom>
          <a:noFill/>
          <a:ln w="19080">
            <a:solidFill>
              <a:schemeClr val="tx1"/>
            </a:solidFill>
            <a:miter/>
          </a:ln>
        </p:spPr>
        <p:style>
          <a:lnRef idx="0"/>
          <a:fillRef idx="0"/>
          <a:effectRef idx="0"/>
          <a:fontRef idx="minor"/>
        </p:style>
      </p:sp>
      <p:sp>
        <p:nvSpPr>
          <p:cNvPr id="1134" name="CustomShape 45"/>
          <p:cNvSpPr/>
          <p:nvPr/>
        </p:nvSpPr>
        <p:spPr>
          <a:xfrm>
            <a:off x="2328480" y="1004760"/>
            <a:ext cx="529992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2                    3                     4                       5</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429" dur="indefinite" restart="never" nodeType="tmRoot">
          <p:childTnLst>
            <p:seq>
              <p:cTn id="430" dur="indefinite" nodeType="mainSeq"/>
              <p:prevCondLst>
                <p:cond delay="0" evt="onPrev">
                  <p:tgtEl>
                    <p:sldTgt/>
                  </p:tgtEl>
                </p:cond>
              </p:prevCondLst>
              <p:nextCondLst>
                <p:cond delay="0" evt="onNext">
                  <p:tgtEl>
                    <p:sldTgt/>
                  </p:tgtEl>
                </p:cond>
              </p:nextCondLst>
            </p:seq>
          </p:childTnLst>
        </p:cTn>
      </p:par>
    </p:tnLst>
  </p:timing>
</p:sld>
</file>

<file path=ppt/slides/slide2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7C108E38-FB7D-48B2-A02A-096886F5B567}" type="slidenum">
              <a:rPr b="0" lang="en-US" sz="1400" spc="-1" strike="noStrike">
                <a:solidFill>
                  <a:srgbClr val="000000"/>
                </a:solidFill>
                <a:latin typeface="Times New Roman"/>
              </a:rPr>
              <a:t>&lt;number&gt;</a:t>
            </a:fld>
            <a:endParaRPr b="0" lang="en-US" sz="1400" spc="-1" strike="noStrike">
              <a:latin typeface="Arial"/>
            </a:endParaRPr>
          </a:p>
        </p:txBody>
      </p:sp>
      <p:sp>
        <p:nvSpPr>
          <p:cNvPr id="113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Cleaning Policy</a:t>
            </a:r>
            <a:endParaRPr b="0" lang="en-US" sz="3600" spc="-1" strike="noStrike">
              <a:latin typeface="Arial"/>
            </a:endParaRPr>
          </a:p>
        </p:txBody>
      </p:sp>
      <p:sp>
        <p:nvSpPr>
          <p:cNvPr id="1137"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When should a modified page be written back to secondary storage?</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rPr>
              <a:t>Two approaches: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Demand Cleaning:  only write page out when it is chosen for replacement.  Delays the writing until necessary, but  slows the processing of a page fault since the page must first be written before a new one is loaded.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Precleaning:  write page out before it is chosen for replacement so that pages may be written out in batches for efficient use of the disk drive.  May result in unnecessary writes since the page may be modified again.</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138" name="CustomShape 4"/>
          <p:cNvSpPr/>
          <p:nvPr/>
        </p:nvSpPr>
        <p:spPr>
          <a:xfrm>
            <a:off x="138240" y="152280"/>
            <a:ext cx="17139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Resident Set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31" dur="indefinite" restart="never" nodeType="tmRoot">
          <p:childTnLst>
            <p:seq>
              <p:cTn id="432" dur="indefinite" nodeType="mainSeq"/>
              <p:prevCondLst>
                <p:cond delay="0" evt="onPrev">
                  <p:tgtEl>
                    <p:sldTgt/>
                  </p:tgtEl>
                </p:cond>
              </p:prevCondLst>
              <p:nextCondLst>
                <p:cond delay="0" evt="onNext">
                  <p:tgtEl>
                    <p:sldTgt/>
                  </p:tgtEl>
                </p:cond>
              </p:nextCondLst>
            </p:seq>
          </p:childTnLst>
        </p:cTn>
      </p:par>
    </p:tnLst>
  </p:timing>
</p:sld>
</file>

<file path=ppt/slides/slide2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6B7BE4FE-CBB1-4AB0-AF06-090053B3B87C}" type="slidenum">
              <a:rPr b="0" lang="en-US" sz="1400" spc="-1" strike="noStrike">
                <a:solidFill>
                  <a:srgbClr val="000000"/>
                </a:solidFill>
                <a:latin typeface="Times New Roman"/>
              </a:rPr>
              <a:t>&lt;number&gt;</a:t>
            </a:fld>
            <a:endParaRPr b="0" lang="en-US" sz="1400" spc="-1" strike="noStrike">
              <a:latin typeface="Arial"/>
            </a:endParaRPr>
          </a:p>
        </p:txBody>
      </p:sp>
      <p:sp>
        <p:nvSpPr>
          <p:cNvPr id="114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Cleaning Policy</a:t>
            </a:r>
            <a:endParaRPr b="0" lang="en-US" sz="3600" spc="-1" strike="noStrike">
              <a:latin typeface="Arial"/>
            </a:endParaRPr>
          </a:p>
        </p:txBody>
      </p:sp>
      <p:sp>
        <p:nvSpPr>
          <p:cNvPr id="1141"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Page buffering can help with the cleaning policy by keeping two lists, one for modified pages and one for unmodified pages.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When a modified page is chosen for replacement, it is added to the list of modified pages.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modified page list can be periodically written out in batches and added to the unmodified list.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is a good compromise between demand cleaning and precleaning, since only pages chosen for replacement are cleaned, but the cleaning takes place at a later time in groups as with precleaning.</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33" dur="indefinite" restart="never" nodeType="tmRoot">
          <p:childTnLst>
            <p:seq>
              <p:cTn id="434" dur="indefinite" nodeType="mainSeq"/>
              <p:prevCondLst>
                <p:cond delay="0" evt="onPrev">
                  <p:tgtEl>
                    <p:sldTgt/>
                  </p:tgtEl>
                </p:cond>
              </p:prevCondLst>
              <p:nextCondLst>
                <p:cond delay="0" evt="onNext">
                  <p:tgtEl>
                    <p:sldTgt/>
                  </p:tgtEl>
                </p:cond>
              </p:nextCondLst>
            </p:seq>
          </p:childTnLst>
        </p:cTn>
      </p:par>
    </p:tnLst>
  </p:timing>
</p:sld>
</file>

<file path=ppt/slides/slide2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473F33C-34F5-4B04-9EB0-876BCE9E5AD6}" type="slidenum">
              <a:rPr b="0" lang="en-US" sz="1400" spc="-1" strike="noStrike">
                <a:solidFill>
                  <a:srgbClr val="000000"/>
                </a:solidFill>
                <a:latin typeface="Times New Roman"/>
              </a:rPr>
              <a:t>&lt;number&gt;</a:t>
            </a:fld>
            <a:endParaRPr b="0" lang="en-US" sz="1400" spc="-1" strike="noStrike">
              <a:latin typeface="Arial"/>
            </a:endParaRPr>
          </a:p>
        </p:txBody>
      </p:sp>
      <p:sp>
        <p:nvSpPr>
          <p:cNvPr id="1143"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Load Control</a:t>
            </a:r>
            <a:endParaRPr b="0" lang="en-US" sz="3600" spc="-1" strike="noStrike">
              <a:latin typeface="Arial"/>
            </a:endParaRPr>
          </a:p>
        </p:txBody>
      </p:sp>
      <p:sp>
        <p:nvSpPr>
          <p:cNvPr id="1144" name="CustomShape 3"/>
          <p:cNvSpPr/>
          <p:nvPr/>
        </p:nvSpPr>
        <p:spPr>
          <a:xfrm>
            <a:off x="685800" y="1447920"/>
            <a:ext cx="7771680" cy="518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How many processes should run at a time?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Too few and CPU may not be utilized enough.</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Too many and thrashing may occur due to too few pages per process in memory.</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145" name="CustomShape 4"/>
          <p:cNvSpPr/>
          <p:nvPr/>
        </p:nvSpPr>
        <p:spPr>
          <a:xfrm>
            <a:off x="138240" y="152280"/>
            <a:ext cx="18154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Load Control</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35" dur="indefinite" restart="never" nodeType="tmRoot">
          <p:childTnLst>
            <p:seq>
              <p:cTn id="436" dur="indefinite" nodeType="mainSeq"/>
              <p:prevCondLst>
                <p:cond delay="0" evt="onPrev">
                  <p:tgtEl>
                    <p:sldTgt/>
                  </p:tgtEl>
                </p:cond>
              </p:prevCondLst>
              <p:nextCondLst>
                <p:cond delay="0" evt="onNext">
                  <p:tgtEl>
                    <p:sldTgt/>
                  </p:tgtEl>
                </p:cond>
              </p:nextCondLst>
            </p:seq>
          </p:childTnLst>
        </p:cTn>
      </p:par>
    </p:tnLst>
  </p:timing>
</p:sld>
</file>

<file path=ppt/slides/slide2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BBD1E806-7965-4DD7-9574-83E24028044D}" type="slidenum">
              <a:rPr b="0" lang="en-US" sz="1400" spc="-1" strike="noStrike">
                <a:solidFill>
                  <a:srgbClr val="000000"/>
                </a:solidFill>
                <a:latin typeface="Times New Roman"/>
              </a:rPr>
              <a:t>&lt;number&gt;</a:t>
            </a:fld>
            <a:endParaRPr b="0" lang="en-US" sz="1400" spc="-1" strike="noStrike">
              <a:latin typeface="Arial"/>
            </a:endParaRPr>
          </a:p>
        </p:txBody>
      </p:sp>
      <p:pic>
        <p:nvPicPr>
          <p:cNvPr id="1147" name="" descr=""/>
          <p:cNvPicPr/>
          <p:nvPr/>
        </p:nvPicPr>
        <p:blipFill>
          <a:blip r:embed="rId1"/>
          <a:stretch/>
        </p:blipFill>
        <p:spPr>
          <a:xfrm>
            <a:off x="228600" y="228600"/>
            <a:ext cx="7619760" cy="6374880"/>
          </a:xfrm>
          <a:prstGeom prst="rect">
            <a:avLst/>
          </a:prstGeom>
          <a:ln>
            <a:noFill/>
          </a:ln>
        </p:spPr>
      </p:pic>
    </p:spTree>
  </p:cSld>
  <mc:AlternateContent>
    <mc:Choice Requires="p14">
      <p:transition spd="slow" p14:dur="2000"/>
    </mc:Choice>
    <mc:Fallback>
      <p:transition spd="slow"/>
    </mc:Fallback>
  </mc:AlternateContent>
  <p:timing>
    <p:tnLst>
      <p:par>
        <p:cTn id="437" dur="indefinite" restart="never" nodeType="tmRoot">
          <p:childTnLst>
            <p:seq>
              <p:cTn id="438" dur="indefinite" nodeType="mainSeq"/>
              <p:prevCondLst>
                <p:cond delay="0" evt="onPrev">
                  <p:tgtEl>
                    <p:sldTgt/>
                  </p:tgtEl>
                </p:cond>
              </p:prevCondLst>
              <p:nextCondLst>
                <p:cond delay="0" evt="onNext">
                  <p:tgtEl>
                    <p:sldTgt/>
                  </p:tgtEl>
                </p:cond>
              </p:nextCondLst>
            </p:seq>
          </p:childTnLst>
        </p:cTn>
      </p:par>
    </p:tnLst>
  </p:timing>
</p:sld>
</file>

<file path=ppt/slides/slide2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8" name="CustomShape 1"/>
          <p:cNvSpPr/>
          <p:nvPr/>
        </p:nvSpPr>
        <p:spPr>
          <a:xfrm>
            <a:off x="3124080" y="6248520"/>
            <a:ext cx="2894760" cy="4564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400" spc="-1" strike="noStrike">
                <a:solidFill>
                  <a:srgbClr val="000000"/>
                </a:solidFill>
                <a:latin typeface="Times New Roman"/>
              </a:rPr>
              <a:t>based on Stalling's official slides</a:t>
            </a:r>
            <a:endParaRPr b="0" lang="en-US" sz="1400" spc="-1" strike="noStrike">
              <a:latin typeface="Arial"/>
            </a:endParaRPr>
          </a:p>
        </p:txBody>
      </p:sp>
      <p:sp>
        <p:nvSpPr>
          <p:cNvPr id="1149" name="CustomShape 2"/>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AC105DDD-FB3F-4998-94FC-A3930A393303}" type="slidenum">
              <a:rPr b="0" lang="en-US" sz="1400" spc="-1" strike="noStrike">
                <a:solidFill>
                  <a:srgbClr val="000000"/>
                </a:solidFill>
                <a:latin typeface="Times New Roman"/>
              </a:rPr>
              <a:t>&lt;number&gt;</a:t>
            </a:fld>
            <a:endParaRPr b="0" lang="en-US" sz="1400" spc="-1" strike="noStrike">
              <a:latin typeface="Arial"/>
            </a:endParaRPr>
          </a:p>
        </p:txBody>
      </p:sp>
      <p:sp>
        <p:nvSpPr>
          <p:cNvPr id="1150" name="CustomShape 3"/>
          <p:cNvSpPr/>
          <p:nvPr/>
        </p:nvSpPr>
        <p:spPr>
          <a:xfrm>
            <a:off x="685800" y="27432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End of Slides</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439" dur="indefinite" restart="never" nodeType="tmRoot">
          <p:childTnLst>
            <p:seq>
              <p:cTn id="44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A700E0E0-5CD2-441B-BBE7-B4CBEA613EF9}" type="slidenum">
              <a:rPr b="0" lang="en-US" sz="1400" spc="-1" strike="noStrike">
                <a:solidFill>
                  <a:srgbClr val="000000"/>
                </a:solidFill>
                <a:latin typeface="Arial"/>
              </a:rPr>
              <a:t>&lt;number&gt;</a:t>
            </a:fld>
            <a:endParaRPr b="0" lang="en-US" sz="1400" spc="-1" strike="noStrike">
              <a:latin typeface="Arial"/>
            </a:endParaRPr>
          </a:p>
        </p:txBody>
      </p:sp>
      <p:sp>
        <p:nvSpPr>
          <p:cNvPr id="343"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ea typeface="DejaVu Sans"/>
              </a:rPr>
              <a:t>Second Attempt</a:t>
            </a:r>
            <a:endParaRPr b="0" lang="en-US" sz="3600" spc="-1" strike="noStrike">
              <a:latin typeface="Arial"/>
            </a:endParaRPr>
          </a:p>
        </p:txBody>
      </p:sp>
      <p:sp>
        <p:nvSpPr>
          <p:cNvPr id="344" name="CustomShape 3"/>
          <p:cNvSpPr/>
          <p:nvPr/>
        </p:nvSpPr>
        <p:spPr>
          <a:xfrm>
            <a:off x="228600" y="1447920"/>
            <a:ext cx="4266360" cy="4799880"/>
          </a:xfrm>
          <a:prstGeom prst="rect">
            <a:avLst/>
          </a:prstGeom>
          <a:noFill/>
          <a:ln>
            <a:noFill/>
          </a:ln>
        </p:spPr>
        <p:style>
          <a:lnRef idx="0"/>
          <a:fillRef idx="0"/>
          <a:effectRef idx="0"/>
          <a:fontRef idx="minor"/>
        </p:style>
        <p:txBody>
          <a:bodyPr lIns="90000" rIns="90000" tIns="45000" bIns="45000"/>
          <a:p>
            <a:pPr marL="343080" indent="-342360">
              <a:lnSpc>
                <a:spcPct val="75000"/>
              </a:lnSpc>
              <a:spcBef>
                <a:spcPts val="1199"/>
              </a:spcBef>
            </a:pPr>
            <a:r>
              <a:rPr b="0" lang="en-US" sz="2400" spc="-1" strike="noStrike">
                <a:solidFill>
                  <a:srgbClr val="000000"/>
                </a:solidFill>
                <a:latin typeface="Arial"/>
                <a:ea typeface="DejaVu Sans"/>
              </a:rPr>
              <a:t>// process 0</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busy wait</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while (flag[1])  // p1 in crit.sec.</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do nothing</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flag[0] = true;    // I’m in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code of critical section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flag[0] = false;  // I’m out</a:t>
            </a:r>
            <a:endParaRPr b="0" lang="en-US" sz="2400" spc="-1" strike="noStrike">
              <a:latin typeface="Arial"/>
            </a:endParaRPr>
          </a:p>
        </p:txBody>
      </p:sp>
      <p:sp>
        <p:nvSpPr>
          <p:cNvPr id="345" name="CustomShape 4"/>
          <p:cNvSpPr/>
          <p:nvPr/>
        </p:nvSpPr>
        <p:spPr>
          <a:xfrm>
            <a:off x="4724280" y="1371600"/>
            <a:ext cx="4037760" cy="5104800"/>
          </a:xfrm>
          <a:prstGeom prst="rect">
            <a:avLst/>
          </a:prstGeom>
          <a:noFill/>
          <a:ln>
            <a:noFill/>
          </a:ln>
        </p:spPr>
        <p:style>
          <a:lnRef idx="0"/>
          <a:fillRef idx="0"/>
          <a:effectRef idx="0"/>
          <a:fontRef idx="minor"/>
        </p:style>
        <p:txBody>
          <a:bodyPr lIns="90000" rIns="90000" tIns="45000" bIns="45000"/>
          <a:p>
            <a:pPr marL="343080" indent="-342360">
              <a:lnSpc>
                <a:spcPct val="75000"/>
              </a:lnSpc>
              <a:spcBef>
                <a:spcPts val="1199"/>
              </a:spcBef>
            </a:pPr>
            <a:r>
              <a:rPr b="0" lang="en-US" sz="2400" spc="-1" strike="noStrike">
                <a:solidFill>
                  <a:srgbClr val="000000"/>
                </a:solidFill>
                <a:latin typeface="Arial"/>
                <a:ea typeface="DejaVu Sans"/>
              </a:rPr>
              <a:t>// process 1</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busy wait</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while (flag[0])</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do nothing</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flag[1] = true;</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code of critical section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flag[1] = false;</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100000"/>
              </a:lnSpc>
              <a:spcBef>
                <a:spcPts val="400"/>
              </a:spcBef>
            </a:pPr>
            <a:endParaRPr b="0" lang="en-US" sz="2400" spc="-1" strike="noStrike">
              <a:latin typeface="Arial"/>
            </a:endParaRPr>
          </a:p>
        </p:txBody>
      </p:sp>
      <p:sp>
        <p:nvSpPr>
          <p:cNvPr id="346" name="Line 5"/>
          <p:cNvSpPr/>
          <p:nvPr/>
        </p:nvSpPr>
        <p:spPr>
          <a:xfrm>
            <a:off x="4419360" y="1143000"/>
            <a:ext cx="360" cy="4876560"/>
          </a:xfrm>
          <a:prstGeom prst="line">
            <a:avLst/>
          </a:prstGeom>
          <a:ln w="9360">
            <a:solidFill>
              <a:schemeClr val="tx1"/>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39CFEAF0-7C43-4B13-ADA7-A33C538DC5C4}" type="slidenum">
              <a:rPr b="0" lang="en-US" sz="1400" spc="-1" strike="noStrike">
                <a:solidFill>
                  <a:srgbClr val="000000"/>
                </a:solidFill>
                <a:latin typeface="Arial"/>
              </a:rPr>
              <a:t>&lt;number&gt;</a:t>
            </a:fld>
            <a:endParaRPr b="0" lang="en-US" sz="1400" spc="-1" strike="noStrike">
              <a:latin typeface="Arial"/>
            </a:endParaRPr>
          </a:p>
        </p:txBody>
      </p:sp>
      <p:sp>
        <p:nvSpPr>
          <p:cNvPr id="348"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200" spc="-1" strike="noStrike">
                <a:solidFill>
                  <a:srgbClr val="000000"/>
                </a:solidFill>
                <a:latin typeface="Arial"/>
              </a:rPr>
              <a:t>Software Approaches to Mutual Exclusion</a:t>
            </a:r>
            <a:endParaRPr b="0" lang="en-US" sz="3200" spc="-1" strike="noStrike">
              <a:latin typeface="Arial"/>
            </a:endParaRPr>
          </a:p>
        </p:txBody>
      </p:sp>
      <p:sp>
        <p:nvSpPr>
          <p:cNvPr id="349"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Third Attempt: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Same as second attempt but set flag before while loop.</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Problems: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Process failing inside its critical section hangs system.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Deadlocks if both set flag to true before while loop.</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740261FA-7727-444A-AEB1-89C3244FB0E6}" type="slidenum">
              <a:rPr b="0" lang="en-US" sz="1400" spc="-1" strike="noStrike">
                <a:solidFill>
                  <a:srgbClr val="000000"/>
                </a:solidFill>
                <a:latin typeface="Arial"/>
              </a:rPr>
              <a:t>&lt;number&gt;</a:t>
            </a:fld>
            <a:endParaRPr b="0" lang="en-US" sz="1400" spc="-1" strike="noStrike">
              <a:latin typeface="Arial"/>
            </a:endParaRPr>
          </a:p>
        </p:txBody>
      </p:sp>
      <p:sp>
        <p:nvSpPr>
          <p:cNvPr id="351"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ea typeface="DejaVu Sans"/>
              </a:rPr>
              <a:t>Third Attempt</a:t>
            </a:r>
            <a:endParaRPr b="0" lang="en-US" sz="3600" spc="-1" strike="noStrike">
              <a:latin typeface="Arial"/>
            </a:endParaRPr>
          </a:p>
        </p:txBody>
      </p:sp>
      <p:sp>
        <p:nvSpPr>
          <p:cNvPr id="352" name="CustomShape 3"/>
          <p:cNvSpPr/>
          <p:nvPr/>
        </p:nvSpPr>
        <p:spPr>
          <a:xfrm>
            <a:off x="304920" y="1219320"/>
            <a:ext cx="4342680" cy="4799880"/>
          </a:xfrm>
          <a:prstGeom prst="rect">
            <a:avLst/>
          </a:prstGeom>
          <a:noFill/>
          <a:ln>
            <a:noFill/>
          </a:ln>
        </p:spPr>
        <p:style>
          <a:lnRef idx="0"/>
          <a:fillRef idx="0"/>
          <a:effectRef idx="0"/>
          <a:fontRef idx="minor"/>
        </p:style>
        <p:txBody>
          <a:bodyPr lIns="90000" rIns="90000" tIns="45000" bIns="45000"/>
          <a:p>
            <a:pPr marL="343080" indent="-342360">
              <a:lnSpc>
                <a:spcPct val="75000"/>
              </a:lnSpc>
              <a:spcBef>
                <a:spcPts val="1199"/>
              </a:spcBef>
            </a:pPr>
            <a:r>
              <a:rPr b="0" lang="en-US" sz="2400" spc="-1" strike="noStrike">
                <a:solidFill>
                  <a:srgbClr val="000000"/>
                </a:solidFill>
                <a:latin typeface="Arial"/>
                <a:ea typeface="DejaVu Sans"/>
              </a:rPr>
              <a:t>// process 0</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flag[0] = true;  // I want in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while (flag[1])  // p1 in crit.sec.</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do nothing</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code of critical section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flag[0] = false; // I’m out</a:t>
            </a:r>
            <a:endParaRPr b="0" lang="en-US" sz="2400" spc="-1" strike="noStrike">
              <a:latin typeface="Arial"/>
            </a:endParaRPr>
          </a:p>
        </p:txBody>
      </p:sp>
      <p:sp>
        <p:nvSpPr>
          <p:cNvPr id="353" name="CustomShape 4"/>
          <p:cNvSpPr/>
          <p:nvPr/>
        </p:nvSpPr>
        <p:spPr>
          <a:xfrm>
            <a:off x="4876920" y="1219320"/>
            <a:ext cx="3809160" cy="5485680"/>
          </a:xfrm>
          <a:prstGeom prst="rect">
            <a:avLst/>
          </a:prstGeom>
          <a:noFill/>
          <a:ln>
            <a:noFill/>
          </a:ln>
        </p:spPr>
        <p:style>
          <a:lnRef idx="0"/>
          <a:fillRef idx="0"/>
          <a:effectRef idx="0"/>
          <a:fontRef idx="minor"/>
        </p:style>
        <p:txBody>
          <a:bodyPr lIns="90000" rIns="90000" tIns="45000" bIns="45000"/>
          <a:p>
            <a:pPr marL="343080" indent="-342360">
              <a:lnSpc>
                <a:spcPct val="75000"/>
              </a:lnSpc>
              <a:spcBef>
                <a:spcPts val="1199"/>
              </a:spcBef>
            </a:pPr>
            <a:r>
              <a:rPr b="0" lang="en-US" sz="2400" spc="-1" strike="noStrike">
                <a:solidFill>
                  <a:srgbClr val="000000"/>
                </a:solidFill>
                <a:latin typeface="Arial"/>
                <a:ea typeface="DejaVu Sans"/>
              </a:rPr>
              <a:t>// process 1</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flag[1] = true;</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while (flag[0])</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do nothing</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code of critical section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flag[1] = false;</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100000"/>
              </a:lnSpc>
              <a:spcBef>
                <a:spcPts val="400"/>
              </a:spcBef>
            </a:pPr>
            <a:endParaRPr b="0" lang="en-US" sz="2400" spc="-1" strike="noStrike">
              <a:latin typeface="Arial"/>
            </a:endParaRPr>
          </a:p>
        </p:txBody>
      </p:sp>
      <p:sp>
        <p:nvSpPr>
          <p:cNvPr id="354" name="Line 5"/>
          <p:cNvSpPr/>
          <p:nvPr/>
        </p:nvSpPr>
        <p:spPr>
          <a:xfrm>
            <a:off x="4572000" y="1143000"/>
            <a:ext cx="360" cy="4876560"/>
          </a:xfrm>
          <a:prstGeom prst="line">
            <a:avLst/>
          </a:prstGeom>
          <a:ln w="9360">
            <a:solidFill>
              <a:schemeClr val="tx1"/>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34C17EC3-3038-4B1A-A173-3AA23DA8713E}" type="slidenum">
              <a:rPr b="0" lang="en-US" sz="1400" spc="-1" strike="noStrike">
                <a:solidFill>
                  <a:srgbClr val="000000"/>
                </a:solidFill>
                <a:latin typeface="Arial"/>
              </a:rPr>
              <a:t>&lt;number&gt;</a:t>
            </a:fld>
            <a:endParaRPr b="0" lang="en-US" sz="1400" spc="-1" strike="noStrike">
              <a:latin typeface="Arial"/>
            </a:endParaRPr>
          </a:p>
        </p:txBody>
      </p:sp>
      <p:sp>
        <p:nvSpPr>
          <p:cNvPr id="356"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200" spc="-1" strike="noStrike">
                <a:solidFill>
                  <a:srgbClr val="000000"/>
                </a:solidFill>
                <a:latin typeface="Arial"/>
              </a:rPr>
              <a:t>Software Approaches to Mutual Exclusion</a:t>
            </a:r>
            <a:endParaRPr b="0" lang="en-US" sz="3200" spc="-1" strike="noStrike">
              <a:latin typeface="Arial"/>
            </a:endParaRPr>
          </a:p>
        </p:txBody>
      </p:sp>
      <p:sp>
        <p:nvSpPr>
          <p:cNvPr id="357"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Fourth Attempt: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Same as third attempt but after setting flag, check other process flag and reset own flag before entering critical section if other’s is set.</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Problems: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Process failing inside its critical section hangs system.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Situation is possible for indefinite delay (livelock).  This happens if both processes repeatedly defer to each other (mutual courtesy).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27C5ABF3-1B83-4BFF-A3C0-D926CD66A435}" type="slidenum">
              <a:rPr b="0" lang="en-US" sz="1400" spc="-1" strike="noStrike">
                <a:solidFill>
                  <a:srgbClr val="000000"/>
                </a:solidFill>
                <a:latin typeface="Arial"/>
              </a:rPr>
              <a:t>&lt;number&gt;</a:t>
            </a:fld>
            <a:endParaRPr b="0" lang="en-US" sz="1400" spc="-1" strike="noStrike">
              <a:latin typeface="Arial"/>
            </a:endParaRPr>
          </a:p>
        </p:txBody>
      </p:sp>
      <p:sp>
        <p:nvSpPr>
          <p:cNvPr id="359"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ea typeface="DejaVu Sans"/>
              </a:rPr>
              <a:t>Fourth Attempt</a:t>
            </a:r>
            <a:endParaRPr b="0" lang="en-US" sz="3600" spc="-1" strike="noStrike">
              <a:latin typeface="Arial"/>
            </a:endParaRPr>
          </a:p>
        </p:txBody>
      </p:sp>
      <p:sp>
        <p:nvSpPr>
          <p:cNvPr id="360" name="CustomShape 3"/>
          <p:cNvSpPr/>
          <p:nvPr/>
        </p:nvSpPr>
        <p:spPr>
          <a:xfrm>
            <a:off x="228600" y="1219320"/>
            <a:ext cx="4266360" cy="5257080"/>
          </a:xfrm>
          <a:prstGeom prst="rect">
            <a:avLst/>
          </a:prstGeom>
          <a:noFill/>
          <a:ln>
            <a:noFill/>
          </a:ln>
        </p:spPr>
        <p:style>
          <a:lnRef idx="0"/>
          <a:fillRef idx="0"/>
          <a:effectRef idx="0"/>
          <a:fontRef idx="minor"/>
        </p:style>
        <p:txBody>
          <a:bodyPr lIns="90000" rIns="90000" tIns="45000" bIns="45000"/>
          <a:p>
            <a:pPr marL="343080" indent="-342360">
              <a:lnSpc>
                <a:spcPct val="75000"/>
              </a:lnSpc>
              <a:spcBef>
                <a:spcPts val="1199"/>
              </a:spcBef>
            </a:pPr>
            <a:r>
              <a:rPr b="0" lang="en-US" sz="2400" spc="-1" strike="noStrike">
                <a:solidFill>
                  <a:srgbClr val="000000"/>
                </a:solidFill>
                <a:latin typeface="Arial"/>
                <a:ea typeface="DejaVu Sans"/>
              </a:rPr>
              <a:t>// process 0</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flag[0] = true;  // I want in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while (flag[1])  // p1 is in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flag[0] = false; // defer to p1</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delay</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flag[0] = true;  // try again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code of critical section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flag[0] = false; // I’m out</a:t>
            </a:r>
            <a:endParaRPr b="0" lang="en-US" sz="2400" spc="-1" strike="noStrike">
              <a:latin typeface="Arial"/>
            </a:endParaRPr>
          </a:p>
        </p:txBody>
      </p:sp>
      <p:sp>
        <p:nvSpPr>
          <p:cNvPr id="361" name="CustomShape 4"/>
          <p:cNvSpPr/>
          <p:nvPr/>
        </p:nvSpPr>
        <p:spPr>
          <a:xfrm>
            <a:off x="4876920" y="1219320"/>
            <a:ext cx="3809160" cy="5485680"/>
          </a:xfrm>
          <a:prstGeom prst="rect">
            <a:avLst/>
          </a:prstGeom>
          <a:noFill/>
          <a:ln>
            <a:noFill/>
          </a:ln>
        </p:spPr>
        <p:style>
          <a:lnRef idx="0"/>
          <a:fillRef idx="0"/>
          <a:effectRef idx="0"/>
          <a:fontRef idx="minor"/>
        </p:style>
        <p:txBody>
          <a:bodyPr lIns="90000" rIns="90000" tIns="45000" bIns="45000"/>
          <a:p>
            <a:pPr marL="343080" indent="-342360">
              <a:lnSpc>
                <a:spcPct val="75000"/>
              </a:lnSpc>
              <a:spcBef>
                <a:spcPts val="1199"/>
              </a:spcBef>
            </a:pPr>
            <a:r>
              <a:rPr b="0" lang="en-US" sz="2400" spc="-1" strike="noStrike">
                <a:solidFill>
                  <a:srgbClr val="000000"/>
                </a:solidFill>
                <a:latin typeface="Arial"/>
                <a:ea typeface="DejaVu Sans"/>
              </a:rPr>
              <a:t>// process 1</a:t>
            </a:r>
            <a:endParaRPr b="0" lang="en-US" sz="2400" spc="-1" strike="noStrike">
              <a:latin typeface="Arial"/>
            </a:endParaRPr>
          </a:p>
          <a:p>
            <a:pPr marL="343080" indent="-342360">
              <a:lnSpc>
                <a:spcPct val="75000"/>
              </a:lnSpc>
              <a:spcBef>
                <a:spcPts val="1199"/>
              </a:spcBef>
            </a:pP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flag[1] = true;</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while (flag[0])</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flag[1] = false;</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delay</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flag[1] = true;</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 code of critical section</a:t>
            </a:r>
            <a:endParaRPr b="0" lang="en-US" sz="2400" spc="-1" strike="noStrike">
              <a:latin typeface="Arial"/>
            </a:endParaRPr>
          </a:p>
          <a:p>
            <a:pPr marL="343080" indent="-342360">
              <a:lnSpc>
                <a:spcPct val="75000"/>
              </a:lnSpc>
              <a:spcBef>
                <a:spcPts val="1199"/>
              </a:spcBef>
            </a:pPr>
            <a:r>
              <a:rPr b="0" lang="en-US" sz="2400" spc="-1" strike="noStrike">
                <a:solidFill>
                  <a:srgbClr val="000000"/>
                </a:solidFill>
                <a:latin typeface="Arial"/>
                <a:ea typeface="DejaVu Sans"/>
              </a:rPr>
              <a:t>flag[1] = false;</a:t>
            </a:r>
            <a:endParaRPr b="0" lang="en-US" sz="2400" spc="-1" strike="noStrike">
              <a:latin typeface="Arial"/>
            </a:endParaRPr>
          </a:p>
        </p:txBody>
      </p:sp>
      <p:sp>
        <p:nvSpPr>
          <p:cNvPr id="362" name="Line 5"/>
          <p:cNvSpPr/>
          <p:nvPr/>
        </p:nvSpPr>
        <p:spPr>
          <a:xfrm>
            <a:off x="4495680" y="1143000"/>
            <a:ext cx="360" cy="5181480"/>
          </a:xfrm>
          <a:prstGeom prst="line">
            <a:avLst/>
          </a:prstGeom>
          <a:ln w="9360">
            <a:solidFill>
              <a:schemeClr val="tx1"/>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5DE5B74C-B3D5-45EB-96F4-EE2467F32D4F}" type="slidenum">
              <a:rPr b="0" lang="en-US" sz="1400" spc="-1" strike="noStrike">
                <a:solidFill>
                  <a:srgbClr val="000000"/>
                </a:solidFill>
                <a:latin typeface="Arial"/>
              </a:rPr>
              <a:t>&lt;number&gt;</a:t>
            </a:fld>
            <a:endParaRPr b="0" lang="en-US" sz="1400" spc="-1" strike="noStrike">
              <a:latin typeface="Arial"/>
            </a:endParaRPr>
          </a:p>
        </p:txBody>
      </p:sp>
      <p:sp>
        <p:nvSpPr>
          <p:cNvPr id="364"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Dekker’s Algorithm</a:t>
            </a:r>
            <a:endParaRPr b="0" lang="en-US" sz="3600" spc="-1" strike="noStrike">
              <a:latin typeface="Arial"/>
            </a:endParaRPr>
          </a:p>
        </p:txBody>
      </p:sp>
      <p:sp>
        <p:nvSpPr>
          <p:cNvPr id="365"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Correct Solution: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Uses a turn flag to decide in matters of deference so that the problems in the fourth attempt are solved.</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BACE241B-D544-4C67-89FC-92B8A6BA4425}" type="slidenum">
              <a:rPr b="0" lang="en-US" sz="1400" spc="-1" strike="noStrike">
                <a:solidFill>
                  <a:srgbClr val="000000"/>
                </a:solidFill>
                <a:latin typeface="Arial"/>
              </a:rPr>
              <a:t>&lt;number&gt;</a:t>
            </a:fld>
            <a:endParaRPr b="0" lang="en-US" sz="1400" spc="-1" strike="noStrike">
              <a:latin typeface="Arial"/>
            </a:endParaRPr>
          </a:p>
        </p:txBody>
      </p:sp>
      <p:sp>
        <p:nvSpPr>
          <p:cNvPr id="367"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ea typeface="DejaVu Sans"/>
              </a:rPr>
              <a:t>Dekker’s Algorithm</a:t>
            </a:r>
            <a:endParaRPr b="0" lang="en-US" sz="3600" spc="-1" strike="noStrike">
              <a:latin typeface="Arial"/>
            </a:endParaRPr>
          </a:p>
        </p:txBody>
      </p:sp>
      <p:sp>
        <p:nvSpPr>
          <p:cNvPr id="368" name="CustomShape 3"/>
          <p:cNvSpPr/>
          <p:nvPr/>
        </p:nvSpPr>
        <p:spPr>
          <a:xfrm>
            <a:off x="457200" y="1219320"/>
            <a:ext cx="4037760" cy="5257080"/>
          </a:xfrm>
          <a:prstGeom prst="rect">
            <a:avLst/>
          </a:prstGeom>
          <a:noFill/>
          <a:ln>
            <a:noFill/>
          </a:ln>
        </p:spPr>
        <p:style>
          <a:lnRef idx="0"/>
          <a:fillRef idx="0"/>
          <a:effectRef idx="0"/>
          <a:fontRef idx="minor"/>
        </p:style>
        <p:txBody>
          <a:bodyPr lIns="90000" rIns="90000" tIns="45000" bIns="45000"/>
          <a:p>
            <a:pPr marL="343080" indent="-342360">
              <a:lnSpc>
                <a:spcPct val="75000"/>
              </a:lnSpc>
              <a:spcBef>
                <a:spcPts val="1199"/>
              </a:spcBef>
            </a:pPr>
            <a:r>
              <a:rPr b="0" lang="en-US" sz="2400" spc="-1" strike="noStrike">
                <a:solidFill>
                  <a:srgbClr val="000000"/>
                </a:solidFill>
                <a:latin typeface="Arial"/>
                <a:ea typeface="DejaVu Sans"/>
              </a:rPr>
              <a:t>// process 0</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flag[0] = true;</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while (flag[1])</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if (turn == 1)</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flag[0] = false;</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while (turn ==1)</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busy wait</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flag[0] = true;</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code of critical section</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turn = 1;</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flag[0] = false;</a:t>
            </a:r>
            <a:endParaRPr b="0" lang="en-US" sz="2400" spc="-1" strike="noStrike">
              <a:latin typeface="Arial"/>
            </a:endParaRPr>
          </a:p>
        </p:txBody>
      </p:sp>
      <p:sp>
        <p:nvSpPr>
          <p:cNvPr id="369" name="CustomShape 4"/>
          <p:cNvSpPr/>
          <p:nvPr/>
        </p:nvSpPr>
        <p:spPr>
          <a:xfrm>
            <a:off x="4648320" y="1219320"/>
            <a:ext cx="4037760" cy="5485680"/>
          </a:xfrm>
          <a:prstGeom prst="rect">
            <a:avLst/>
          </a:prstGeom>
          <a:noFill/>
          <a:ln>
            <a:noFill/>
          </a:ln>
        </p:spPr>
        <p:style>
          <a:lnRef idx="0"/>
          <a:fillRef idx="0"/>
          <a:effectRef idx="0"/>
          <a:fontRef idx="minor"/>
        </p:style>
        <p:txBody>
          <a:bodyPr lIns="90000" rIns="90000" tIns="45000" bIns="45000"/>
          <a:p>
            <a:pPr marL="343080" indent="-342360">
              <a:lnSpc>
                <a:spcPct val="75000"/>
              </a:lnSpc>
              <a:spcBef>
                <a:spcPts val="1199"/>
              </a:spcBef>
            </a:pPr>
            <a:r>
              <a:rPr b="0" lang="en-US" sz="2400" spc="-1" strike="noStrike">
                <a:solidFill>
                  <a:srgbClr val="000000"/>
                </a:solidFill>
                <a:latin typeface="Arial"/>
                <a:ea typeface="DejaVu Sans"/>
              </a:rPr>
              <a:t>// process 1</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flag[1] = true;</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while (flag[0])</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if (turn == 0)</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flag[1] = false;</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while (turn ==0)</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busy wait</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flag[1] = true;</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 code of critical section</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turn = 0;</a:t>
            </a:r>
            <a:endParaRPr b="0" lang="en-US" sz="2400" spc="-1" strike="noStrike">
              <a:latin typeface="Arial"/>
            </a:endParaRPr>
          </a:p>
          <a:p>
            <a:pPr marL="343080" indent="-342360">
              <a:lnSpc>
                <a:spcPct val="75000"/>
              </a:lnSpc>
              <a:spcBef>
                <a:spcPts val="479"/>
              </a:spcBef>
            </a:pPr>
            <a:r>
              <a:rPr b="0" lang="en-US" sz="2400" spc="-1" strike="noStrike">
                <a:solidFill>
                  <a:srgbClr val="000000"/>
                </a:solidFill>
                <a:latin typeface="Arial"/>
                <a:ea typeface="DejaVu Sans"/>
              </a:rPr>
              <a:t>flag[1] = false;</a:t>
            </a:r>
            <a:endParaRPr b="0" lang="en-US" sz="2400" spc="-1" strike="noStrike">
              <a:latin typeface="Arial"/>
            </a:endParaRPr>
          </a:p>
          <a:p>
            <a:pPr marL="343080" indent="-342360">
              <a:lnSpc>
                <a:spcPct val="75000"/>
              </a:lnSpc>
              <a:spcBef>
                <a:spcPts val="479"/>
              </a:spcBef>
            </a:pPr>
            <a:endParaRPr b="0" lang="en-US" sz="2400" spc="-1" strike="noStrike">
              <a:latin typeface="Arial"/>
            </a:endParaRPr>
          </a:p>
        </p:txBody>
      </p:sp>
      <p:sp>
        <p:nvSpPr>
          <p:cNvPr id="370" name="Line 5"/>
          <p:cNvSpPr/>
          <p:nvPr/>
        </p:nvSpPr>
        <p:spPr>
          <a:xfrm>
            <a:off x="4343400" y="1143000"/>
            <a:ext cx="360" cy="4876560"/>
          </a:xfrm>
          <a:prstGeom prst="line">
            <a:avLst/>
          </a:prstGeom>
          <a:ln w="9360">
            <a:solidFill>
              <a:schemeClr val="tx1"/>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6E2C7BCB-B46F-4D9C-AF89-82ABC79DC665}" type="slidenum">
              <a:rPr b="0" lang="en-US" sz="1400" spc="-1" strike="noStrike">
                <a:solidFill>
                  <a:srgbClr val="000000"/>
                </a:solidFill>
                <a:latin typeface="Arial"/>
              </a:rPr>
              <a:t>&lt;number&gt;</a:t>
            </a:fld>
            <a:endParaRPr b="0" lang="en-US" sz="1400" spc="-1" strike="noStrike">
              <a:latin typeface="Arial"/>
            </a:endParaRPr>
          </a:p>
        </p:txBody>
      </p:sp>
      <p:sp>
        <p:nvSpPr>
          <p:cNvPr id="372"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200" spc="-1" strike="noStrike">
                <a:solidFill>
                  <a:srgbClr val="000000"/>
                </a:solidFill>
                <a:latin typeface="Times New Roman"/>
              </a:rPr>
              <a:t>Dekker’s Algorithm</a:t>
            </a:r>
            <a:endParaRPr b="0" lang="en-US" sz="3200" spc="-1" strike="noStrike">
              <a:latin typeface="Arial"/>
            </a:endParaRPr>
          </a:p>
        </p:txBody>
      </p:sp>
      <p:sp>
        <p:nvSpPr>
          <p:cNvPr id="373"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479"/>
              </a:spcBef>
            </a:pPr>
            <a:r>
              <a:rPr b="0" lang="en-US" sz="2400" spc="-1" strike="noStrike">
                <a:solidFill>
                  <a:srgbClr val="000000"/>
                </a:solidFill>
                <a:latin typeface="Arial"/>
              </a:rPr>
              <a:t>flag[0] = true;</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while (flag[1])</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if (turn == 1)</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flag[0] = false;</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while (turn ==1)</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busy wait</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flag[0] = true;</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a:t>
            </a:r>
            <a:endParaRPr b="0" lang="en-US" sz="2400" spc="-1" strike="noStrike">
              <a:latin typeface="Arial"/>
            </a:endParaRPr>
          </a:p>
          <a:p>
            <a:pPr marL="343080" indent="-342360">
              <a:lnSpc>
                <a:spcPct val="90000"/>
              </a:lnSpc>
            </a:pPr>
            <a:r>
              <a:rPr b="0" lang="en-US" sz="2400" spc="-1" strike="noStrike">
                <a:solidFill>
                  <a:srgbClr val="000000"/>
                </a:solidFill>
                <a:latin typeface="Arial"/>
              </a:rPr>
              <a:t>//… code of critical section </a:t>
            </a:r>
            <a:endParaRPr b="0" lang="en-US" sz="2400" spc="-1" strike="noStrike">
              <a:latin typeface="Arial"/>
            </a:endParaRPr>
          </a:p>
          <a:p>
            <a:pPr marL="343080" indent="-342360">
              <a:lnSpc>
                <a:spcPct val="90000"/>
              </a:lnSpc>
            </a:pPr>
            <a:r>
              <a:rPr b="0" lang="en-US" sz="2400" spc="-1" strike="noStrike">
                <a:solidFill>
                  <a:srgbClr val="000000"/>
                </a:solidFill>
                <a:latin typeface="Arial"/>
              </a:rPr>
              <a:t>turn = 1;</a:t>
            </a: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flag[0] = false;</a:t>
            </a:r>
            <a:endParaRPr b="0" lang="en-US" sz="2400" spc="-1" strike="noStrike">
              <a:latin typeface="Arial"/>
            </a:endParaRPr>
          </a:p>
        </p:txBody>
      </p:sp>
      <p:sp>
        <p:nvSpPr>
          <p:cNvPr id="374" name="Line 4"/>
          <p:cNvSpPr/>
          <p:nvPr/>
        </p:nvSpPr>
        <p:spPr>
          <a:xfrm flipH="1">
            <a:off x="2514600" y="1828800"/>
            <a:ext cx="2361960" cy="360"/>
          </a:xfrm>
          <a:prstGeom prst="line">
            <a:avLst/>
          </a:prstGeom>
          <a:ln w="9360">
            <a:solidFill>
              <a:schemeClr val="tx1"/>
            </a:solidFill>
            <a:round/>
            <a:tailEnd len="med" type="triangle" w="med"/>
          </a:ln>
        </p:spPr>
        <p:style>
          <a:lnRef idx="0"/>
          <a:fillRef idx="0"/>
          <a:effectRef idx="0"/>
          <a:fontRef idx="minor"/>
        </p:style>
      </p:sp>
      <p:sp>
        <p:nvSpPr>
          <p:cNvPr id="375" name="CustomShape 5"/>
          <p:cNvSpPr/>
          <p:nvPr/>
        </p:nvSpPr>
        <p:spPr>
          <a:xfrm>
            <a:off x="4882680" y="1600200"/>
            <a:ext cx="26924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while p1’s flag is set</a:t>
            </a:r>
            <a:endParaRPr b="0" lang="en-US" sz="2400" spc="-1" strike="noStrike">
              <a:latin typeface="Arial"/>
            </a:endParaRPr>
          </a:p>
        </p:txBody>
      </p:sp>
      <p:sp>
        <p:nvSpPr>
          <p:cNvPr id="376" name="CustomShape 6"/>
          <p:cNvSpPr/>
          <p:nvPr/>
        </p:nvSpPr>
        <p:spPr>
          <a:xfrm>
            <a:off x="4884840" y="2362320"/>
            <a:ext cx="15217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if p1’s turn</a:t>
            </a:r>
            <a:endParaRPr b="0" lang="en-US" sz="2400" spc="-1" strike="noStrike">
              <a:latin typeface="Arial"/>
            </a:endParaRPr>
          </a:p>
        </p:txBody>
      </p:sp>
      <p:sp>
        <p:nvSpPr>
          <p:cNvPr id="377" name="Line 7"/>
          <p:cNvSpPr/>
          <p:nvPr/>
        </p:nvSpPr>
        <p:spPr>
          <a:xfrm flipH="1">
            <a:off x="2819160" y="2590560"/>
            <a:ext cx="1981440" cy="360"/>
          </a:xfrm>
          <a:prstGeom prst="line">
            <a:avLst/>
          </a:prstGeom>
          <a:ln w="9360">
            <a:solidFill>
              <a:schemeClr val="tx1"/>
            </a:solidFill>
            <a:round/>
            <a:tailEnd len="med" type="triangle" w="med"/>
          </a:ln>
        </p:spPr>
        <p:style>
          <a:lnRef idx="0"/>
          <a:fillRef idx="0"/>
          <a:effectRef idx="0"/>
          <a:fontRef idx="minor"/>
        </p:style>
      </p:sp>
      <p:sp>
        <p:nvSpPr>
          <p:cNvPr id="378" name="CustomShape 8"/>
          <p:cNvSpPr/>
          <p:nvPr/>
        </p:nvSpPr>
        <p:spPr>
          <a:xfrm>
            <a:off x="4857480" y="3200400"/>
            <a:ext cx="33782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reset my flag (defer to p1)</a:t>
            </a:r>
            <a:endParaRPr b="0" lang="en-US" sz="2400" spc="-1" strike="noStrike">
              <a:latin typeface="Arial"/>
            </a:endParaRPr>
          </a:p>
        </p:txBody>
      </p:sp>
      <p:sp>
        <p:nvSpPr>
          <p:cNvPr id="379" name="CustomShape 9"/>
          <p:cNvSpPr/>
          <p:nvPr/>
        </p:nvSpPr>
        <p:spPr>
          <a:xfrm>
            <a:off x="4867920" y="3657600"/>
            <a:ext cx="32670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busy wait while p1’s turn</a:t>
            </a:r>
            <a:endParaRPr b="0" lang="en-US" sz="2400" spc="-1" strike="noStrike">
              <a:latin typeface="Arial"/>
            </a:endParaRPr>
          </a:p>
        </p:txBody>
      </p:sp>
      <p:sp>
        <p:nvSpPr>
          <p:cNvPr id="380" name="CustomShape 10"/>
          <p:cNvSpPr/>
          <p:nvPr/>
        </p:nvSpPr>
        <p:spPr>
          <a:xfrm>
            <a:off x="4873680" y="4378320"/>
            <a:ext cx="2895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set my flag (try again)</a:t>
            </a:r>
            <a:endParaRPr b="0" lang="en-US" sz="2400" spc="-1" strike="noStrike">
              <a:latin typeface="Arial"/>
            </a:endParaRPr>
          </a:p>
        </p:txBody>
      </p:sp>
      <p:sp>
        <p:nvSpPr>
          <p:cNvPr id="381" name="CustomShape 11"/>
          <p:cNvSpPr/>
          <p:nvPr/>
        </p:nvSpPr>
        <p:spPr>
          <a:xfrm>
            <a:off x="4868640" y="5832360"/>
            <a:ext cx="23860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now it is p1’s turn</a:t>
            </a:r>
            <a:endParaRPr b="0" lang="en-US" sz="2400" spc="-1" strike="noStrike">
              <a:latin typeface="Arial"/>
            </a:endParaRPr>
          </a:p>
        </p:txBody>
      </p:sp>
      <p:sp>
        <p:nvSpPr>
          <p:cNvPr id="382" name="CustomShape 12"/>
          <p:cNvSpPr/>
          <p:nvPr/>
        </p:nvSpPr>
        <p:spPr>
          <a:xfrm>
            <a:off x="4875840" y="6324480"/>
            <a:ext cx="17748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reset my flag</a:t>
            </a:r>
            <a:endParaRPr b="0" lang="en-US" sz="2400" spc="-1" strike="noStrike">
              <a:latin typeface="Arial"/>
            </a:endParaRPr>
          </a:p>
        </p:txBody>
      </p:sp>
      <p:sp>
        <p:nvSpPr>
          <p:cNvPr id="383" name="CustomShape 13"/>
          <p:cNvSpPr/>
          <p:nvPr/>
        </p:nvSpPr>
        <p:spPr>
          <a:xfrm>
            <a:off x="4876560" y="1219320"/>
            <a:ext cx="15372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set my flag</a:t>
            </a:r>
            <a:endParaRPr b="0" lang="en-US" sz="2400" spc="-1" strike="noStrike">
              <a:latin typeface="Arial"/>
            </a:endParaRPr>
          </a:p>
        </p:txBody>
      </p:sp>
      <p:sp>
        <p:nvSpPr>
          <p:cNvPr id="384" name="Line 14"/>
          <p:cNvSpPr/>
          <p:nvPr/>
        </p:nvSpPr>
        <p:spPr>
          <a:xfrm flipH="1">
            <a:off x="2514600" y="1447560"/>
            <a:ext cx="2361960" cy="360"/>
          </a:xfrm>
          <a:prstGeom prst="line">
            <a:avLst/>
          </a:prstGeom>
          <a:ln w="9360">
            <a:solidFill>
              <a:schemeClr val="tx1"/>
            </a:solidFill>
            <a:round/>
            <a:tailEnd len="med" type="triangle" w="med"/>
          </a:ln>
        </p:spPr>
        <p:style>
          <a:lnRef idx="0"/>
          <a:fillRef idx="0"/>
          <a:effectRef idx="0"/>
          <a:fontRef idx="minor"/>
        </p:style>
      </p:sp>
      <p:sp>
        <p:nvSpPr>
          <p:cNvPr id="385" name="Line 15"/>
          <p:cNvSpPr/>
          <p:nvPr/>
        </p:nvSpPr>
        <p:spPr>
          <a:xfrm flipH="1">
            <a:off x="3504960" y="3429000"/>
            <a:ext cx="1371600" cy="360"/>
          </a:xfrm>
          <a:prstGeom prst="line">
            <a:avLst/>
          </a:prstGeom>
          <a:ln w="9360">
            <a:solidFill>
              <a:schemeClr val="tx1"/>
            </a:solidFill>
            <a:round/>
            <a:tailEnd len="med" type="triangle" w="med"/>
          </a:ln>
        </p:spPr>
        <p:style>
          <a:lnRef idx="0"/>
          <a:fillRef idx="0"/>
          <a:effectRef idx="0"/>
          <a:fontRef idx="minor"/>
        </p:style>
      </p:sp>
      <p:sp>
        <p:nvSpPr>
          <p:cNvPr id="386" name="Line 16"/>
          <p:cNvSpPr/>
          <p:nvPr/>
        </p:nvSpPr>
        <p:spPr>
          <a:xfrm flipH="1">
            <a:off x="3733560" y="3886200"/>
            <a:ext cx="1067040" cy="360"/>
          </a:xfrm>
          <a:prstGeom prst="line">
            <a:avLst/>
          </a:prstGeom>
          <a:ln w="9360">
            <a:solidFill>
              <a:schemeClr val="tx1"/>
            </a:solidFill>
            <a:round/>
            <a:tailEnd len="med" type="triangle" w="med"/>
          </a:ln>
        </p:spPr>
        <p:style>
          <a:lnRef idx="0"/>
          <a:fillRef idx="0"/>
          <a:effectRef idx="0"/>
          <a:fontRef idx="minor"/>
        </p:style>
      </p:sp>
      <p:sp>
        <p:nvSpPr>
          <p:cNvPr id="387" name="Line 17"/>
          <p:cNvSpPr/>
          <p:nvPr/>
        </p:nvSpPr>
        <p:spPr>
          <a:xfrm flipH="1">
            <a:off x="3352680" y="4647960"/>
            <a:ext cx="1523880" cy="360"/>
          </a:xfrm>
          <a:prstGeom prst="line">
            <a:avLst/>
          </a:prstGeom>
          <a:ln w="9360">
            <a:solidFill>
              <a:schemeClr val="tx1"/>
            </a:solidFill>
            <a:round/>
            <a:tailEnd len="med" type="triangle" w="med"/>
          </a:ln>
        </p:spPr>
        <p:style>
          <a:lnRef idx="0"/>
          <a:fillRef idx="0"/>
          <a:effectRef idx="0"/>
          <a:fontRef idx="minor"/>
        </p:style>
      </p:sp>
      <p:sp>
        <p:nvSpPr>
          <p:cNvPr id="388" name="Line 18"/>
          <p:cNvSpPr/>
          <p:nvPr/>
        </p:nvSpPr>
        <p:spPr>
          <a:xfrm flipH="1">
            <a:off x="1981080" y="6095880"/>
            <a:ext cx="2895480" cy="360"/>
          </a:xfrm>
          <a:prstGeom prst="line">
            <a:avLst/>
          </a:prstGeom>
          <a:ln w="9360">
            <a:solidFill>
              <a:schemeClr val="tx1"/>
            </a:solidFill>
            <a:round/>
            <a:tailEnd len="med" type="triangle" w="med"/>
          </a:ln>
        </p:spPr>
        <p:style>
          <a:lnRef idx="0"/>
          <a:fillRef idx="0"/>
          <a:effectRef idx="0"/>
          <a:fontRef idx="minor"/>
        </p:style>
      </p:sp>
      <p:sp>
        <p:nvSpPr>
          <p:cNvPr id="389" name="Line 19"/>
          <p:cNvSpPr/>
          <p:nvPr/>
        </p:nvSpPr>
        <p:spPr>
          <a:xfrm flipH="1">
            <a:off x="2666880" y="6553080"/>
            <a:ext cx="2133720" cy="360"/>
          </a:xfrm>
          <a:prstGeom prst="line">
            <a:avLst/>
          </a:prstGeom>
          <a:ln w="9360">
            <a:solidFill>
              <a:schemeClr val="tx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91F135AF-D002-46D5-A436-5E1EAF6A6649}" type="slidenum">
              <a:rPr b="0" lang="en-US" sz="1400" spc="-1" strike="noStrike">
                <a:solidFill>
                  <a:srgbClr val="000000"/>
                </a:solidFill>
                <a:latin typeface="Arial"/>
              </a:rPr>
              <a:t>&lt;number&gt;</a:t>
            </a:fld>
            <a:endParaRPr b="0" lang="en-US" sz="1400" spc="-1" strike="noStrike">
              <a:latin typeface="Arial"/>
            </a:endParaRPr>
          </a:p>
        </p:txBody>
      </p:sp>
      <p:sp>
        <p:nvSpPr>
          <p:cNvPr id="282"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Process Management</a:t>
            </a:r>
            <a:endParaRPr b="0" lang="en-US" sz="3600" spc="-1" strike="noStrike">
              <a:latin typeface="Arial"/>
            </a:endParaRPr>
          </a:p>
        </p:txBody>
      </p:sp>
      <p:sp>
        <p:nvSpPr>
          <p:cNvPr id="283"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Concurrency arises in each of these kinds of systems:</a:t>
            </a:r>
            <a:endParaRPr b="0" lang="en-US" sz="2400" spc="-1" strike="noStrike">
              <a:latin typeface="Arial"/>
            </a:endParaRPr>
          </a:p>
          <a:p>
            <a:pPr>
              <a:lnSpc>
                <a:spcPct val="100000"/>
              </a:lnSpc>
              <a:spcBef>
                <a:spcPts val="479"/>
              </a:spcBef>
            </a:pP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Multiprogramming:  multiple processes on a uniprocessor system (also called multitasking).</a:t>
            </a:r>
            <a:endParaRPr b="0" lang="en-US" sz="2400" spc="-1" strike="noStrike">
              <a:latin typeface="Arial"/>
            </a:endParaRPr>
          </a:p>
          <a:p>
            <a:pPr>
              <a:lnSpc>
                <a:spcPct val="100000"/>
              </a:lnSpc>
            </a:pP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Multiprocessing:  multiple processes on a multiprocessor system.</a:t>
            </a:r>
            <a:endParaRPr b="0" lang="en-US" sz="2400" spc="-1" strike="noStrike">
              <a:latin typeface="Arial"/>
            </a:endParaRPr>
          </a:p>
          <a:p>
            <a:pPr>
              <a:lnSpc>
                <a:spcPct val="100000"/>
              </a:lnSpc>
            </a:pP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Distributed processing:  multiple processes on multiple distributed systems.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E0575617-BF55-4DB0-9852-DFE8DC049240}" type="slidenum">
              <a:rPr b="0" lang="en-US" sz="1400" spc="-1" strike="noStrike">
                <a:solidFill>
                  <a:srgbClr val="000000"/>
                </a:solidFill>
                <a:latin typeface="Arial"/>
              </a:rPr>
              <a:t>&lt;number&gt;</a:t>
            </a:fld>
            <a:endParaRPr b="0" lang="en-US" sz="1400" spc="-1" strike="noStrike">
              <a:latin typeface="Arial"/>
            </a:endParaRPr>
          </a:p>
        </p:txBody>
      </p:sp>
      <p:sp>
        <p:nvSpPr>
          <p:cNvPr id="391" name="CustomShape 2"/>
          <p:cNvSpPr/>
          <p:nvPr/>
        </p:nvSpPr>
        <p:spPr>
          <a:xfrm>
            <a:off x="228600" y="228600"/>
            <a:ext cx="6628680" cy="913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Peterson’s Algorithm</a:t>
            </a:r>
            <a:r>
              <a:rPr b="0" lang="en-US" sz="3600" spc="-1" strike="noStrike">
                <a:solidFill>
                  <a:srgbClr val="000000"/>
                </a:solidFill>
                <a:latin typeface="Arial"/>
              </a:rPr>
              <a:t> </a:t>
            </a:r>
            <a:br/>
            <a:r>
              <a:rPr b="0" lang="en-US" sz="2000" spc="-1" strike="noStrike">
                <a:solidFill>
                  <a:srgbClr val="000000"/>
                </a:solidFill>
                <a:latin typeface="Arial"/>
              </a:rPr>
              <a:t>Similar but more elegant solution than Dekker’s.</a:t>
            </a:r>
            <a:endParaRPr b="0" lang="en-US" sz="2000" spc="-1" strike="noStrike">
              <a:latin typeface="Arial"/>
            </a:endParaRPr>
          </a:p>
        </p:txBody>
      </p:sp>
      <p:sp>
        <p:nvSpPr>
          <p:cNvPr id="392" name="CustomShape 3"/>
          <p:cNvSpPr/>
          <p:nvPr/>
        </p:nvSpPr>
        <p:spPr>
          <a:xfrm>
            <a:off x="380880" y="1981080"/>
            <a:ext cx="4266360" cy="452988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flag[0] = true;        </a:t>
            </a:r>
            <a:endParaRPr b="0" lang="en-US" sz="2400" spc="-1" strike="noStrike">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turn = 1;                </a:t>
            </a:r>
            <a:endParaRPr b="0" lang="en-US" sz="2400" spc="-1" strike="noStrike">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while (flag[1] &amp;&amp; turn == 1)            </a:t>
            </a:r>
            <a:endParaRPr b="0" lang="en-US" sz="2400" spc="-1" strike="noStrike">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do nothing */</a:t>
            </a:r>
            <a:endParaRPr b="0" lang="en-US" sz="2400" spc="-1" strike="noStrike">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critical section */</a:t>
            </a:r>
            <a:endParaRPr b="0" lang="en-US" sz="2400" spc="-1" strike="noStrike">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flag[0] = false;</a:t>
            </a:r>
            <a:endParaRPr b="0" lang="en-US" sz="2400" spc="-1" strike="noStrike">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remainder */</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393" name="CustomShape 4"/>
          <p:cNvSpPr/>
          <p:nvPr/>
        </p:nvSpPr>
        <p:spPr>
          <a:xfrm>
            <a:off x="4414680" y="1981080"/>
            <a:ext cx="4347360" cy="4342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flag[1] = true;        </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turn = 0;                </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while (flag[0] &amp;&amp; turn == 0)            </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do nothing */</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critical section */</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flag[1] = false;</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remainder */</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p:txBody>
      </p:sp>
      <p:sp>
        <p:nvSpPr>
          <p:cNvPr id="394" name="CustomShape 5"/>
          <p:cNvSpPr/>
          <p:nvPr/>
        </p:nvSpPr>
        <p:spPr>
          <a:xfrm>
            <a:off x="838080" y="1295280"/>
            <a:ext cx="6233400" cy="820800"/>
          </a:xfrm>
          <a:prstGeom prst="rect">
            <a:avLst/>
          </a:prstGeom>
          <a:noFill/>
          <a:ln>
            <a:noFill/>
          </a:ln>
        </p:spPr>
        <p:style>
          <a:lnRef idx="0"/>
          <a:fillRef idx="0"/>
          <a:effectRef idx="0"/>
          <a:fontRef idx="minor"/>
        </p:style>
        <p:txBody>
          <a:bodyPr lIns="90000" rIns="90000" tIns="45000" bIns="45000"/>
          <a:p>
            <a:pPr>
              <a:lnSpc>
                <a:spcPct val="90000"/>
              </a:lnSpc>
              <a:spcBef>
                <a:spcPts val="479"/>
              </a:spcBef>
            </a:pPr>
            <a:endParaRPr b="0" lang="en-US" sz="1800" spc="-1" strike="noStrike">
              <a:latin typeface="Arial"/>
            </a:endParaRPr>
          </a:p>
          <a:p>
            <a:pPr>
              <a:lnSpc>
                <a:spcPct val="100000"/>
              </a:lnSpc>
            </a:pPr>
            <a:endParaRPr b="0" lang="en-US" sz="1800" spc="-1" strike="noStrike">
              <a:latin typeface="Arial"/>
            </a:endParaRPr>
          </a:p>
        </p:txBody>
      </p:sp>
      <p:sp>
        <p:nvSpPr>
          <p:cNvPr id="395" name="CustomShape 6"/>
          <p:cNvSpPr/>
          <p:nvPr/>
        </p:nvSpPr>
        <p:spPr>
          <a:xfrm>
            <a:off x="172440" y="1447920"/>
            <a:ext cx="5875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P0:</a:t>
            </a:r>
            <a:endParaRPr b="0" lang="en-US" sz="2400" spc="-1" strike="noStrike">
              <a:latin typeface="Arial"/>
            </a:endParaRPr>
          </a:p>
        </p:txBody>
      </p:sp>
      <p:sp>
        <p:nvSpPr>
          <p:cNvPr id="396" name="CustomShape 7"/>
          <p:cNvSpPr/>
          <p:nvPr/>
        </p:nvSpPr>
        <p:spPr>
          <a:xfrm>
            <a:off x="4134960" y="1447920"/>
            <a:ext cx="5875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P1:</a:t>
            </a:r>
            <a:endParaRPr b="0" lang="en-US" sz="2400" spc="-1" strike="noStrike">
              <a:latin typeface="Arial"/>
            </a:endParaRPr>
          </a:p>
        </p:txBody>
      </p:sp>
      <p:sp>
        <p:nvSpPr>
          <p:cNvPr id="397" name="Line 8"/>
          <p:cNvSpPr/>
          <p:nvPr/>
        </p:nvSpPr>
        <p:spPr>
          <a:xfrm flipH="1">
            <a:off x="6400800" y="1143000"/>
            <a:ext cx="914400" cy="914400"/>
          </a:xfrm>
          <a:prstGeom prst="line">
            <a:avLst/>
          </a:prstGeom>
          <a:ln w="9360">
            <a:solidFill>
              <a:schemeClr val="tx1"/>
            </a:solidFill>
            <a:round/>
            <a:tailEnd len="med" type="triangle" w="med"/>
          </a:ln>
        </p:spPr>
        <p:style>
          <a:lnRef idx="0"/>
          <a:fillRef idx="0"/>
          <a:effectRef idx="0"/>
          <a:fontRef idx="minor"/>
        </p:style>
      </p:sp>
      <p:sp>
        <p:nvSpPr>
          <p:cNvPr id="398" name="CustomShape 9"/>
          <p:cNvSpPr/>
          <p:nvPr/>
        </p:nvSpPr>
        <p:spPr>
          <a:xfrm>
            <a:off x="6781320" y="609480"/>
            <a:ext cx="1951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I want to enter</a:t>
            </a:r>
            <a:endParaRPr b="0" lang="en-US" sz="2400" spc="-1" strike="noStrike">
              <a:latin typeface="Arial"/>
            </a:endParaRPr>
          </a:p>
        </p:txBody>
      </p:sp>
      <p:sp>
        <p:nvSpPr>
          <p:cNvPr id="399" name="Line 10"/>
          <p:cNvSpPr/>
          <p:nvPr/>
        </p:nvSpPr>
        <p:spPr>
          <a:xfrm flipH="1">
            <a:off x="5943600" y="1904760"/>
            <a:ext cx="2057400" cy="609840"/>
          </a:xfrm>
          <a:prstGeom prst="line">
            <a:avLst/>
          </a:prstGeom>
          <a:ln w="9360">
            <a:solidFill>
              <a:schemeClr val="tx1"/>
            </a:solidFill>
            <a:round/>
            <a:tailEnd len="med" type="triangle" w="med"/>
          </a:ln>
        </p:spPr>
        <p:style>
          <a:lnRef idx="0"/>
          <a:fillRef idx="0"/>
          <a:effectRef idx="0"/>
          <a:fontRef idx="minor"/>
        </p:style>
      </p:sp>
      <p:sp>
        <p:nvSpPr>
          <p:cNvPr id="400" name="CustomShape 11"/>
          <p:cNvSpPr/>
          <p:nvPr/>
        </p:nvSpPr>
        <p:spPr>
          <a:xfrm>
            <a:off x="7400880" y="1371600"/>
            <a:ext cx="15706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Defer to p0</a:t>
            </a:r>
            <a:endParaRPr b="0" lang="en-US" sz="2400" spc="-1" strike="noStrike">
              <a:latin typeface="Arial"/>
            </a:endParaRPr>
          </a:p>
        </p:txBody>
      </p:sp>
      <p:sp>
        <p:nvSpPr>
          <p:cNvPr id="401" name="Line 12"/>
          <p:cNvSpPr/>
          <p:nvPr/>
        </p:nvSpPr>
        <p:spPr>
          <a:xfrm flipV="1">
            <a:off x="7467480" y="3276360"/>
            <a:ext cx="360" cy="1752840"/>
          </a:xfrm>
          <a:prstGeom prst="line">
            <a:avLst/>
          </a:prstGeom>
          <a:ln w="9360">
            <a:solidFill>
              <a:schemeClr val="tx1"/>
            </a:solidFill>
            <a:round/>
            <a:tailEnd len="med" type="triangle" w="med"/>
          </a:ln>
        </p:spPr>
        <p:style>
          <a:lnRef idx="0"/>
          <a:fillRef idx="0"/>
          <a:effectRef idx="0"/>
          <a:fontRef idx="minor"/>
        </p:style>
      </p:sp>
      <p:sp>
        <p:nvSpPr>
          <p:cNvPr id="402" name="CustomShape 13"/>
          <p:cNvSpPr/>
          <p:nvPr/>
        </p:nvSpPr>
        <p:spPr>
          <a:xfrm>
            <a:off x="7086600" y="4952880"/>
            <a:ext cx="2285280" cy="10047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ea typeface="DejaVu Sans"/>
              </a:rPr>
              <a:t>While p0 wants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to enter and p0’s turn, I’ll wait.</a:t>
            </a:r>
            <a:endParaRPr b="0" lang="en-US" sz="2000" spc="-1" strike="noStrike">
              <a:latin typeface="Arial"/>
            </a:endParaRPr>
          </a:p>
        </p:txBody>
      </p:sp>
      <p:sp>
        <p:nvSpPr>
          <p:cNvPr id="403" name="Line 14"/>
          <p:cNvSpPr/>
          <p:nvPr/>
        </p:nvSpPr>
        <p:spPr>
          <a:xfrm flipV="1">
            <a:off x="3733560" y="4495680"/>
            <a:ext cx="838440" cy="838080"/>
          </a:xfrm>
          <a:prstGeom prst="line">
            <a:avLst/>
          </a:prstGeom>
          <a:ln w="9360">
            <a:solidFill>
              <a:schemeClr val="tx1"/>
            </a:solidFill>
            <a:round/>
            <a:tailEnd len="med" type="triangle" w="med"/>
          </a:ln>
        </p:spPr>
        <p:style>
          <a:lnRef idx="0"/>
          <a:fillRef idx="0"/>
          <a:effectRef idx="0"/>
          <a:fontRef idx="minor"/>
        </p:style>
      </p:sp>
      <p:sp>
        <p:nvSpPr>
          <p:cNvPr id="404" name="CustomShape 15"/>
          <p:cNvSpPr/>
          <p:nvPr/>
        </p:nvSpPr>
        <p:spPr>
          <a:xfrm>
            <a:off x="3200400" y="5257800"/>
            <a:ext cx="12916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I’m done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C31CD0F0-724E-43BD-B380-40A4507CCB4E}" type="slidenum">
              <a:rPr b="0" lang="en-US" sz="1400" spc="-1" strike="noStrike">
                <a:solidFill>
                  <a:srgbClr val="000000"/>
                </a:solidFill>
                <a:latin typeface="Arial"/>
              </a:rPr>
              <a:t>&lt;number&gt;</a:t>
            </a:fld>
            <a:endParaRPr b="0" lang="en-US" sz="1400" spc="-1" strike="noStrike">
              <a:latin typeface="Arial"/>
            </a:endParaRPr>
          </a:p>
        </p:txBody>
      </p:sp>
      <p:sp>
        <p:nvSpPr>
          <p:cNvPr id="406"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200" spc="-1" strike="noStrike">
                <a:solidFill>
                  <a:srgbClr val="000000"/>
                </a:solidFill>
                <a:latin typeface="Arial"/>
              </a:rPr>
              <a:t>Hardware Approaches to Mutual Exclusion</a:t>
            </a:r>
            <a:endParaRPr b="0" lang="en-US" sz="3200" spc="-1" strike="noStrike">
              <a:latin typeface="Arial"/>
            </a:endParaRPr>
          </a:p>
        </p:txBody>
      </p:sp>
      <p:sp>
        <p:nvSpPr>
          <p:cNvPr id="407"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Two ways hardware can support mutual exclusion:</a:t>
            </a:r>
            <a:endParaRPr b="0" lang="en-US" sz="2400" spc="-1" strike="noStrike">
              <a:latin typeface="Arial"/>
            </a:endParaRPr>
          </a:p>
          <a:p>
            <a:pPr>
              <a:lnSpc>
                <a:spcPct val="100000"/>
              </a:lnSpc>
              <a:spcBef>
                <a:spcPts val="479"/>
              </a:spcBef>
            </a:pPr>
            <a:endParaRPr b="0" lang="en-US" sz="2400" spc="-1" strike="noStrike">
              <a:latin typeface="Arial"/>
            </a:endParaRPr>
          </a:p>
          <a:p>
            <a:pPr marL="743040" indent="-285120">
              <a:lnSpc>
                <a:spcPct val="100000"/>
              </a:lnSpc>
              <a:spcBef>
                <a:spcPts val="479"/>
              </a:spcBef>
            </a:pPr>
            <a:r>
              <a:rPr b="0" lang="en-US" sz="2400" spc="-1" strike="noStrike">
                <a:solidFill>
                  <a:srgbClr val="000000"/>
                </a:solidFill>
                <a:latin typeface="Arial"/>
              </a:rPr>
              <a:t>1) Interrupt disabling</a:t>
            </a:r>
            <a:endParaRPr b="0" lang="en-US" sz="2400" spc="-1" strike="noStrike">
              <a:latin typeface="Arial"/>
            </a:endParaRPr>
          </a:p>
          <a:p>
            <a:pPr marL="743040" indent="-285120">
              <a:lnSpc>
                <a:spcPct val="100000"/>
              </a:lnSpc>
              <a:spcBef>
                <a:spcPts val="479"/>
              </a:spcBef>
            </a:pPr>
            <a:r>
              <a:rPr b="0" lang="en-US" sz="2400" spc="-1" strike="noStrike">
                <a:solidFill>
                  <a:srgbClr val="000000"/>
                </a:solidFill>
                <a:latin typeface="Arial"/>
              </a:rPr>
              <a:t>2) Special machine instructions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3E414095-6F4F-4256-84EA-ED7A79CE5F4A}" type="slidenum">
              <a:rPr b="0" lang="en-US" sz="1400" spc="-1" strike="noStrike">
                <a:solidFill>
                  <a:srgbClr val="000000"/>
                </a:solidFill>
                <a:latin typeface="Arial"/>
              </a:rPr>
              <a:t>&lt;number&gt;</a:t>
            </a:fld>
            <a:endParaRPr b="0" lang="en-US" sz="1400" spc="-1" strike="noStrike">
              <a:latin typeface="Arial"/>
            </a:endParaRPr>
          </a:p>
        </p:txBody>
      </p:sp>
      <p:sp>
        <p:nvSpPr>
          <p:cNvPr id="409"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Mutual Exclusion Hardware Support</a:t>
            </a:r>
            <a:endParaRPr b="0" lang="en-US" sz="3600" spc="-1" strike="noStrike">
              <a:latin typeface="Arial"/>
            </a:endParaRPr>
          </a:p>
        </p:txBody>
      </p:sp>
      <p:sp>
        <p:nvSpPr>
          <p:cNvPr id="410"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Interrupt Disabling</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In a uniprocessor system, processes cannot have overlapped execution, but only interleaved execution.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Interleaving occurs when a process is interrupted.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Disabling interrupts lets a process complete its critical section without worrying about being interrupted and switched to another process.</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Problems: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Arial"/>
              </a:rPr>
              <a:t>Degrades multitasking performance.</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Arial"/>
              </a:rPr>
              <a:t>Doesn’t work on multiprocessor system where multiple processes execute at once regardless of interrupts.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B8337445-5BB7-4652-B9BC-CE16C5851E14}" type="slidenum">
              <a:rPr b="0" lang="en-US" sz="1400" spc="-1" strike="noStrike">
                <a:solidFill>
                  <a:srgbClr val="000000"/>
                </a:solidFill>
                <a:latin typeface="Arial"/>
              </a:rPr>
              <a:t>&lt;number&gt;</a:t>
            </a:fld>
            <a:endParaRPr b="0" lang="en-US" sz="1400" spc="-1" strike="noStrike">
              <a:latin typeface="Arial"/>
            </a:endParaRPr>
          </a:p>
        </p:txBody>
      </p:sp>
      <p:sp>
        <p:nvSpPr>
          <p:cNvPr id="412"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Special Machine Instructions</a:t>
            </a:r>
            <a:endParaRPr b="0" lang="en-US" sz="3600" spc="-1" strike="noStrike">
              <a:latin typeface="Arial"/>
            </a:endParaRPr>
          </a:p>
        </p:txBody>
      </p:sp>
      <p:sp>
        <p:nvSpPr>
          <p:cNvPr id="413"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Access to a memory location by a process excludes simultaneous access by other processes.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 special machine instruction could be designed that carries out two operations against a memory location atomically (without interruption).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For example, reading and writing or testing and setting a single memory location.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These instructions can be used to design software algorithms to enforce mutual exclusion by relying on their atomic behavior.</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Compare and Swap Instruction</a:t>
            </a:r>
            <a:endParaRPr b="0" lang="en-US" sz="3600" spc="-1" strike="noStrike">
              <a:latin typeface="Arial"/>
            </a:endParaRPr>
          </a:p>
        </p:txBody>
      </p:sp>
      <p:sp>
        <p:nvSpPr>
          <p:cNvPr id="415" name="CustomShape 2"/>
          <p:cNvSpPr/>
          <p:nvPr/>
        </p:nvSpPr>
        <p:spPr>
          <a:xfrm>
            <a:off x="457200" y="1219320"/>
            <a:ext cx="4494960" cy="5485680"/>
          </a:xfrm>
          <a:prstGeom prst="rect">
            <a:avLst/>
          </a:prstGeom>
          <a:noFill/>
          <a:ln>
            <a:noFill/>
          </a:ln>
        </p:spPr>
        <p:style>
          <a:lnRef idx="0"/>
          <a:fillRef idx="0"/>
          <a:effectRef idx="0"/>
          <a:fontRef idx="minor"/>
        </p:style>
        <p:txBody>
          <a:bodyPr lIns="90000" rIns="90000" tIns="45000" bIns="45000"/>
          <a:p>
            <a:pPr marL="343080" indent="-342360">
              <a:lnSpc>
                <a:spcPct val="90000"/>
              </a:lnSpc>
            </a:pPr>
            <a:r>
              <a:rPr b="0" lang="en-US" sz="1800" spc="-1" strike="noStrike">
                <a:solidFill>
                  <a:srgbClr val="000000"/>
                </a:solidFill>
                <a:latin typeface="Arial"/>
              </a:rPr>
              <a:t>// critical section based on</a:t>
            </a:r>
            <a:endParaRPr b="0" lang="en-US" sz="1800" spc="-1" strike="noStrike">
              <a:latin typeface="Arial"/>
            </a:endParaRPr>
          </a:p>
          <a:p>
            <a:pPr marL="343080" indent="-342360">
              <a:lnSpc>
                <a:spcPct val="90000"/>
              </a:lnSpc>
            </a:pPr>
            <a:r>
              <a:rPr b="0" lang="en-US" sz="1800" spc="-1" strike="noStrike">
                <a:solidFill>
                  <a:srgbClr val="000000"/>
                </a:solidFill>
                <a:latin typeface="Arial"/>
              </a:rPr>
              <a:t>// compare_and_swap instruction</a:t>
            </a:r>
            <a:endParaRPr b="0" lang="en-US" sz="1800" spc="-1" strike="noStrike">
              <a:latin typeface="Arial"/>
            </a:endParaRPr>
          </a:p>
          <a:p>
            <a:pPr marL="343080" indent="-342360">
              <a:lnSpc>
                <a:spcPct val="90000"/>
              </a:lnSpc>
            </a:pPr>
            <a:endParaRPr b="0" lang="en-US" sz="1800" spc="-1" strike="noStrike">
              <a:latin typeface="Arial"/>
            </a:endParaRPr>
          </a:p>
          <a:p>
            <a:pPr marL="343080" indent="-342360">
              <a:lnSpc>
                <a:spcPct val="90000"/>
              </a:lnSpc>
            </a:pPr>
            <a:r>
              <a:rPr b="0" lang="en-US" sz="1800" spc="-1" strike="noStrike">
                <a:solidFill>
                  <a:srgbClr val="000000"/>
                </a:solidFill>
                <a:latin typeface="Arial"/>
              </a:rPr>
              <a:t>Shared variable x=0</a:t>
            </a:r>
            <a:endParaRPr b="0" lang="en-US" sz="1800" spc="-1" strike="noStrike">
              <a:latin typeface="Arial"/>
            </a:endParaRPr>
          </a:p>
          <a:p>
            <a:pPr marL="343080" indent="-342360">
              <a:lnSpc>
                <a:spcPct val="90000"/>
              </a:lnSpc>
              <a:spcBef>
                <a:spcPts val="360"/>
              </a:spcBef>
            </a:pPr>
            <a:endParaRPr b="0" lang="en-US" sz="1800" spc="-1" strike="noStrike">
              <a:latin typeface="Arial"/>
            </a:endParaRPr>
          </a:p>
          <a:p>
            <a:pPr marL="343080" indent="-342360">
              <a:lnSpc>
                <a:spcPct val="90000"/>
              </a:lnSpc>
              <a:spcBef>
                <a:spcPts val="360"/>
              </a:spcBef>
            </a:pPr>
            <a:r>
              <a:rPr b="0" lang="en-US" sz="1800" spc="-1" strike="noStrike">
                <a:solidFill>
                  <a:srgbClr val="000000"/>
                </a:solidFill>
                <a:latin typeface="Arial"/>
              </a:rPr>
              <a:t>while (true)</a:t>
            </a:r>
            <a:endParaRPr b="0" lang="en-US" sz="1800" spc="-1" strike="noStrike">
              <a:latin typeface="Arial"/>
            </a:endParaRPr>
          </a:p>
          <a:p>
            <a:pPr marL="343080" indent="-342360">
              <a:lnSpc>
                <a:spcPct val="9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9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(compare_and_swap(x, 0, 1) == 1)</a:t>
            </a:r>
            <a:endParaRPr b="0" lang="en-US" sz="1800" spc="-1" strike="noStrike">
              <a:latin typeface="Arial"/>
            </a:endParaRPr>
          </a:p>
          <a:p>
            <a:pPr marL="343080" indent="-342360">
              <a:lnSpc>
                <a:spcPct val="9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 do nothing </a:t>
            </a:r>
            <a:endParaRPr b="0" lang="en-US" sz="1800" spc="-1" strike="noStrike">
              <a:latin typeface="Arial"/>
            </a:endParaRPr>
          </a:p>
          <a:p>
            <a:pPr marL="343080" indent="-342360">
              <a:lnSpc>
                <a:spcPct val="90000"/>
              </a:lnSpc>
              <a:spcBef>
                <a:spcPts val="360"/>
              </a:spcBef>
            </a:pPr>
            <a:endParaRPr b="0" lang="en-US" sz="1800" spc="-1" strike="noStrike">
              <a:latin typeface="Arial"/>
            </a:endParaRPr>
          </a:p>
          <a:p>
            <a:pPr marL="343080" indent="-342360">
              <a:lnSpc>
                <a:spcPct val="9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 critical section code here </a:t>
            </a:r>
            <a:endParaRPr b="0" lang="en-US" sz="1800" spc="-1" strike="noStrike">
              <a:latin typeface="Arial"/>
            </a:endParaRPr>
          </a:p>
          <a:p>
            <a:pPr marL="343080" indent="-342360">
              <a:lnSpc>
                <a:spcPct val="9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x = 0;  </a:t>
            </a:r>
            <a:endParaRPr b="0" lang="en-US" sz="1800" spc="-1" strike="noStrike">
              <a:latin typeface="Arial"/>
            </a:endParaRPr>
          </a:p>
          <a:p>
            <a:pPr marL="343080" indent="-342360">
              <a:lnSpc>
                <a:spcPct val="9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 remaining code…</a:t>
            </a:r>
            <a:endParaRPr b="0" lang="en-US" sz="1800" spc="-1" strike="noStrike">
              <a:latin typeface="Arial"/>
            </a:endParaRPr>
          </a:p>
          <a:p>
            <a:pPr marL="343080" indent="-342360">
              <a:lnSpc>
                <a:spcPct val="9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100000"/>
              </a:lnSpc>
              <a:spcBef>
                <a:spcPts val="360"/>
              </a:spcBef>
            </a:pPr>
            <a:endParaRPr b="0" lang="en-US" sz="1800" spc="-1" strike="noStrike">
              <a:latin typeface="Arial"/>
            </a:endParaRPr>
          </a:p>
        </p:txBody>
      </p:sp>
      <p:sp>
        <p:nvSpPr>
          <p:cNvPr id="416" name="CustomShape 3"/>
          <p:cNvSpPr/>
          <p:nvPr/>
        </p:nvSpPr>
        <p:spPr>
          <a:xfrm>
            <a:off x="5029200" y="1219320"/>
            <a:ext cx="3656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360"/>
              </a:spcBef>
            </a:pPr>
            <a:r>
              <a:rPr b="0" lang="en-US" sz="1800" spc="-1" strike="noStrike">
                <a:solidFill>
                  <a:srgbClr val="000000"/>
                </a:solidFill>
                <a:latin typeface="Arial"/>
              </a:rPr>
              <a:t>// instruction logic</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int compare_and_swap(int *word, int testval, int newval)</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int oldval;</a:t>
            </a:r>
            <a:endParaRPr b="0" lang="en-US" sz="1800" spc="-1" strike="noStrike">
              <a:latin typeface="Arial"/>
            </a:endParaRPr>
          </a:p>
          <a:p>
            <a:pPr marL="343080" indent="-342360">
              <a:lnSpc>
                <a:spcPct val="100000"/>
              </a:lnSpc>
              <a:spcBef>
                <a:spcPts val="360"/>
              </a:spcBef>
            </a:pP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oldval = *word;</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if (oldval == testval)</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*word = newval;</a:t>
            </a:r>
            <a:endParaRPr b="0" lang="en-US" sz="1800" spc="-1" strike="noStrike">
              <a:latin typeface="Arial"/>
            </a:endParaRPr>
          </a:p>
          <a:p>
            <a:pPr marL="343080" indent="-342360">
              <a:lnSpc>
                <a:spcPct val="100000"/>
              </a:lnSpc>
              <a:spcBef>
                <a:spcPts val="360"/>
              </a:spcBef>
            </a:pP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return oldval;</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a:t>
            </a:r>
            <a:endParaRPr b="0" lang="en-US" sz="1800" spc="-1" strike="noStrike">
              <a:latin typeface="Arial"/>
            </a:endParaRPr>
          </a:p>
        </p:txBody>
      </p:sp>
      <p:sp>
        <p:nvSpPr>
          <p:cNvPr id="417" name="CustomShape 4"/>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F0B2DAEE-A1CD-40FD-924B-94FF7BA7E888}" type="slidenum">
              <a:rPr b="0" lang="en-US" sz="1400" spc="-1" strike="noStrike">
                <a:solidFill>
                  <a:srgbClr val="000000"/>
                </a:solidFill>
                <a:latin typeface="Arial"/>
              </a:rPr>
              <a:t>&lt;number&gt;</a:t>
            </a:fld>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600B90B9-59D8-4DF1-AF31-C92BB3E58035}" type="slidenum">
              <a:rPr b="0" lang="en-US" sz="1400" spc="-1" strike="noStrike">
                <a:solidFill>
                  <a:srgbClr val="000000"/>
                </a:solidFill>
                <a:latin typeface="Arial"/>
              </a:rPr>
              <a:t>&lt;number&gt;</a:t>
            </a:fld>
            <a:endParaRPr b="0" lang="en-US" sz="1400" spc="-1" strike="noStrike">
              <a:latin typeface="Arial"/>
            </a:endParaRPr>
          </a:p>
        </p:txBody>
      </p:sp>
      <p:sp>
        <p:nvSpPr>
          <p:cNvPr id="419" name="CustomShape 2"/>
          <p:cNvSpPr/>
          <p:nvPr/>
        </p:nvSpPr>
        <p:spPr>
          <a:xfrm>
            <a:off x="36612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Exchange Instruction</a:t>
            </a:r>
            <a:endParaRPr b="0" lang="en-US" sz="3600" spc="-1" strike="noStrike">
              <a:latin typeface="Arial"/>
            </a:endParaRPr>
          </a:p>
        </p:txBody>
      </p:sp>
      <p:sp>
        <p:nvSpPr>
          <p:cNvPr id="420"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90000"/>
              </a:lnSpc>
            </a:pPr>
            <a:r>
              <a:rPr b="0" lang="en-US" sz="2000" spc="-1" strike="noStrike">
                <a:solidFill>
                  <a:srgbClr val="000000"/>
                </a:solidFill>
                <a:latin typeface="Arial"/>
              </a:rPr>
              <a:t>// critical section based on</a:t>
            </a:r>
            <a:endParaRPr b="0" lang="en-US" sz="2000" spc="-1" strike="noStrike">
              <a:latin typeface="Arial"/>
            </a:endParaRPr>
          </a:p>
          <a:p>
            <a:pPr marL="343080" indent="-342360">
              <a:lnSpc>
                <a:spcPct val="90000"/>
              </a:lnSpc>
            </a:pPr>
            <a:r>
              <a:rPr b="0" lang="en-US" sz="2000" spc="-1" strike="noStrike">
                <a:solidFill>
                  <a:srgbClr val="000000"/>
                </a:solidFill>
                <a:latin typeface="Arial"/>
              </a:rPr>
              <a:t>// exchange instruction</a:t>
            </a:r>
            <a:endParaRPr b="0" lang="en-US" sz="2000" spc="-1" strike="noStrike">
              <a:latin typeface="Arial"/>
            </a:endParaRPr>
          </a:p>
          <a:p>
            <a:pPr marL="343080" indent="-342360">
              <a:lnSpc>
                <a:spcPct val="90000"/>
              </a:lnSpc>
              <a:spcBef>
                <a:spcPts val="400"/>
              </a:spcBef>
            </a:pP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Shared variable x=0 </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Local variable i</a:t>
            </a:r>
            <a:endParaRPr b="0" lang="en-US" sz="2000" spc="-1" strike="noStrike">
              <a:latin typeface="Arial"/>
            </a:endParaRPr>
          </a:p>
          <a:p>
            <a:pPr marL="343080" indent="-342360">
              <a:lnSpc>
                <a:spcPct val="90000"/>
              </a:lnSpc>
              <a:spcBef>
                <a:spcPts val="400"/>
              </a:spcBef>
            </a:pP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i = 1;</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do exchange(i, x)</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while (i != 0);</a:t>
            </a:r>
            <a:endParaRPr b="0" lang="en-US" sz="2000" spc="-1" strike="noStrike">
              <a:latin typeface="Arial"/>
            </a:endParaRPr>
          </a:p>
          <a:p>
            <a:pPr marL="343080" indent="-342360">
              <a:lnSpc>
                <a:spcPct val="90000"/>
              </a:lnSpc>
              <a:spcBef>
                <a:spcPts val="400"/>
              </a:spcBef>
            </a:pP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 critical section code here </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x = 0;</a:t>
            </a:r>
            <a:endParaRPr b="0" lang="en-US" sz="2000" spc="-1" strike="noStrike">
              <a:latin typeface="Arial"/>
            </a:endParaRPr>
          </a:p>
          <a:p>
            <a:pPr marL="343080" indent="-342360">
              <a:lnSpc>
                <a:spcPct val="90000"/>
              </a:lnSpc>
              <a:spcBef>
                <a:spcPts val="400"/>
              </a:spcBef>
            </a:pP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 remainding code…</a:t>
            </a:r>
            <a:endParaRPr b="0" lang="en-US" sz="2000" spc="-1" strike="noStrike">
              <a:latin typeface="Arial"/>
            </a:endParaRPr>
          </a:p>
          <a:p>
            <a:pPr marL="343080" indent="-342360">
              <a:lnSpc>
                <a:spcPct val="90000"/>
              </a:lnSpc>
              <a:spcBef>
                <a:spcPts val="400"/>
              </a:spcBef>
            </a:pPr>
            <a:endParaRPr b="0" lang="en-US" sz="2000" spc="-1" strike="noStrike">
              <a:latin typeface="Arial"/>
            </a:endParaRPr>
          </a:p>
        </p:txBody>
      </p:sp>
      <p:sp>
        <p:nvSpPr>
          <p:cNvPr id="421" name="CustomShape 4"/>
          <p:cNvSpPr/>
          <p:nvPr/>
        </p:nvSpPr>
        <p:spPr>
          <a:xfrm>
            <a:off x="4648320" y="1219320"/>
            <a:ext cx="4190400" cy="548568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400"/>
              </a:spcBef>
            </a:pPr>
            <a:endParaRPr b="0" lang="en-US" sz="1800" spc="-1" strike="noStrike">
              <a:latin typeface="Arial"/>
            </a:endParaRPr>
          </a:p>
          <a:p>
            <a:pPr marL="343080" indent="-342360">
              <a:lnSpc>
                <a:spcPct val="90000"/>
              </a:lnSpc>
              <a:spcBef>
                <a:spcPts val="400"/>
              </a:spcBef>
            </a:pPr>
            <a:endParaRPr b="0" lang="en-US" sz="1800" spc="-1" strike="noStrike">
              <a:latin typeface="Arial"/>
            </a:endParaRPr>
          </a:p>
          <a:p>
            <a:pPr marL="343080" indent="-342360">
              <a:lnSpc>
                <a:spcPct val="90000"/>
              </a:lnSpc>
              <a:spcBef>
                <a:spcPts val="400"/>
              </a:spcBef>
            </a:pPr>
            <a:endParaRPr b="0" lang="en-US" sz="1800" spc="-1" strike="noStrike">
              <a:latin typeface="Arial"/>
            </a:endParaRPr>
          </a:p>
          <a:p>
            <a:pPr marL="343080" indent="-342360">
              <a:lnSpc>
                <a:spcPct val="90000"/>
              </a:lnSpc>
              <a:spcBef>
                <a:spcPts val="400"/>
              </a:spcBef>
            </a:pPr>
            <a:endParaRPr b="0" lang="en-US" sz="1800" spc="-1" strike="noStrike">
              <a:latin typeface="Arial"/>
            </a:endParaRPr>
          </a:p>
          <a:p>
            <a:pPr marL="343080" indent="-342360">
              <a:lnSpc>
                <a:spcPct val="90000"/>
              </a:lnSpc>
              <a:spcBef>
                <a:spcPts val="400"/>
              </a:spcBef>
            </a:pPr>
            <a:r>
              <a:rPr b="0" lang="en-US" sz="2000" spc="-1" strike="noStrike">
                <a:solidFill>
                  <a:srgbClr val="000000"/>
                </a:solidFill>
                <a:latin typeface="Arial"/>
              </a:rPr>
              <a:t>//  this procedure is implemented</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  as a single machine instruction:</a:t>
            </a:r>
            <a:endParaRPr b="0" lang="en-US" sz="2000" spc="-1" strike="noStrike">
              <a:latin typeface="Arial"/>
            </a:endParaRPr>
          </a:p>
          <a:p>
            <a:pPr marL="343080" indent="-342360">
              <a:lnSpc>
                <a:spcPct val="90000"/>
              </a:lnSpc>
              <a:spcBef>
                <a:spcPts val="400"/>
              </a:spcBef>
            </a:pP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void exchange(int &amp;reg, int &amp;mem)</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int temp;</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temp = mem;</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mem = reg;</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reg = temp;</a:t>
            </a:r>
            <a:endParaRPr b="0" lang="en-US" sz="2000" spc="-1" strike="noStrike">
              <a:latin typeface="Arial"/>
            </a:endParaRPr>
          </a:p>
          <a:p>
            <a:pPr marL="343080" indent="-342360">
              <a:lnSpc>
                <a:spcPct val="90000"/>
              </a:lnSpc>
              <a:spcBef>
                <a:spcPts val="400"/>
              </a:spcBef>
            </a:pPr>
            <a:r>
              <a:rPr b="0" lang="en-US" sz="2000" spc="-1" strike="noStrike">
                <a:solidFill>
                  <a:srgbClr val="000000"/>
                </a:solidFill>
                <a:latin typeface="Arial"/>
              </a:rPr>
              <a:t>}</a:t>
            </a:r>
            <a:endParaRPr b="0" lang="en-US" sz="2000" spc="-1" strike="noStrike">
              <a:latin typeface="Arial"/>
            </a:endParaRPr>
          </a:p>
        </p:txBody>
      </p:sp>
      <p:sp>
        <p:nvSpPr>
          <p:cNvPr id="422" name="CustomShape 5"/>
          <p:cNvSpPr/>
          <p:nvPr/>
        </p:nvSpPr>
        <p:spPr>
          <a:xfrm>
            <a:off x="0" y="5486400"/>
            <a:ext cx="837360" cy="4564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3637CC40-3D0E-41CA-A39A-B2D983100233}" type="slidenum">
              <a:rPr b="0" lang="en-US" sz="1400" spc="-1" strike="noStrike">
                <a:solidFill>
                  <a:srgbClr val="000000"/>
                </a:solidFill>
                <a:latin typeface="Arial"/>
              </a:rPr>
              <a:t>&lt;number&gt;</a:t>
            </a:fld>
            <a:endParaRPr b="0" lang="en-US" sz="1400" spc="-1" strike="noStrike">
              <a:latin typeface="Arial"/>
            </a:endParaRPr>
          </a:p>
        </p:txBody>
      </p:sp>
      <p:sp>
        <p:nvSpPr>
          <p:cNvPr id="424"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Special Machine Instructions</a:t>
            </a:r>
            <a:endParaRPr b="0" lang="en-US" sz="3600" spc="-1" strike="noStrike">
              <a:latin typeface="Arial"/>
            </a:endParaRPr>
          </a:p>
        </p:txBody>
      </p:sp>
      <p:sp>
        <p:nvSpPr>
          <p:cNvPr id="425"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479"/>
              </a:spcBef>
            </a:pPr>
            <a:r>
              <a:rPr b="0" lang="en-US" sz="2400" spc="-1" strike="noStrike">
                <a:solidFill>
                  <a:srgbClr val="000000"/>
                </a:solidFill>
                <a:latin typeface="Arial"/>
              </a:rPr>
              <a:t>Advantages to special machine instructions are:</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Arial"/>
              </a:rPr>
              <a:t>Works on uniprocessor or shared-memory multiprocessor</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Arial"/>
              </a:rPr>
              <a:t>Simple and easy to verify</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Arial"/>
              </a:rPr>
              <a:t>Permits multiple critical sections, each with its own variable</a:t>
            </a:r>
            <a:endParaRPr b="0" lang="en-US" sz="2400" spc="-1" strike="noStrike">
              <a:latin typeface="Arial"/>
            </a:endParaRPr>
          </a:p>
          <a:p>
            <a:pPr marL="343080" indent="-342360">
              <a:lnSpc>
                <a:spcPct val="90000"/>
              </a:lnSpc>
              <a:spcBef>
                <a:spcPts val="479"/>
              </a:spcBef>
            </a:pPr>
            <a:endParaRPr b="0" lang="en-US" sz="2400" spc="-1" strike="noStrike">
              <a:latin typeface="Arial"/>
            </a:endParaRPr>
          </a:p>
          <a:p>
            <a:pPr marL="343080" indent="-342360">
              <a:lnSpc>
                <a:spcPct val="90000"/>
              </a:lnSpc>
              <a:spcBef>
                <a:spcPts val="479"/>
              </a:spcBef>
            </a:pPr>
            <a:r>
              <a:rPr b="0" lang="en-US" sz="2400" spc="-1" strike="noStrike">
                <a:solidFill>
                  <a:srgbClr val="000000"/>
                </a:solidFill>
                <a:latin typeface="Arial"/>
              </a:rPr>
              <a:t>Drawbacks to special machine instructions are:</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Arial"/>
              </a:rPr>
              <a:t>Busy-waiting consumes processor time</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Arial"/>
              </a:rPr>
              <a:t>Starvation possible since the process that runs next is arbitrary.</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Arial"/>
              </a:rPr>
              <a:t>Deadlock is possible if p1 enters the critical section and is interrupted by a higher priority process p2.  p2 cannot enter due to p1, and p1 will not be scheduled due to p2.</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07C83440-D934-4A7E-9991-0CE717F8A78C}" type="slidenum">
              <a:rPr b="0" lang="en-US" sz="1400" spc="-1" strike="noStrike">
                <a:solidFill>
                  <a:srgbClr val="000000"/>
                </a:solidFill>
                <a:latin typeface="Arial"/>
              </a:rPr>
              <a:t>&lt;number&gt;</a:t>
            </a:fld>
            <a:endParaRPr b="0" lang="en-US" sz="1400" spc="-1" strike="noStrike">
              <a:latin typeface="Arial"/>
            </a:endParaRPr>
          </a:p>
        </p:txBody>
      </p:sp>
      <p:sp>
        <p:nvSpPr>
          <p:cNvPr id="427"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800" spc="-1" strike="noStrike">
                <a:solidFill>
                  <a:srgbClr val="000000"/>
                </a:solidFill>
                <a:latin typeface="Arial"/>
              </a:rPr>
              <a:t>OS or Language Approaches to Mutual Exclusion</a:t>
            </a:r>
            <a:endParaRPr b="0" lang="en-US" sz="2800" spc="-1" strike="noStrike">
              <a:latin typeface="Arial"/>
            </a:endParaRPr>
          </a:p>
        </p:txBody>
      </p:sp>
      <p:sp>
        <p:nvSpPr>
          <p:cNvPr id="428"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1" lang="en-US" sz="2400" spc="-1" strike="noStrike">
                <a:solidFill>
                  <a:srgbClr val="000000"/>
                </a:solidFill>
                <a:latin typeface="Arial"/>
              </a:rPr>
              <a:t>Semaphores:</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Semaphores are an OS or language mechanism to support concurrency.</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Proposed by Dijkstra in 1965.</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A semaphore is a variable with an integer value</a:t>
            </a: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may be initialized to a nonnegative number</a:t>
            </a: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wait(s) operation decrements the value</a:t>
            </a: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signal(s) operation increments value</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Queue is used to hold processes waiting on the semaphore.</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Semaphore operations are made atomic by the provider.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E1410435-52B2-4BCD-A06D-9D241A4D35CE}" type="slidenum">
              <a:rPr b="0" lang="en-US" sz="1400" spc="-1" strike="noStrike">
                <a:solidFill>
                  <a:srgbClr val="000000"/>
                </a:solidFill>
                <a:latin typeface="Arial"/>
              </a:rPr>
              <a:t>&lt;number&gt;</a:t>
            </a:fld>
            <a:endParaRPr b="0" lang="en-US" sz="1400" spc="-1" strike="noStrike">
              <a:latin typeface="Arial"/>
            </a:endParaRPr>
          </a:p>
        </p:txBody>
      </p:sp>
      <p:sp>
        <p:nvSpPr>
          <p:cNvPr id="430"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Types of Semaphores</a:t>
            </a:r>
            <a:endParaRPr b="0" lang="en-US" sz="3600" spc="-1" strike="noStrike">
              <a:latin typeface="Arial"/>
            </a:endParaRPr>
          </a:p>
        </p:txBody>
      </p:sp>
      <p:sp>
        <p:nvSpPr>
          <p:cNvPr id="431"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Strong semaphore:  queue uses FIFO order.  No starvation.</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Weak semaphore:  no queue ordering.  Could have starvation.</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Binary semaphore:  only two values, 0 and 1, but equally powerful as the general semaphore.  Like a flag.</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Counting semaphore:  a general semaphore with n values.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Mutex</a:t>
            </a:r>
            <a:endParaRPr b="0" lang="en-US" sz="3600" spc="-1" strike="noStrike">
              <a:latin typeface="Arial"/>
            </a:endParaRPr>
          </a:p>
        </p:txBody>
      </p:sp>
      <p:sp>
        <p:nvSpPr>
          <p:cNvPr id="433" name="CustomShape 2"/>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A concept related to a binary semaphore is a mutual exclusion lock, or mutex.</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 process that acquires or locks the mutex prevents others from so doing so, until the process releases or unlocks the mutex.</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Usually a mutex requires the process that locks it to be the one that unlocks it.</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This differs from a binary semaphore, where one can wait for another to signal it.</a:t>
            </a:r>
            <a:endParaRPr b="0" lang="en-US" sz="2400" spc="-1" strike="noStrike">
              <a:latin typeface="Arial"/>
            </a:endParaRPr>
          </a:p>
        </p:txBody>
      </p:sp>
      <p:sp>
        <p:nvSpPr>
          <p:cNvPr id="434" name="CustomShape 3"/>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D42EE463-CF4F-4104-80E0-CA87693BFCD4}" type="slidenum">
              <a:rPr b="0" lang="en-US" sz="1400" spc="-1" strike="noStrike">
                <a:solidFill>
                  <a:srgbClr val="000000"/>
                </a:solidFill>
                <a:latin typeface="Arial"/>
              </a:rPr>
              <a:t>&lt;number&gt;</a:t>
            </a:fld>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B3A65837-9BD7-431D-8F51-76F6004115D3}" type="slidenum">
              <a:rPr b="0" lang="en-US" sz="1400" spc="-1" strike="noStrike">
                <a:solidFill>
                  <a:srgbClr val="000000"/>
                </a:solidFill>
                <a:latin typeface="Arial"/>
              </a:rPr>
              <a:t>&lt;number&gt;</a:t>
            </a:fld>
            <a:endParaRPr b="0" lang="en-US" sz="1400" spc="-1" strike="noStrike">
              <a:latin typeface="Arial"/>
            </a:endParaRPr>
          </a:p>
        </p:txBody>
      </p:sp>
      <p:sp>
        <p:nvSpPr>
          <p:cNvPr id="285"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Concurrency</a:t>
            </a:r>
            <a:endParaRPr b="0" lang="en-US" sz="3600" spc="-1" strike="noStrike">
              <a:latin typeface="Arial"/>
            </a:endParaRPr>
          </a:p>
        </p:txBody>
      </p:sp>
      <p:sp>
        <p:nvSpPr>
          <p:cNvPr id="286"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Concurrency occurs in the following contexts:</a:t>
            </a:r>
            <a:endParaRPr b="0" lang="en-US" sz="2400" spc="-1" strike="noStrike">
              <a:latin typeface="Arial"/>
            </a:endParaRPr>
          </a:p>
          <a:p>
            <a:pPr>
              <a:lnSpc>
                <a:spcPct val="100000"/>
              </a:lnSpc>
              <a:spcBef>
                <a:spcPts val="479"/>
              </a:spcBef>
            </a:pP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Multiple applications:  running at once</a:t>
            </a:r>
            <a:endParaRPr b="0" lang="en-US" sz="2400" spc="-1" strike="noStrike">
              <a:latin typeface="Arial"/>
            </a:endParaRPr>
          </a:p>
          <a:p>
            <a:pPr>
              <a:lnSpc>
                <a:spcPct val="100000"/>
              </a:lnSpc>
            </a:pP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Structured applications:  applications made of multiple pieces running at once</a:t>
            </a:r>
            <a:endParaRPr b="0" lang="en-US" sz="2400" spc="-1" strike="noStrike">
              <a:latin typeface="Arial"/>
            </a:endParaRPr>
          </a:p>
          <a:p>
            <a:pPr>
              <a:lnSpc>
                <a:spcPct val="100000"/>
              </a:lnSpc>
            </a:pPr>
            <a:endParaRPr b="0" lang="en-US" sz="2400" spc="-1" strike="noStrike">
              <a:latin typeface="Arial"/>
            </a:endParaRPr>
          </a:p>
          <a:p>
            <a:pPr lvl="1" marL="743040" indent="-285120">
              <a:lnSpc>
                <a:spcPct val="100000"/>
              </a:lnSpc>
              <a:spcBef>
                <a:spcPts val="479"/>
              </a:spcBef>
              <a:buClr>
                <a:srgbClr val="000000"/>
              </a:buClr>
              <a:buFont typeface="Symbol"/>
              <a:buChar char=""/>
            </a:pPr>
            <a:r>
              <a:rPr b="1" lang="en-US" sz="2400" spc="-1" strike="noStrike">
                <a:solidFill>
                  <a:srgbClr val="000000"/>
                </a:solidFill>
                <a:latin typeface="Arial"/>
              </a:rPr>
              <a:t>OS Structure:  OS made of multiple pieces running at once.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Semaphore Behavior</a:t>
            </a:r>
            <a:endParaRPr b="0" lang="en-US" sz="3600" spc="-1" strike="noStrike">
              <a:latin typeface="Arial"/>
            </a:endParaRPr>
          </a:p>
        </p:txBody>
      </p:sp>
      <p:sp>
        <p:nvSpPr>
          <p:cNvPr id="436" name="CustomShape 2"/>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In general, there is no way to know before a process calls wait whether it will block or not.</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When a process calls signal to awaken a waiting process, both processes will continue running concurrently, so on a uniprocessor system, there is no way to know which one will actually proceed next.</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When you signal a semaphore, you don’t necessarily know whether another process is waiting, so the number of processes awakened at that time may be zero.</a:t>
            </a:r>
            <a:endParaRPr b="0" lang="en-US" sz="2400" spc="-1" strike="noStrike">
              <a:latin typeface="Arial"/>
            </a:endParaRPr>
          </a:p>
        </p:txBody>
      </p:sp>
      <p:sp>
        <p:nvSpPr>
          <p:cNvPr id="437" name="CustomShape 3"/>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41285A6B-45F5-45B0-86E3-213B0144A993}" type="slidenum">
              <a:rPr b="0" lang="en-US" sz="1400" spc="-1" strike="noStrike">
                <a:solidFill>
                  <a:srgbClr val="000000"/>
                </a:solidFill>
                <a:latin typeface="Arial"/>
              </a:rPr>
              <a:t>&lt;number&gt;</a:t>
            </a:fld>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F57D15DE-7325-421E-B879-82F655C674E8}" type="slidenum">
              <a:rPr b="0" lang="en-US" sz="1400" spc="-1" strike="noStrike">
                <a:solidFill>
                  <a:srgbClr val="000000"/>
                </a:solidFill>
                <a:latin typeface="Arial"/>
              </a:rPr>
              <a:t>&lt;number&gt;</a:t>
            </a:fld>
            <a:endParaRPr b="0" lang="en-US" sz="1400" spc="-1" strike="noStrike">
              <a:latin typeface="Arial"/>
            </a:endParaRPr>
          </a:p>
        </p:txBody>
      </p:sp>
      <p:sp>
        <p:nvSpPr>
          <p:cNvPr id="439" name="CustomShape 2"/>
          <p:cNvSpPr/>
          <p:nvPr/>
        </p:nvSpPr>
        <p:spPr>
          <a:xfrm>
            <a:off x="213120" y="304920"/>
            <a:ext cx="4048560" cy="6174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ea typeface="DejaVu Sans"/>
              </a:rPr>
              <a:t>struct semaphore </a:t>
            </a:r>
            <a:endParaRPr b="0" lang="en-US" sz="1600" spc="-1" strike="noStrike">
              <a:latin typeface="Arial"/>
            </a:endParaRPr>
          </a:p>
          <a:p>
            <a:pPr>
              <a:lnSpc>
                <a:spcPct val="100000"/>
              </a:lnSpc>
            </a:pPr>
            <a:r>
              <a:rPr b="0" lang="en-US" sz="1600" spc="-1" strike="noStrike">
                <a:solidFill>
                  <a:srgbClr val="000000"/>
                </a:solidFill>
                <a:latin typeface="Arial"/>
                <a:ea typeface="DejaVu Sans"/>
              </a:rPr>
              <a:t>{</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int count;</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queueType queue;</a:t>
            </a:r>
            <a:endParaRPr b="0" lang="en-US" sz="1600" spc="-1" strike="noStrike">
              <a:latin typeface="Arial"/>
            </a:endParaRPr>
          </a:p>
          <a:p>
            <a:pPr>
              <a:lnSpc>
                <a:spcPct val="100000"/>
              </a:lnSpc>
            </a:pPr>
            <a:r>
              <a:rPr b="0" lang="en-US" sz="1600" spc="-1" strike="noStrike">
                <a:solidFill>
                  <a:srgbClr val="000000"/>
                </a:solidFill>
                <a:latin typeface="Arial"/>
                <a:ea typeface="DejaVu Sans"/>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void wait(semaphore s)</a:t>
            </a:r>
            <a:endParaRPr b="0" lang="en-US" sz="1600" spc="-1" strike="noStrike">
              <a:latin typeface="Arial"/>
            </a:endParaRPr>
          </a:p>
          <a:p>
            <a:pPr>
              <a:lnSpc>
                <a:spcPct val="100000"/>
              </a:lnSpc>
            </a:pP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s.count--;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if (s.count &lt; 0)</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place this process in s.queue;</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block this process;</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void signal(semaphore s)</a:t>
            </a:r>
            <a:endParaRPr b="0" lang="en-US" sz="1600" spc="-1" strike="noStrike">
              <a:latin typeface="Arial"/>
            </a:endParaRPr>
          </a:p>
          <a:p>
            <a:pPr>
              <a:lnSpc>
                <a:spcPct val="100000"/>
              </a:lnSpc>
            </a:pP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s.count++;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if (s.count &lt;= 0)</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remove a process P from s.queue;</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place process P on the ready list;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a:t>
            </a:r>
            <a:endParaRPr b="0" lang="en-US" sz="1600" spc="-1" strike="noStrike">
              <a:latin typeface="Arial"/>
            </a:endParaRPr>
          </a:p>
        </p:txBody>
      </p:sp>
      <p:sp>
        <p:nvSpPr>
          <p:cNvPr id="440" name="CustomShape 3"/>
          <p:cNvSpPr/>
          <p:nvPr/>
        </p:nvSpPr>
        <p:spPr>
          <a:xfrm>
            <a:off x="4881960" y="165240"/>
            <a:ext cx="4048560" cy="6660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ea typeface="DejaVu Sans"/>
              </a:rPr>
              <a:t>struct binary_semaphore </a:t>
            </a:r>
            <a:endParaRPr b="0" lang="en-US" sz="1600" spc="-1" strike="noStrike">
              <a:latin typeface="Arial"/>
            </a:endParaRPr>
          </a:p>
          <a:p>
            <a:pPr>
              <a:lnSpc>
                <a:spcPct val="100000"/>
              </a:lnSpc>
            </a:pPr>
            <a:r>
              <a:rPr b="0" lang="en-US" sz="1600" spc="-1" strike="noStrike">
                <a:solidFill>
                  <a:srgbClr val="000000"/>
                </a:solidFill>
                <a:latin typeface="Arial"/>
                <a:ea typeface="DejaVu Sans"/>
              </a:rPr>
              <a:t>{</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enum (zero, one) value;</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queueType queue;</a:t>
            </a:r>
            <a:endParaRPr b="0" lang="en-US" sz="1600" spc="-1" strike="noStrike">
              <a:latin typeface="Arial"/>
            </a:endParaRPr>
          </a:p>
          <a:p>
            <a:pPr>
              <a:lnSpc>
                <a:spcPct val="100000"/>
              </a:lnSpc>
            </a:pPr>
            <a:r>
              <a:rPr b="0" lang="en-US" sz="1600" spc="-1" strike="noStrike">
                <a:solidFill>
                  <a:srgbClr val="000000"/>
                </a:solidFill>
                <a:latin typeface="Arial"/>
                <a:ea typeface="DejaVu Sans"/>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void waitB(binary_semaphore s)</a:t>
            </a:r>
            <a:endParaRPr b="0" lang="en-US" sz="1600" spc="-1" strike="noStrike">
              <a:latin typeface="Arial"/>
            </a:endParaRPr>
          </a:p>
          <a:p>
            <a:pPr>
              <a:lnSpc>
                <a:spcPct val="100000"/>
              </a:lnSpc>
            </a:pP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if (s.value == one)</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s.value = zero;</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else</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place this process in s.queue;</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block this process;</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void signalB(binary_semaphore s)</a:t>
            </a:r>
            <a:endParaRPr b="0" lang="en-US" sz="1600" spc="-1" strike="noStrike">
              <a:latin typeface="Arial"/>
            </a:endParaRPr>
          </a:p>
          <a:p>
            <a:pPr>
              <a:lnSpc>
                <a:spcPct val="100000"/>
              </a:lnSpc>
            </a:pP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if (s.queue.is_empty())</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s.value = one;</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else</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remove a process P from s.queue;</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place process P on the ready list;</a:t>
            </a:r>
            <a:endParaRPr b="0" lang="en-US" sz="1600" spc="-1" strike="noStrike">
              <a:latin typeface="Arial"/>
            </a:endParaRPr>
          </a:p>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a:t>
            </a:r>
            <a:endParaRPr b="0" lang="en-US" sz="1600" spc="-1" strike="noStrike">
              <a:latin typeface="Arial"/>
            </a:endParaRPr>
          </a:p>
          <a:p>
            <a:pPr>
              <a:lnSpc>
                <a:spcPct val="100000"/>
              </a:lnSpc>
            </a:pPr>
            <a:r>
              <a:rPr b="1" lang="en-US" sz="1600" spc="-1" strike="noStrike">
                <a:solidFill>
                  <a:srgbClr val="000000"/>
                </a:solidFill>
                <a:latin typeface="Arial"/>
                <a:ea typeface="DejaVu Sans"/>
              </a:rPr>
              <a:t>}</a:t>
            </a:r>
            <a:endParaRPr b="0" lang="en-US" sz="1600" spc="-1" strike="noStrike">
              <a:latin typeface="Arial"/>
            </a:endParaRPr>
          </a:p>
        </p:txBody>
      </p:sp>
      <p:sp>
        <p:nvSpPr>
          <p:cNvPr id="441" name="Line 4"/>
          <p:cNvSpPr/>
          <p:nvPr/>
        </p:nvSpPr>
        <p:spPr>
          <a:xfrm>
            <a:off x="4572000" y="0"/>
            <a:ext cx="360" cy="6858000"/>
          </a:xfrm>
          <a:prstGeom prst="line">
            <a:avLst/>
          </a:prstGeom>
          <a:ln w="9360">
            <a:solidFill>
              <a:schemeClr val="tx1"/>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A3E6CA27-D31D-45E1-BA05-7D5F1CB72110}" type="slidenum">
              <a:rPr b="0" lang="en-US" sz="1400" spc="-1" strike="noStrike">
                <a:solidFill>
                  <a:srgbClr val="000000"/>
                </a:solidFill>
                <a:latin typeface="Arial"/>
              </a:rPr>
              <a:t>&lt;number&gt;</a:t>
            </a:fld>
            <a:endParaRPr b="0" lang="en-US" sz="1400" spc="-1" strike="noStrike">
              <a:latin typeface="Arial"/>
            </a:endParaRPr>
          </a:p>
        </p:txBody>
      </p:sp>
      <p:pic>
        <p:nvPicPr>
          <p:cNvPr id="443" name="Picture 5" descr=""/>
          <p:cNvPicPr/>
          <p:nvPr/>
        </p:nvPicPr>
        <p:blipFill>
          <a:blip r:embed="rId1"/>
          <a:stretch/>
        </p:blipFill>
        <p:spPr>
          <a:xfrm>
            <a:off x="1189080" y="76320"/>
            <a:ext cx="6582600" cy="6628680"/>
          </a:xfrm>
          <a:prstGeom prst="rect">
            <a:avLst/>
          </a:prstGeom>
          <a:ln>
            <a:noFill/>
          </a:ln>
        </p:spPr>
      </p:pic>
      <p:sp>
        <p:nvSpPr>
          <p:cNvPr id="444" name="CustomShape 2"/>
          <p:cNvSpPr/>
          <p:nvPr/>
        </p:nvSpPr>
        <p:spPr>
          <a:xfrm>
            <a:off x="5128560" y="-39600"/>
            <a:ext cx="40683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Arial"/>
                <a:ea typeface="DejaVu Sans"/>
              </a:rPr>
              <a:t>D is producer, A,B,C are consumers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83E9441F-A7FD-4818-B0A5-D08162E5D12E}" type="slidenum">
              <a:rPr b="0" lang="en-US" sz="1400" spc="-1" strike="noStrike">
                <a:solidFill>
                  <a:srgbClr val="000000"/>
                </a:solidFill>
                <a:latin typeface="Arial"/>
              </a:rPr>
              <a:t>&lt;number&gt;</a:t>
            </a:fld>
            <a:endParaRPr b="0" lang="en-US" sz="1400" spc="-1" strike="noStrike">
              <a:latin typeface="Arial"/>
            </a:endParaRPr>
          </a:p>
        </p:txBody>
      </p:sp>
      <p:pic>
        <p:nvPicPr>
          <p:cNvPr id="446" name="Picture 3" descr=""/>
          <p:cNvPicPr/>
          <p:nvPr/>
        </p:nvPicPr>
        <p:blipFill>
          <a:blip r:embed="rId1"/>
          <a:stretch/>
        </p:blipFill>
        <p:spPr>
          <a:xfrm>
            <a:off x="914400" y="228600"/>
            <a:ext cx="7390800" cy="6388920"/>
          </a:xfrm>
          <a:prstGeom prst="rect">
            <a:avLst/>
          </a:prstGeom>
          <a:ln>
            <a:noFill/>
          </a:ln>
        </p:spPr>
      </p:pic>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C3300882-5E33-456D-A02B-6B5CCEAD56C0}" type="slidenum">
              <a:rPr b="0" lang="en-US" sz="1400" spc="-1" strike="noStrike">
                <a:solidFill>
                  <a:srgbClr val="000000"/>
                </a:solidFill>
                <a:latin typeface="Arial"/>
              </a:rPr>
              <a:t>&lt;number&gt;</a:t>
            </a:fld>
            <a:endParaRPr b="0" lang="en-US" sz="1400" spc="-1" strike="noStrike">
              <a:latin typeface="Arial"/>
            </a:endParaRPr>
          </a:p>
        </p:txBody>
      </p:sp>
      <p:pic>
        <p:nvPicPr>
          <p:cNvPr id="448" name="" descr=""/>
          <p:cNvPicPr/>
          <p:nvPr/>
        </p:nvPicPr>
        <p:blipFill>
          <a:blip r:embed="rId1"/>
          <a:stretch/>
        </p:blipFill>
        <p:spPr>
          <a:xfrm>
            <a:off x="1803240" y="304920"/>
            <a:ext cx="5460480" cy="6324120"/>
          </a:xfrm>
          <a:prstGeom prst="rect">
            <a:avLst/>
          </a:prstGeom>
          <a:ln>
            <a:noFill/>
          </a:ln>
        </p:spPr>
      </p:pic>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B40DB228-3B4C-4302-B9D3-4251E17A598B}" type="slidenum">
              <a:rPr b="0" lang="en-US" sz="1400" spc="-1" strike="noStrike">
                <a:solidFill>
                  <a:srgbClr val="000000"/>
                </a:solidFill>
                <a:latin typeface="Arial"/>
              </a:rPr>
              <a:t>&lt;number&gt;</a:t>
            </a:fld>
            <a:endParaRPr b="0" lang="en-US" sz="1400" spc="-1" strike="noStrike">
              <a:latin typeface="Arial"/>
            </a:endParaRPr>
          </a:p>
        </p:txBody>
      </p:sp>
      <p:pic>
        <p:nvPicPr>
          <p:cNvPr id="450" name="Picture 2" descr=""/>
          <p:cNvPicPr/>
          <p:nvPr/>
        </p:nvPicPr>
        <p:blipFill>
          <a:blip r:embed="rId1"/>
          <a:stretch/>
        </p:blipFill>
        <p:spPr>
          <a:xfrm>
            <a:off x="1252440" y="76320"/>
            <a:ext cx="6417720" cy="6628680"/>
          </a:xfrm>
          <a:prstGeom prst="rect">
            <a:avLst/>
          </a:prstGeom>
          <a:ln>
            <a:noFill/>
          </a:ln>
        </p:spPr>
      </p:pic>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33444767-4570-4208-BB51-93FB97193921}" type="slidenum">
              <a:rPr b="0" lang="en-US" sz="1400" spc="-1" strike="noStrike">
                <a:solidFill>
                  <a:srgbClr val="000000"/>
                </a:solidFill>
                <a:latin typeface="Arial"/>
              </a:rPr>
              <a:t>&lt;number&gt;</a:t>
            </a:fld>
            <a:endParaRPr b="0" lang="en-US" sz="1400" spc="-1" strike="noStrike">
              <a:latin typeface="Arial"/>
            </a:endParaRPr>
          </a:p>
        </p:txBody>
      </p:sp>
      <p:sp>
        <p:nvSpPr>
          <p:cNvPr id="452"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Semaphores</a:t>
            </a:r>
            <a:endParaRPr b="0" lang="en-US" sz="3600" spc="-1" strike="noStrike">
              <a:latin typeface="Arial"/>
            </a:endParaRPr>
          </a:p>
        </p:txBody>
      </p:sp>
      <p:sp>
        <p:nvSpPr>
          <p:cNvPr id="453" name="CustomShape 3"/>
          <p:cNvSpPr/>
          <p:nvPr/>
        </p:nvSpPr>
        <p:spPr>
          <a:xfrm>
            <a:off x="228600" y="1981080"/>
            <a:ext cx="8686080" cy="4114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To allow more than one process into a critical sections, initialize the semaphore s to that number.</a:t>
            </a:r>
            <a:endParaRPr b="0" lang="en-US" sz="2400" spc="-1" strike="noStrike">
              <a:latin typeface="Arial"/>
            </a:endParaRPr>
          </a:p>
          <a:p>
            <a:pPr>
              <a:lnSpc>
                <a:spcPct val="100000"/>
              </a:lnSpc>
              <a:spcBef>
                <a:spcPts val="400"/>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Values of a semaphore s:</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s &gt; 0:   s processes may wait(s) without delay</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s = 0:   no processes waiting</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s &lt; 0:   s processes are suspended waiting on 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DB234123-9FE6-44EB-A831-B84D3A3EAE49}" type="slidenum">
              <a:rPr b="0" lang="en-US" sz="1400" spc="-1" strike="noStrike">
                <a:solidFill>
                  <a:srgbClr val="000000"/>
                </a:solidFill>
                <a:latin typeface="Arial"/>
              </a:rPr>
              <a:t>&lt;number&gt;</a:t>
            </a:fld>
            <a:endParaRPr b="0" lang="en-US" sz="1400" spc="-1" strike="noStrike">
              <a:latin typeface="Arial"/>
            </a:endParaRPr>
          </a:p>
        </p:txBody>
      </p:sp>
      <p:sp>
        <p:nvSpPr>
          <p:cNvPr id="455"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Producer / Consumer Problem</a:t>
            </a:r>
            <a:endParaRPr b="0" lang="en-US" sz="3600" spc="-1" strike="noStrike">
              <a:latin typeface="Arial"/>
            </a:endParaRPr>
          </a:p>
        </p:txBody>
      </p:sp>
      <p:sp>
        <p:nvSpPr>
          <p:cNvPr id="456"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Suppose there are one or more producers generating some type of data and putting it in a buffer, and there is one consumer taking items out of the buffer.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The system is to be constrained to prevent overlapping buffer operations.</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93D34FB7-4F1F-4BC3-BF53-9EF08420513B}" type="slidenum">
              <a:rPr b="0" lang="en-US" sz="1400" spc="-1" strike="noStrike">
                <a:solidFill>
                  <a:srgbClr val="000000"/>
                </a:solidFill>
                <a:latin typeface="Arial"/>
              </a:rPr>
              <a:t>&lt;number&gt;</a:t>
            </a:fld>
            <a:endParaRPr b="0" lang="en-US" sz="1400" spc="-1" strike="noStrike">
              <a:latin typeface="Arial"/>
            </a:endParaRPr>
          </a:p>
        </p:txBody>
      </p:sp>
      <p:sp>
        <p:nvSpPr>
          <p:cNvPr id="458" name="Line 2"/>
          <p:cNvSpPr/>
          <p:nvPr/>
        </p:nvSpPr>
        <p:spPr>
          <a:xfrm flipH="1">
            <a:off x="2286000" y="914400"/>
            <a:ext cx="3047760" cy="1143000"/>
          </a:xfrm>
          <a:prstGeom prst="line">
            <a:avLst/>
          </a:prstGeom>
          <a:ln w="9360">
            <a:solidFill>
              <a:schemeClr val="tx1"/>
            </a:solidFill>
            <a:round/>
            <a:tailEnd len="med" type="triangle" w="med"/>
          </a:ln>
        </p:spPr>
        <p:style>
          <a:lnRef idx="0"/>
          <a:fillRef idx="0"/>
          <a:effectRef idx="0"/>
          <a:fontRef idx="minor"/>
        </p:style>
      </p:sp>
      <p:sp>
        <p:nvSpPr>
          <p:cNvPr id="459" name="Line 3"/>
          <p:cNvSpPr/>
          <p:nvPr/>
        </p:nvSpPr>
        <p:spPr>
          <a:xfrm flipH="1">
            <a:off x="2438280" y="1371600"/>
            <a:ext cx="2819520" cy="914400"/>
          </a:xfrm>
          <a:prstGeom prst="line">
            <a:avLst/>
          </a:prstGeom>
          <a:ln w="9360">
            <a:solidFill>
              <a:schemeClr val="tx1"/>
            </a:solidFill>
            <a:round/>
            <a:tailEnd len="med" type="triangle" w="med"/>
          </a:ln>
        </p:spPr>
        <p:style>
          <a:lnRef idx="0"/>
          <a:fillRef idx="0"/>
          <a:effectRef idx="0"/>
          <a:fontRef idx="minor"/>
        </p:style>
      </p:sp>
      <p:sp>
        <p:nvSpPr>
          <p:cNvPr id="460" name="CustomShape 4"/>
          <p:cNvSpPr/>
          <p:nvPr/>
        </p:nvSpPr>
        <p:spPr>
          <a:xfrm>
            <a:off x="5482080" y="650880"/>
            <a:ext cx="3381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Wait before buffer append</a:t>
            </a:r>
            <a:endParaRPr b="0" lang="en-US" sz="2400" spc="-1" strike="noStrike">
              <a:latin typeface="Arial"/>
            </a:endParaRPr>
          </a:p>
        </p:txBody>
      </p:sp>
      <p:sp>
        <p:nvSpPr>
          <p:cNvPr id="461" name="CustomShape 5"/>
          <p:cNvSpPr/>
          <p:nvPr/>
        </p:nvSpPr>
        <p:spPr>
          <a:xfrm>
            <a:off x="5472000" y="1108080"/>
            <a:ext cx="35395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Append to buffer (produce)</a:t>
            </a:r>
            <a:endParaRPr b="0" lang="en-US" sz="2400" spc="-1" strike="noStrike">
              <a:latin typeface="Arial"/>
            </a:endParaRPr>
          </a:p>
        </p:txBody>
      </p:sp>
      <p:sp>
        <p:nvSpPr>
          <p:cNvPr id="462" name="Line 6"/>
          <p:cNvSpPr/>
          <p:nvPr/>
        </p:nvSpPr>
        <p:spPr>
          <a:xfrm flipV="1">
            <a:off x="2438280" y="1904760"/>
            <a:ext cx="2743200" cy="609840"/>
          </a:xfrm>
          <a:prstGeom prst="line">
            <a:avLst/>
          </a:prstGeom>
          <a:ln w="9360">
            <a:solidFill>
              <a:schemeClr val="tx1"/>
            </a:solidFill>
            <a:round/>
            <a:headEnd len="med" type="triangle" w="med"/>
          </a:ln>
        </p:spPr>
        <p:style>
          <a:lnRef idx="0"/>
          <a:fillRef idx="0"/>
          <a:effectRef idx="0"/>
          <a:fontRef idx="minor"/>
        </p:style>
      </p:sp>
      <p:sp>
        <p:nvSpPr>
          <p:cNvPr id="463" name="CustomShape 7"/>
          <p:cNvSpPr/>
          <p:nvPr/>
        </p:nvSpPr>
        <p:spPr>
          <a:xfrm>
            <a:off x="5470200" y="1641600"/>
            <a:ext cx="34225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Increment n (buffer count)</a:t>
            </a:r>
            <a:endParaRPr b="0" lang="en-US" sz="2400" spc="-1" strike="noStrike">
              <a:latin typeface="Arial"/>
            </a:endParaRPr>
          </a:p>
        </p:txBody>
      </p:sp>
      <p:sp>
        <p:nvSpPr>
          <p:cNvPr id="464" name="Line 8"/>
          <p:cNvSpPr/>
          <p:nvPr/>
        </p:nvSpPr>
        <p:spPr>
          <a:xfrm flipV="1">
            <a:off x="2590560" y="2438280"/>
            <a:ext cx="2590920" cy="380880"/>
          </a:xfrm>
          <a:prstGeom prst="line">
            <a:avLst/>
          </a:prstGeom>
          <a:ln w="9360">
            <a:solidFill>
              <a:schemeClr val="tx1"/>
            </a:solidFill>
            <a:round/>
            <a:headEnd len="med" type="triangle" w="med"/>
          </a:ln>
        </p:spPr>
        <p:style>
          <a:lnRef idx="0"/>
          <a:fillRef idx="0"/>
          <a:effectRef idx="0"/>
          <a:fontRef idx="minor"/>
        </p:style>
      </p:sp>
      <p:sp>
        <p:nvSpPr>
          <p:cNvPr id="465" name="CustomShape 9"/>
          <p:cNvSpPr/>
          <p:nvPr/>
        </p:nvSpPr>
        <p:spPr>
          <a:xfrm>
            <a:off x="5472000" y="2174760"/>
            <a:ext cx="2591640" cy="821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If buffer was empty</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signal consumer </a:t>
            </a:r>
            <a:endParaRPr b="0" lang="en-US" sz="2400" spc="-1" strike="noStrike">
              <a:latin typeface="Arial"/>
            </a:endParaRPr>
          </a:p>
        </p:txBody>
      </p:sp>
      <p:sp>
        <p:nvSpPr>
          <p:cNvPr id="466" name="Line 10"/>
          <p:cNvSpPr/>
          <p:nvPr/>
        </p:nvSpPr>
        <p:spPr>
          <a:xfrm>
            <a:off x="2514600" y="3200400"/>
            <a:ext cx="2590560" cy="75960"/>
          </a:xfrm>
          <a:prstGeom prst="line">
            <a:avLst/>
          </a:prstGeom>
          <a:ln w="9360">
            <a:solidFill>
              <a:schemeClr val="tx1"/>
            </a:solidFill>
            <a:round/>
            <a:headEnd len="med" type="triangle" w="med"/>
          </a:ln>
        </p:spPr>
        <p:style>
          <a:lnRef idx="0"/>
          <a:fillRef idx="0"/>
          <a:effectRef idx="0"/>
          <a:fontRef idx="minor"/>
        </p:style>
      </p:sp>
      <p:sp>
        <p:nvSpPr>
          <p:cNvPr id="467" name="CustomShape 11"/>
          <p:cNvSpPr/>
          <p:nvPr/>
        </p:nvSpPr>
        <p:spPr>
          <a:xfrm>
            <a:off x="5547960" y="3013200"/>
            <a:ext cx="33796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Allow others to use buffer</a:t>
            </a:r>
            <a:endParaRPr b="0" lang="en-US" sz="2400" spc="-1" strike="noStrike">
              <a:latin typeface="Arial"/>
            </a:endParaRPr>
          </a:p>
        </p:txBody>
      </p:sp>
      <p:sp>
        <p:nvSpPr>
          <p:cNvPr id="468" name="Line 12"/>
          <p:cNvSpPr/>
          <p:nvPr/>
        </p:nvSpPr>
        <p:spPr>
          <a:xfrm flipV="1">
            <a:off x="2514600" y="4190760"/>
            <a:ext cx="2666880" cy="152640"/>
          </a:xfrm>
          <a:prstGeom prst="line">
            <a:avLst/>
          </a:prstGeom>
          <a:ln w="9360">
            <a:solidFill>
              <a:schemeClr val="tx1"/>
            </a:solidFill>
            <a:round/>
            <a:headEnd len="med" type="triangle" w="med"/>
          </a:ln>
        </p:spPr>
        <p:style>
          <a:lnRef idx="0"/>
          <a:fillRef idx="0"/>
          <a:effectRef idx="0"/>
          <a:fontRef idx="minor"/>
        </p:style>
      </p:sp>
      <p:sp>
        <p:nvSpPr>
          <p:cNvPr id="469" name="CustomShape 13"/>
          <p:cNvSpPr/>
          <p:nvPr/>
        </p:nvSpPr>
        <p:spPr>
          <a:xfrm>
            <a:off x="5470560" y="3927600"/>
            <a:ext cx="3440520" cy="821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Wait for producer to tell</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us something is in buffer</a:t>
            </a:r>
            <a:endParaRPr b="0" lang="en-US" sz="2400" spc="-1" strike="noStrike">
              <a:latin typeface="Arial"/>
            </a:endParaRPr>
          </a:p>
        </p:txBody>
      </p:sp>
      <p:sp>
        <p:nvSpPr>
          <p:cNvPr id="470" name="Line 14"/>
          <p:cNvSpPr/>
          <p:nvPr/>
        </p:nvSpPr>
        <p:spPr>
          <a:xfrm>
            <a:off x="2590560" y="5029200"/>
            <a:ext cx="2514600" cy="75960"/>
          </a:xfrm>
          <a:prstGeom prst="line">
            <a:avLst/>
          </a:prstGeom>
          <a:ln w="9360">
            <a:solidFill>
              <a:schemeClr val="tx1"/>
            </a:solidFill>
            <a:round/>
            <a:headEnd len="med" type="triangle" w="med"/>
          </a:ln>
        </p:spPr>
        <p:style>
          <a:lnRef idx="0"/>
          <a:fillRef idx="0"/>
          <a:effectRef idx="0"/>
          <a:fontRef idx="minor"/>
        </p:style>
      </p:sp>
      <p:sp>
        <p:nvSpPr>
          <p:cNvPr id="471" name="CustomShape 15"/>
          <p:cNvSpPr/>
          <p:nvPr/>
        </p:nvSpPr>
        <p:spPr>
          <a:xfrm>
            <a:off x="5557680" y="4842000"/>
            <a:ext cx="323028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Wait for buffer operation</a:t>
            </a:r>
            <a:endParaRPr b="0" lang="en-US" sz="2400" spc="-1" strike="noStrike">
              <a:latin typeface="Arial"/>
            </a:endParaRPr>
          </a:p>
        </p:txBody>
      </p:sp>
      <p:sp>
        <p:nvSpPr>
          <p:cNvPr id="472" name="Line 16"/>
          <p:cNvSpPr/>
          <p:nvPr/>
        </p:nvSpPr>
        <p:spPr>
          <a:xfrm>
            <a:off x="2666880" y="5486400"/>
            <a:ext cx="2438280" cy="152280"/>
          </a:xfrm>
          <a:prstGeom prst="line">
            <a:avLst/>
          </a:prstGeom>
          <a:ln w="9360">
            <a:solidFill>
              <a:schemeClr val="tx1"/>
            </a:solidFill>
            <a:round/>
            <a:headEnd len="med" type="triangle" w="med"/>
          </a:ln>
        </p:spPr>
        <p:style>
          <a:lnRef idx="0"/>
          <a:fillRef idx="0"/>
          <a:effectRef idx="0"/>
          <a:fontRef idx="minor"/>
        </p:style>
      </p:sp>
      <p:sp>
        <p:nvSpPr>
          <p:cNvPr id="473" name="CustomShape 17"/>
          <p:cNvSpPr/>
          <p:nvPr/>
        </p:nvSpPr>
        <p:spPr>
          <a:xfrm>
            <a:off x="5543640" y="5410080"/>
            <a:ext cx="3503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Remove, decrement, signal</a:t>
            </a:r>
            <a:endParaRPr b="0" lang="en-US" sz="2400" spc="-1" strike="noStrike">
              <a:latin typeface="Arial"/>
            </a:endParaRPr>
          </a:p>
        </p:txBody>
      </p:sp>
      <p:sp>
        <p:nvSpPr>
          <p:cNvPr id="474" name="CustomShape 18"/>
          <p:cNvSpPr/>
          <p:nvPr/>
        </p:nvSpPr>
        <p:spPr>
          <a:xfrm>
            <a:off x="5546520" y="5908680"/>
            <a:ext cx="17323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Process item</a:t>
            </a:r>
            <a:endParaRPr b="0" lang="en-US" sz="2400" spc="-1" strike="noStrike">
              <a:latin typeface="Arial"/>
            </a:endParaRPr>
          </a:p>
        </p:txBody>
      </p:sp>
      <p:sp>
        <p:nvSpPr>
          <p:cNvPr id="475" name="Line 19"/>
          <p:cNvSpPr/>
          <p:nvPr/>
        </p:nvSpPr>
        <p:spPr>
          <a:xfrm>
            <a:off x="2666880" y="5943600"/>
            <a:ext cx="2438280" cy="152280"/>
          </a:xfrm>
          <a:prstGeom prst="line">
            <a:avLst/>
          </a:prstGeom>
          <a:ln w="9360">
            <a:solidFill>
              <a:schemeClr val="tx1"/>
            </a:solidFill>
            <a:round/>
            <a:headEnd len="med" type="triangle" w="med"/>
          </a:ln>
        </p:spPr>
        <p:style>
          <a:lnRef idx="0"/>
          <a:fillRef idx="0"/>
          <a:effectRef idx="0"/>
          <a:fontRef idx="minor"/>
        </p:style>
      </p:sp>
      <p:sp>
        <p:nvSpPr>
          <p:cNvPr id="476" name="Line 20"/>
          <p:cNvSpPr/>
          <p:nvPr/>
        </p:nvSpPr>
        <p:spPr>
          <a:xfrm>
            <a:off x="3047760" y="6324480"/>
            <a:ext cx="2057400" cy="228600"/>
          </a:xfrm>
          <a:prstGeom prst="line">
            <a:avLst/>
          </a:prstGeom>
          <a:ln w="9360">
            <a:solidFill>
              <a:schemeClr val="tx1"/>
            </a:solidFill>
            <a:round/>
            <a:headEnd len="med" type="triangle" w="med"/>
          </a:ln>
        </p:spPr>
        <p:style>
          <a:lnRef idx="0"/>
          <a:fillRef idx="0"/>
          <a:effectRef idx="0"/>
          <a:fontRef idx="minor"/>
        </p:style>
      </p:sp>
      <p:sp>
        <p:nvSpPr>
          <p:cNvPr id="477" name="CustomShape 21"/>
          <p:cNvSpPr/>
          <p:nvPr/>
        </p:nvSpPr>
        <p:spPr>
          <a:xfrm>
            <a:off x="5557320" y="6324480"/>
            <a:ext cx="27500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Buffer is empty, wait</a:t>
            </a:r>
            <a:endParaRPr b="0" lang="en-US" sz="2400" spc="-1" strike="noStrike">
              <a:latin typeface="Arial"/>
            </a:endParaRPr>
          </a:p>
        </p:txBody>
      </p:sp>
      <p:sp>
        <p:nvSpPr>
          <p:cNvPr id="478" name="CustomShape 22"/>
          <p:cNvSpPr/>
          <p:nvPr/>
        </p:nvSpPr>
        <p:spPr>
          <a:xfrm>
            <a:off x="914400" y="0"/>
            <a:ext cx="3123360" cy="6300720"/>
          </a:xfrm>
          <a:prstGeom prst="rect">
            <a:avLst/>
          </a:prstGeom>
          <a:noFill/>
          <a:ln>
            <a:noFill/>
          </a:ln>
        </p:spPr>
        <p:style>
          <a:lnRef idx="0"/>
          <a:fillRef idx="0"/>
          <a:effectRef idx="0"/>
          <a:fontRef idx="minor"/>
        </p:style>
        <p:txBody>
          <a:bodyPr lIns="90000" rIns="90000" tIns="45000" bIns="45000"/>
          <a:p>
            <a:pPr>
              <a:lnSpc>
                <a:spcPct val="35000"/>
              </a:lnSpc>
              <a:spcBef>
                <a:spcPts val="799"/>
              </a:spcBef>
            </a:pPr>
            <a:endParaRPr b="0" lang="en-US" sz="1800" spc="-1" strike="noStrike">
              <a:latin typeface="Arial"/>
            </a:endParaRPr>
          </a:p>
          <a:p>
            <a:pPr>
              <a:lnSpc>
                <a:spcPct val="35000"/>
              </a:lnSpc>
              <a:spcBef>
                <a:spcPts val="799"/>
              </a:spcBef>
            </a:pPr>
            <a:r>
              <a:rPr b="0" lang="en-US" sz="1600" spc="-1" strike="noStrike">
                <a:solidFill>
                  <a:srgbClr val="000000"/>
                </a:solidFill>
                <a:latin typeface="Arial"/>
                <a:ea typeface="DejaVu Sans"/>
              </a:rPr>
              <a:t>/* program producerconsumer */</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int n;</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binary_semaphore s=1;</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binary_semaphore delay = 0;</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void producer()</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while (true)</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produce();</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waitB(s);</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append(); </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n++;</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if (n==1)</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signalB(delay);</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signalB(s);</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void consumer()</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waitB(delay); </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while (true)</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waitB(s);</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take(); </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n--;</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signalB(s);</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consume();</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if (n==0)</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waitB(delay);</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CF27170A-8A2B-4AE6-9B46-CCB463474E85}" type="slidenum">
              <a:rPr b="0" lang="en-US" sz="1400" spc="-1" strike="noStrike">
                <a:solidFill>
                  <a:srgbClr val="000000"/>
                </a:solidFill>
                <a:latin typeface="Arial"/>
              </a:rPr>
              <a:t>&lt;number&gt;</a:t>
            </a:fld>
            <a:endParaRPr b="0" lang="en-US" sz="1400" spc="-1" strike="noStrike">
              <a:latin typeface="Arial"/>
            </a:endParaRPr>
          </a:p>
        </p:txBody>
      </p:sp>
      <p:sp>
        <p:nvSpPr>
          <p:cNvPr id="480"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Problem</a:t>
            </a:r>
            <a:endParaRPr b="0" lang="en-US" sz="3600" spc="-1" strike="noStrike">
              <a:latin typeface="Arial"/>
            </a:endParaRPr>
          </a:p>
        </p:txBody>
      </p:sp>
      <p:sp>
        <p:nvSpPr>
          <p:cNvPr id="481"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There is a problem with the code on the previous slide.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The producer may increment n before the consumer tests for n==0.</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This leads the consumer to not wait on the delay semaphore as it normally would.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If the consumer runs again immediately, it will attempt to take one from the buffer that isn’t there.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ECD0B60C-791D-4929-ACC8-34D780D06B43}" type="slidenum">
              <a:rPr b="0" lang="en-US" sz="1400" spc="-1" strike="noStrike">
                <a:solidFill>
                  <a:srgbClr val="000000"/>
                </a:solidFill>
                <a:latin typeface="Arial"/>
              </a:rPr>
              <a:t>&lt;number&gt;</a:t>
            </a:fld>
            <a:endParaRPr b="0" lang="en-US" sz="1400" spc="-1" strike="noStrike">
              <a:latin typeface="Arial"/>
            </a:endParaRPr>
          </a:p>
        </p:txBody>
      </p:sp>
      <p:sp>
        <p:nvSpPr>
          <p:cNvPr id="288"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Principles of Concurrency</a:t>
            </a:r>
            <a:endParaRPr b="0" lang="en-US" sz="3600" spc="-1" strike="noStrike">
              <a:latin typeface="Arial"/>
            </a:endParaRPr>
          </a:p>
        </p:txBody>
      </p:sp>
      <p:sp>
        <p:nvSpPr>
          <p:cNvPr id="289"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479"/>
              </a:spcBef>
            </a:pPr>
            <a:r>
              <a:rPr b="0" lang="en-US" sz="2400" spc="-1" strike="noStrike">
                <a:solidFill>
                  <a:srgbClr val="000000"/>
                </a:solidFill>
                <a:latin typeface="Arial"/>
              </a:rPr>
              <a:t>Some of the problems in running more than one process at a time (interleaved uniprocessor or multiprocessor):</a:t>
            </a:r>
            <a:endParaRPr b="0" lang="en-US" sz="2400" spc="-1" strike="noStrike">
              <a:latin typeface="Arial"/>
            </a:endParaRPr>
          </a:p>
          <a:p>
            <a:pPr marL="343080" indent="-342360">
              <a:lnSpc>
                <a:spcPct val="90000"/>
              </a:lnSpc>
              <a:spcBef>
                <a:spcPts val="479"/>
              </a:spcBef>
            </a:pPr>
            <a:endParaRPr b="0" lang="en-US" sz="2400" spc="-1" strike="noStrike">
              <a:latin typeface="Arial"/>
            </a:endParaRPr>
          </a:p>
          <a:p>
            <a:pPr marL="343080" indent="-342360">
              <a:lnSpc>
                <a:spcPct val="90000"/>
              </a:lnSpc>
              <a:spcBef>
                <a:spcPts val="479"/>
              </a:spcBef>
              <a:buClr>
                <a:srgbClr val="000000"/>
              </a:buClr>
              <a:buFont typeface="Symbol"/>
              <a:buChar char=""/>
            </a:pPr>
            <a:r>
              <a:rPr b="1" lang="en-US" sz="2400" spc="-1" strike="noStrike">
                <a:solidFill>
                  <a:srgbClr val="000000"/>
                </a:solidFill>
                <a:latin typeface="Arial"/>
              </a:rPr>
              <a:t>Sharing of resources among processes, for example, a variable.  If two or more processes use a variable, then the order of execution may be critical.</a:t>
            </a:r>
            <a:endParaRPr b="0" lang="en-US" sz="2400" spc="-1" strike="noStrike">
              <a:latin typeface="Arial"/>
            </a:endParaRPr>
          </a:p>
          <a:p>
            <a:pPr marL="343080" indent="-342360">
              <a:lnSpc>
                <a:spcPct val="90000"/>
              </a:lnSpc>
              <a:spcBef>
                <a:spcPts val="479"/>
              </a:spcBef>
              <a:buClr>
                <a:srgbClr val="000000"/>
              </a:buClr>
              <a:buFont typeface="Symbol"/>
              <a:buChar char=""/>
            </a:pPr>
            <a:r>
              <a:rPr b="1" lang="en-US" sz="2400" spc="-1" strike="noStrike">
                <a:solidFill>
                  <a:srgbClr val="000000"/>
                </a:solidFill>
                <a:latin typeface="Arial"/>
              </a:rPr>
              <a:t>Allocation of resources. </a:t>
            </a:r>
            <a:r>
              <a:rPr b="0" lang="en-US" sz="2400" spc="-1" strike="noStrike">
                <a:solidFill>
                  <a:srgbClr val="000000"/>
                </a:solidFill>
                <a:latin typeface="Arial"/>
              </a:rPr>
              <a:t> (Deadlocks).</a:t>
            </a:r>
            <a:endParaRPr b="0" lang="en-US" sz="2400" spc="-1" strike="noStrike">
              <a:latin typeface="Arial"/>
            </a:endParaRPr>
          </a:p>
          <a:p>
            <a:pPr marL="343080" indent="-342360">
              <a:lnSpc>
                <a:spcPct val="90000"/>
              </a:lnSpc>
              <a:spcBef>
                <a:spcPts val="479"/>
              </a:spcBef>
              <a:buClr>
                <a:srgbClr val="000000"/>
              </a:buClr>
              <a:buFont typeface="Symbol"/>
              <a:buChar char=""/>
            </a:pPr>
            <a:r>
              <a:rPr b="1" lang="en-US" sz="2400" spc="-1" strike="noStrike">
                <a:solidFill>
                  <a:srgbClr val="000000"/>
                </a:solidFill>
                <a:latin typeface="Arial"/>
              </a:rPr>
              <a:t>Debugging:  since bug may be due to particular order of process execution and therefore hard to reproduce.</a:t>
            </a:r>
            <a:endParaRPr b="0" lang="en-US" sz="2400" spc="-1" strike="noStrike">
              <a:latin typeface="Arial"/>
            </a:endParaRPr>
          </a:p>
          <a:p>
            <a:pPr>
              <a:lnSpc>
                <a:spcPct val="90000"/>
              </a:lnSpc>
              <a:spcBef>
                <a:spcPts val="479"/>
              </a:spcBef>
            </a:pPr>
            <a:endParaRPr b="0" lang="en-US" sz="2400" spc="-1" strike="noStrike">
              <a:latin typeface="Arial"/>
            </a:endParaRPr>
          </a:p>
          <a:p>
            <a:pPr marL="343080" indent="-342360">
              <a:lnSpc>
                <a:spcPct val="90000"/>
              </a:lnSpc>
              <a:spcBef>
                <a:spcPts val="479"/>
              </a:spcBef>
            </a:pPr>
            <a:r>
              <a:rPr b="1" lang="en-US" sz="2400" spc="-1" strike="noStrike">
                <a:solidFill>
                  <a:srgbClr val="000000"/>
                </a:solidFill>
                <a:latin typeface="Arial"/>
              </a:rPr>
              <a:t>The relative order of execution of concurrent processes is unpredictable, because so many things can affect how processes run (interrupts, activities of other processes, scheduler, etc.)</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B3F336EB-1185-444C-AEB1-AD7B8041FE7E}" type="slidenum">
              <a:rPr b="0" lang="en-US" sz="1400" spc="-1" strike="noStrike">
                <a:solidFill>
                  <a:srgbClr val="000000"/>
                </a:solidFill>
                <a:latin typeface="Arial"/>
              </a:rPr>
              <a:t>&lt;number&gt;</a:t>
            </a:fld>
            <a:endParaRPr b="0" lang="en-US" sz="1400" spc="-1" strike="noStrike">
              <a:latin typeface="Arial"/>
            </a:endParaRPr>
          </a:p>
        </p:txBody>
      </p:sp>
      <p:sp>
        <p:nvSpPr>
          <p:cNvPr id="483" name="CustomShape 2"/>
          <p:cNvSpPr/>
          <p:nvPr/>
        </p:nvSpPr>
        <p:spPr>
          <a:xfrm>
            <a:off x="457200" y="76320"/>
            <a:ext cx="8228880" cy="824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Solution</a:t>
            </a:r>
            <a:endParaRPr b="0" lang="en-US" sz="3600" spc="-1" strike="noStrike">
              <a:latin typeface="Arial"/>
            </a:endParaRPr>
          </a:p>
        </p:txBody>
      </p:sp>
      <p:sp>
        <p:nvSpPr>
          <p:cNvPr id="484" name="CustomShape 3"/>
          <p:cNvSpPr/>
          <p:nvPr/>
        </p:nvSpPr>
        <p:spPr>
          <a:xfrm>
            <a:off x="457200" y="1905120"/>
            <a:ext cx="4037760" cy="4525200"/>
          </a:xfrm>
          <a:prstGeom prst="rect">
            <a:avLst/>
          </a:prstGeom>
          <a:noFill/>
          <a:ln>
            <a:noFill/>
          </a:ln>
        </p:spPr>
        <p:style>
          <a:lnRef idx="0"/>
          <a:fillRef idx="0"/>
          <a:effectRef idx="0"/>
          <a:fontRef idx="minor"/>
        </p:style>
        <p:txBody>
          <a:bodyPr lIns="90000" rIns="90000" tIns="45000" bIns="45000"/>
          <a:p>
            <a:pPr marL="343080" indent="-342360">
              <a:lnSpc>
                <a:spcPct val="80000"/>
              </a:lnSpc>
              <a:spcBef>
                <a:spcPts val="320"/>
              </a:spcBef>
            </a:pPr>
            <a:r>
              <a:rPr b="0" lang="en-US" sz="1600" spc="-1" strike="noStrike">
                <a:solidFill>
                  <a:srgbClr val="000000"/>
                </a:solidFill>
                <a:latin typeface="Arial"/>
              </a:rPr>
              <a:t>void consumer()  // before</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waitB(delay); </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while (true)</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waitB(s);</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take(); </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n--;</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signalB(s);</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consume();</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if (n==0)</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waitB(delay);</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a:t>
            </a:r>
            <a:endParaRPr b="0" lang="en-US" sz="1600" spc="-1" strike="noStrike">
              <a:latin typeface="Arial"/>
            </a:endParaRPr>
          </a:p>
          <a:p>
            <a:pPr marL="343080" indent="-342360">
              <a:lnSpc>
                <a:spcPct val="80000"/>
              </a:lnSpc>
              <a:spcBef>
                <a:spcPts val="320"/>
              </a:spcBef>
            </a:pPr>
            <a:endParaRPr b="0" lang="en-US" sz="1600" spc="-1" strike="noStrike">
              <a:latin typeface="Arial"/>
            </a:endParaRPr>
          </a:p>
        </p:txBody>
      </p:sp>
      <p:sp>
        <p:nvSpPr>
          <p:cNvPr id="485" name="CustomShape 4"/>
          <p:cNvSpPr/>
          <p:nvPr/>
        </p:nvSpPr>
        <p:spPr>
          <a:xfrm>
            <a:off x="4648320" y="1905120"/>
            <a:ext cx="4037760" cy="4799880"/>
          </a:xfrm>
          <a:prstGeom prst="rect">
            <a:avLst/>
          </a:prstGeom>
          <a:noFill/>
          <a:ln>
            <a:noFill/>
          </a:ln>
        </p:spPr>
        <p:style>
          <a:lnRef idx="0"/>
          <a:fillRef idx="0"/>
          <a:effectRef idx="0"/>
          <a:fontRef idx="minor"/>
        </p:style>
        <p:txBody>
          <a:bodyPr lIns="90000" rIns="90000" tIns="45000" bIns="45000"/>
          <a:p>
            <a:pPr marL="343080" indent="-342360">
              <a:lnSpc>
                <a:spcPct val="80000"/>
              </a:lnSpc>
              <a:spcBef>
                <a:spcPts val="360"/>
              </a:spcBef>
            </a:pPr>
            <a:r>
              <a:rPr b="0" lang="en-US" sz="1800" spc="-1" strike="noStrike">
                <a:solidFill>
                  <a:srgbClr val="000000"/>
                </a:solidFill>
                <a:latin typeface="Arial"/>
              </a:rPr>
              <a:t>void consumer()  // after</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int m;</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waitB(delay); </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waitB(s);</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take(); </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n--;</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m = n;</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signalB(s);</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consume();</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if (m==0)</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waitB(delay);</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p:txBody>
      </p:sp>
      <p:sp>
        <p:nvSpPr>
          <p:cNvPr id="486" name="CustomShape 5"/>
          <p:cNvSpPr/>
          <p:nvPr/>
        </p:nvSpPr>
        <p:spPr>
          <a:xfrm>
            <a:off x="609480" y="990720"/>
            <a:ext cx="7466760" cy="68508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360"/>
              </a:spcBef>
            </a:pPr>
            <a:r>
              <a:rPr b="0" lang="en-US" sz="1800" spc="-1" strike="noStrike">
                <a:solidFill>
                  <a:srgbClr val="000000"/>
                </a:solidFill>
                <a:latin typeface="Arial"/>
                <a:ea typeface="DejaVu Sans"/>
              </a:rPr>
              <a:t>A solution is to save n’s value inside the consumer’s critical section, then test the saved value outside:</a:t>
            </a:r>
            <a:endParaRPr b="0" lang="en-US" sz="1800" spc="-1" strike="noStrike">
              <a:latin typeface="Arial"/>
            </a:endParaRPr>
          </a:p>
        </p:txBody>
      </p:sp>
      <p:sp>
        <p:nvSpPr>
          <p:cNvPr id="487" name="Line 6"/>
          <p:cNvSpPr/>
          <p:nvPr/>
        </p:nvSpPr>
        <p:spPr>
          <a:xfrm flipH="1">
            <a:off x="5867280" y="3886200"/>
            <a:ext cx="1676520" cy="609480"/>
          </a:xfrm>
          <a:prstGeom prst="line">
            <a:avLst/>
          </a:prstGeom>
          <a:ln w="9360">
            <a:solidFill>
              <a:schemeClr val="tx1"/>
            </a:solidFill>
            <a:round/>
            <a:tailEnd len="med" type="triangle" w="med"/>
          </a:ln>
        </p:spPr>
        <p:style>
          <a:lnRef idx="0"/>
          <a:fillRef idx="0"/>
          <a:effectRef idx="0"/>
          <a:fontRef idx="minor"/>
        </p:style>
      </p:sp>
      <p:sp>
        <p:nvSpPr>
          <p:cNvPr id="488" name="CustomShape 7"/>
          <p:cNvSpPr/>
          <p:nvPr/>
        </p:nvSpPr>
        <p:spPr>
          <a:xfrm>
            <a:off x="7607880" y="3618000"/>
            <a:ext cx="1052280" cy="22845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Save n’s</a:t>
            </a:r>
            <a:endParaRPr b="0" lang="en-US" sz="1800" spc="-1" strike="noStrike">
              <a:latin typeface="Arial"/>
            </a:endParaRPr>
          </a:p>
          <a:p>
            <a:pPr>
              <a:lnSpc>
                <a:spcPct val="100000"/>
              </a:lnSpc>
            </a:pPr>
            <a:r>
              <a:rPr b="0" lang="en-US" sz="1800" spc="-1" strike="noStrike">
                <a:solidFill>
                  <a:srgbClr val="000000"/>
                </a:solidFill>
                <a:latin typeface="Arial"/>
                <a:ea typeface="DejaVu Sans"/>
              </a:rPr>
              <a:t>value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inside</a:t>
            </a:r>
            <a:endParaRPr b="0" lang="en-US" sz="1800" spc="-1" strike="noStrike">
              <a:latin typeface="Arial"/>
            </a:endParaRPr>
          </a:p>
          <a:p>
            <a:pPr>
              <a:lnSpc>
                <a:spcPct val="100000"/>
              </a:lnSpc>
            </a:pPr>
            <a:r>
              <a:rPr b="0" lang="en-US" sz="1800" spc="-1" strike="noStrike">
                <a:solidFill>
                  <a:srgbClr val="000000"/>
                </a:solidFill>
                <a:latin typeface="Arial"/>
                <a:ea typeface="DejaVu Sans"/>
              </a:rPr>
              <a:t>critical </a:t>
            </a:r>
            <a:endParaRPr b="0" lang="en-US" sz="1800" spc="-1" strike="noStrike">
              <a:latin typeface="Arial"/>
            </a:endParaRPr>
          </a:p>
          <a:p>
            <a:pPr>
              <a:lnSpc>
                <a:spcPct val="100000"/>
              </a:lnSpc>
            </a:pPr>
            <a:r>
              <a:rPr b="0" lang="en-US" sz="1800" spc="-1" strike="noStrike">
                <a:solidFill>
                  <a:srgbClr val="000000"/>
                </a:solidFill>
                <a:latin typeface="Arial"/>
                <a:ea typeface="DejaVu Sans"/>
              </a:rPr>
              <a:t>section.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Test</a:t>
            </a:r>
            <a:endParaRPr b="0" lang="en-US" sz="1800" spc="-1" strike="noStrike">
              <a:latin typeface="Arial"/>
            </a:endParaRPr>
          </a:p>
          <a:p>
            <a:pPr>
              <a:lnSpc>
                <a:spcPct val="100000"/>
              </a:lnSpc>
            </a:pPr>
            <a:r>
              <a:rPr b="0" lang="en-US" sz="1800" spc="-1" strike="noStrike">
                <a:solidFill>
                  <a:srgbClr val="000000"/>
                </a:solidFill>
                <a:latin typeface="Arial"/>
                <a:ea typeface="DejaVu Sans"/>
              </a:rPr>
              <a:t>outside.</a:t>
            </a:r>
            <a:endParaRPr b="0" lang="en-US" sz="1800" spc="-1" strike="noStrike">
              <a:latin typeface="Arial"/>
            </a:endParaRPr>
          </a:p>
        </p:txBody>
      </p:sp>
      <p:sp>
        <p:nvSpPr>
          <p:cNvPr id="489" name="Line 8"/>
          <p:cNvSpPr/>
          <p:nvPr/>
        </p:nvSpPr>
        <p:spPr>
          <a:xfrm flipH="1" flipV="1">
            <a:off x="6248160" y="5333760"/>
            <a:ext cx="1371600" cy="152640"/>
          </a:xfrm>
          <a:prstGeom prst="line">
            <a:avLst/>
          </a:prstGeom>
          <a:ln w="9360">
            <a:solidFill>
              <a:schemeClr val="tx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0D9B7EA0-014E-481F-8645-A47213F5B8D8}" type="slidenum">
              <a:rPr b="0" lang="en-US" sz="1400" spc="-1" strike="noStrike">
                <a:solidFill>
                  <a:srgbClr val="000000"/>
                </a:solidFill>
                <a:latin typeface="Arial"/>
              </a:rPr>
              <a:t>&lt;number&gt;</a:t>
            </a:fld>
            <a:endParaRPr b="0" lang="en-US" sz="1400" spc="-1" strike="noStrike">
              <a:latin typeface="Arial"/>
            </a:endParaRPr>
          </a:p>
        </p:txBody>
      </p:sp>
      <p:sp>
        <p:nvSpPr>
          <p:cNvPr id="491" name="CustomShape 2"/>
          <p:cNvSpPr/>
          <p:nvPr/>
        </p:nvSpPr>
        <p:spPr>
          <a:xfrm>
            <a:off x="685800" y="968400"/>
            <a:ext cx="3123360" cy="5181840"/>
          </a:xfrm>
          <a:prstGeom prst="rect">
            <a:avLst/>
          </a:prstGeom>
          <a:noFill/>
          <a:ln>
            <a:noFill/>
          </a:ln>
        </p:spPr>
        <p:style>
          <a:lnRef idx="0"/>
          <a:fillRef idx="0"/>
          <a:effectRef idx="0"/>
          <a:fontRef idx="minor"/>
        </p:style>
        <p:txBody>
          <a:bodyPr lIns="90000" rIns="90000" tIns="45000" bIns="45000"/>
          <a:p>
            <a:pPr>
              <a:lnSpc>
                <a:spcPct val="35000"/>
              </a:lnSpc>
              <a:spcBef>
                <a:spcPts val="799"/>
              </a:spcBef>
            </a:pPr>
            <a:endParaRPr b="0" lang="en-US" sz="1800" spc="-1" strike="noStrike">
              <a:latin typeface="Arial"/>
            </a:endParaRPr>
          </a:p>
          <a:p>
            <a:pPr>
              <a:lnSpc>
                <a:spcPct val="35000"/>
              </a:lnSpc>
              <a:spcBef>
                <a:spcPts val="799"/>
              </a:spcBef>
            </a:pPr>
            <a:r>
              <a:rPr b="0" lang="en-US" sz="1600" spc="-1" strike="noStrike">
                <a:solidFill>
                  <a:srgbClr val="000000"/>
                </a:solidFill>
                <a:latin typeface="Arial"/>
                <a:ea typeface="DejaVu Sans"/>
              </a:rPr>
              <a:t>/* program producerconsumer */</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semaphore n=0;</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semaphore s=1;</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void producer()</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while (true)</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produce();</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wait(s);</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append(); </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signal(s);</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signal(n);</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void consumer()</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while (true)</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wait(n);</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wait(s);</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take(); </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signal(s);</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consume();</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ea typeface="DejaVu Sans"/>
              </a:rPr>
              <a:t>}</a:t>
            </a:r>
            <a:endParaRPr b="0" lang="en-US" sz="1600" spc="-1" strike="noStrike">
              <a:latin typeface="Arial"/>
            </a:endParaRPr>
          </a:p>
        </p:txBody>
      </p:sp>
      <p:sp>
        <p:nvSpPr>
          <p:cNvPr id="492" name="CustomShape 3"/>
          <p:cNvSpPr/>
          <p:nvPr/>
        </p:nvSpPr>
        <p:spPr>
          <a:xfrm>
            <a:off x="1905120" y="0"/>
            <a:ext cx="5409360" cy="685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rPr>
              <a:t>Counting Semaphores</a:t>
            </a:r>
            <a:endParaRPr b="0" lang="en-US" sz="2400" spc="-1" strike="noStrike">
              <a:latin typeface="Arial"/>
            </a:endParaRPr>
          </a:p>
        </p:txBody>
      </p:sp>
      <p:sp>
        <p:nvSpPr>
          <p:cNvPr id="493" name="CustomShape 4"/>
          <p:cNvSpPr/>
          <p:nvPr/>
        </p:nvSpPr>
        <p:spPr>
          <a:xfrm>
            <a:off x="4496760" y="1027080"/>
            <a:ext cx="4511880" cy="53020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Can replace the binary semaphores</a:t>
            </a:r>
            <a:endParaRPr b="0" lang="en-US" sz="1800" spc="-1" strike="noStrike">
              <a:latin typeface="Arial"/>
            </a:endParaRPr>
          </a:p>
          <a:p>
            <a:pPr>
              <a:lnSpc>
                <a:spcPct val="100000"/>
              </a:lnSpc>
            </a:pPr>
            <a:r>
              <a:rPr b="0" lang="en-US" sz="1800" spc="-1" strike="noStrike">
                <a:solidFill>
                  <a:srgbClr val="000000"/>
                </a:solidFill>
                <a:latin typeface="Arial"/>
                <a:ea typeface="DejaVu Sans"/>
              </a:rPr>
              <a:t>with counting semaphores.</a:t>
            </a:r>
            <a:endParaRPr b="0" lang="en-US" sz="1800" spc="-1" strike="noStrike">
              <a:latin typeface="Arial"/>
            </a:endParaRPr>
          </a:p>
          <a:p>
            <a:pPr>
              <a:lnSpc>
                <a:spcPct val="100000"/>
              </a:lnSpc>
            </a:pPr>
            <a:r>
              <a:rPr b="0" lang="en-US" sz="1800" spc="-1" strike="noStrike">
                <a:solidFill>
                  <a:srgbClr val="000000"/>
                </a:solidFill>
                <a:latin typeface="Arial"/>
                <a:ea typeface="DejaVu Sans"/>
              </a:rPr>
              <a:t>This lets the variable n be a semaphore</a:t>
            </a:r>
            <a:endParaRPr b="0" lang="en-US" sz="1800" spc="-1" strike="noStrike">
              <a:latin typeface="Arial"/>
            </a:endParaRPr>
          </a:p>
          <a:p>
            <a:pPr>
              <a:lnSpc>
                <a:spcPct val="100000"/>
              </a:lnSpc>
            </a:pPr>
            <a:r>
              <a:rPr b="0" lang="en-US" sz="1800" spc="-1" strike="noStrike">
                <a:solidFill>
                  <a:srgbClr val="000000"/>
                </a:solidFill>
                <a:latin typeface="Arial"/>
                <a:ea typeface="DejaVu Sans"/>
              </a:rPr>
              <a:t>itself rather than an integer variable.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If wait on s first then n, it deadlocks.  Why?</a:t>
            </a:r>
            <a:endParaRPr b="0" lang="en-US" sz="1800" spc="-1" strike="noStrike">
              <a:latin typeface="Arial"/>
            </a:endParaRPr>
          </a:p>
          <a:p>
            <a:pPr>
              <a:lnSpc>
                <a:spcPct val="100000"/>
              </a:lnSpc>
            </a:pPr>
            <a:r>
              <a:rPr b="0" lang="en-US" sz="1800" spc="-1" strike="noStrike">
                <a:solidFill>
                  <a:srgbClr val="000000"/>
                </a:solidFill>
                <a:latin typeface="Arial"/>
                <a:ea typeface="DejaVu Sans"/>
              </a:rPr>
              <a:t>Because if n is 0, then consumer waits</a:t>
            </a:r>
            <a:endParaRPr b="0" lang="en-US" sz="1800" spc="-1" strike="noStrike">
              <a:latin typeface="Arial"/>
            </a:endParaRPr>
          </a:p>
          <a:p>
            <a:pPr>
              <a:lnSpc>
                <a:spcPct val="100000"/>
              </a:lnSpc>
            </a:pPr>
            <a:r>
              <a:rPr b="0" lang="en-US" sz="1800" spc="-1" strike="noStrike">
                <a:solidFill>
                  <a:srgbClr val="000000"/>
                </a:solidFill>
                <a:latin typeface="Arial"/>
                <a:ea typeface="DejaVu Sans"/>
              </a:rPr>
              <a:t>for producer inside the critical section, but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producer can’t get into the critical section </a:t>
            </a:r>
            <a:endParaRPr b="0" lang="en-US" sz="1800" spc="-1" strike="noStrike">
              <a:latin typeface="Arial"/>
            </a:endParaRPr>
          </a:p>
          <a:p>
            <a:pPr>
              <a:lnSpc>
                <a:spcPct val="100000"/>
              </a:lnSpc>
            </a:pPr>
            <a:r>
              <a:rPr b="0" lang="en-US" sz="1800" spc="-1" strike="noStrike">
                <a:solidFill>
                  <a:srgbClr val="000000"/>
                </a:solidFill>
                <a:latin typeface="Arial"/>
                <a:ea typeface="DejaVu Sans"/>
              </a:rPr>
              <a:t>to produce.</a:t>
            </a:r>
            <a:endParaRPr b="0" lang="en-US" sz="1800" spc="-1" strike="noStrike">
              <a:latin typeface="Arial"/>
            </a:endParaRPr>
          </a:p>
        </p:txBody>
      </p:sp>
      <p:sp>
        <p:nvSpPr>
          <p:cNvPr id="494" name="Line 5"/>
          <p:cNvSpPr/>
          <p:nvPr/>
        </p:nvSpPr>
        <p:spPr>
          <a:xfrm flipH="1">
            <a:off x="2057400" y="5105160"/>
            <a:ext cx="2361960" cy="152640"/>
          </a:xfrm>
          <a:prstGeom prst="line">
            <a:avLst/>
          </a:prstGeom>
          <a:ln w="9360">
            <a:solidFill>
              <a:schemeClr val="tx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E092783C-B10E-40DF-B1F5-705D7280201A}" type="slidenum">
              <a:rPr b="0" lang="en-US" sz="1400" spc="-1" strike="noStrike">
                <a:solidFill>
                  <a:srgbClr val="000000"/>
                </a:solidFill>
                <a:latin typeface="Arial"/>
              </a:rPr>
              <a:t>&lt;number&gt;</a:t>
            </a:fld>
            <a:endParaRPr b="0" lang="en-US" sz="1400" spc="-1" strike="noStrike">
              <a:latin typeface="Arial"/>
            </a:endParaRPr>
          </a:p>
        </p:txBody>
      </p:sp>
      <p:sp>
        <p:nvSpPr>
          <p:cNvPr id="496"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Finite Buffer Solution</a:t>
            </a:r>
            <a:endParaRPr b="0" lang="en-US" sz="3600" spc="-1" strike="noStrike">
              <a:latin typeface="Arial"/>
            </a:endParaRPr>
          </a:p>
        </p:txBody>
      </p:sp>
      <p:sp>
        <p:nvSpPr>
          <p:cNvPr id="497"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 finite buffer solution can be constructed by adding a semaphore to keep track of the buffer size. </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 semaphore “e” is used to keep from inserting into a full buffer.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AEC9837D-8AB8-400E-99D1-77A715A5E765}" type="slidenum">
              <a:rPr b="0" lang="en-US" sz="1400" spc="-1" strike="noStrike">
                <a:solidFill>
                  <a:srgbClr val="000000"/>
                </a:solidFill>
                <a:latin typeface="Arial"/>
              </a:rPr>
              <a:t>&lt;number&gt;</a:t>
            </a:fld>
            <a:endParaRPr b="0" lang="en-US" sz="1400" spc="-1" strike="noStrike">
              <a:latin typeface="Arial"/>
            </a:endParaRPr>
          </a:p>
        </p:txBody>
      </p:sp>
      <p:sp>
        <p:nvSpPr>
          <p:cNvPr id="499" name="CustomShape 2"/>
          <p:cNvSpPr/>
          <p:nvPr/>
        </p:nvSpPr>
        <p:spPr>
          <a:xfrm>
            <a:off x="7072200" y="6213600"/>
            <a:ext cx="8665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p.228</a:t>
            </a:r>
            <a:endParaRPr b="0" lang="en-US" sz="2400" spc="-1" strike="noStrike">
              <a:latin typeface="Arial"/>
            </a:endParaRPr>
          </a:p>
        </p:txBody>
      </p:sp>
      <p:sp>
        <p:nvSpPr>
          <p:cNvPr id="500" name="Line 3"/>
          <p:cNvSpPr/>
          <p:nvPr/>
        </p:nvSpPr>
        <p:spPr>
          <a:xfrm flipH="1">
            <a:off x="6095880" y="4495680"/>
            <a:ext cx="685800" cy="609480"/>
          </a:xfrm>
          <a:prstGeom prst="line">
            <a:avLst/>
          </a:prstGeom>
          <a:ln w="9360">
            <a:solidFill>
              <a:schemeClr val="tx1"/>
            </a:solidFill>
            <a:round/>
            <a:tailEnd len="med" type="triangle" w="med"/>
          </a:ln>
        </p:spPr>
        <p:style>
          <a:lnRef idx="0"/>
          <a:fillRef idx="0"/>
          <a:effectRef idx="0"/>
          <a:fontRef idx="minor"/>
        </p:style>
      </p:sp>
      <p:sp>
        <p:nvSpPr>
          <p:cNvPr id="501" name="CustomShape 4"/>
          <p:cNvSpPr/>
          <p:nvPr/>
        </p:nvSpPr>
        <p:spPr>
          <a:xfrm>
            <a:off x="2360880" y="3021120"/>
            <a:ext cx="1637640" cy="22244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wait(e) can</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only be called</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sizeofbuffer </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times before</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having to wait</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(means buffer</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is full).</a:t>
            </a:r>
            <a:endParaRPr b="0" lang="en-US" sz="2000" spc="-1" strike="noStrike">
              <a:latin typeface="Arial"/>
            </a:endParaRPr>
          </a:p>
        </p:txBody>
      </p:sp>
      <p:sp>
        <p:nvSpPr>
          <p:cNvPr id="502" name="Line 5"/>
          <p:cNvSpPr/>
          <p:nvPr/>
        </p:nvSpPr>
        <p:spPr>
          <a:xfrm flipH="1">
            <a:off x="1981080" y="3886200"/>
            <a:ext cx="380880" cy="304560"/>
          </a:xfrm>
          <a:prstGeom prst="line">
            <a:avLst/>
          </a:prstGeom>
          <a:ln w="9360">
            <a:solidFill>
              <a:schemeClr val="tx1"/>
            </a:solidFill>
            <a:round/>
            <a:tailEnd len="med" type="triangle" w="med"/>
          </a:ln>
        </p:spPr>
        <p:style>
          <a:lnRef idx="0"/>
          <a:fillRef idx="0"/>
          <a:effectRef idx="0"/>
          <a:fontRef idx="minor"/>
        </p:style>
      </p:sp>
      <p:sp>
        <p:nvSpPr>
          <p:cNvPr id="503" name="CustomShape 6"/>
          <p:cNvSpPr/>
          <p:nvPr/>
        </p:nvSpPr>
        <p:spPr>
          <a:xfrm>
            <a:off x="6856560" y="3325680"/>
            <a:ext cx="1601280" cy="1309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signal(e) each</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time an item</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is taken from</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the buffer.</a:t>
            </a:r>
            <a:endParaRPr b="0" lang="en-US" sz="2000" spc="-1" strike="noStrike">
              <a:latin typeface="Arial"/>
            </a:endParaRPr>
          </a:p>
        </p:txBody>
      </p:sp>
      <p:pic>
        <p:nvPicPr>
          <p:cNvPr id="504" name="" descr=""/>
          <p:cNvPicPr/>
          <p:nvPr/>
        </p:nvPicPr>
        <p:blipFill>
          <a:blip r:embed="rId1"/>
          <a:stretch/>
        </p:blipFill>
        <p:spPr>
          <a:xfrm>
            <a:off x="360" y="304920"/>
            <a:ext cx="6476760" cy="6426000"/>
          </a:xfrm>
          <a:prstGeom prst="rect">
            <a:avLst/>
          </a:prstGeom>
          <a:ln>
            <a:noFill/>
          </a:ln>
        </p:spPr>
      </p:pic>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788E6EF4-4178-4784-B187-47CA799D9C40}" type="slidenum">
              <a:rPr b="0" lang="en-US" sz="1400" spc="-1" strike="noStrike">
                <a:solidFill>
                  <a:srgbClr val="000000"/>
                </a:solidFill>
                <a:latin typeface="Arial"/>
              </a:rPr>
              <a:t>&lt;number&gt;</a:t>
            </a:fld>
            <a:endParaRPr b="0" lang="en-US" sz="1400" spc="-1" strike="noStrike">
              <a:latin typeface="Arial"/>
            </a:endParaRPr>
          </a:p>
        </p:txBody>
      </p:sp>
      <p:sp>
        <p:nvSpPr>
          <p:cNvPr id="506"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Barbershop Example</a:t>
            </a:r>
            <a:endParaRPr b="0" lang="en-US" sz="3600" spc="-1" strike="noStrike">
              <a:latin typeface="Arial"/>
            </a:endParaRPr>
          </a:p>
        </p:txBody>
      </p:sp>
      <p:sp>
        <p:nvSpPr>
          <p:cNvPr id="507"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We can simulate a barbershop using semaphores.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The barbershop has three chairs, three barbers, a waiting room for up to 20 customers, and 4 of these waiting customers may sit on the couch.</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Note that the Barbershop example is in Appendix A of the textbook.</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4DAF9AB1-C57B-47BC-99D1-F352CA060455}" type="slidenum">
              <a:rPr b="0" lang="en-US" sz="1400" spc="-1" strike="noStrike">
                <a:solidFill>
                  <a:srgbClr val="000000"/>
                </a:solidFill>
                <a:latin typeface="Arial"/>
              </a:rPr>
              <a:t>&lt;number&gt;</a:t>
            </a:fld>
            <a:endParaRPr b="0" lang="en-US" sz="1400" spc="-1" strike="noStrike">
              <a:latin typeface="Arial"/>
            </a:endParaRPr>
          </a:p>
        </p:txBody>
      </p:sp>
      <p:pic>
        <p:nvPicPr>
          <p:cNvPr id="509" name="" descr=""/>
          <p:cNvPicPr/>
          <p:nvPr/>
        </p:nvPicPr>
        <p:blipFill>
          <a:blip r:embed="rId1"/>
          <a:stretch/>
        </p:blipFill>
        <p:spPr>
          <a:xfrm>
            <a:off x="152280" y="0"/>
            <a:ext cx="8915040" cy="6819480"/>
          </a:xfrm>
          <a:prstGeom prst="rect">
            <a:avLst/>
          </a:prstGeom>
          <a:ln>
            <a:noFill/>
          </a:ln>
        </p:spPr>
      </p:pic>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BE3EA7F0-FADF-4378-BFFE-F797A01262E8}" type="slidenum">
              <a:rPr b="0" lang="en-US" sz="1400" spc="-1" strike="noStrike">
                <a:solidFill>
                  <a:srgbClr val="000000"/>
                </a:solidFill>
                <a:latin typeface="Arial"/>
              </a:rPr>
              <a:t>&lt;number&gt;</a:t>
            </a:fld>
            <a:endParaRPr b="0" lang="en-US" sz="1400" spc="-1" strike="noStrike">
              <a:latin typeface="Arial"/>
            </a:endParaRPr>
          </a:p>
        </p:txBody>
      </p:sp>
      <p:sp>
        <p:nvSpPr>
          <p:cNvPr id="511"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Problem</a:t>
            </a:r>
            <a:endParaRPr b="0" lang="en-US" sz="3600" spc="-1" strike="noStrike">
              <a:latin typeface="Arial"/>
            </a:endParaRPr>
          </a:p>
        </p:txBody>
      </p:sp>
      <p:sp>
        <p:nvSpPr>
          <p:cNvPr id="512"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There is a problem with this barbershop.</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In a real barbershop, if three customers in a row are seated for a haircut, the haircuts will not necessarily be completed in that order (one customer may not have much hair to cut).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However, our code will cause the first customer seated to leave and pay as soon as any haircut is finished.</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 solution uses a separate semaphore for each customer.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8906BA0D-CA95-45BE-BA75-30B053240BD1}" type="slidenum">
              <a:rPr b="0" lang="en-US" sz="1400" spc="-1" strike="noStrike">
                <a:solidFill>
                  <a:srgbClr val="000000"/>
                </a:solidFill>
                <a:latin typeface="Arial"/>
              </a:rPr>
              <a:t>&lt;number&gt;</a:t>
            </a:fld>
            <a:endParaRPr b="0" lang="en-US" sz="1400" spc="-1" strike="noStrike">
              <a:latin typeface="Arial"/>
            </a:endParaRPr>
          </a:p>
        </p:txBody>
      </p:sp>
      <p:pic>
        <p:nvPicPr>
          <p:cNvPr id="514" name="" descr=""/>
          <p:cNvPicPr/>
          <p:nvPr/>
        </p:nvPicPr>
        <p:blipFill>
          <a:blip r:embed="rId1"/>
          <a:stretch/>
        </p:blipFill>
        <p:spPr>
          <a:xfrm>
            <a:off x="1244520" y="0"/>
            <a:ext cx="6629040" cy="6857640"/>
          </a:xfrm>
          <a:prstGeom prst="rect">
            <a:avLst/>
          </a:prstGeom>
          <a:ln>
            <a:noFill/>
          </a:ln>
        </p:spPr>
      </p:pic>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5DC9B4BE-17DF-47E0-A967-1342AA7B7A97}" type="slidenum">
              <a:rPr b="0" lang="en-US" sz="1400" spc="-1" strike="noStrike">
                <a:solidFill>
                  <a:srgbClr val="000000"/>
                </a:solidFill>
                <a:latin typeface="Arial"/>
              </a:rPr>
              <a:t>&lt;number&gt;</a:t>
            </a:fld>
            <a:endParaRPr b="0" lang="en-US" sz="1400" spc="-1" strike="noStrike">
              <a:latin typeface="Arial"/>
            </a:endParaRPr>
          </a:p>
        </p:txBody>
      </p:sp>
      <p:sp>
        <p:nvSpPr>
          <p:cNvPr id="516"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Readers/Writers Problem</a:t>
            </a:r>
            <a:endParaRPr b="0" lang="en-US" sz="3600" spc="-1" strike="noStrike">
              <a:latin typeface="Arial"/>
            </a:endParaRPr>
          </a:p>
        </p:txBody>
      </p:sp>
      <p:sp>
        <p:nvSpPr>
          <p:cNvPr id="517"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Classic concurrency problem: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Any number of readers may simultaneously read the file.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Only one writer at a time may write to the file.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If a writer is writing to the file, no reader may read it.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This is a special case of the more general  mutual exclusion problem.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It differs from the producer/consumer problem where both producer and consumer write to the buffer.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005224C4-153F-4713-8AB4-D391C19E7559}" type="slidenum">
              <a:rPr b="0" lang="en-US" sz="1400" spc="-1" strike="noStrike">
                <a:solidFill>
                  <a:srgbClr val="000000"/>
                </a:solidFill>
                <a:latin typeface="Arial"/>
              </a:rPr>
              <a:t>&lt;number&gt;</a:t>
            </a:fld>
            <a:endParaRPr b="0" lang="en-US" sz="1400" spc="-1" strike="noStrike">
              <a:latin typeface="Arial"/>
            </a:endParaRPr>
          </a:p>
        </p:txBody>
      </p:sp>
      <p:sp>
        <p:nvSpPr>
          <p:cNvPr id="519" name="CustomShape 2"/>
          <p:cNvSpPr/>
          <p:nvPr/>
        </p:nvSpPr>
        <p:spPr>
          <a:xfrm>
            <a:off x="762120" y="152280"/>
            <a:ext cx="4190400" cy="64764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360"/>
              </a:spcBef>
            </a:pPr>
            <a:r>
              <a:rPr b="0" lang="en-US" sz="1800" spc="-1" strike="noStrike">
                <a:solidFill>
                  <a:srgbClr val="000000"/>
                </a:solidFill>
                <a:latin typeface="Arial"/>
              </a:rPr>
              <a:t>int readcount;</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semaphore x=1, wsem=1;</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void reader( )</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wait(x);</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readcount++;</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if (readcount == 1)</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wait(wsem);</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signal(x);</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READUNIT( );</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wait(x);</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readcount--;</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if (readcount  == 0)</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signal(wsem);</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signal(x);</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a:t>
            </a:r>
            <a:endParaRPr b="0" lang="en-US" sz="1800" spc="-1" strike="noStrike">
              <a:latin typeface="Arial"/>
            </a:endParaRPr>
          </a:p>
        </p:txBody>
      </p:sp>
      <p:sp>
        <p:nvSpPr>
          <p:cNvPr id="520" name="CustomShape 3"/>
          <p:cNvSpPr/>
          <p:nvPr/>
        </p:nvSpPr>
        <p:spPr>
          <a:xfrm>
            <a:off x="4952880" y="228600"/>
            <a:ext cx="3809160" cy="58665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360"/>
              </a:spcBef>
            </a:pPr>
            <a:r>
              <a:rPr b="0" lang="en-US" sz="1800" spc="-1" strike="noStrike">
                <a:solidFill>
                  <a:srgbClr val="000000"/>
                </a:solidFill>
                <a:latin typeface="Arial"/>
              </a:rPr>
              <a:t>void writer( )</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wait(wsem);</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WRITEUNIT( );</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signal(wsem);</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100000"/>
              </a:lnSpc>
              <a:spcBef>
                <a:spcPts val="360"/>
              </a:spcBef>
            </a:pPr>
            <a:r>
              <a:rPr b="0" lang="en-US" sz="1800" spc="-1" strike="noStrike">
                <a:solidFill>
                  <a:srgbClr val="000000"/>
                </a:solidFill>
                <a:latin typeface="Arial"/>
              </a:rPr>
              <a:t>}</a:t>
            </a:r>
            <a:endParaRPr b="0" lang="en-US" sz="1800" spc="-1" strike="noStrike">
              <a:latin typeface="Arial"/>
            </a:endParaRPr>
          </a:p>
        </p:txBody>
      </p:sp>
      <p:sp>
        <p:nvSpPr>
          <p:cNvPr id="521" name="CustomShape 4"/>
          <p:cNvSpPr/>
          <p:nvPr/>
        </p:nvSpPr>
        <p:spPr>
          <a:xfrm>
            <a:off x="7848720" y="1050840"/>
            <a:ext cx="1142280" cy="130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ea typeface="DejaVu Sans"/>
              </a:rPr>
              <a:t>critical</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section</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protects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writing</a:t>
            </a:r>
            <a:endParaRPr b="0" lang="en-US" sz="2000" spc="-1" strike="noStrike">
              <a:latin typeface="Arial"/>
            </a:endParaRPr>
          </a:p>
        </p:txBody>
      </p:sp>
      <p:sp>
        <p:nvSpPr>
          <p:cNvPr id="522" name="Line 5"/>
          <p:cNvSpPr/>
          <p:nvPr/>
        </p:nvSpPr>
        <p:spPr>
          <a:xfrm flipH="1">
            <a:off x="7086600" y="1447560"/>
            <a:ext cx="685800" cy="228600"/>
          </a:xfrm>
          <a:prstGeom prst="line">
            <a:avLst/>
          </a:prstGeom>
          <a:ln w="9360">
            <a:solidFill>
              <a:schemeClr val="tx1"/>
            </a:solidFill>
            <a:round/>
            <a:tailEnd len="med" type="triangle" w="med"/>
          </a:ln>
        </p:spPr>
        <p:style>
          <a:lnRef idx="0"/>
          <a:fillRef idx="0"/>
          <a:effectRef idx="0"/>
          <a:fontRef idx="minor"/>
        </p:style>
      </p:sp>
      <p:sp>
        <p:nvSpPr>
          <p:cNvPr id="523" name="Line 6"/>
          <p:cNvSpPr/>
          <p:nvPr/>
        </p:nvSpPr>
        <p:spPr>
          <a:xfrm flipH="1">
            <a:off x="7315200" y="2041200"/>
            <a:ext cx="533160" cy="304920"/>
          </a:xfrm>
          <a:prstGeom prst="line">
            <a:avLst/>
          </a:prstGeom>
          <a:ln w="9360">
            <a:solidFill>
              <a:schemeClr val="tx1"/>
            </a:solidFill>
            <a:round/>
            <a:tailEnd len="med" type="triangle" w="med"/>
          </a:ln>
        </p:spPr>
        <p:style>
          <a:lnRef idx="0"/>
          <a:fillRef idx="0"/>
          <a:effectRef idx="0"/>
          <a:fontRef idx="minor"/>
        </p:style>
      </p:sp>
      <p:sp>
        <p:nvSpPr>
          <p:cNvPr id="524" name="CustomShape 7"/>
          <p:cNvSpPr/>
          <p:nvPr/>
        </p:nvSpPr>
        <p:spPr>
          <a:xfrm>
            <a:off x="4038480" y="2362320"/>
            <a:ext cx="1142280" cy="16146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ea typeface="DejaVu Sans"/>
              </a:rPr>
              <a:t>critical</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section</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protects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count</a:t>
            </a:r>
            <a:endParaRPr b="0" lang="en-US" sz="2000" spc="-1" strike="noStrike">
              <a:latin typeface="Arial"/>
            </a:endParaRPr>
          </a:p>
          <a:p>
            <a:pPr>
              <a:lnSpc>
                <a:spcPct val="100000"/>
              </a:lnSpc>
            </a:pPr>
            <a:endParaRPr b="0" lang="en-US" sz="2000" spc="-1" strike="noStrike">
              <a:latin typeface="Arial"/>
            </a:endParaRPr>
          </a:p>
        </p:txBody>
      </p:sp>
      <p:sp>
        <p:nvSpPr>
          <p:cNvPr id="525" name="Line 8"/>
          <p:cNvSpPr/>
          <p:nvPr/>
        </p:nvSpPr>
        <p:spPr>
          <a:xfrm flipH="1" flipV="1">
            <a:off x="2286000" y="2361960"/>
            <a:ext cx="1676160" cy="304920"/>
          </a:xfrm>
          <a:prstGeom prst="line">
            <a:avLst/>
          </a:prstGeom>
          <a:ln w="9360">
            <a:solidFill>
              <a:schemeClr val="tx1"/>
            </a:solidFill>
            <a:round/>
            <a:tailEnd len="med" type="triangle" w="med"/>
          </a:ln>
        </p:spPr>
        <p:style>
          <a:lnRef idx="0"/>
          <a:fillRef idx="0"/>
          <a:effectRef idx="0"/>
          <a:fontRef idx="minor"/>
        </p:style>
      </p:sp>
      <p:sp>
        <p:nvSpPr>
          <p:cNvPr id="526" name="Line 9"/>
          <p:cNvSpPr/>
          <p:nvPr/>
        </p:nvSpPr>
        <p:spPr>
          <a:xfrm flipH="1">
            <a:off x="2438280" y="3276360"/>
            <a:ext cx="1600200" cy="381240"/>
          </a:xfrm>
          <a:prstGeom prst="line">
            <a:avLst/>
          </a:prstGeom>
          <a:ln w="9360">
            <a:solidFill>
              <a:schemeClr val="tx1"/>
            </a:solidFill>
            <a:round/>
            <a:tailEnd len="med" type="triangle" w="med"/>
          </a:ln>
        </p:spPr>
        <p:style>
          <a:lnRef idx="0"/>
          <a:fillRef idx="0"/>
          <a:effectRef idx="0"/>
          <a:fontRef idx="minor"/>
        </p:style>
      </p:sp>
      <p:sp>
        <p:nvSpPr>
          <p:cNvPr id="527" name="CustomShape 10"/>
          <p:cNvSpPr/>
          <p:nvPr/>
        </p:nvSpPr>
        <p:spPr>
          <a:xfrm>
            <a:off x="4038480" y="4419720"/>
            <a:ext cx="1142280" cy="130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ea typeface="DejaVu Sans"/>
              </a:rPr>
              <a:t>critical</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section</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protects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count</a:t>
            </a:r>
            <a:endParaRPr b="0" lang="en-US" sz="2000" spc="-1" strike="noStrike">
              <a:latin typeface="Arial"/>
            </a:endParaRPr>
          </a:p>
        </p:txBody>
      </p:sp>
      <p:sp>
        <p:nvSpPr>
          <p:cNvPr id="528" name="Line 11"/>
          <p:cNvSpPr/>
          <p:nvPr/>
        </p:nvSpPr>
        <p:spPr>
          <a:xfrm flipH="1" flipV="1">
            <a:off x="2286000" y="4419360"/>
            <a:ext cx="1676160" cy="304920"/>
          </a:xfrm>
          <a:prstGeom prst="line">
            <a:avLst/>
          </a:prstGeom>
          <a:ln w="9360">
            <a:solidFill>
              <a:schemeClr val="tx1"/>
            </a:solidFill>
            <a:round/>
            <a:tailEnd len="med" type="triangle" w="med"/>
          </a:ln>
        </p:spPr>
        <p:style>
          <a:lnRef idx="0"/>
          <a:fillRef idx="0"/>
          <a:effectRef idx="0"/>
          <a:fontRef idx="minor"/>
        </p:style>
      </p:sp>
      <p:sp>
        <p:nvSpPr>
          <p:cNvPr id="529" name="Line 12"/>
          <p:cNvSpPr/>
          <p:nvPr/>
        </p:nvSpPr>
        <p:spPr>
          <a:xfrm flipH="1">
            <a:off x="2438280" y="5333760"/>
            <a:ext cx="1600200" cy="381240"/>
          </a:xfrm>
          <a:prstGeom prst="line">
            <a:avLst/>
          </a:prstGeom>
          <a:ln w="9360">
            <a:solidFill>
              <a:schemeClr val="tx1"/>
            </a:solidFill>
            <a:round/>
            <a:tailEnd len="med" type="triangle" w="med"/>
          </a:ln>
        </p:spPr>
        <p:style>
          <a:lnRef idx="0"/>
          <a:fillRef idx="0"/>
          <a:effectRef idx="0"/>
          <a:fontRef idx="minor"/>
        </p:style>
      </p:sp>
      <p:sp>
        <p:nvSpPr>
          <p:cNvPr id="530" name="CustomShape 13"/>
          <p:cNvSpPr/>
          <p:nvPr/>
        </p:nvSpPr>
        <p:spPr>
          <a:xfrm>
            <a:off x="0" y="3886200"/>
            <a:ext cx="1065960" cy="130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ea typeface="DejaVu Sans"/>
              </a:rPr>
              <a:t>critical</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section</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protects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reading</a:t>
            </a:r>
            <a:endParaRPr b="0" lang="en-US" sz="2000" spc="-1" strike="noStrike">
              <a:latin typeface="Arial"/>
            </a:endParaRPr>
          </a:p>
        </p:txBody>
      </p:sp>
      <p:sp>
        <p:nvSpPr>
          <p:cNvPr id="531" name="Line 14"/>
          <p:cNvSpPr/>
          <p:nvPr/>
        </p:nvSpPr>
        <p:spPr>
          <a:xfrm>
            <a:off x="914400" y="5181480"/>
            <a:ext cx="533160" cy="152280"/>
          </a:xfrm>
          <a:prstGeom prst="line">
            <a:avLst/>
          </a:prstGeom>
          <a:ln w="9360">
            <a:solidFill>
              <a:schemeClr val="tx1"/>
            </a:solidFill>
            <a:round/>
            <a:tailEnd len="med" type="triangle" w="med"/>
          </a:ln>
        </p:spPr>
        <p:style>
          <a:lnRef idx="0"/>
          <a:fillRef idx="0"/>
          <a:effectRef idx="0"/>
          <a:fontRef idx="minor"/>
        </p:style>
      </p:sp>
      <p:sp>
        <p:nvSpPr>
          <p:cNvPr id="532" name="Line 15"/>
          <p:cNvSpPr/>
          <p:nvPr/>
        </p:nvSpPr>
        <p:spPr>
          <a:xfrm flipV="1">
            <a:off x="761760" y="3352680"/>
            <a:ext cx="838440" cy="533520"/>
          </a:xfrm>
          <a:prstGeom prst="line">
            <a:avLst/>
          </a:prstGeom>
          <a:ln w="9360">
            <a:solidFill>
              <a:schemeClr val="tx1"/>
            </a:solidFill>
            <a:round/>
            <a:tailEnd len="med" type="triangle" w="med"/>
          </a:ln>
        </p:spPr>
        <p:style>
          <a:lnRef idx="0"/>
          <a:fillRef idx="0"/>
          <a:effectRef idx="0"/>
          <a:fontRef idx="minor"/>
        </p:style>
      </p:sp>
      <p:sp>
        <p:nvSpPr>
          <p:cNvPr id="533" name="CustomShape 16"/>
          <p:cNvSpPr/>
          <p:nvPr/>
        </p:nvSpPr>
        <p:spPr>
          <a:xfrm>
            <a:off x="5870160" y="3429000"/>
            <a:ext cx="2882880" cy="1980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Readers/Writers code.</a:t>
            </a:r>
            <a:endParaRPr b="0" lang="en-US" sz="2400" spc="-1" strike="noStrike">
              <a:latin typeface="Arial"/>
            </a:endParaRPr>
          </a:p>
          <a:p>
            <a:pPr>
              <a:lnSpc>
                <a:spcPct val="100000"/>
              </a:lnSpc>
            </a:pPr>
            <a:r>
              <a:rPr b="0" lang="en-US" sz="2000" spc="-1" strike="noStrike">
                <a:solidFill>
                  <a:srgbClr val="000000"/>
                </a:solidFill>
                <a:latin typeface="Times New Roman"/>
                <a:ea typeface="DejaVu Sans"/>
              </a:rPr>
              <a:t>Writers protected from</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each other and from </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readers.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Readers may all read</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unless there is a writer.</a:t>
            </a:r>
            <a:endParaRPr b="0" lang="en-US" sz="2000" spc="-1" strike="noStrike">
              <a:latin typeface="Arial"/>
            </a:endParaRPr>
          </a:p>
        </p:txBody>
      </p:sp>
      <p:sp>
        <p:nvSpPr>
          <p:cNvPr id="534" name="CustomShape 17"/>
          <p:cNvSpPr/>
          <p:nvPr/>
        </p:nvSpPr>
        <p:spPr>
          <a:xfrm>
            <a:off x="1437480" y="6156360"/>
            <a:ext cx="7195680" cy="699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First reader waits on wsem, other readers need not.  So as long as </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 reader is reading, other readers may also read.  Could starve writer.</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9D1A6A64-B89F-49C3-B405-0172F9DAD3F2}" type="slidenum">
              <a:rPr b="0" lang="en-US" sz="1400" spc="-1" strike="noStrike">
                <a:solidFill>
                  <a:srgbClr val="000000"/>
                </a:solidFill>
                <a:latin typeface="Arial"/>
              </a:rPr>
              <a:t>&lt;number&gt;</a:t>
            </a:fld>
            <a:endParaRPr b="0" lang="en-US" sz="1400" spc="-1" strike="noStrike">
              <a:latin typeface="Arial"/>
            </a:endParaRPr>
          </a:p>
        </p:txBody>
      </p:sp>
      <p:sp>
        <p:nvSpPr>
          <p:cNvPr id="291"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Uniprocessor Concurrency Problem</a:t>
            </a:r>
            <a:endParaRPr b="0" lang="en-US" sz="3600" spc="-1" strike="noStrike">
              <a:latin typeface="Arial"/>
            </a:endParaRPr>
          </a:p>
        </p:txBody>
      </p:sp>
      <p:sp>
        <p:nvSpPr>
          <p:cNvPr id="292"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743040" indent="-285120">
              <a:lnSpc>
                <a:spcPct val="90000"/>
              </a:lnSpc>
              <a:spcBef>
                <a:spcPts val="479"/>
              </a:spcBef>
            </a:pPr>
            <a:r>
              <a:rPr b="0" lang="en-US" sz="2400" spc="-1" strike="noStrike">
                <a:solidFill>
                  <a:srgbClr val="000000"/>
                </a:solidFill>
                <a:latin typeface="Arial"/>
              </a:rPr>
              <a:t>char chin; // shared variable</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void echo()</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chin = getchar(); </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char chout = chin; </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putchar(chout);</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a:t>
            </a:r>
            <a:endParaRPr b="0" lang="en-US" sz="2400" spc="-1" strike="noStrike">
              <a:latin typeface="Arial"/>
            </a:endParaRPr>
          </a:p>
          <a:p>
            <a:pPr marL="343080" indent="-342360">
              <a:lnSpc>
                <a:spcPct val="90000"/>
              </a:lnSpc>
              <a:spcBef>
                <a:spcPts val="479"/>
              </a:spcBef>
            </a:pPr>
            <a:endParaRPr b="0" lang="en-US" sz="2400" spc="-1" strike="noStrike">
              <a:latin typeface="Arial"/>
            </a:endParaRPr>
          </a:p>
          <a:p>
            <a:pPr marL="343080" indent="-342360">
              <a:lnSpc>
                <a:spcPct val="90000"/>
              </a:lnSpc>
              <a:spcBef>
                <a:spcPts val="479"/>
              </a:spcBef>
              <a:buClr>
                <a:srgbClr val="000000"/>
              </a:buClr>
              <a:buFont typeface="Symbol"/>
              <a:buChar char=""/>
            </a:pPr>
            <a:r>
              <a:rPr b="1" lang="en-US" sz="2400" spc="-1" strike="noStrike">
                <a:solidFill>
                  <a:srgbClr val="000000"/>
                </a:solidFill>
                <a:latin typeface="Arial"/>
              </a:rPr>
              <a:t>On a single-processor machine, if p1 calls echo and is interrupted after getchar, and p2 runs and calls echo, then when p1 resumes the chin will have p2’s value rather than p1’s.</a:t>
            </a:r>
            <a:r>
              <a:rPr b="0" lang="en-US" sz="2400" spc="-1" strike="noStrike">
                <a:solidFill>
                  <a:srgbClr val="000000"/>
                </a:solidFill>
                <a:latin typeface="Arial"/>
              </a:rPr>
              <a:t>  </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Arial"/>
              </a:rPr>
              <a:t>Thus both processes print p2’s value.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nodeType="clickEffect" fill="hold">
                      <p:stCondLst>
                        <p:cond delay="indefinite"/>
                      </p:stCondLst>
                      <p:childTnLst>
                        <p:par>
                          <p:cTn id="14" nodeType="withEffect" fill="hold">
                            <p:stCondLst>
                              <p:cond delay="0"/>
                            </p:stCondLst>
                            <p:childTnLst>
                              <p:par>
                                <p:cTn id="15" nodeType="clickEffect" fill="hold" presetClass="entr" presetID="1">
                                  <p:stCondLst>
                                    <p:cond delay="0"/>
                                  </p:stCondLst>
                                  <p:childTnLst>
                                    <p:set>
                                      <p:cBhvr>
                                        <p:cTn id="16" dur="1" fill="hold">
                                          <p:stCondLst>
                                            <p:cond delay="0"/>
                                          </p:stCondLst>
                                        </p:cTn>
                                        <p:tgtEl>
                                          <p:spTgt spid="292">
                                            <p:txEl>
                                              <p:pRg st="8" end="8"/>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90F60FAD-4BE2-4306-9545-C247E5BF9C48}" type="slidenum">
              <a:rPr b="0" lang="en-US" sz="1400" spc="-1" strike="noStrike">
                <a:solidFill>
                  <a:srgbClr val="000000"/>
                </a:solidFill>
                <a:latin typeface="Arial"/>
              </a:rPr>
              <a:t>&lt;number&gt;</a:t>
            </a:fld>
            <a:endParaRPr b="0" lang="en-US" sz="1400" spc="-1" strike="noStrike">
              <a:latin typeface="Arial"/>
            </a:endParaRPr>
          </a:p>
        </p:txBody>
      </p:sp>
      <p:sp>
        <p:nvSpPr>
          <p:cNvPr id="536"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Monitors</a:t>
            </a:r>
            <a:endParaRPr b="0" lang="en-US" sz="3600" spc="-1" strike="noStrike">
              <a:latin typeface="Arial"/>
            </a:endParaRPr>
          </a:p>
        </p:txBody>
      </p:sp>
      <p:sp>
        <p:nvSpPr>
          <p:cNvPr id="537"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buClr>
                <a:srgbClr val="000000"/>
              </a:buClr>
              <a:buFont typeface="Symbol"/>
              <a:buChar char=""/>
            </a:pPr>
            <a:r>
              <a:rPr b="0" lang="en-US" sz="2000" spc="-1" strike="noStrike">
                <a:solidFill>
                  <a:srgbClr val="000000"/>
                </a:solidFill>
                <a:latin typeface="Arial"/>
              </a:rPr>
              <a:t>Semaphores are a primitive yet powerful and flexible tool for enforcing mutual exclusion, but because the wait and signal calls may be scattered throughout the code, it is sometimes not easy to see their overall effect.</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Arial"/>
              </a:rPr>
              <a:t>A monitor is a programming language construct found in Java, Concurrent Pascal, and Modula-3.</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Arial"/>
              </a:rPr>
              <a:t>Equivalent capability of semaphore but easier to control.</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Arial"/>
              </a:rPr>
              <a:t>A monitor is a software module with these chief characteristics:</a:t>
            </a:r>
            <a:endParaRPr b="0" lang="en-US" sz="2000" spc="-1" strike="noStrike">
              <a:latin typeface="Arial"/>
            </a:endParaRPr>
          </a:p>
          <a:p>
            <a:pPr lvl="1" marL="743040" indent="-285120">
              <a:lnSpc>
                <a:spcPct val="100000"/>
              </a:lnSpc>
              <a:spcBef>
                <a:spcPts val="400"/>
              </a:spcBef>
              <a:buClr>
                <a:srgbClr val="000000"/>
              </a:buClr>
              <a:buFont typeface="Symbol"/>
              <a:buChar char=""/>
            </a:pPr>
            <a:r>
              <a:rPr b="0" lang="en-US" sz="2000" spc="-1" strike="noStrike">
                <a:solidFill>
                  <a:srgbClr val="000000"/>
                </a:solidFill>
                <a:latin typeface="Arial"/>
              </a:rPr>
              <a:t>Local data variables are accessible only by the monitor</a:t>
            </a:r>
            <a:endParaRPr b="0" lang="en-US" sz="2000" spc="-1" strike="noStrike">
              <a:latin typeface="Arial"/>
            </a:endParaRPr>
          </a:p>
          <a:p>
            <a:pPr lvl="1" marL="743040" indent="-285120">
              <a:lnSpc>
                <a:spcPct val="100000"/>
              </a:lnSpc>
              <a:spcBef>
                <a:spcPts val="400"/>
              </a:spcBef>
              <a:buClr>
                <a:srgbClr val="000000"/>
              </a:buClr>
              <a:buFont typeface="Symbol"/>
              <a:buChar char=""/>
            </a:pPr>
            <a:r>
              <a:rPr b="0" lang="en-US" sz="2000" spc="-1" strike="noStrike">
                <a:solidFill>
                  <a:srgbClr val="000000"/>
                </a:solidFill>
                <a:latin typeface="Arial"/>
              </a:rPr>
              <a:t>Process enters monitor by invoking one of its procedures</a:t>
            </a:r>
            <a:endParaRPr b="0" lang="en-US" sz="2000" spc="-1" strike="noStrike">
              <a:latin typeface="Arial"/>
            </a:endParaRPr>
          </a:p>
          <a:p>
            <a:pPr lvl="1" marL="743040" indent="-285120">
              <a:lnSpc>
                <a:spcPct val="100000"/>
              </a:lnSpc>
              <a:spcBef>
                <a:spcPts val="400"/>
              </a:spcBef>
              <a:buClr>
                <a:srgbClr val="000000"/>
              </a:buClr>
              <a:buFont typeface="Symbol"/>
              <a:buChar char=""/>
            </a:pPr>
            <a:r>
              <a:rPr b="0" lang="en-US" sz="2000" spc="-1" strike="noStrike">
                <a:solidFill>
                  <a:srgbClr val="000000"/>
                </a:solidFill>
                <a:latin typeface="Arial"/>
              </a:rPr>
              <a:t>Only one process may be executing in the monitor at a time, others are suspended waiting for the monitor to become available</a:t>
            </a:r>
            <a:endParaRPr b="0" lang="en-US" sz="2000" spc="-1" strike="noStrike">
              <a:latin typeface="Arial"/>
            </a:endParaRPr>
          </a:p>
          <a:p>
            <a:pPr>
              <a:lnSpc>
                <a:spcPct val="100000"/>
              </a:lnSpc>
              <a:spcBef>
                <a:spcPts val="400"/>
              </a:spcBef>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9B05A799-0ED9-4ABC-85A2-A2FEE89ACBC6}" type="slidenum">
              <a:rPr b="0" lang="en-US" sz="1400" spc="-1" strike="noStrike">
                <a:solidFill>
                  <a:srgbClr val="000000"/>
                </a:solidFill>
                <a:latin typeface="Arial"/>
              </a:rPr>
              <a:t>&lt;number&gt;</a:t>
            </a:fld>
            <a:endParaRPr b="0" lang="en-US" sz="1400" spc="-1" strike="noStrike">
              <a:latin typeface="Arial"/>
            </a:endParaRPr>
          </a:p>
        </p:txBody>
      </p:sp>
      <p:sp>
        <p:nvSpPr>
          <p:cNvPr id="539" name="CustomShape 2"/>
          <p:cNvSpPr/>
          <p:nvPr/>
        </p:nvSpPr>
        <p:spPr>
          <a:xfrm>
            <a:off x="4648320" y="1219320"/>
            <a:ext cx="403776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buClr>
                <a:srgbClr val="000000"/>
              </a:buClr>
              <a:buFont typeface="Symbol"/>
              <a:buChar char=""/>
            </a:pPr>
            <a:r>
              <a:rPr b="0" lang="en-US" sz="2000" spc="-1" strike="noStrike">
                <a:solidFill>
                  <a:srgbClr val="000000"/>
                </a:solidFill>
                <a:latin typeface="Arial"/>
              </a:rPr>
              <a:t>Only one process may enter the monitor at a time.</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Arial"/>
              </a:rPr>
              <a:t>A process may choose to wait on a condition.</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Arial"/>
              </a:rPr>
              <a:t>When the condition is signaled, the waiting process may reenter the monitor.</a:t>
            </a:r>
            <a:endParaRPr b="0" lang="en-US" sz="2000" spc="-1" strike="noStrike">
              <a:latin typeface="Arial"/>
            </a:endParaRPr>
          </a:p>
        </p:txBody>
      </p:sp>
      <p:pic>
        <p:nvPicPr>
          <p:cNvPr id="540" name="Picture 16" descr=""/>
          <p:cNvPicPr/>
          <p:nvPr/>
        </p:nvPicPr>
        <p:blipFill>
          <a:blip r:embed="rId1"/>
          <a:stretch/>
        </p:blipFill>
        <p:spPr>
          <a:xfrm>
            <a:off x="76320" y="0"/>
            <a:ext cx="4426920" cy="6857280"/>
          </a:xfrm>
          <a:prstGeom prst="rect">
            <a:avLst/>
          </a:prstGeom>
          <a:ln>
            <a:noFill/>
          </a:ln>
        </p:spPr>
      </p:pic>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Condition Variables</a:t>
            </a:r>
            <a:endParaRPr b="0" lang="en-US" sz="3600" spc="-1" strike="noStrike">
              <a:latin typeface="Arial"/>
            </a:endParaRPr>
          </a:p>
        </p:txBody>
      </p:sp>
      <p:sp>
        <p:nvSpPr>
          <p:cNvPr id="542" name="CustomShape 2"/>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A monitor uses condition variables for synchronization.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cwait(c) – suspend execution of the calling process on condition c.  The monitor is now available for others.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csignal(c) – resume execution of some process blocked after a cwait on c.  If there are many, choose one, if there are none, do nothing.</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Notice the signal is different from a semaphore signal.  In this case, the signal is lost if no one is waiting.</a:t>
            </a:r>
            <a:endParaRPr b="0" lang="en-US" sz="2400" spc="-1" strike="noStrike">
              <a:latin typeface="Arial"/>
            </a:endParaRPr>
          </a:p>
        </p:txBody>
      </p:sp>
      <p:sp>
        <p:nvSpPr>
          <p:cNvPr id="543" name="CustomShape 3"/>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099F4BE7-60C8-493C-B3EF-F2CBCB3CF3AE}" type="slidenum">
              <a:rPr b="0" lang="en-US" sz="1400" spc="-1" strike="noStrike">
                <a:solidFill>
                  <a:srgbClr val="000000"/>
                </a:solidFill>
                <a:latin typeface="Arial"/>
              </a:rPr>
              <a:t>&lt;number&gt;</a:t>
            </a:fld>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3439DE57-061B-47C8-BC05-1E62DA55A8CB}" type="slidenum">
              <a:rPr b="0" lang="en-US" sz="1400" spc="-1" strike="noStrike">
                <a:solidFill>
                  <a:srgbClr val="000000"/>
                </a:solidFill>
                <a:latin typeface="Arial"/>
              </a:rPr>
              <a:t>&lt;number&gt;</a:t>
            </a:fld>
            <a:endParaRPr b="0" lang="en-US" sz="1400" spc="-1" strike="noStrike">
              <a:latin typeface="Arial"/>
            </a:endParaRPr>
          </a:p>
        </p:txBody>
      </p:sp>
      <p:sp>
        <p:nvSpPr>
          <p:cNvPr id="545" name="CustomShape 2"/>
          <p:cNvSpPr/>
          <p:nvPr/>
        </p:nvSpPr>
        <p:spPr>
          <a:xfrm>
            <a:off x="457200" y="304920"/>
            <a:ext cx="4037760" cy="6400080"/>
          </a:xfrm>
          <a:prstGeom prst="rect">
            <a:avLst/>
          </a:prstGeom>
          <a:noFill/>
          <a:ln>
            <a:noFill/>
          </a:ln>
        </p:spPr>
        <p:style>
          <a:lnRef idx="0"/>
          <a:fillRef idx="0"/>
          <a:effectRef idx="0"/>
          <a:fontRef idx="minor"/>
        </p:style>
        <p:txBody>
          <a:bodyPr lIns="90000" rIns="90000" tIns="45000" bIns="45000"/>
          <a:p>
            <a:pPr>
              <a:lnSpc>
                <a:spcPct val="80000"/>
              </a:lnSpc>
              <a:spcBef>
                <a:spcPts val="360"/>
              </a:spcBef>
            </a:pPr>
            <a:b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void producer()</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char x;</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produce(x);</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append(x);</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a:lnSpc>
                <a:spcPct val="80000"/>
              </a:lnSpc>
              <a:spcBef>
                <a:spcPts val="360"/>
              </a:spcBef>
            </a:pP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void consumer()</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char x;</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take(x);</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consume();</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a:lnSpc>
                <a:spcPct val="80000"/>
              </a:lnSpc>
              <a:spcBef>
                <a:spcPts val="360"/>
              </a:spcBef>
            </a:pPr>
            <a:r>
              <a:rPr b="0" lang="en-US" sz="1800" spc="-1" strike="noStrike">
                <a:solidFill>
                  <a:srgbClr val="000000"/>
                </a:solidFill>
                <a:latin typeface="Arial"/>
              </a:rPr>
              <a:t>}</a:t>
            </a:r>
            <a:endParaRPr b="0" lang="en-US" sz="1800" spc="-1" strike="noStrike">
              <a:latin typeface="Arial"/>
            </a:endParaRPr>
          </a:p>
        </p:txBody>
      </p:sp>
      <p:sp>
        <p:nvSpPr>
          <p:cNvPr id="546" name="CustomShape 3"/>
          <p:cNvSpPr/>
          <p:nvPr/>
        </p:nvSpPr>
        <p:spPr>
          <a:xfrm>
            <a:off x="4648320" y="380880"/>
            <a:ext cx="4037760" cy="6323760"/>
          </a:xfrm>
          <a:prstGeom prst="rect">
            <a:avLst/>
          </a:prstGeom>
          <a:noFill/>
          <a:ln>
            <a:noFill/>
          </a:ln>
        </p:spPr>
        <p:style>
          <a:lnRef idx="0"/>
          <a:fillRef idx="0"/>
          <a:effectRef idx="0"/>
          <a:fontRef idx="minor"/>
        </p:style>
        <p:txBody>
          <a:bodyPr lIns="90000" rIns="90000" tIns="45000" bIns="45000"/>
          <a:p>
            <a:pPr marL="343080" indent="-342360">
              <a:lnSpc>
                <a:spcPct val="80000"/>
              </a:lnSpc>
              <a:spcBef>
                <a:spcPts val="320"/>
              </a:spcBef>
            </a:pPr>
            <a:r>
              <a:rPr b="0" lang="en-US" sz="1600" spc="-1" strike="noStrike">
                <a:solidFill>
                  <a:srgbClr val="000000"/>
                </a:solidFill>
                <a:latin typeface="Arial"/>
              </a:rPr>
              <a:t>monitor boundedbuffer;</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char buffer[N];</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int nextin=0, nextout=0, count=0;</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cond notfull, notempty; </a:t>
            </a:r>
            <a:b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void append(char x)</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if (count == N)</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cwait(notfull);</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buffer[nextin] = x;</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nextin=(nextin+1)%N;</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count++;</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 one more item in buffer */</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csignal(notempty);</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a:t>
            </a:r>
            <a:endParaRPr b="0" lang="en-US" sz="1600" spc="-1" strike="noStrike">
              <a:latin typeface="Arial"/>
            </a:endParaRPr>
          </a:p>
          <a:p>
            <a:pPr marL="343080" indent="-342360">
              <a:lnSpc>
                <a:spcPct val="80000"/>
              </a:lnSpc>
              <a:spcBef>
                <a:spcPts val="320"/>
              </a:spcBef>
            </a:pP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void take(char x)</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if (count == 0)</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cwait(notempty);</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x = buffer[nextout];</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nextout=(nextout + 1)%N;</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count--;</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csignal(notfull);</a:t>
            </a:r>
            <a:endParaRPr b="0" lang="en-US" sz="1600" spc="-1" strike="noStrike">
              <a:latin typeface="Arial"/>
            </a:endParaRPr>
          </a:p>
          <a:p>
            <a:pPr marL="343080" indent="-342360">
              <a:lnSpc>
                <a:spcPct val="80000"/>
              </a:lnSpc>
              <a:spcBef>
                <a:spcPts val="320"/>
              </a:spcBef>
            </a:pPr>
            <a:r>
              <a:rPr b="0" lang="en-US" sz="1600" spc="-1" strike="noStrike">
                <a:solidFill>
                  <a:srgbClr val="000000"/>
                </a:solidFill>
                <a:latin typeface="Arial"/>
              </a:rPr>
              <a:t>}</a:t>
            </a:r>
            <a:endParaRPr b="0" lang="en-US" sz="1600" spc="-1" strike="noStrike">
              <a:latin typeface="Arial"/>
            </a:endParaRPr>
          </a:p>
        </p:txBody>
      </p:sp>
      <p:sp>
        <p:nvSpPr>
          <p:cNvPr id="547" name="Line 4"/>
          <p:cNvSpPr/>
          <p:nvPr/>
        </p:nvSpPr>
        <p:spPr>
          <a:xfrm>
            <a:off x="3657600" y="75960"/>
            <a:ext cx="360" cy="67057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37404EC8-AD76-48BD-A9D1-2BC23E4D2526}" type="slidenum">
              <a:rPr b="0" lang="en-US" sz="1400" spc="-1" strike="noStrike">
                <a:solidFill>
                  <a:srgbClr val="000000"/>
                </a:solidFill>
                <a:latin typeface="Arial"/>
              </a:rPr>
              <a:t>&lt;number&gt;</a:t>
            </a:fld>
            <a:endParaRPr b="0" lang="en-US" sz="1400" spc="-1" strike="noStrike">
              <a:latin typeface="Arial"/>
            </a:endParaRPr>
          </a:p>
        </p:txBody>
      </p:sp>
      <p:sp>
        <p:nvSpPr>
          <p:cNvPr id="549"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Message Passing</a:t>
            </a:r>
            <a:endParaRPr b="0" lang="en-US" sz="3600" spc="-1" strike="noStrike">
              <a:latin typeface="Arial"/>
            </a:endParaRPr>
          </a:p>
        </p:txBody>
      </p:sp>
      <p:sp>
        <p:nvSpPr>
          <p:cNvPr id="550"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Processes that interact may have two requirements: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Arial"/>
              </a:rPr>
              <a:t>Synchronization (for mutual exclusion)</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Arial"/>
              </a:rPr>
              <a:t>Communication (to exchange information)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Message passing can satisfy both of these requirements and works well in a distributed environment.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Basic message passing commands:</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send (destination, message)</a:t>
            </a: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receive (source, message)</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A1FE4FCB-E0B8-4711-A2F7-E13BD31A16E1}" type="slidenum">
              <a:rPr b="0" lang="en-US" sz="1400" spc="-1" strike="noStrike">
                <a:solidFill>
                  <a:srgbClr val="000000"/>
                </a:solidFill>
                <a:latin typeface="Arial"/>
              </a:rPr>
              <a:t>&lt;number&gt;</a:t>
            </a:fld>
            <a:endParaRPr b="0" lang="en-US" sz="1400" spc="-1" strike="noStrike">
              <a:latin typeface="Arial"/>
            </a:endParaRPr>
          </a:p>
        </p:txBody>
      </p:sp>
      <p:sp>
        <p:nvSpPr>
          <p:cNvPr id="552"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Message Passing</a:t>
            </a:r>
            <a:endParaRPr b="0" lang="en-US" sz="3600" spc="-1" strike="noStrike">
              <a:latin typeface="Arial"/>
            </a:endParaRPr>
          </a:p>
        </p:txBody>
      </p:sp>
      <p:sp>
        <p:nvSpPr>
          <p:cNvPr id="553"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479"/>
              </a:spcBef>
              <a:buClr>
                <a:srgbClr val="000000"/>
              </a:buClr>
              <a:buFont typeface="Symbol"/>
              <a:buChar char=""/>
            </a:pPr>
            <a:r>
              <a:rPr b="0" lang="en-US" sz="2400" spc="-1" strike="noStrike">
                <a:solidFill>
                  <a:srgbClr val="000000"/>
                </a:solidFill>
                <a:latin typeface="Arial"/>
              </a:rPr>
              <a:t>Sender and receiver may or may not be blocking (waiting to send or receive message)</a:t>
            </a: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Arial"/>
              </a:rPr>
              <a:t>Three combinations are typical:</a:t>
            </a:r>
            <a:endParaRPr b="0" lang="en-US" sz="2400" spc="-1" strike="noStrike">
              <a:latin typeface="Arial"/>
            </a:endParaRPr>
          </a:p>
          <a:p>
            <a:pPr lvl="1" marL="743040" indent="-285120">
              <a:lnSpc>
                <a:spcPct val="90000"/>
              </a:lnSpc>
              <a:spcBef>
                <a:spcPts val="479"/>
              </a:spcBef>
              <a:buClr>
                <a:srgbClr val="000000"/>
              </a:buClr>
              <a:buFont typeface="Symbol"/>
              <a:buChar char=""/>
            </a:pPr>
            <a:r>
              <a:rPr b="0" lang="en-US" sz="2400" spc="-1" strike="noStrike">
                <a:solidFill>
                  <a:srgbClr val="000000"/>
                </a:solidFill>
                <a:latin typeface="Arial"/>
              </a:rPr>
              <a:t>Blocking send, blocking receive</a:t>
            </a:r>
            <a:endParaRPr b="0" lang="en-US" sz="2400" spc="-1" strike="noStrike">
              <a:latin typeface="Arial"/>
            </a:endParaRPr>
          </a:p>
          <a:p>
            <a:pPr lvl="2" marL="1143000" indent="-227880">
              <a:lnSpc>
                <a:spcPct val="90000"/>
              </a:lnSpc>
              <a:spcBef>
                <a:spcPts val="479"/>
              </a:spcBef>
              <a:buClr>
                <a:srgbClr val="000000"/>
              </a:buClr>
              <a:buFont typeface="Symbol"/>
              <a:buChar char=""/>
            </a:pPr>
            <a:r>
              <a:rPr b="0" lang="en-US" sz="2400" spc="-1" strike="noStrike">
                <a:solidFill>
                  <a:srgbClr val="000000"/>
                </a:solidFill>
                <a:latin typeface="Arial"/>
              </a:rPr>
              <a:t>Both sender and receiver are blocked until message is delivered</a:t>
            </a:r>
            <a:endParaRPr b="0" lang="en-US" sz="2400" spc="-1" strike="noStrike">
              <a:latin typeface="Arial"/>
            </a:endParaRPr>
          </a:p>
          <a:p>
            <a:pPr lvl="2" marL="1143000" indent="-227880">
              <a:lnSpc>
                <a:spcPct val="90000"/>
              </a:lnSpc>
              <a:spcBef>
                <a:spcPts val="479"/>
              </a:spcBef>
              <a:buClr>
                <a:srgbClr val="000000"/>
              </a:buClr>
              <a:buFont typeface="Symbol"/>
              <a:buChar char=""/>
            </a:pPr>
            <a:r>
              <a:rPr b="0" lang="en-US" sz="2400" spc="-1" strike="noStrike">
                <a:solidFill>
                  <a:srgbClr val="000000"/>
                </a:solidFill>
                <a:latin typeface="Arial"/>
              </a:rPr>
              <a:t>Called a rendezvous</a:t>
            </a:r>
            <a:endParaRPr b="0" lang="en-US" sz="2400" spc="-1" strike="noStrike">
              <a:latin typeface="Arial"/>
            </a:endParaRPr>
          </a:p>
          <a:p>
            <a:pPr lvl="1" marL="743040" indent="-285120">
              <a:lnSpc>
                <a:spcPct val="90000"/>
              </a:lnSpc>
              <a:spcBef>
                <a:spcPts val="479"/>
              </a:spcBef>
              <a:buClr>
                <a:srgbClr val="000000"/>
              </a:buClr>
              <a:buFont typeface="Symbol"/>
              <a:buChar char=""/>
            </a:pPr>
            <a:r>
              <a:rPr b="0" lang="en-US" sz="2400" spc="-1" strike="noStrike">
                <a:solidFill>
                  <a:srgbClr val="000000"/>
                </a:solidFill>
                <a:latin typeface="Arial"/>
              </a:rPr>
              <a:t>Nonblocking send, blocking receive</a:t>
            </a:r>
            <a:endParaRPr b="0" lang="en-US" sz="2400" spc="-1" strike="noStrike">
              <a:latin typeface="Arial"/>
            </a:endParaRPr>
          </a:p>
          <a:p>
            <a:pPr lvl="2" marL="1143000" indent="-227880">
              <a:lnSpc>
                <a:spcPct val="90000"/>
              </a:lnSpc>
              <a:spcBef>
                <a:spcPts val="479"/>
              </a:spcBef>
              <a:buClr>
                <a:srgbClr val="000000"/>
              </a:buClr>
              <a:buFont typeface="Symbol"/>
              <a:buChar char=""/>
            </a:pPr>
            <a:r>
              <a:rPr b="0" lang="en-US" sz="2400" spc="-1" strike="noStrike">
                <a:solidFill>
                  <a:srgbClr val="000000"/>
                </a:solidFill>
                <a:latin typeface="Arial"/>
              </a:rPr>
              <a:t>Sender continues processing such as sending messages as quickly as possible</a:t>
            </a:r>
            <a:endParaRPr b="0" lang="en-US" sz="2400" spc="-1" strike="noStrike">
              <a:latin typeface="Arial"/>
            </a:endParaRPr>
          </a:p>
          <a:p>
            <a:pPr lvl="2" marL="1143000" indent="-227880">
              <a:lnSpc>
                <a:spcPct val="90000"/>
              </a:lnSpc>
              <a:spcBef>
                <a:spcPts val="479"/>
              </a:spcBef>
              <a:buClr>
                <a:srgbClr val="000000"/>
              </a:buClr>
              <a:buFont typeface="Symbol"/>
              <a:buChar char=""/>
            </a:pPr>
            <a:r>
              <a:rPr b="0" lang="en-US" sz="2400" spc="-1" strike="noStrike">
                <a:solidFill>
                  <a:srgbClr val="000000"/>
                </a:solidFill>
                <a:latin typeface="Arial"/>
              </a:rPr>
              <a:t>Receiver is blocked until the requested message arrives</a:t>
            </a:r>
            <a:endParaRPr b="0" lang="en-US" sz="2400" spc="-1" strike="noStrike">
              <a:latin typeface="Arial"/>
            </a:endParaRPr>
          </a:p>
          <a:p>
            <a:pPr lvl="1" marL="743040" indent="-285120">
              <a:lnSpc>
                <a:spcPct val="90000"/>
              </a:lnSpc>
              <a:spcBef>
                <a:spcPts val="479"/>
              </a:spcBef>
              <a:buClr>
                <a:srgbClr val="000000"/>
              </a:buClr>
              <a:buFont typeface="Symbol"/>
              <a:buChar char=""/>
            </a:pPr>
            <a:r>
              <a:rPr b="0" lang="en-US" sz="2400" spc="-1" strike="noStrike">
                <a:solidFill>
                  <a:srgbClr val="000000"/>
                </a:solidFill>
                <a:latin typeface="Arial"/>
              </a:rPr>
              <a:t>Nonblocking send, nonblocking receive</a:t>
            </a:r>
            <a:endParaRPr b="0" lang="en-US" sz="2400" spc="-1" strike="noStrike">
              <a:latin typeface="Arial"/>
            </a:endParaRPr>
          </a:p>
          <a:p>
            <a:pPr lvl="2" marL="1143000" indent="-227880">
              <a:lnSpc>
                <a:spcPct val="90000"/>
              </a:lnSpc>
              <a:spcBef>
                <a:spcPts val="479"/>
              </a:spcBef>
              <a:buClr>
                <a:srgbClr val="000000"/>
              </a:buClr>
              <a:buFont typeface="Symbol"/>
              <a:buChar char=""/>
            </a:pPr>
            <a:r>
              <a:rPr b="0" lang="en-US" sz="2400" spc="-1" strike="noStrike">
                <a:solidFill>
                  <a:srgbClr val="000000"/>
                </a:solidFill>
                <a:latin typeface="Arial"/>
              </a:rPr>
              <a:t>Neither party is required to wait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D6159CEE-780A-411E-AE70-A88E27A89125}" type="slidenum">
              <a:rPr b="0" lang="en-US" sz="1400" spc="-1" strike="noStrike">
                <a:solidFill>
                  <a:srgbClr val="000000"/>
                </a:solidFill>
                <a:latin typeface="Arial"/>
              </a:rPr>
              <a:t>&lt;number&gt;</a:t>
            </a:fld>
            <a:endParaRPr b="0" lang="en-US" sz="1400" spc="-1" strike="noStrike">
              <a:latin typeface="Arial"/>
            </a:endParaRPr>
          </a:p>
        </p:txBody>
      </p:sp>
      <p:sp>
        <p:nvSpPr>
          <p:cNvPr id="555"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Message Addressing</a:t>
            </a:r>
            <a:endParaRPr b="0" lang="en-US" sz="3600" spc="-1" strike="noStrike">
              <a:latin typeface="Arial"/>
            </a:endParaRPr>
          </a:p>
        </p:txBody>
      </p:sp>
      <p:sp>
        <p:nvSpPr>
          <p:cNvPr id="556"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Arial"/>
              </a:rPr>
              <a:t>Who is the message sent to?</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Direct Addressing:  specify destination process.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Indirect Addressing:  send to mailbox and let receiving process(es) pickup whenever they are ready.  (flexibility)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84F25940-D0BB-40E4-88B0-D6890EFEADE7}" type="slidenum">
              <a:rPr b="0" lang="en-US" sz="1400" spc="-1" strike="noStrike">
                <a:solidFill>
                  <a:srgbClr val="000000"/>
                </a:solidFill>
                <a:latin typeface="Arial"/>
              </a:rPr>
              <a:t>&lt;number&gt;</a:t>
            </a:fld>
            <a:endParaRPr b="0" lang="en-US" sz="1400" spc="-1" strike="noStrike">
              <a:latin typeface="Arial"/>
            </a:endParaRPr>
          </a:p>
        </p:txBody>
      </p:sp>
      <p:sp>
        <p:nvSpPr>
          <p:cNvPr id="558" name="CustomShape 2"/>
          <p:cNvSpPr/>
          <p:nvPr/>
        </p:nvSpPr>
        <p:spPr>
          <a:xfrm>
            <a:off x="457200" y="76320"/>
            <a:ext cx="8228880" cy="761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800" spc="-1" strike="noStrike">
                <a:solidFill>
                  <a:srgbClr val="000000"/>
                </a:solidFill>
                <a:latin typeface="Arial"/>
              </a:rPr>
              <a:t>Creates Critical Section by Message Passing</a:t>
            </a:r>
            <a:endParaRPr b="0" lang="en-US" sz="2800" spc="-1" strike="noStrike">
              <a:latin typeface="Arial"/>
            </a:endParaRPr>
          </a:p>
        </p:txBody>
      </p:sp>
      <p:sp>
        <p:nvSpPr>
          <p:cNvPr id="559"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80000"/>
              </a:lnSpc>
              <a:spcBef>
                <a:spcPts val="360"/>
              </a:spcBef>
            </a:pPr>
            <a:r>
              <a:rPr b="0" lang="en-US" sz="1800" spc="-1" strike="noStrike">
                <a:solidFill>
                  <a:srgbClr val="000000"/>
                </a:solidFill>
                <a:latin typeface="Arial"/>
              </a:rPr>
              <a:t>const int n=numProcesses;</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void P(int i)</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message msg;</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receive(box, msg);</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 critical section */</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send(box, msg);</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 remainder */</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void main()</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create_mailbox(box);</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send(box, null);</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create(P(1), P(2), … , P(n));</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C64DE75D-1083-454B-B423-5BEEFCB2BFF5}" type="slidenum">
              <a:rPr b="0" lang="en-US" sz="1400" spc="-1" strike="noStrike">
                <a:solidFill>
                  <a:srgbClr val="000000"/>
                </a:solidFill>
                <a:latin typeface="Arial"/>
              </a:rPr>
              <a:t>&lt;number&gt;</a:t>
            </a:fld>
            <a:endParaRPr b="0" lang="en-US" sz="1400" spc="-1" strike="noStrike">
              <a:latin typeface="Arial"/>
            </a:endParaRPr>
          </a:p>
        </p:txBody>
      </p:sp>
      <p:sp>
        <p:nvSpPr>
          <p:cNvPr id="561" name="CustomShape 2"/>
          <p:cNvSpPr/>
          <p:nvPr/>
        </p:nvSpPr>
        <p:spPr>
          <a:xfrm>
            <a:off x="457200" y="76320"/>
            <a:ext cx="8228880" cy="532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rPr>
              <a:t>Consumer/Producer Problem by Message Passing</a:t>
            </a:r>
            <a:endParaRPr b="0" lang="en-US" sz="2400" spc="-1" strike="noStrike">
              <a:latin typeface="Arial"/>
            </a:endParaRPr>
          </a:p>
        </p:txBody>
      </p:sp>
      <p:sp>
        <p:nvSpPr>
          <p:cNvPr id="562" name="CustomShape 3"/>
          <p:cNvSpPr/>
          <p:nvPr/>
        </p:nvSpPr>
        <p:spPr>
          <a:xfrm>
            <a:off x="457200" y="685800"/>
            <a:ext cx="4037760" cy="5866560"/>
          </a:xfrm>
          <a:prstGeom prst="rect">
            <a:avLst/>
          </a:prstGeom>
          <a:noFill/>
          <a:ln>
            <a:noFill/>
          </a:ln>
        </p:spPr>
        <p:style>
          <a:lnRef idx="0"/>
          <a:fillRef idx="0"/>
          <a:effectRef idx="0"/>
          <a:fontRef idx="minor"/>
        </p:style>
        <p:txBody>
          <a:bodyPr lIns="90000" rIns="90000" tIns="45000" bIns="45000"/>
          <a:p>
            <a:pPr marL="343080" indent="-342360">
              <a:lnSpc>
                <a:spcPct val="80000"/>
              </a:lnSpc>
              <a:spcBef>
                <a:spcPts val="360"/>
              </a:spcBef>
            </a:pPr>
            <a:r>
              <a:rPr b="0" lang="en-US" sz="1800" spc="-1" strike="noStrike">
                <a:solidFill>
                  <a:srgbClr val="000000"/>
                </a:solidFill>
                <a:latin typeface="Arial"/>
              </a:rPr>
              <a:t>const int capacity=bufsize;</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int i;</a:t>
            </a:r>
            <a:endParaRPr b="0" lang="en-US" sz="1800" spc="-1" strike="noStrike">
              <a:latin typeface="Arial"/>
            </a:endParaRPr>
          </a:p>
          <a:p>
            <a:pPr marL="343080" indent="-342360">
              <a:lnSpc>
                <a:spcPct val="80000"/>
              </a:lnSpc>
              <a:spcBef>
                <a:spcPts val="360"/>
              </a:spcBef>
            </a:pP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void main()</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create_mailbox(mayproduce);</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create_mailbox(mayconsume);</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for (int i=1; i&lt;=capacity; i++)</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send(mayproduce, null);</a:t>
            </a:r>
            <a:endParaRPr b="0" lang="en-US" sz="1800" spc="-1" strike="noStrike">
              <a:latin typeface="Arial"/>
            </a:endParaRPr>
          </a:p>
          <a:p>
            <a:pPr marL="343080" indent="-342360">
              <a:lnSpc>
                <a:spcPct val="80000"/>
              </a:lnSpc>
              <a:spcBef>
                <a:spcPts val="360"/>
              </a:spcBef>
            </a:pP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create(producer, consumer);</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p:txBody>
      </p:sp>
      <p:sp>
        <p:nvSpPr>
          <p:cNvPr id="563" name="CustomShape 4"/>
          <p:cNvSpPr/>
          <p:nvPr/>
        </p:nvSpPr>
        <p:spPr>
          <a:xfrm>
            <a:off x="4648320" y="685800"/>
            <a:ext cx="4037760" cy="5866560"/>
          </a:xfrm>
          <a:prstGeom prst="rect">
            <a:avLst/>
          </a:prstGeom>
          <a:noFill/>
          <a:ln>
            <a:noFill/>
          </a:ln>
        </p:spPr>
        <p:style>
          <a:lnRef idx="0"/>
          <a:fillRef idx="0"/>
          <a:effectRef idx="0"/>
          <a:fontRef idx="minor"/>
        </p:style>
        <p:txBody>
          <a:bodyPr lIns="90000" rIns="90000" tIns="45000" bIns="45000"/>
          <a:p>
            <a:pPr marL="343080" indent="-342360">
              <a:lnSpc>
                <a:spcPct val="80000"/>
              </a:lnSpc>
              <a:spcBef>
                <a:spcPts val="360"/>
              </a:spcBef>
            </a:pPr>
            <a:r>
              <a:rPr b="0" lang="en-US" sz="1800" spc="-1" strike="noStrike">
                <a:solidFill>
                  <a:srgbClr val="000000"/>
                </a:solidFill>
                <a:latin typeface="Arial"/>
              </a:rPr>
              <a:t>void producer()</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message pmsg;</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receive(mayproduce, pmsg);</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pmsg=produce();</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send(mayconsume, pmsg);</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void consumer()</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message cmsg;</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receive(mayconsume, cmsg);</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consume(cmsg);</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send(mayproduce, null);</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latin typeface="Arial"/>
            </a:endParaRPr>
          </a:p>
          <a:p>
            <a:pPr marL="343080" indent="-342360">
              <a:lnSpc>
                <a:spcPct val="80000"/>
              </a:lnSpc>
              <a:spcBef>
                <a:spcPts val="360"/>
              </a:spcBef>
            </a:pPr>
            <a:r>
              <a:rPr b="0" lang="en-US" sz="1800" spc="-1" strike="noStrike">
                <a:solidFill>
                  <a:srgbClr val="000000"/>
                </a:solidFill>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3124080" y="6248520"/>
            <a:ext cx="2894760" cy="4564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400" spc="-1" strike="noStrike">
                <a:solidFill>
                  <a:srgbClr val="000000"/>
                </a:solidFill>
                <a:latin typeface="Times New Roman"/>
              </a:rPr>
              <a:t>© 2018 by Greg Ozbirn, UTD, for use with Stalling's 9th Ed. OS book</a:t>
            </a:r>
            <a:endParaRPr b="0" lang="en-US" sz="1400" spc="-1" strike="noStrike">
              <a:latin typeface="Arial"/>
            </a:endParaRPr>
          </a:p>
        </p:txBody>
      </p:sp>
      <p:sp>
        <p:nvSpPr>
          <p:cNvPr id="565" name="CustomShape 2"/>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D0C8984-D85E-46D3-8418-E19F6978F1B8}" type="slidenum">
              <a:rPr b="0" lang="en-US" sz="1400" spc="-1" strike="noStrike">
                <a:solidFill>
                  <a:srgbClr val="000000"/>
                </a:solidFill>
                <a:latin typeface="Times New Roman"/>
              </a:rPr>
              <a:t>&lt;number&gt;</a:t>
            </a:fld>
            <a:endParaRPr b="0" lang="en-US" sz="1400" spc="-1" strike="noStrike">
              <a:latin typeface="Arial"/>
            </a:endParaRPr>
          </a:p>
        </p:txBody>
      </p:sp>
      <p:sp>
        <p:nvSpPr>
          <p:cNvPr id="566" name="CustomShape 3"/>
          <p:cNvSpPr/>
          <p:nvPr/>
        </p:nvSpPr>
        <p:spPr>
          <a:xfrm>
            <a:off x="685800" y="228600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Chapter 6</a:t>
            </a:r>
            <a:endParaRPr b="0" lang="en-US" sz="3600" spc="-1" strike="noStrike">
              <a:latin typeface="Arial"/>
            </a:endParaRPr>
          </a:p>
        </p:txBody>
      </p:sp>
      <p:sp>
        <p:nvSpPr>
          <p:cNvPr id="567" name="CustomShape 4"/>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spcBef>
                <a:spcPts val="479"/>
              </a:spcBef>
            </a:pPr>
            <a:r>
              <a:rPr b="0" lang="en-US" sz="2400" spc="-1" strike="noStrike">
                <a:solidFill>
                  <a:srgbClr val="000000"/>
                </a:solidFill>
                <a:latin typeface="Times New Roman"/>
              </a:rPr>
              <a:t>Concurrency:  </a:t>
            </a:r>
            <a:endParaRPr b="0" lang="en-US" sz="2400" spc="-1" strike="noStrike">
              <a:latin typeface="Arial"/>
            </a:endParaRPr>
          </a:p>
          <a:p>
            <a:pPr algn="ctr">
              <a:lnSpc>
                <a:spcPct val="100000"/>
              </a:lnSpc>
              <a:spcBef>
                <a:spcPts val="479"/>
              </a:spcBef>
            </a:pPr>
            <a:r>
              <a:rPr b="0" lang="en-US" sz="2400" spc="-1" strike="noStrike">
                <a:solidFill>
                  <a:srgbClr val="000000"/>
                </a:solidFill>
                <a:latin typeface="Times New Roman"/>
              </a:rPr>
              <a:t>Deadlock and Starvation</a:t>
            </a:r>
            <a:endParaRPr b="0" lang="en-US" sz="2400" spc="-1" strike="noStrike">
              <a:latin typeface="Arial"/>
            </a:endParaRPr>
          </a:p>
        </p:txBody>
      </p:sp>
      <p:sp>
        <p:nvSpPr>
          <p:cNvPr id="568" name="CustomShape 5"/>
          <p:cNvSpPr/>
          <p:nvPr/>
        </p:nvSpPr>
        <p:spPr>
          <a:xfrm>
            <a:off x="2880" y="6248520"/>
            <a:ext cx="9136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Arial"/>
                <a:ea typeface="DejaVu Sans"/>
              </a:rPr>
              <a:t>Fall 2018</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C1A45AC1-2480-48C5-B534-ABB5D199D6D7}" type="slidenum">
              <a:rPr b="0" lang="en-US" sz="1400" spc="-1" strike="noStrike">
                <a:solidFill>
                  <a:srgbClr val="000000"/>
                </a:solidFill>
                <a:latin typeface="Arial"/>
              </a:rPr>
              <a:t>&lt;number&gt;</a:t>
            </a:fld>
            <a:endParaRPr b="0" lang="en-US" sz="1400" spc="-1" strike="noStrike">
              <a:latin typeface="Arial"/>
            </a:endParaRPr>
          </a:p>
        </p:txBody>
      </p:sp>
      <p:sp>
        <p:nvSpPr>
          <p:cNvPr id="294"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Multiprocessor Concurrency Problem</a:t>
            </a:r>
            <a:endParaRPr b="0" lang="en-US" sz="3600" spc="-1" strike="noStrike">
              <a:latin typeface="Arial"/>
            </a:endParaRPr>
          </a:p>
        </p:txBody>
      </p:sp>
      <p:sp>
        <p:nvSpPr>
          <p:cNvPr id="295" name="CustomShape 3"/>
          <p:cNvSpPr/>
          <p:nvPr/>
        </p:nvSpPr>
        <p:spPr>
          <a:xfrm>
            <a:off x="457200" y="1219320"/>
            <a:ext cx="8228880" cy="5028480"/>
          </a:xfrm>
          <a:prstGeom prst="rect">
            <a:avLst/>
          </a:prstGeom>
          <a:noFill/>
          <a:ln>
            <a:noFill/>
          </a:ln>
        </p:spPr>
        <p:style>
          <a:lnRef idx="0"/>
          <a:fillRef idx="0"/>
          <a:effectRef idx="0"/>
          <a:fontRef idx="minor"/>
        </p:style>
        <p:txBody>
          <a:bodyPr lIns="90000" rIns="90000" tIns="45000" bIns="45000"/>
          <a:p>
            <a:pPr marL="743040" indent="-285120">
              <a:lnSpc>
                <a:spcPct val="90000"/>
              </a:lnSpc>
              <a:spcBef>
                <a:spcPts val="479"/>
              </a:spcBef>
            </a:pPr>
            <a:r>
              <a:rPr b="0" lang="en-US" sz="2400" spc="-1" strike="noStrike">
                <a:solidFill>
                  <a:srgbClr val="000000"/>
                </a:solidFill>
                <a:latin typeface="Arial"/>
              </a:rPr>
              <a:t>Process P1</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Process P2</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chin = getchar();</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chin = getchar();</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chout = chin;</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chout = chin;</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putchar(chout);</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putchar(chout);</a:t>
            </a:r>
            <a:endParaRPr b="0" lang="en-US" sz="2400" spc="-1" strike="noStrike">
              <a:latin typeface="Arial"/>
            </a:endParaRPr>
          </a:p>
          <a:p>
            <a:pPr marL="743040" indent="-285120">
              <a:lnSpc>
                <a:spcPct val="90000"/>
              </a:lnSpc>
              <a:spcBef>
                <a:spcPts val="479"/>
              </a:spcBef>
            </a:pPr>
            <a:r>
              <a:rPr b="0" lang="en-US" sz="2400" spc="-1" strike="noStrike">
                <a:solidFill>
                  <a:srgbClr val="000000"/>
                </a:solidFill>
                <a:latin typeface="Arial"/>
              </a:rPr>
              <a:t>.</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endParaRPr b="0" lang="en-US" sz="2400" spc="-1" strike="noStrike">
              <a:latin typeface="Arial"/>
            </a:endParaRPr>
          </a:p>
          <a:p>
            <a:pPr marL="743040" indent="-285120">
              <a:lnSpc>
                <a:spcPct val="90000"/>
              </a:lnSpc>
              <a:spcBef>
                <a:spcPts val="479"/>
              </a:spcBef>
            </a:pPr>
            <a:endParaRPr b="0" lang="en-US" sz="2400" spc="-1" strike="noStrike">
              <a:latin typeface="Arial"/>
            </a:endParaRPr>
          </a:p>
          <a:p>
            <a:pPr marL="343080" indent="-342360">
              <a:lnSpc>
                <a:spcPct val="90000"/>
              </a:lnSpc>
              <a:spcBef>
                <a:spcPts val="479"/>
              </a:spcBef>
              <a:buClr>
                <a:srgbClr val="000000"/>
              </a:buClr>
              <a:buFont typeface="Symbol"/>
              <a:buChar char=""/>
            </a:pPr>
            <a:r>
              <a:rPr b="0" lang="en-US" sz="2400" spc="-1" strike="noStrike">
                <a:solidFill>
                  <a:srgbClr val="000000"/>
                </a:solidFill>
                <a:latin typeface="Arial"/>
              </a:rPr>
              <a:t>On a multiprocessor machine, if p1 and p2 both call echo at the same time, and the instructions are executed as shown above, we have the same problem as before, with p2’s value printing twice.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0"/>
                                          </p:stCondLst>
                                        </p:cTn>
                                        <p:tgtEl>
                                          <p:spTgt spid="295">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2D6460AE-41CA-45AE-8168-5546215818A1}" type="slidenum">
              <a:rPr b="0" lang="en-US" sz="1400" spc="-1" strike="noStrike">
                <a:solidFill>
                  <a:srgbClr val="000000"/>
                </a:solidFill>
                <a:latin typeface="Times New Roman"/>
              </a:rPr>
              <a:t>&lt;number&gt;</a:t>
            </a:fld>
            <a:endParaRPr b="0" lang="en-US" sz="1400" spc="-1" strike="noStrike">
              <a:latin typeface="Arial"/>
            </a:endParaRPr>
          </a:p>
        </p:txBody>
      </p:sp>
      <p:sp>
        <p:nvSpPr>
          <p:cNvPr id="57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Deadlock</a:t>
            </a:r>
            <a:endParaRPr b="0" lang="en-US" sz="3600" spc="-1" strike="noStrike">
              <a:latin typeface="Arial"/>
            </a:endParaRPr>
          </a:p>
        </p:txBody>
      </p:sp>
      <p:sp>
        <p:nvSpPr>
          <p:cNvPr id="571"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Deadlock is the permanent blocking of a set of processes that either compete for resources or communicate with each other.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Deadlocks involve conflicting needs for resources by two or more processes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There is no efficient solution.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E825B652-9CF6-42E3-A30E-B57C90A73634}" type="slidenum">
              <a:rPr b="0" lang="en-US" sz="1400" spc="-1" strike="noStrike">
                <a:solidFill>
                  <a:srgbClr val="000000"/>
                </a:solidFill>
                <a:latin typeface="Times New Roman"/>
              </a:rPr>
              <a:t>&lt;number&gt;</a:t>
            </a:fld>
            <a:endParaRPr b="0" lang="en-US" sz="1400" spc="-1" strike="noStrike">
              <a:latin typeface="Arial"/>
            </a:endParaRPr>
          </a:p>
        </p:txBody>
      </p:sp>
      <p:pic>
        <p:nvPicPr>
          <p:cNvPr id="573" name="Picture 6" descr=""/>
          <p:cNvPicPr/>
          <p:nvPr/>
        </p:nvPicPr>
        <p:blipFill>
          <a:blip r:embed="rId1"/>
          <a:stretch/>
        </p:blipFill>
        <p:spPr>
          <a:xfrm>
            <a:off x="76320" y="685800"/>
            <a:ext cx="8991000" cy="5161680"/>
          </a:xfrm>
          <a:prstGeom prst="rect">
            <a:avLst/>
          </a:prstGeom>
          <a:ln>
            <a:noFill/>
          </a:ln>
        </p:spPr>
      </p:pic>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44C1DD8-60AE-453B-BBAE-4370A12DC80D}" type="slidenum">
              <a:rPr b="0" lang="en-US" sz="1400" spc="-1" strike="noStrike">
                <a:solidFill>
                  <a:srgbClr val="000000"/>
                </a:solidFill>
                <a:latin typeface="Times New Roman"/>
              </a:rPr>
              <a:t>&lt;number&gt;</a:t>
            </a:fld>
            <a:endParaRPr b="0" lang="en-US" sz="1400" spc="-1" strike="noStrike">
              <a:latin typeface="Arial"/>
            </a:endParaRPr>
          </a:p>
        </p:txBody>
      </p:sp>
      <p:sp>
        <p:nvSpPr>
          <p:cNvPr id="575"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Deadlock Example</a:t>
            </a:r>
            <a:endParaRPr b="0" lang="en-US" sz="3600" spc="-1" strike="noStrike">
              <a:latin typeface="Arial"/>
            </a:endParaRPr>
          </a:p>
        </p:txBody>
      </p:sp>
      <p:sp>
        <p:nvSpPr>
          <p:cNvPr id="576"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pPr>
            <a:r>
              <a:rPr b="1" lang="en-US" sz="2000" spc="-1" strike="noStrike">
                <a:solidFill>
                  <a:srgbClr val="000000"/>
                </a:solidFill>
                <a:latin typeface="Times New Roman"/>
              </a:rPr>
              <a:t>Process P</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Times New Roman"/>
              </a:rPr>
              <a:t>Get A</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Times New Roman"/>
              </a:rPr>
              <a:t>Get B</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Times New Roman"/>
              </a:rPr>
              <a:t>Release A</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Times New Roman"/>
              </a:rPr>
              <a:t>Release B</a:t>
            </a:r>
            <a:endParaRPr b="0" lang="en-US" sz="2000" spc="-1" strike="noStrike">
              <a:latin typeface="Arial"/>
            </a:endParaRPr>
          </a:p>
        </p:txBody>
      </p:sp>
      <p:sp>
        <p:nvSpPr>
          <p:cNvPr id="577" name="CustomShape 4"/>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pPr>
            <a:r>
              <a:rPr b="1" lang="en-US" sz="2000" spc="-1" strike="noStrike">
                <a:solidFill>
                  <a:srgbClr val="000000"/>
                </a:solidFill>
                <a:latin typeface="Times New Roman"/>
              </a:rPr>
              <a:t>Process Q</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Times New Roman"/>
              </a:rPr>
              <a:t>Get B</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Times New Roman"/>
              </a:rPr>
              <a:t>Get A</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Times New Roman"/>
              </a:rPr>
              <a:t>Release B</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a:p>
            <a:pPr marL="343080" indent="-342360">
              <a:lnSpc>
                <a:spcPct val="100000"/>
              </a:lnSpc>
              <a:spcBef>
                <a:spcPts val="400"/>
              </a:spcBef>
            </a:pPr>
            <a:r>
              <a:rPr b="0" lang="en-US" sz="2000" spc="-1" strike="noStrike">
                <a:solidFill>
                  <a:srgbClr val="000000"/>
                </a:solidFill>
                <a:latin typeface="Times New Roman"/>
              </a:rPr>
              <a:t>Release A</a:t>
            </a:r>
            <a:endParaRPr b="0" lang="en-US" sz="2000" spc="-1" strike="noStrike">
              <a:latin typeface="Arial"/>
            </a:endParaRPr>
          </a:p>
          <a:p>
            <a:pPr marL="343080" indent="-342360">
              <a:lnSpc>
                <a:spcPct val="100000"/>
              </a:lnSpc>
              <a:spcBef>
                <a:spcPts val="400"/>
              </a:spcBef>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AFB33BE-4A0D-4040-A751-56253DAEB122}" type="slidenum">
              <a:rPr b="0" lang="en-US" sz="1400" spc="-1" strike="noStrike">
                <a:solidFill>
                  <a:srgbClr val="000000"/>
                </a:solidFill>
                <a:latin typeface="Times New Roman"/>
              </a:rPr>
              <a:t>&lt;number&gt;</a:t>
            </a:fld>
            <a:endParaRPr b="0" lang="en-US" sz="1400" spc="-1" strike="noStrike">
              <a:latin typeface="Arial"/>
            </a:endParaRPr>
          </a:p>
        </p:txBody>
      </p:sp>
      <p:pic>
        <p:nvPicPr>
          <p:cNvPr id="579" name="" descr=""/>
          <p:cNvPicPr/>
          <p:nvPr/>
        </p:nvPicPr>
        <p:blipFill>
          <a:blip r:embed="rId1"/>
          <a:stretch/>
        </p:blipFill>
        <p:spPr>
          <a:xfrm>
            <a:off x="152280" y="101520"/>
            <a:ext cx="7772040" cy="6629040"/>
          </a:xfrm>
          <a:prstGeom prst="rect">
            <a:avLst/>
          </a:prstGeom>
          <a:ln>
            <a:noFill/>
          </a:ln>
        </p:spPr>
      </p:pic>
    </p:spTree>
  </p:cSld>
  <mc:AlternateContent>
    <mc:Choice Requires="p14">
      <p:transition spd="slow" p14:dur="2000"/>
    </mc:Choice>
    <mc:Fallback>
      <p:transition spd="slow"/>
    </mc:Fallback>
  </mc:AlternateContent>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B9BA707D-E254-4FD8-B2C6-802BC577235D}" type="slidenum">
              <a:rPr b="0" lang="en-US" sz="1400" spc="-1" strike="noStrike">
                <a:solidFill>
                  <a:srgbClr val="000000"/>
                </a:solidFill>
                <a:latin typeface="Times New Roman"/>
              </a:rPr>
              <a:t>&lt;number&gt;</a:t>
            </a:fld>
            <a:endParaRPr b="0" lang="en-US" sz="1400" spc="-1" strike="noStrike">
              <a:latin typeface="Arial"/>
            </a:endParaRPr>
          </a:p>
        </p:txBody>
      </p:sp>
      <p:sp>
        <p:nvSpPr>
          <p:cNvPr id="581" name="CustomShape 2"/>
          <p:cNvSpPr/>
          <p:nvPr/>
        </p:nvSpPr>
        <p:spPr>
          <a:xfrm>
            <a:off x="685800" y="6094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ea typeface="DejaVu Sans"/>
              </a:rPr>
              <a:t>No Deadlock Example</a:t>
            </a:r>
            <a:endParaRPr b="0" lang="en-US" sz="3600" spc="-1" strike="noStrike">
              <a:latin typeface="Arial"/>
            </a:endParaRPr>
          </a:p>
        </p:txBody>
      </p:sp>
      <p:sp>
        <p:nvSpPr>
          <p:cNvPr id="582" name="CustomShape 3"/>
          <p:cNvSpPr/>
          <p:nvPr/>
        </p:nvSpPr>
        <p:spPr>
          <a:xfrm>
            <a:off x="685800" y="1981080"/>
            <a:ext cx="3809160" cy="4114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1" lang="en-US" sz="2400" spc="-1" strike="noStrike">
                <a:solidFill>
                  <a:srgbClr val="000000"/>
                </a:solidFill>
                <a:latin typeface="Times New Roman"/>
                <a:ea typeface="DejaVu Sans"/>
              </a:rPr>
              <a:t>Process P</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Get A</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Release A</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Get B</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Release B</a:t>
            </a:r>
            <a:endParaRPr b="0" lang="en-US" sz="2400" spc="-1" strike="noStrike">
              <a:latin typeface="Arial"/>
            </a:endParaRPr>
          </a:p>
        </p:txBody>
      </p:sp>
      <p:sp>
        <p:nvSpPr>
          <p:cNvPr id="583" name="CustomShape 4"/>
          <p:cNvSpPr/>
          <p:nvPr/>
        </p:nvSpPr>
        <p:spPr>
          <a:xfrm>
            <a:off x="4648320" y="1981080"/>
            <a:ext cx="3809160" cy="4114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1" lang="en-US" sz="2400" spc="-1" strike="noStrike">
                <a:solidFill>
                  <a:srgbClr val="000000"/>
                </a:solidFill>
                <a:latin typeface="Times New Roman"/>
                <a:ea typeface="DejaVu Sans"/>
              </a:rPr>
              <a:t>Process Q</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Get B</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Get A</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Release B</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Release A</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510AA0D-3FCB-4C65-A474-B7A91B993ACC}" type="slidenum">
              <a:rPr b="0" lang="en-US" sz="1400" spc="-1" strike="noStrike">
                <a:solidFill>
                  <a:srgbClr val="000000"/>
                </a:solidFill>
                <a:latin typeface="Times New Roman"/>
              </a:rPr>
              <a:t>&lt;number&gt;</a:t>
            </a:fld>
            <a:endParaRPr b="0" lang="en-US" sz="1400" spc="-1" strike="noStrike">
              <a:latin typeface="Arial"/>
            </a:endParaRPr>
          </a:p>
        </p:txBody>
      </p:sp>
      <p:pic>
        <p:nvPicPr>
          <p:cNvPr id="585" name="" descr=""/>
          <p:cNvPicPr/>
          <p:nvPr/>
        </p:nvPicPr>
        <p:blipFill>
          <a:blip r:embed="rId1"/>
          <a:stretch/>
        </p:blipFill>
        <p:spPr>
          <a:xfrm>
            <a:off x="228600" y="152280"/>
            <a:ext cx="8000640" cy="6501960"/>
          </a:xfrm>
          <a:prstGeom prst="rect">
            <a:avLst/>
          </a:prstGeom>
          <a:ln>
            <a:noFill/>
          </a:ln>
        </p:spPr>
      </p:pic>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3474C17-EF20-45F5-A9E3-7B12B0AFC7C6}" type="slidenum">
              <a:rPr b="0" lang="en-US" sz="1400" spc="-1" strike="noStrike">
                <a:solidFill>
                  <a:srgbClr val="000000"/>
                </a:solidFill>
                <a:latin typeface="Times New Roman"/>
              </a:rPr>
              <a:t>&lt;number&gt;</a:t>
            </a:fld>
            <a:endParaRPr b="0" lang="en-US" sz="1400" spc="-1" strike="noStrike">
              <a:latin typeface="Arial"/>
            </a:endParaRPr>
          </a:p>
        </p:txBody>
      </p:sp>
      <p:sp>
        <p:nvSpPr>
          <p:cNvPr id="587"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Reusable Resources</a:t>
            </a:r>
            <a:endParaRPr b="0" lang="en-US" sz="3600" spc="-1" strike="noStrike">
              <a:latin typeface="Arial"/>
            </a:endParaRPr>
          </a:p>
        </p:txBody>
      </p:sp>
      <p:sp>
        <p:nvSpPr>
          <p:cNvPr id="588"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Two categories of resources: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Reusable</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used by one process at a time and is not consumed.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For example, the processor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Consumable</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Can be created and destroyed.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For example, a message.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84AA8EB-921F-4933-BEB8-692C73CF7E45}" type="slidenum">
              <a:rPr b="0" lang="en-US" sz="1400" spc="-1" strike="noStrike">
                <a:solidFill>
                  <a:srgbClr val="000000"/>
                </a:solidFill>
                <a:latin typeface="Times New Roman"/>
              </a:rPr>
              <a:t>&lt;number&gt;</a:t>
            </a:fld>
            <a:endParaRPr b="0" lang="en-US" sz="1400" spc="-1" strike="noStrike">
              <a:latin typeface="Arial"/>
            </a:endParaRPr>
          </a:p>
        </p:txBody>
      </p:sp>
      <p:sp>
        <p:nvSpPr>
          <p:cNvPr id="590" name="CustomShape 2"/>
          <p:cNvSpPr/>
          <p:nvPr/>
        </p:nvSpPr>
        <p:spPr>
          <a:xfrm>
            <a:off x="685800" y="304920"/>
            <a:ext cx="7771680" cy="99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Deadlock of Reusable Resource</a:t>
            </a:r>
            <a:endParaRPr b="0" lang="en-US" sz="3600" spc="-1" strike="noStrike">
              <a:latin typeface="Arial"/>
            </a:endParaRPr>
          </a:p>
        </p:txBody>
      </p:sp>
      <p:sp>
        <p:nvSpPr>
          <p:cNvPr id="591" name="CustomShape 3"/>
          <p:cNvSpPr/>
          <p:nvPr/>
        </p:nvSpPr>
        <p:spPr>
          <a:xfrm>
            <a:off x="685800" y="1981080"/>
            <a:ext cx="3809160" cy="4114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1" lang="en-US" sz="2400" spc="-1" strike="noStrike">
                <a:solidFill>
                  <a:srgbClr val="000000"/>
                </a:solidFill>
                <a:latin typeface="Times New Roman"/>
                <a:ea typeface="DejaVu Sans"/>
              </a:rPr>
              <a:t>Process P1</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Request 80 Kbytes;</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Request 60 Kbytes;</a:t>
            </a:r>
            <a:endParaRPr b="0" lang="en-US" sz="2400" spc="-1" strike="noStrike">
              <a:latin typeface="Arial"/>
            </a:endParaRPr>
          </a:p>
        </p:txBody>
      </p:sp>
      <p:sp>
        <p:nvSpPr>
          <p:cNvPr id="592" name="CustomShape 4"/>
          <p:cNvSpPr/>
          <p:nvPr/>
        </p:nvSpPr>
        <p:spPr>
          <a:xfrm>
            <a:off x="4648320" y="1981080"/>
            <a:ext cx="3809160" cy="4114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1" lang="en-US" sz="2400" spc="-1" strike="noStrike">
                <a:solidFill>
                  <a:srgbClr val="000000"/>
                </a:solidFill>
                <a:latin typeface="Times New Roman"/>
                <a:ea typeface="DejaVu Sans"/>
              </a:rPr>
              <a:t>Process P2</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Request 70 Kbytes;</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a:p>
            <a:pPr marL="343080" indent="-342360">
              <a:lnSpc>
                <a:spcPct val="100000"/>
              </a:lnSpc>
              <a:spcBef>
                <a:spcPts val="479"/>
              </a:spcBef>
            </a:pPr>
            <a:r>
              <a:rPr b="0" lang="en-US" sz="2400" spc="-1" strike="noStrike">
                <a:solidFill>
                  <a:srgbClr val="000000"/>
                </a:solidFill>
                <a:latin typeface="Times New Roman"/>
                <a:ea typeface="DejaVu Sans"/>
              </a:rPr>
              <a:t>Request 80 Kbytes;</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p:txBody>
      </p:sp>
      <p:sp>
        <p:nvSpPr>
          <p:cNvPr id="593" name="CustomShape 5"/>
          <p:cNvSpPr/>
          <p:nvPr/>
        </p:nvSpPr>
        <p:spPr>
          <a:xfrm>
            <a:off x="982440" y="1371600"/>
            <a:ext cx="68695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If only 200 Kbytes available, neither one can complete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0FAC234-437A-485B-A943-22652E75554A}" type="slidenum">
              <a:rPr b="0" lang="en-US" sz="1400" spc="-1" strike="noStrike">
                <a:solidFill>
                  <a:srgbClr val="000000"/>
                </a:solidFill>
                <a:latin typeface="Times New Roman"/>
              </a:rPr>
              <a:t>&lt;number&gt;</a:t>
            </a:fld>
            <a:endParaRPr b="0" lang="en-US" sz="1400" spc="-1" strike="noStrike">
              <a:latin typeface="Arial"/>
            </a:endParaRPr>
          </a:p>
        </p:txBody>
      </p:sp>
      <p:sp>
        <p:nvSpPr>
          <p:cNvPr id="595" name="CustomShape 2"/>
          <p:cNvSpPr/>
          <p:nvPr/>
        </p:nvSpPr>
        <p:spPr>
          <a:xfrm>
            <a:off x="609480" y="30492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Times New Roman"/>
              </a:rPr>
              <a:t>Deadlock of Consumable Resource</a:t>
            </a:r>
            <a:endParaRPr b="0" lang="en-US" sz="4000" spc="-1" strike="noStrike">
              <a:latin typeface="Arial"/>
            </a:endParaRPr>
          </a:p>
        </p:txBody>
      </p:sp>
      <p:sp>
        <p:nvSpPr>
          <p:cNvPr id="596" name="CustomShape 3"/>
          <p:cNvSpPr/>
          <p:nvPr/>
        </p:nvSpPr>
        <p:spPr>
          <a:xfrm>
            <a:off x="1295280" y="2819520"/>
            <a:ext cx="2437560" cy="1523160"/>
          </a:xfrm>
          <a:prstGeom prst="rect">
            <a:avLst/>
          </a:prstGeom>
          <a:solidFill>
            <a:schemeClr val="bg1"/>
          </a:solidFill>
          <a:ln w="12600">
            <a:solidFill>
              <a:schemeClr val="tx1"/>
            </a:solidFill>
            <a:miter/>
          </a:ln>
        </p:spPr>
        <p:style>
          <a:lnRef idx="0"/>
          <a:fillRef idx="0"/>
          <a:effectRef idx="0"/>
          <a:fontRef idx="minor"/>
        </p:style>
        <p:txBody>
          <a:bodyPr wrap="none" lIns="90000" rIns="90000" tIns="45000" bIns="45000" anchor="ctr"/>
          <a:p>
            <a:pPr>
              <a:lnSpc>
                <a:spcPct val="100000"/>
              </a:lnSpc>
            </a:pPr>
            <a:endParaRPr b="0" lang="en-US" sz="1800" spc="-1" strike="noStrike">
              <a:latin typeface="Arial"/>
            </a:endParaRPr>
          </a:p>
          <a:p>
            <a:pPr>
              <a:lnSpc>
                <a:spcPct val="100000"/>
              </a:lnSpc>
            </a:pPr>
            <a:r>
              <a:rPr b="0" lang="en-US" sz="2400" spc="-1" strike="noStrike">
                <a:solidFill>
                  <a:srgbClr val="000000"/>
                </a:solidFill>
                <a:latin typeface="Times New Roman"/>
                <a:ea typeface="DejaVu Sans"/>
              </a:rPr>
              <a:t>Receive (P2);</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Send (P2, M1);</a:t>
            </a:r>
            <a:endParaRPr b="0" lang="en-US" sz="2400" spc="-1" strike="noStrike">
              <a:latin typeface="Arial"/>
            </a:endParaRPr>
          </a:p>
        </p:txBody>
      </p:sp>
      <p:sp>
        <p:nvSpPr>
          <p:cNvPr id="597" name="CustomShape 4"/>
          <p:cNvSpPr/>
          <p:nvPr/>
        </p:nvSpPr>
        <p:spPr>
          <a:xfrm>
            <a:off x="5334120" y="2819520"/>
            <a:ext cx="2437560" cy="1523160"/>
          </a:xfrm>
          <a:prstGeom prst="rect">
            <a:avLst/>
          </a:prstGeom>
          <a:solidFill>
            <a:schemeClr val="bg1"/>
          </a:solidFill>
          <a:ln w="12600">
            <a:solidFill>
              <a:schemeClr val="tx1"/>
            </a:solidFill>
            <a:miter/>
          </a:ln>
        </p:spPr>
        <p:style>
          <a:lnRef idx="0"/>
          <a:fillRef idx="0"/>
          <a:effectRef idx="0"/>
          <a:fontRef idx="minor"/>
        </p:style>
        <p:txBody>
          <a:bodyPr wrap="none" lIns="90000" rIns="90000" tIns="45000" bIns="45000" anchor="ctr"/>
          <a:p>
            <a:pPr>
              <a:lnSpc>
                <a:spcPct val="100000"/>
              </a:lnSpc>
            </a:pPr>
            <a:endParaRPr b="0" lang="en-US" sz="1800" spc="-1" strike="noStrike">
              <a:latin typeface="Arial"/>
            </a:endParaRPr>
          </a:p>
          <a:p>
            <a:pPr>
              <a:lnSpc>
                <a:spcPct val="100000"/>
              </a:lnSpc>
            </a:pPr>
            <a:r>
              <a:rPr b="0" lang="en-US" sz="2400" spc="-1" strike="noStrike">
                <a:solidFill>
                  <a:srgbClr val="000000"/>
                </a:solidFill>
                <a:latin typeface="Times New Roman"/>
                <a:ea typeface="DejaVu Sans"/>
              </a:rPr>
              <a:t>Receive (P1);</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Send (P1, M2);</a:t>
            </a:r>
            <a:endParaRPr b="0" lang="en-US" sz="2400" spc="-1" strike="noStrike">
              <a:latin typeface="Arial"/>
            </a:endParaRPr>
          </a:p>
        </p:txBody>
      </p:sp>
      <p:sp>
        <p:nvSpPr>
          <p:cNvPr id="598" name="CustomShape 5"/>
          <p:cNvSpPr/>
          <p:nvPr/>
        </p:nvSpPr>
        <p:spPr>
          <a:xfrm>
            <a:off x="748080" y="2251080"/>
            <a:ext cx="5022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P1</a:t>
            </a:r>
            <a:endParaRPr b="0" lang="en-US" sz="2400" spc="-1" strike="noStrike">
              <a:latin typeface="Arial"/>
            </a:endParaRPr>
          </a:p>
        </p:txBody>
      </p:sp>
      <p:sp>
        <p:nvSpPr>
          <p:cNvPr id="599" name="CustomShape 6"/>
          <p:cNvSpPr/>
          <p:nvPr/>
        </p:nvSpPr>
        <p:spPr>
          <a:xfrm>
            <a:off x="4878720" y="2209680"/>
            <a:ext cx="5022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P2</a:t>
            </a:r>
            <a:endParaRPr b="0" lang="en-US" sz="2400" spc="-1" strike="noStrike">
              <a:latin typeface="Arial"/>
            </a:endParaRPr>
          </a:p>
        </p:txBody>
      </p:sp>
      <p:sp>
        <p:nvSpPr>
          <p:cNvPr id="600" name="CustomShape 7"/>
          <p:cNvSpPr/>
          <p:nvPr/>
        </p:nvSpPr>
        <p:spPr>
          <a:xfrm>
            <a:off x="1240200" y="5299200"/>
            <a:ext cx="6464160" cy="821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Deadlock occurs if receive calls are blocking calls, </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meaning it waits until it is finished.</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976523EC-7E54-487C-BC45-530D4D70C3C4}" type="slidenum">
              <a:rPr b="0" lang="en-US" sz="1400" spc="-1" strike="noStrike">
                <a:solidFill>
                  <a:srgbClr val="000000"/>
                </a:solidFill>
                <a:latin typeface="Times New Roman"/>
              </a:rPr>
              <a:t>&lt;number&gt;</a:t>
            </a:fld>
            <a:endParaRPr b="0" lang="en-US" sz="1400" spc="-1" strike="noStrike">
              <a:latin typeface="Arial"/>
            </a:endParaRPr>
          </a:p>
        </p:txBody>
      </p:sp>
      <p:sp>
        <p:nvSpPr>
          <p:cNvPr id="602"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Resource Allocation Graphs</a:t>
            </a:r>
            <a:endParaRPr b="0" lang="en-US" sz="3600" spc="-1" strike="noStrike">
              <a:latin typeface="Arial"/>
            </a:endParaRPr>
          </a:p>
        </p:txBody>
      </p:sp>
      <p:sp>
        <p:nvSpPr>
          <p:cNvPr id="603"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resource allocation graph is a directed graph that depicts a state of the system of resources and processes.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Each resource and process is represented by a node.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Dots within a resource node represent instances of that resource.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An edge from a process to a resource represents a resource request.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An edge from a dot within a resource node to a process indicates a resource has been assigned to the process.</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7454531B-6387-4A80-9C30-CCF5CFA137BA}" type="slidenum">
              <a:rPr b="0" lang="en-US" sz="1400" spc="-1" strike="noStrike">
                <a:solidFill>
                  <a:srgbClr val="000000"/>
                </a:solidFill>
                <a:latin typeface="Arial"/>
              </a:rPr>
              <a:t>&lt;number&gt;</a:t>
            </a:fld>
            <a:endParaRPr b="0" lang="en-US" sz="1400" spc="-1" strike="noStrike">
              <a:latin typeface="Arial"/>
            </a:endParaRPr>
          </a:p>
        </p:txBody>
      </p:sp>
      <p:sp>
        <p:nvSpPr>
          <p:cNvPr id="297" name="CustomShape 2"/>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Conclusion</a:t>
            </a:r>
            <a:endParaRPr b="0" lang="en-US" sz="3600" spc="-1" strike="noStrike">
              <a:latin typeface="Arial"/>
            </a:endParaRPr>
          </a:p>
        </p:txBody>
      </p:sp>
      <p:sp>
        <p:nvSpPr>
          <p:cNvPr id="298" name="CustomShape 3"/>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We can see from both examples that there is a need to enforce mutual exclusion of access to shared variables.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This is true for uniprocessor systems due to interrupts, and in multiprocessor systems due to simultaneous execution.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Such a situation where the outcome of two processes accessing the same variable depends on their relative order of execution is sometimes called a race condition.</a:t>
            </a:r>
            <a:endParaRPr b="0" lang="en-US" sz="2400" spc="-1" strike="noStrike">
              <a:latin typeface="Arial"/>
            </a:endParaRPr>
          </a:p>
          <a:p>
            <a:pPr marL="343080" indent="-342360">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D0D32C0-4046-497C-A7A9-E66EF0B0E092}" type="slidenum">
              <a:rPr b="0" lang="en-US" sz="1400" spc="-1" strike="noStrike">
                <a:solidFill>
                  <a:srgbClr val="000000"/>
                </a:solidFill>
                <a:latin typeface="Times New Roman"/>
              </a:rPr>
              <a:t>&lt;number&gt;</a:t>
            </a:fld>
            <a:endParaRPr b="0" lang="en-US" sz="1400" spc="-1" strike="noStrike">
              <a:latin typeface="Arial"/>
            </a:endParaRPr>
          </a:p>
        </p:txBody>
      </p:sp>
      <p:pic>
        <p:nvPicPr>
          <p:cNvPr id="605" name="Picture 4" descr=""/>
          <p:cNvPicPr/>
          <p:nvPr/>
        </p:nvPicPr>
        <p:blipFill>
          <a:blip r:embed="rId1"/>
          <a:stretch/>
        </p:blipFill>
        <p:spPr>
          <a:xfrm>
            <a:off x="609480" y="152280"/>
            <a:ext cx="7390800" cy="6547680"/>
          </a:xfrm>
          <a:prstGeom prst="rect">
            <a:avLst/>
          </a:prstGeom>
          <a:ln>
            <a:noFill/>
          </a:ln>
        </p:spPr>
      </p:pic>
    </p:spTree>
  </p:cSld>
  <mc:AlternateContent>
    <mc:Choice Requires="p14">
      <p:transition spd="slow" p14:dur="2000"/>
    </mc:Choice>
    <mc:Fallback>
      <p:transition spd="slow"/>
    </mc:Fallback>
  </mc:AlternateContent>
  <p:timing>
    <p:tnLst>
      <p:par>
        <p:cTn id="169" dur="indefinite" restart="never" nodeType="tmRoot">
          <p:childTnLst>
            <p:seq>
              <p:cTn id="170"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A9752AA1-241E-47F5-9400-8424F67BBD09}" type="slidenum">
              <a:rPr b="0" lang="en-US" sz="1400" spc="-1" strike="noStrike">
                <a:solidFill>
                  <a:srgbClr val="000000"/>
                </a:solidFill>
                <a:latin typeface="Times New Roman"/>
              </a:rPr>
              <a:t>&lt;number&gt;</a:t>
            </a:fld>
            <a:endParaRPr b="0" lang="en-US" sz="1400" spc="-1" strike="noStrike">
              <a:latin typeface="Arial"/>
            </a:endParaRPr>
          </a:p>
        </p:txBody>
      </p:sp>
      <p:pic>
        <p:nvPicPr>
          <p:cNvPr id="607" name="Picture 4" descr=""/>
          <p:cNvPicPr/>
          <p:nvPr/>
        </p:nvPicPr>
        <p:blipFill>
          <a:blip r:embed="rId1"/>
          <a:stretch/>
        </p:blipFill>
        <p:spPr>
          <a:xfrm>
            <a:off x="609480" y="533520"/>
            <a:ext cx="7695360" cy="4987080"/>
          </a:xfrm>
          <a:prstGeom prst="rect">
            <a:avLst/>
          </a:prstGeom>
          <a:ln>
            <a:noFill/>
          </a:ln>
        </p:spPr>
      </p:pic>
    </p:spTree>
  </p:cSld>
  <mc:AlternateContent>
    <mc:Choice Requires="p14">
      <p:transition spd="slow" p14:dur="2000"/>
    </mc:Choice>
    <mc:Fallback>
      <p:transition spd="slow"/>
    </mc:Fallback>
  </mc:AlternateContent>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F485D96D-3BDD-4D90-93C9-A90035A9E0DC}" type="slidenum">
              <a:rPr b="0" lang="en-US" sz="1400" spc="-1" strike="noStrike">
                <a:solidFill>
                  <a:srgbClr val="000000"/>
                </a:solidFill>
                <a:latin typeface="Times New Roman"/>
              </a:rPr>
              <a:t>&lt;number&gt;</a:t>
            </a:fld>
            <a:endParaRPr b="0" lang="en-US" sz="1400" spc="-1" strike="noStrike">
              <a:latin typeface="Arial"/>
            </a:endParaRPr>
          </a:p>
        </p:txBody>
      </p:sp>
      <p:sp>
        <p:nvSpPr>
          <p:cNvPr id="609"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Required Conditions for Deadlock</a:t>
            </a:r>
            <a:endParaRPr b="0" lang="en-US" sz="3600" spc="-1" strike="noStrike">
              <a:latin typeface="Arial"/>
            </a:endParaRPr>
          </a:p>
        </p:txBody>
      </p:sp>
      <p:sp>
        <p:nvSpPr>
          <p:cNvPr id="610"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Mutual exclusion: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only one process may use resource at a time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Hold and wait: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 process may hold allocated resources while awaiting assignment of other resources.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No preemption:</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no resource can be forcibly removed from a process holding it.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Circular wait:</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 closed chain of processes exists, such that each process holds at least one resource needed by the next process in the chain.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5EB843B3-4805-42EF-9A6F-05F85479D40F}" type="slidenum">
              <a:rPr b="0" lang="en-US" sz="1400" spc="-1" strike="noStrike">
                <a:solidFill>
                  <a:srgbClr val="000000"/>
                </a:solidFill>
                <a:latin typeface="Times New Roman"/>
              </a:rPr>
              <a:t>&lt;number&gt;</a:t>
            </a:fld>
            <a:endParaRPr b="0" lang="en-US" sz="1400" spc="-1" strike="noStrike">
              <a:latin typeface="Arial"/>
            </a:endParaRPr>
          </a:p>
        </p:txBody>
      </p:sp>
      <p:sp>
        <p:nvSpPr>
          <p:cNvPr id="612"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Deadlock Conditions</a:t>
            </a:r>
            <a:endParaRPr b="0" lang="en-US" sz="3600" spc="-1" strike="noStrike">
              <a:latin typeface="Arial"/>
            </a:endParaRPr>
          </a:p>
        </p:txBody>
      </p:sp>
      <p:sp>
        <p:nvSpPr>
          <p:cNvPr id="613"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first three conditions are enough to allow deadlock to occur.</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fourth condition depends on the existence of the first three conditions.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fourth condition is required for deadlock to actually occur.  If it occurs, then a deadlock has occurred.</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6D03C553-C1D6-426B-9F6E-25653039401C}" type="slidenum">
              <a:rPr b="0" lang="en-US" sz="1400" spc="-1" strike="noStrike">
                <a:solidFill>
                  <a:srgbClr val="000000"/>
                </a:solidFill>
                <a:latin typeface="Times New Roman"/>
              </a:rPr>
              <a:t>&lt;number&gt;</a:t>
            </a:fld>
            <a:endParaRPr b="0" lang="en-US" sz="1400" spc="-1" strike="noStrike">
              <a:latin typeface="Arial"/>
            </a:endParaRPr>
          </a:p>
        </p:txBody>
      </p:sp>
      <p:sp>
        <p:nvSpPr>
          <p:cNvPr id="615"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Dealing with Deadlocks</a:t>
            </a:r>
            <a:endParaRPr b="0" lang="en-US" sz="3600" spc="-1" strike="noStrike">
              <a:latin typeface="Arial"/>
            </a:endParaRPr>
          </a:p>
        </p:txBody>
      </p:sp>
      <p:sp>
        <p:nvSpPr>
          <p:cNvPr id="616"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There are three general approaches to dealing with deadlocks: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Prevention – prevent conditions necessary for deadlock.</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Avoidance – allows first three conditions, avoids fourth condition dynamically.</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Detection – detects if deadlock occurs, then deals with it.</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Note that there is no single effective strategy that can deal with all types of deadlock.</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445EA06C-3407-4A15-84F4-A3D2E50C74E6}" type="slidenum">
              <a:rPr b="0" lang="en-US" sz="1400" spc="-1" strike="noStrike">
                <a:solidFill>
                  <a:srgbClr val="000000"/>
                </a:solidFill>
                <a:latin typeface="Times New Roman"/>
              </a:rPr>
              <a:t>&lt;number&gt;</a:t>
            </a:fld>
            <a:endParaRPr b="0" lang="en-US" sz="1400" spc="-1" strike="noStrike">
              <a:latin typeface="Arial"/>
            </a:endParaRPr>
          </a:p>
        </p:txBody>
      </p:sp>
      <p:sp>
        <p:nvSpPr>
          <p:cNvPr id="618"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Deadlock Prevention</a:t>
            </a:r>
            <a:endParaRPr b="0" lang="en-US" sz="3600" spc="-1" strike="noStrike">
              <a:latin typeface="Arial"/>
            </a:endParaRPr>
          </a:p>
        </p:txBody>
      </p:sp>
      <p:sp>
        <p:nvSpPr>
          <p:cNvPr id="619"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Strategy is to prevent deadlock from occurring by denying the conditions: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Two approaches: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Indirect:  prevent one of the three preconditions.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Direct:    prevent the fourth condition (circular wait).</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38FCEE5-F243-41A2-84A1-DA5B8D39FC63}" type="slidenum">
              <a:rPr b="0" lang="en-US" sz="1400" spc="-1" strike="noStrike">
                <a:solidFill>
                  <a:srgbClr val="000000"/>
                </a:solidFill>
                <a:latin typeface="Times New Roman"/>
              </a:rPr>
              <a:t>&lt;number&gt;</a:t>
            </a:fld>
            <a:endParaRPr b="0" lang="en-US" sz="1400" spc="-1" strike="noStrike">
              <a:latin typeface="Arial"/>
            </a:endParaRPr>
          </a:p>
        </p:txBody>
      </p:sp>
      <p:sp>
        <p:nvSpPr>
          <p:cNvPr id="621"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Prevention:  Mutual Exclusion</a:t>
            </a:r>
            <a:endParaRPr b="0" lang="en-US" sz="3600" spc="-1" strike="noStrike">
              <a:latin typeface="Arial"/>
            </a:endParaRPr>
          </a:p>
        </p:txBody>
      </p:sp>
      <p:sp>
        <p:nvSpPr>
          <p:cNvPr id="622"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Mutual Exclusion: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Hard to prevent since some resources require it.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For example, files should only be written by one writer at a time.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34DB37DF-2412-40CB-BBFD-13B0040B11EF}" type="slidenum">
              <a:rPr b="0" lang="en-US" sz="1400" spc="-1" strike="noStrike">
                <a:solidFill>
                  <a:srgbClr val="000000"/>
                </a:solidFill>
                <a:latin typeface="Times New Roman"/>
              </a:rPr>
              <a:t>&lt;number&gt;</a:t>
            </a:fld>
            <a:endParaRPr b="0" lang="en-US" sz="1400" spc="-1" strike="noStrike">
              <a:latin typeface="Arial"/>
            </a:endParaRPr>
          </a:p>
        </p:txBody>
      </p:sp>
      <p:sp>
        <p:nvSpPr>
          <p:cNvPr id="62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Prevention:  Hold and Wait</a:t>
            </a:r>
            <a:endParaRPr b="0" lang="en-US" sz="3600" spc="-1" strike="noStrike">
              <a:latin typeface="Arial"/>
            </a:endParaRPr>
          </a:p>
        </p:txBody>
      </p:sp>
      <p:sp>
        <p:nvSpPr>
          <p:cNvPr id="625"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Hold and wait: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can be prevented by making process request all of its resources at one time and blocking it until all of the resources can be granted simultaneously.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Drawbacks: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 process may have to wait a long time before all of its resources are free.  </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 process may acquire and keep resources a long time during which they are denied to other processes.</a:t>
            </a:r>
            <a:endParaRPr b="0" lang="en-US" sz="2400" spc="-1" strike="noStrike">
              <a:latin typeface="Arial"/>
            </a:endParaRPr>
          </a:p>
          <a:p>
            <a:pPr lvl="1" marL="743040" indent="-285120">
              <a:lnSpc>
                <a:spcPct val="100000"/>
              </a:lnSpc>
              <a:spcBef>
                <a:spcPts val="479"/>
              </a:spcBef>
              <a:buClr>
                <a:srgbClr val="000000"/>
              </a:buClr>
              <a:buFont typeface="Symbol"/>
              <a:buChar char=""/>
            </a:pPr>
            <a:r>
              <a:rPr b="0" lang="en-US" sz="2400" spc="-1" strike="noStrike">
                <a:solidFill>
                  <a:srgbClr val="000000"/>
                </a:solidFill>
                <a:latin typeface="Times New Roman"/>
              </a:rPr>
              <a:t>A process may not know in advance what resources it will need.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2398F960-31C2-4218-9E89-CEAF3F367166}" type="slidenum">
              <a:rPr b="0" lang="en-US" sz="1400" spc="-1" strike="noStrike">
                <a:solidFill>
                  <a:srgbClr val="000000"/>
                </a:solidFill>
                <a:latin typeface="Times New Roman"/>
              </a:rPr>
              <a:t>&lt;number&gt;</a:t>
            </a:fld>
            <a:endParaRPr b="0" lang="en-US" sz="1400" spc="-1" strike="noStrike">
              <a:latin typeface="Arial"/>
            </a:endParaRPr>
          </a:p>
        </p:txBody>
      </p:sp>
      <p:sp>
        <p:nvSpPr>
          <p:cNvPr id="627"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Prevention:  No Preemption</a:t>
            </a:r>
            <a:endParaRPr b="0" lang="en-US" sz="3600" spc="-1" strike="noStrike">
              <a:latin typeface="Arial"/>
            </a:endParaRPr>
          </a:p>
        </p:txBody>
      </p:sp>
      <p:sp>
        <p:nvSpPr>
          <p:cNvPr id="628"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Two possibilities: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a process holding resources cannot acquire a resource it needs, it must release the ones it has and request all of them again.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If a process needs a resource held by another process, preempt the process and make it release its resources.  This approach requires resources whose state can be easily saved and restored, such as the processor.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49FBD89-CEB2-4272-811A-59C297F38D27}" type="slidenum">
              <a:rPr b="0" lang="en-US" sz="1400" spc="-1" strike="noStrike">
                <a:solidFill>
                  <a:srgbClr val="000000"/>
                </a:solidFill>
                <a:latin typeface="Times New Roman"/>
              </a:rPr>
              <a:t>&lt;number&gt;</a:t>
            </a:fld>
            <a:endParaRPr b="0" lang="en-US" sz="1400" spc="-1" strike="noStrike">
              <a:latin typeface="Arial"/>
            </a:endParaRPr>
          </a:p>
        </p:txBody>
      </p:sp>
      <p:sp>
        <p:nvSpPr>
          <p:cNvPr id="630"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Prevention:  Circular Wait</a:t>
            </a:r>
            <a:endParaRPr b="0" lang="en-US" sz="3600" spc="-1" strike="noStrike">
              <a:latin typeface="Arial"/>
            </a:endParaRPr>
          </a:p>
        </p:txBody>
      </p:sp>
      <p:sp>
        <p:nvSpPr>
          <p:cNvPr id="631"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Require an ordering of resource requests.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Ordering prevents a circle by having all requests be forward in order, so that a process can’t acquire a resource then request one prior to it which another process may be holding.</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As with preventing hold-and-wait, it may not be efficient to do this.</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57200" y="76320"/>
            <a:ext cx="8228880" cy="1065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Arial"/>
              </a:rPr>
              <a:t>Race Condition</a:t>
            </a:r>
            <a:endParaRPr b="0" lang="en-US" sz="3600" spc="-1" strike="noStrike">
              <a:latin typeface="Arial"/>
            </a:endParaRPr>
          </a:p>
        </p:txBody>
      </p:sp>
      <p:sp>
        <p:nvSpPr>
          <p:cNvPr id="300" name="CustomShape 2"/>
          <p:cNvSpPr/>
          <p:nvPr/>
        </p:nvSpPr>
        <p:spPr>
          <a:xfrm>
            <a:off x="457200" y="1219320"/>
            <a:ext cx="8228880" cy="5485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1" lang="en-US" sz="2400" spc="-1" strike="noStrike">
                <a:solidFill>
                  <a:srgbClr val="000000"/>
                </a:solidFill>
                <a:latin typeface="Arial"/>
              </a:rPr>
              <a:t>A race condition occurs when multiple processes or threads read and write data items so that the final results depends on the order of execution of instructions.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Suppose p1 and p2 both share variable a.  If p1 will update it to 1, and p2 will update it to 2, then it becomes a race to update the variable.  In this case, the loser is actually the winner, since their value will persist.</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Arial"/>
              </a:rPr>
              <a:t>Suppose p3 and p4 share variables b=1 and c=2.  If p3 will execute b=b+c and p4 will execute c=b+c, then again it is a race.  If p3 executes first, b becomes 3 and when p4 executes, c becomes 5.  But if p4 executes first, c becomes 3 and b becomes 4.  </a:t>
            </a:r>
            <a:endParaRPr b="0" lang="en-US" sz="2400" spc="-1" strike="noStrike">
              <a:latin typeface="Arial"/>
            </a:endParaRPr>
          </a:p>
        </p:txBody>
      </p:sp>
      <p:sp>
        <p:nvSpPr>
          <p:cNvPr id="301" name="CustomShape 3"/>
          <p:cNvSpPr/>
          <p:nvPr/>
        </p:nvSpPr>
        <p:spPr>
          <a:xfrm>
            <a:off x="6553080" y="6245280"/>
            <a:ext cx="2133000" cy="475560"/>
          </a:xfrm>
          <a:prstGeom prst="rect">
            <a:avLst/>
          </a:prstGeom>
          <a:noFill/>
          <a:ln w="9360">
            <a:noFill/>
          </a:ln>
        </p:spPr>
        <p:style>
          <a:lnRef idx="0"/>
          <a:fillRef idx="0"/>
          <a:effectRef idx="0"/>
          <a:fontRef idx="minor"/>
        </p:style>
        <p:txBody>
          <a:bodyPr lIns="90000" rIns="90000" tIns="45000" bIns="45000"/>
          <a:p>
            <a:pPr algn="r">
              <a:lnSpc>
                <a:spcPct val="100000"/>
              </a:lnSpc>
            </a:pPr>
            <a:fld id="{B8F76960-55AE-4B21-8EE1-BE654F555F74}" type="slidenum">
              <a:rPr b="0" lang="en-US" sz="1400" spc="-1" strike="noStrike">
                <a:solidFill>
                  <a:srgbClr val="000000"/>
                </a:solidFill>
                <a:latin typeface="Arial"/>
              </a:rPr>
              <a:t>&lt;number&gt;</a:t>
            </a:fld>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34A683A9-2EFD-47A3-A8D4-AB2177FBE88F}" type="slidenum">
              <a:rPr b="0" lang="en-US" sz="1400" spc="-1" strike="noStrike">
                <a:solidFill>
                  <a:srgbClr val="000000"/>
                </a:solidFill>
                <a:latin typeface="Times New Roman"/>
              </a:rPr>
              <a:t>&lt;number&gt;</a:t>
            </a:fld>
            <a:endParaRPr b="0" lang="en-US" sz="1400" spc="-1" strike="noStrike">
              <a:latin typeface="Arial"/>
            </a:endParaRPr>
          </a:p>
        </p:txBody>
      </p:sp>
      <p:sp>
        <p:nvSpPr>
          <p:cNvPr id="633"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Deadlock Avoidance</a:t>
            </a:r>
            <a:endParaRPr b="0" lang="en-US" sz="3600" spc="-1" strike="noStrike">
              <a:latin typeface="Arial"/>
            </a:endParaRPr>
          </a:p>
        </p:txBody>
      </p:sp>
      <p:sp>
        <p:nvSpPr>
          <p:cNvPr id="634"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Similar to deadlock prevention.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Allows the three preconditions but tries to prevent deadlock dynamically as resource requests are made.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Allows more concurrency than prevention.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Requires knowledge of future resource requests.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BDAA4133-6520-4091-9BE2-E9E953E755FB}" type="slidenum">
              <a:rPr b="0" lang="en-US" sz="1400" spc="-1" strike="noStrike">
                <a:solidFill>
                  <a:srgbClr val="000000"/>
                </a:solidFill>
                <a:latin typeface="Times New Roman"/>
              </a:rPr>
              <a:t>&lt;number&gt;</a:t>
            </a:fld>
            <a:endParaRPr b="0" lang="en-US" sz="1400" spc="-1" strike="noStrike">
              <a:latin typeface="Arial"/>
            </a:endParaRPr>
          </a:p>
        </p:txBody>
      </p:sp>
      <p:sp>
        <p:nvSpPr>
          <p:cNvPr id="636"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Deadlock Avoidance</a:t>
            </a:r>
            <a:endParaRPr b="0" lang="en-US" sz="3600" spc="-1" strike="noStrike">
              <a:latin typeface="Arial"/>
            </a:endParaRPr>
          </a:p>
        </p:txBody>
      </p:sp>
      <p:sp>
        <p:nvSpPr>
          <p:cNvPr id="637"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Two approaches: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Process initiation denial:  constrains whether a new process is allowed to run.</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Resource allocation denial:  lets a process run but constrains whether its resource requests are granted.</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9E277BA6-9413-4396-BFD0-A4FA9A4CF346}" type="slidenum">
              <a:rPr b="0" lang="en-US" sz="1400" spc="-1" strike="noStrike">
                <a:solidFill>
                  <a:srgbClr val="000000"/>
                </a:solidFill>
                <a:latin typeface="Times New Roman"/>
              </a:rPr>
              <a:t>&lt;number&gt;</a:t>
            </a:fld>
            <a:endParaRPr b="0" lang="en-US" sz="1400" spc="-1" strike="noStrike">
              <a:latin typeface="Arial"/>
            </a:endParaRPr>
          </a:p>
        </p:txBody>
      </p:sp>
      <p:sp>
        <p:nvSpPr>
          <p:cNvPr id="639"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Process Initiation Denial</a:t>
            </a:r>
            <a:endParaRPr b="0" lang="en-US" sz="3600" spc="-1" strike="noStrike">
              <a:latin typeface="Arial"/>
            </a:endParaRPr>
          </a:p>
        </p:txBody>
      </p:sp>
      <p:sp>
        <p:nvSpPr>
          <p:cNvPr id="640"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Each process declares its maximum need for each resource.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process is only allowed to start if the maximum claim of all current processes plus the maximum claim of the new process can be met.</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strategy doesn’t work well because it assumes the worst case, that all processes will make their maximum resource requests at the same time, which is unlikely.</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So it may keep processes from starting that actually would have run successfully.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BB6EA6E7-7CCD-4E99-87F5-09F55E81F5D1}" type="slidenum">
              <a:rPr b="0" lang="en-US" sz="1400" spc="-1" strike="noStrike">
                <a:solidFill>
                  <a:srgbClr val="000000"/>
                </a:solidFill>
                <a:latin typeface="Times New Roman"/>
              </a:rPr>
              <a:t>&lt;number&gt;</a:t>
            </a:fld>
            <a:endParaRPr b="0" lang="en-US" sz="1400" spc="-1" strike="noStrike">
              <a:latin typeface="Arial"/>
            </a:endParaRPr>
          </a:p>
        </p:txBody>
      </p:sp>
      <p:sp>
        <p:nvSpPr>
          <p:cNvPr id="642" name="CustomShape 2"/>
          <p:cNvSpPr/>
          <p:nvPr/>
        </p:nvSpPr>
        <p:spPr>
          <a:xfrm>
            <a:off x="685800" y="304920"/>
            <a:ext cx="7771680" cy="761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Resource Allocation Denial</a:t>
            </a:r>
            <a:endParaRPr b="0" lang="en-US" sz="3600" spc="-1" strike="noStrike">
              <a:latin typeface="Arial"/>
            </a:endParaRPr>
          </a:p>
        </p:txBody>
      </p:sp>
      <p:sp>
        <p:nvSpPr>
          <p:cNvPr id="643" name="CustomShape 3"/>
          <p:cNvSpPr/>
          <p:nvPr/>
        </p:nvSpPr>
        <p:spPr>
          <a:xfrm>
            <a:off x="685800" y="1447920"/>
            <a:ext cx="7771680" cy="50284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An algorithm for resource allocation denial is the “Banker’s Algorithm”, a term used by Dijkstra to compare processes and resources to bank reserves and loans.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This algorithm defines the state of the system as either safe or unsafe.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 safe state is one in which a sequence of allocations exists not leading to deadlock.</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An unsafe state is one in which there is no such sequence.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algorithm works by determining if the system would be in a safe state if the resource is granted.  If so, grant the resource, if not, block the process until it is safe.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D578505C-B776-4C51-8B9A-DA9A91654F1F}" type="slidenum">
              <a:rPr b="0" lang="en-US" sz="1400" spc="-1" strike="noStrike">
                <a:solidFill>
                  <a:srgbClr val="000000"/>
                </a:solidFill>
                <a:latin typeface="Times New Roman"/>
              </a:rPr>
              <a:t>&lt;number&gt;</a:t>
            </a:fld>
            <a:endParaRPr b="0" lang="en-US" sz="1400" spc="-1" strike="noStrike">
              <a:latin typeface="Arial"/>
            </a:endParaRPr>
          </a:p>
        </p:txBody>
      </p:sp>
      <p:sp>
        <p:nvSpPr>
          <p:cNvPr id="645"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Times New Roman"/>
              </a:rPr>
              <a:t>Banker’s Algorithm</a:t>
            </a:r>
            <a:endParaRPr b="0" lang="en-US" sz="3600" spc="-1" strike="noStrike">
              <a:latin typeface="Arial"/>
            </a:endParaRPr>
          </a:p>
        </p:txBody>
      </p:sp>
      <p:sp>
        <p:nvSpPr>
          <p:cNvPr id="646"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0" lang="en-US" sz="2400" spc="-1" strike="noStrike">
                <a:solidFill>
                  <a:srgbClr val="000000"/>
                </a:solidFill>
                <a:latin typeface="Times New Roman"/>
              </a:rPr>
              <a:t>The banker’s algorithm makes use of matrices and vectors:</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Claim matrix:  requirement of each process for each resource.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Allocation matrix:  current allocation to each process of each resource.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Resource vector:  total amount of each resource in the system.</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Available vector: total amount of each resource not allocated to any process.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97" dur="indefinite" restart="never" nodeType="tmRoot">
          <p:childTnLst>
            <p:seq>
              <p:cTn id="198" dur="indefinite"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01D877DE-73F6-4104-8A3E-89266CB32DB5}" type="slidenum">
              <a:rPr b="0" lang="en-US" sz="1400" spc="-1" strike="noStrike">
                <a:solidFill>
                  <a:srgbClr val="000000"/>
                </a:solidFill>
                <a:latin typeface="Times New Roman"/>
              </a:rPr>
              <a:t>&lt;number&gt;</a:t>
            </a:fld>
            <a:endParaRPr b="0" lang="en-US" sz="1400" spc="-1" strike="noStrike">
              <a:latin typeface="Arial"/>
            </a:endParaRPr>
          </a:p>
        </p:txBody>
      </p:sp>
      <p:sp>
        <p:nvSpPr>
          <p:cNvPr id="648" name="CustomShape 2"/>
          <p:cNvSpPr/>
          <p:nvPr/>
        </p:nvSpPr>
        <p:spPr>
          <a:xfrm>
            <a:off x="91440" y="2561040"/>
            <a:ext cx="2773080" cy="1004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Choose P2 which can</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acquire enough resources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to finish.</a:t>
            </a:r>
            <a:endParaRPr b="0" lang="en-US" sz="2000" spc="-1" strike="noStrike">
              <a:latin typeface="Arial"/>
            </a:endParaRPr>
          </a:p>
        </p:txBody>
      </p:sp>
      <p:sp>
        <p:nvSpPr>
          <p:cNvPr id="649" name="CustomShape 3"/>
          <p:cNvSpPr/>
          <p:nvPr/>
        </p:nvSpPr>
        <p:spPr>
          <a:xfrm>
            <a:off x="6836760" y="5334120"/>
            <a:ext cx="2151360" cy="699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P2’s resources now</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available.</a:t>
            </a:r>
            <a:endParaRPr b="0" lang="en-US" sz="2000" spc="-1" strike="noStrike">
              <a:latin typeface="Arial"/>
            </a:endParaRPr>
          </a:p>
        </p:txBody>
      </p:sp>
      <p:pic>
        <p:nvPicPr>
          <p:cNvPr id="650" name="" descr=""/>
          <p:cNvPicPr/>
          <p:nvPr/>
        </p:nvPicPr>
        <p:blipFill>
          <a:blip r:embed="rId1"/>
          <a:stretch/>
        </p:blipFill>
        <p:spPr>
          <a:xfrm>
            <a:off x="152280" y="114480"/>
            <a:ext cx="8762760" cy="2781000"/>
          </a:xfrm>
          <a:prstGeom prst="rect">
            <a:avLst/>
          </a:prstGeom>
          <a:ln>
            <a:noFill/>
          </a:ln>
        </p:spPr>
      </p:pic>
      <p:pic>
        <p:nvPicPr>
          <p:cNvPr id="651" name="" descr=""/>
          <p:cNvPicPr/>
          <p:nvPr/>
        </p:nvPicPr>
        <p:blipFill>
          <a:blip r:embed="rId2"/>
          <a:stretch/>
        </p:blipFill>
        <p:spPr>
          <a:xfrm>
            <a:off x="76320" y="3657600"/>
            <a:ext cx="8838720" cy="2768400"/>
          </a:xfrm>
          <a:prstGeom prst="rect">
            <a:avLst/>
          </a:prstGeom>
          <a:ln>
            <a:noFill/>
          </a:ln>
        </p:spPr>
      </p:pic>
    </p:spTree>
  </p:cSld>
  <mc:AlternateContent>
    <mc:Choice Requires="p14">
      <p:transition spd="slow" p14:dur="2000"/>
    </mc:Choice>
    <mc:Fallback>
      <p:transition spd="slow"/>
    </mc:Fallback>
  </mc:AlternateContent>
  <p:timing>
    <p:tnLst>
      <p:par>
        <p:cTn id="199" dur="indefinite" restart="never" nodeType="tmRoot">
          <p:childTnLst>
            <p:seq>
              <p:cTn id="200" dur="indefinite"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8CAEC8FD-8E04-499A-AF9A-D6A154A6DCF9}" type="slidenum">
              <a:rPr b="0" lang="en-US" sz="1400" spc="-1" strike="noStrike">
                <a:solidFill>
                  <a:srgbClr val="000000"/>
                </a:solidFill>
                <a:latin typeface="Times New Roman"/>
              </a:rPr>
              <a:t>&lt;number&gt;</a:t>
            </a:fld>
            <a:endParaRPr b="0" lang="en-US" sz="1400" spc="-1" strike="noStrike">
              <a:latin typeface="Arial"/>
            </a:endParaRPr>
          </a:p>
        </p:txBody>
      </p:sp>
      <p:sp>
        <p:nvSpPr>
          <p:cNvPr id="653" name="CustomShape 2"/>
          <p:cNvSpPr/>
          <p:nvPr/>
        </p:nvSpPr>
        <p:spPr>
          <a:xfrm>
            <a:off x="6708240" y="1812960"/>
            <a:ext cx="2151360" cy="699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P1’s resources now</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available.</a:t>
            </a:r>
            <a:endParaRPr b="0" lang="en-US" sz="2000" spc="-1" strike="noStrike">
              <a:latin typeface="Arial"/>
            </a:endParaRPr>
          </a:p>
        </p:txBody>
      </p:sp>
      <p:sp>
        <p:nvSpPr>
          <p:cNvPr id="654" name="CustomShape 3"/>
          <p:cNvSpPr/>
          <p:nvPr/>
        </p:nvSpPr>
        <p:spPr>
          <a:xfrm>
            <a:off x="70560" y="2498760"/>
            <a:ext cx="2773080" cy="1004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Choose P1 which can</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acquire enough resources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to finish.</a:t>
            </a:r>
            <a:endParaRPr b="0" lang="en-US" sz="2000" spc="-1" strike="noStrike">
              <a:latin typeface="Arial"/>
            </a:endParaRPr>
          </a:p>
        </p:txBody>
      </p:sp>
      <p:sp>
        <p:nvSpPr>
          <p:cNvPr id="655" name="CustomShape 4"/>
          <p:cNvSpPr/>
          <p:nvPr/>
        </p:nvSpPr>
        <p:spPr>
          <a:xfrm>
            <a:off x="6760440" y="5241960"/>
            <a:ext cx="2151360" cy="1309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P3’s resources now</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available.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Now P4 can finish.</a:t>
            </a:r>
            <a:endParaRPr b="0" lang="en-US" sz="2000" spc="-1" strike="noStrike">
              <a:latin typeface="Arial"/>
            </a:endParaRPr>
          </a:p>
        </p:txBody>
      </p:sp>
      <p:sp>
        <p:nvSpPr>
          <p:cNvPr id="656" name="CustomShape 5"/>
          <p:cNvSpPr/>
          <p:nvPr/>
        </p:nvSpPr>
        <p:spPr>
          <a:xfrm>
            <a:off x="70560" y="5638680"/>
            <a:ext cx="2773080" cy="1004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DejaVu Sans"/>
              </a:rPr>
              <a:t>Choose P3 which can</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acquire enough resources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to finish.</a:t>
            </a:r>
            <a:endParaRPr b="0" lang="en-US" sz="2000" spc="-1" strike="noStrike">
              <a:latin typeface="Arial"/>
            </a:endParaRPr>
          </a:p>
        </p:txBody>
      </p:sp>
      <p:pic>
        <p:nvPicPr>
          <p:cNvPr id="657" name="" descr=""/>
          <p:cNvPicPr/>
          <p:nvPr/>
        </p:nvPicPr>
        <p:blipFill>
          <a:blip r:embed="rId1"/>
          <a:stretch/>
        </p:blipFill>
        <p:spPr>
          <a:xfrm>
            <a:off x="152280" y="241200"/>
            <a:ext cx="8686440" cy="2679480"/>
          </a:xfrm>
          <a:prstGeom prst="rect">
            <a:avLst/>
          </a:prstGeom>
          <a:ln>
            <a:noFill/>
          </a:ln>
        </p:spPr>
      </p:pic>
      <p:pic>
        <p:nvPicPr>
          <p:cNvPr id="658" name="" descr=""/>
          <p:cNvPicPr/>
          <p:nvPr/>
        </p:nvPicPr>
        <p:blipFill>
          <a:blip r:embed="rId2"/>
          <a:stretch/>
        </p:blipFill>
        <p:spPr>
          <a:xfrm>
            <a:off x="266760" y="3619440"/>
            <a:ext cx="8496000" cy="3072960"/>
          </a:xfrm>
          <a:prstGeom prst="rect">
            <a:avLst/>
          </a:prstGeom>
          <a:ln>
            <a:noFill/>
          </a:ln>
        </p:spPr>
      </p:pic>
    </p:spTree>
  </p:cSld>
  <mc:AlternateContent>
    <mc:Choice Requires="p14">
      <p:transition spd="slow" p14:dur="2000"/>
    </mc:Choice>
    <mc:Fallback>
      <p:transition spd="slow"/>
    </mc:Fallback>
  </mc:AlternateContent>
  <p:timing>
    <p:tnLst>
      <p:par>
        <p:cTn id="201" dur="indefinite" restart="never" nodeType="tmRoot">
          <p:childTnLst>
            <p:seq>
              <p:cTn id="202"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CustomShape 1"/>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previous slides represent a system that is in a “safe” state.</a:t>
            </a:r>
            <a:endParaRPr b="0" lang="en-US" sz="2400" spc="-1" strike="noStrike">
              <a:latin typeface="Arial"/>
            </a:endParaRPr>
          </a:p>
          <a:p>
            <a:pPr marL="343080" indent="-342360">
              <a:lnSpc>
                <a:spcPct val="100000"/>
              </a:lnSpc>
              <a:spcBef>
                <a:spcPts val="479"/>
              </a:spcBef>
              <a:buClr>
                <a:srgbClr val="000000"/>
              </a:buClr>
              <a:buFont typeface="Symbol"/>
              <a:buChar char=""/>
            </a:pPr>
            <a:r>
              <a:rPr b="1" lang="en-US" sz="2400" spc="-1" strike="noStrike">
                <a:solidFill>
                  <a:srgbClr val="000000"/>
                </a:solidFill>
                <a:latin typeface="Times New Roman"/>
              </a:rPr>
              <a:t>This means that there is a sequence of resource allocation that does not result in deadlock.</a:t>
            </a:r>
            <a:endParaRPr b="0" lang="en-US" sz="2400" spc="-1" strike="noStrike">
              <a:latin typeface="Arial"/>
            </a:endParaRPr>
          </a:p>
        </p:txBody>
      </p:sp>
      <p:sp>
        <p:nvSpPr>
          <p:cNvPr id="660" name="CustomShape 2"/>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9FAC34D3-1884-46C3-AE09-23AEA1EC4B95}" type="slidenum">
              <a:rPr b="0" lang="en-US" sz="1400" spc="-1" strike="noStrike">
                <a:solidFill>
                  <a:srgbClr val="000000"/>
                </a:solidFill>
                <a:latin typeface="Times New Roman"/>
              </a:rPr>
              <a:t>&lt;number&gt;</a:t>
            </a:fld>
            <a:endParaRPr b="0" lang="en-US" sz="1400" spc="-1" strike="noStrike">
              <a:latin typeface="Arial"/>
            </a:endParaRPr>
          </a:p>
        </p:txBody>
      </p:sp>
      <p:sp>
        <p:nvSpPr>
          <p:cNvPr id="661" name="CustomShape 3"/>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Safe State</a:t>
            </a:r>
            <a:endParaRPr b="0" lang="en-US" sz="3600" spc="-1" strike="noStrike">
              <a:latin typeface="Arial"/>
            </a:endParaRPr>
          </a:p>
        </p:txBody>
      </p:sp>
      <p:sp>
        <p:nvSpPr>
          <p:cNvPr id="662" name="CustomShape 4"/>
          <p:cNvSpPr/>
          <p:nvPr/>
        </p:nvSpPr>
        <p:spPr>
          <a:xfrm>
            <a:off x="222480" y="41400"/>
            <a:ext cx="2608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Banker’s Algorithm</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03" dur="indefinite" restart="never" nodeType="tmRoot">
          <p:childTnLst>
            <p:seq>
              <p:cTn id="204" dur="indefinite"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22FC9D84-1C02-471B-9FB1-37CA65352D19}" type="slidenum">
              <a:rPr b="0" lang="en-US" sz="1400" spc="-1" strike="noStrike">
                <a:solidFill>
                  <a:srgbClr val="000000"/>
                </a:solidFill>
                <a:latin typeface="Times New Roman"/>
              </a:rPr>
              <a:t>&lt;number&gt;</a:t>
            </a:fld>
            <a:endParaRPr b="0" lang="en-US" sz="1400" spc="-1" strike="noStrike">
              <a:latin typeface="Arial"/>
            </a:endParaRPr>
          </a:p>
        </p:txBody>
      </p:sp>
      <p:sp>
        <p:nvSpPr>
          <p:cNvPr id="664" name="CustomShape 2"/>
          <p:cNvSpPr/>
          <p:nvPr/>
        </p:nvSpPr>
        <p:spPr>
          <a:xfrm>
            <a:off x="685800" y="152280"/>
            <a:ext cx="77716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Unsafe State</a:t>
            </a:r>
            <a:endParaRPr b="0" lang="en-US" sz="3600" spc="-1" strike="noStrike">
              <a:latin typeface="Arial"/>
            </a:endParaRPr>
          </a:p>
        </p:txBody>
      </p:sp>
      <p:sp>
        <p:nvSpPr>
          <p:cNvPr id="665" name="CustomShape 3"/>
          <p:cNvSpPr/>
          <p:nvPr/>
        </p:nvSpPr>
        <p:spPr>
          <a:xfrm>
            <a:off x="685800" y="1447920"/>
            <a:ext cx="77716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An “unsafe” state is one that is not safe.</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That is, there is no sequence of resource allocation that will avoid deadlock.</a:t>
            </a:r>
            <a:endParaRPr b="0" lang="en-US" sz="2400" spc="-1" strike="noStrike">
              <a:latin typeface="Arial"/>
            </a:endParaRPr>
          </a:p>
          <a:p>
            <a:pPr marL="343080" indent="-342360">
              <a:lnSpc>
                <a:spcPct val="100000"/>
              </a:lnSpc>
              <a:spcBef>
                <a:spcPts val="479"/>
              </a:spcBef>
              <a:buClr>
                <a:srgbClr val="000000"/>
              </a:buClr>
              <a:buFont typeface="Symbol"/>
              <a:buChar char=""/>
            </a:pPr>
            <a:r>
              <a:rPr b="0" lang="en-US" sz="2400" spc="-1" strike="noStrike">
                <a:solidFill>
                  <a:srgbClr val="000000"/>
                </a:solidFill>
                <a:latin typeface="Times New Roman"/>
              </a:rPr>
              <a:t>The next slides illustrate an example.</a:t>
            </a:r>
            <a:endParaRPr b="0" lang="en-US" sz="2400" spc="-1" strike="noStrike">
              <a:latin typeface="Arial"/>
            </a:endParaRPr>
          </a:p>
        </p:txBody>
      </p:sp>
      <p:sp>
        <p:nvSpPr>
          <p:cNvPr id="666" name="CustomShape 4"/>
          <p:cNvSpPr/>
          <p:nvPr/>
        </p:nvSpPr>
        <p:spPr>
          <a:xfrm>
            <a:off x="222480" y="41400"/>
            <a:ext cx="2608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DejaVu Sans"/>
              </a:rPr>
              <a:t>Banker’s Algorithm</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CustomShape 1"/>
          <p:cNvSpPr/>
          <p:nvPr/>
        </p:nvSpPr>
        <p:spPr>
          <a:xfrm>
            <a:off x="6553080" y="6248520"/>
            <a:ext cx="1904400" cy="456480"/>
          </a:xfrm>
          <a:prstGeom prst="rect">
            <a:avLst/>
          </a:prstGeom>
          <a:noFill/>
          <a:ln w="9360">
            <a:noFill/>
          </a:ln>
        </p:spPr>
        <p:style>
          <a:lnRef idx="0"/>
          <a:fillRef idx="0"/>
          <a:effectRef idx="0"/>
          <a:fontRef idx="minor"/>
        </p:style>
        <p:txBody>
          <a:bodyPr lIns="90000" rIns="90000" tIns="45000" bIns="45000"/>
          <a:p>
            <a:pPr algn="r">
              <a:lnSpc>
                <a:spcPct val="100000"/>
              </a:lnSpc>
            </a:pPr>
            <a:fld id="{79E61BA0-1B03-40C6-A753-4B14A48DCB31}" type="slidenum">
              <a:rPr b="0" lang="en-US" sz="1400" spc="-1" strike="noStrike">
                <a:solidFill>
                  <a:srgbClr val="000000"/>
                </a:solidFill>
                <a:latin typeface="Times New Roman"/>
              </a:rPr>
              <a:t>&lt;number&gt;</a:t>
            </a:fld>
            <a:endParaRPr b="0" lang="en-US" sz="1400" spc="-1" strike="noStrike">
              <a:latin typeface="Arial"/>
            </a:endParaRPr>
          </a:p>
        </p:txBody>
      </p:sp>
      <p:sp>
        <p:nvSpPr>
          <p:cNvPr id="668" name="CustomShape 2"/>
          <p:cNvSpPr/>
          <p:nvPr/>
        </p:nvSpPr>
        <p:spPr>
          <a:xfrm>
            <a:off x="609480" y="6400800"/>
            <a:ext cx="7771680" cy="304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320"/>
              </a:spcBef>
              <a:buClr>
                <a:srgbClr val="000000"/>
              </a:buClr>
              <a:buFont typeface="Symbol"/>
              <a:buChar char=""/>
            </a:pPr>
            <a:r>
              <a:rPr b="0" lang="en-US" sz="1600" spc="-1" strike="noStrike">
                <a:solidFill>
                  <a:srgbClr val="000000"/>
                </a:solidFill>
                <a:latin typeface="Times New Roman"/>
                <a:ea typeface="DejaVu Sans"/>
              </a:rPr>
              <a:t>This is unsafe, because each process needs more of resource R1 and none are available.</a:t>
            </a:r>
            <a:endParaRPr b="0" lang="en-US" sz="1600" spc="-1" strike="noStrike">
              <a:latin typeface="Arial"/>
            </a:endParaRPr>
          </a:p>
        </p:txBody>
      </p:sp>
      <p:pic>
        <p:nvPicPr>
          <p:cNvPr id="669" name="" descr=""/>
          <p:cNvPicPr/>
          <p:nvPr/>
        </p:nvPicPr>
        <p:blipFill>
          <a:blip r:embed="rId1"/>
          <a:stretch/>
        </p:blipFill>
        <p:spPr>
          <a:xfrm>
            <a:off x="685800" y="0"/>
            <a:ext cx="7924320" cy="6082920"/>
          </a:xfrm>
          <a:prstGeom prst="rect">
            <a:avLst/>
          </a:prstGeom>
          <a:ln>
            <a:noFill/>
          </a:ln>
        </p:spPr>
      </p:pic>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3323</TotalTime>
  <Application>LibreOffice/6.1.2.1$Linux_X86_64 LibreOffice_project/10$Build-1</Application>
  <Words>4607</Words>
  <Paragraphs>936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2002-02-18T01:31:53Z</dcterms:created>
  <dc:creator>Greg Ozbirn</dc:creator>
  <dc:description/>
  <dc:language>en-US</dc:language>
  <cp:lastModifiedBy/>
  <dcterms:modified xsi:type="dcterms:W3CDTF">2018-10-22T22:48:34Z</dcterms:modified>
  <cp:revision>96</cp:revision>
  <dc:subject/>
  <dc:title>Concurrency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70</vt:i4>
  </property>
</Properties>
</file>