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C8F54E-2BEF-4C2B-98B0-1CB482EAD2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27CB22-0E5C-4B04-813C-2505D9BCF8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1D0483-F2FA-406F-A569-B5BB560945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DFAD3E-6C99-4BCE-9BC4-403C1BB830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4B5994-6D78-4386-8D16-90E9C9C283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A14342-258B-4AF1-B129-0C6C6F3A80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39D113-0ABB-4213-B3E7-F8C7631348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2B9F07-9476-4808-A321-A965B14DCC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3B33AA-05F8-4DEC-85D7-57538A0E86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577DBD-DE4C-4772-A16C-3824AB8A19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E116E5-A334-4719-86EA-E00A0BBFD6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A55575-C78C-444F-BAAC-A5CE63C188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CC984B-93F8-4075-8920-4493210790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35A10A-6883-474F-9195-7F2FCCA2FA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0BDF86-F24E-4B12-B9D8-778B95DC59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BEA2E5-15AB-41EC-853F-D08251B4DB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BA2781-CC7B-4651-8E68-642ECB09A8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48CADE-3441-48C5-B748-C80A034908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C44703-F4AF-4FBC-B168-39A8F04315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077730-CE51-4BCC-B465-307A672F15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592F53-C3F5-4E44-A66E-1A9DFECF8F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F943A9-01F9-482A-81BE-527CFA0C0B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26335E-7F6F-4EB8-92ED-58014A088E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2F35AF-FCF8-4797-B3BB-79E51C1DA0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91FBF4-31A6-411D-8430-32CBC27F1D88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7FF785-FDB7-4D6E-B7D4-0E51B7A95AD7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docs.conda.io/en/latest/miniconda.html" TargetMode="External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os.mbed.com/users/matteorisso/code/time_wave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os.mbed.com/users/matteorisso/code/time_wave/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os.mbed.com/users/matteorisso/code/time_wave/" TargetMode="Externa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os.mbed.com/users/matteorisso/code/time_wave/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os.mbed.com/users/matteorisso/code/time_wave/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70c0"/>
                </a:solidFill>
                <a:latin typeface="Calibri Light"/>
              </a:rPr>
              <a:t>Jumper Virtual Lab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Installation and first steps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Simulation Python Script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Picture 6" descr=""/>
          <p:cNvPicPr/>
          <p:nvPr/>
        </p:nvPicPr>
        <p:blipFill>
          <a:blip r:embed="rId1"/>
          <a:stretch/>
        </p:blipFill>
        <p:spPr>
          <a:xfrm>
            <a:off x="529920" y="1690560"/>
            <a:ext cx="4161960" cy="732960"/>
          </a:xfrm>
          <a:prstGeom prst="rect">
            <a:avLst/>
          </a:prstGeom>
          <a:ln w="0">
            <a:noFill/>
          </a:ln>
        </p:spPr>
      </p:pic>
      <p:sp>
        <p:nvSpPr>
          <p:cNvPr id="166" name="Straight Arrow Connector 8"/>
          <p:cNvSpPr/>
          <p:nvPr/>
        </p:nvSpPr>
        <p:spPr>
          <a:xfrm flipH="1">
            <a:off x="4327560" y="1808640"/>
            <a:ext cx="138132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TextBox 10"/>
          <p:cNvSpPr/>
          <p:nvPr/>
        </p:nvSpPr>
        <p:spPr>
          <a:xfrm>
            <a:off x="5523120" y="1566720"/>
            <a:ext cx="220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Simulation library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8" name="Picture 13" descr=""/>
          <p:cNvPicPr/>
          <p:nvPr/>
        </p:nvPicPr>
        <p:blipFill>
          <a:blip r:embed="rId2"/>
          <a:stretch/>
        </p:blipFill>
        <p:spPr>
          <a:xfrm>
            <a:off x="2611080" y="2724120"/>
            <a:ext cx="4857480" cy="1409400"/>
          </a:xfrm>
          <a:prstGeom prst="rect">
            <a:avLst/>
          </a:prstGeom>
          <a:ln w="0">
            <a:noFill/>
          </a:ln>
        </p:spPr>
      </p:pic>
      <p:sp>
        <p:nvSpPr>
          <p:cNvPr id="169" name="Straight Arrow Connector 14"/>
          <p:cNvSpPr/>
          <p:nvPr/>
        </p:nvSpPr>
        <p:spPr>
          <a:xfrm flipH="1">
            <a:off x="7111440" y="3267000"/>
            <a:ext cx="138132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TextBox 15"/>
          <p:cNvSpPr/>
          <p:nvPr/>
        </p:nvSpPr>
        <p:spPr>
          <a:xfrm>
            <a:off x="8241120" y="3070440"/>
            <a:ext cx="2982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Create simulation object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Straight Arrow Connector 16"/>
          <p:cNvSpPr/>
          <p:nvPr/>
        </p:nvSpPr>
        <p:spPr>
          <a:xfrm flipH="1">
            <a:off x="6918840" y="3960000"/>
            <a:ext cx="1432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TextBox 18"/>
          <p:cNvSpPr/>
          <p:nvPr/>
        </p:nvSpPr>
        <p:spPr>
          <a:xfrm>
            <a:off x="8213040" y="3764520"/>
            <a:ext cx="1667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Load Hex file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3" name="Picture 20" descr=""/>
          <p:cNvPicPr/>
          <p:nvPr/>
        </p:nvPicPr>
        <p:blipFill>
          <a:blip r:embed="rId3"/>
          <a:stretch/>
        </p:blipFill>
        <p:spPr>
          <a:xfrm>
            <a:off x="351000" y="4592880"/>
            <a:ext cx="6276600" cy="47592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22" descr=""/>
          <p:cNvPicPr/>
          <p:nvPr/>
        </p:nvPicPr>
        <p:blipFill>
          <a:blip r:embed="rId4"/>
          <a:stretch/>
        </p:blipFill>
        <p:spPr>
          <a:xfrm>
            <a:off x="1432080" y="5528160"/>
            <a:ext cx="4439880" cy="777960"/>
          </a:xfrm>
          <a:prstGeom prst="rect">
            <a:avLst/>
          </a:prstGeom>
          <a:ln w="0">
            <a:noFill/>
          </a:ln>
        </p:spPr>
      </p:pic>
      <p:sp>
        <p:nvSpPr>
          <p:cNvPr id="175" name="Rectangle 23"/>
          <p:cNvSpPr/>
          <p:nvPr/>
        </p:nvSpPr>
        <p:spPr>
          <a:xfrm>
            <a:off x="3777480" y="4806720"/>
            <a:ext cx="1159920" cy="2620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24"/>
          <p:cNvSpPr/>
          <p:nvPr/>
        </p:nvSpPr>
        <p:spPr>
          <a:xfrm>
            <a:off x="1938600" y="5528160"/>
            <a:ext cx="3771000" cy="7740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Straight Arrow Connector 25"/>
          <p:cNvSpPr/>
          <p:nvPr/>
        </p:nvSpPr>
        <p:spPr>
          <a:xfrm flipH="1">
            <a:off x="3823560" y="5069160"/>
            <a:ext cx="533160" cy="45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Box 28"/>
          <p:cNvSpPr/>
          <p:nvPr/>
        </p:nvSpPr>
        <p:spPr>
          <a:xfrm>
            <a:off x="6155280" y="4951800"/>
            <a:ext cx="42663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On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every GPIO event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a callback function is called and a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timestamp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saved.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is used to keep track of the activity waveform in the </a:t>
            </a:r>
            <a:r>
              <a:rPr b="0" lang="en-US" sz="1800" spc="299" strike="noStrike">
                <a:solidFill>
                  <a:srgbClr val="000000"/>
                </a:solidFill>
                <a:latin typeface="Calibri"/>
              </a:rPr>
              <a:t>time_stamp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list.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Simulation Python Script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3" descr=""/>
          <p:cNvPicPr/>
          <p:nvPr/>
        </p:nvPicPr>
        <p:blipFill>
          <a:blip r:embed="rId1"/>
          <a:stretch/>
        </p:blipFill>
        <p:spPr>
          <a:xfrm>
            <a:off x="838080" y="1620720"/>
            <a:ext cx="5238360" cy="1676160"/>
          </a:xfrm>
          <a:prstGeom prst="rect">
            <a:avLst/>
          </a:prstGeom>
          <a:ln w="0">
            <a:noFill/>
          </a:ln>
        </p:spPr>
      </p:pic>
      <p:sp>
        <p:nvSpPr>
          <p:cNvPr id="181" name="Straight Arrow Connector 19"/>
          <p:cNvSpPr/>
          <p:nvPr/>
        </p:nvSpPr>
        <p:spPr>
          <a:xfrm flipH="1">
            <a:off x="5988240" y="1766880"/>
            <a:ext cx="741960" cy="22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TextBox 21"/>
          <p:cNvSpPr/>
          <p:nvPr/>
        </p:nvSpPr>
        <p:spPr>
          <a:xfrm>
            <a:off x="6731280" y="1542240"/>
            <a:ext cx="426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Run simulation for 4000ms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Straight Arrow Connector 26"/>
          <p:cNvSpPr/>
          <p:nvPr/>
        </p:nvSpPr>
        <p:spPr>
          <a:xfrm flipH="1">
            <a:off x="5115240" y="2799000"/>
            <a:ext cx="1442520" cy="11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Box 27"/>
          <p:cNvSpPr/>
          <p:nvPr/>
        </p:nvSpPr>
        <p:spPr>
          <a:xfrm>
            <a:off x="6569640" y="2544480"/>
            <a:ext cx="426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Stop simulation.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5" name="Picture 9" descr=""/>
          <p:cNvPicPr/>
          <p:nvPr/>
        </p:nvPicPr>
        <p:blipFill>
          <a:blip r:embed="rId2"/>
          <a:stretch/>
        </p:blipFill>
        <p:spPr>
          <a:xfrm>
            <a:off x="1235880" y="3446280"/>
            <a:ext cx="5238360" cy="3089880"/>
          </a:xfrm>
          <a:prstGeom prst="rect">
            <a:avLst/>
          </a:prstGeom>
          <a:ln w="0">
            <a:noFill/>
          </a:ln>
        </p:spPr>
      </p:pic>
      <p:sp>
        <p:nvSpPr>
          <p:cNvPr id="186" name="Straight Arrow Connector 29"/>
          <p:cNvSpPr/>
          <p:nvPr/>
        </p:nvSpPr>
        <p:spPr>
          <a:xfrm flipH="1">
            <a:off x="5847480" y="3546360"/>
            <a:ext cx="1314360" cy="61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TextBox 30"/>
          <p:cNvSpPr/>
          <p:nvPr/>
        </p:nvSpPr>
        <p:spPr>
          <a:xfrm>
            <a:off x="7311240" y="3311640"/>
            <a:ext cx="2594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Plot activity wave.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Rectangle 31"/>
          <p:cNvSpPr/>
          <p:nvPr/>
        </p:nvSpPr>
        <p:spPr>
          <a:xfrm>
            <a:off x="1887840" y="6309360"/>
            <a:ext cx="1159920" cy="2268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9" name="Picture 17" descr="Chart, bar chart, histogram&#10;&#10;Description automatically generated"/>
          <p:cNvPicPr/>
          <p:nvPr/>
        </p:nvPicPr>
        <p:blipFill>
          <a:blip r:embed="rId3"/>
          <a:srcRect l="7265" t="10376" r="8169" b="5741"/>
          <a:stretch/>
        </p:blipFill>
        <p:spPr>
          <a:xfrm>
            <a:off x="7660440" y="4078440"/>
            <a:ext cx="3355200" cy="2496240"/>
          </a:xfrm>
          <a:prstGeom prst="rect">
            <a:avLst/>
          </a:prstGeom>
          <a:ln w="0">
            <a:noFill/>
          </a:ln>
        </p:spPr>
      </p:pic>
      <p:sp>
        <p:nvSpPr>
          <p:cNvPr id="190" name="Rectangle 32"/>
          <p:cNvSpPr/>
          <p:nvPr/>
        </p:nvSpPr>
        <p:spPr>
          <a:xfrm>
            <a:off x="7627680" y="4043520"/>
            <a:ext cx="3387960" cy="253116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Straight Arrow Connector 33"/>
          <p:cNvSpPr/>
          <p:nvPr/>
        </p:nvSpPr>
        <p:spPr>
          <a:xfrm flipV="1">
            <a:off x="3048120" y="5309280"/>
            <a:ext cx="4579560" cy="111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board.json and scenario.json files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3" name="Group 7"/>
          <p:cNvGrpSpPr/>
          <p:nvPr/>
        </p:nvGrpSpPr>
        <p:grpSpPr>
          <a:xfrm>
            <a:off x="631440" y="1863360"/>
            <a:ext cx="3015720" cy="4348080"/>
            <a:chOff x="631440" y="1863360"/>
            <a:chExt cx="3015720" cy="4348080"/>
          </a:xfrm>
        </p:grpSpPr>
        <p:pic>
          <p:nvPicPr>
            <p:cNvPr id="194" name="Picture 6" descr=""/>
            <p:cNvPicPr/>
            <p:nvPr/>
          </p:nvPicPr>
          <p:blipFill>
            <a:blip r:embed="rId1"/>
            <a:srcRect l="0" t="1176" r="0" b="0"/>
            <a:stretch/>
          </p:blipFill>
          <p:spPr>
            <a:xfrm>
              <a:off x="631440" y="1863360"/>
              <a:ext cx="3015720" cy="4348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Rectangle 4"/>
            <p:cNvSpPr/>
            <p:nvPr/>
          </p:nvSpPr>
          <p:spPr>
            <a:xfrm>
              <a:off x="631440" y="1863360"/>
              <a:ext cx="3015720" cy="4348080"/>
            </a:xfrm>
            <a:prstGeom prst="rect">
              <a:avLst/>
            </a:prstGeom>
            <a:noFill/>
            <a:ln w="19050"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6" name="Right Brace 12"/>
          <p:cNvSpPr/>
          <p:nvPr/>
        </p:nvSpPr>
        <p:spPr>
          <a:xfrm>
            <a:off x="3129120" y="2306160"/>
            <a:ext cx="375480" cy="822600"/>
          </a:xfrm>
          <a:prstGeom prst="rightBrace">
            <a:avLst>
              <a:gd name="adj1" fmla="val 43468"/>
              <a:gd name="adj2" fmla="val 50000"/>
            </a:avLst>
          </a:prstGeom>
          <a:noFill/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Straight Arrow Connector 13"/>
          <p:cNvSpPr/>
          <p:nvPr/>
        </p:nvSpPr>
        <p:spPr>
          <a:xfrm flipH="1" rot="10800000">
            <a:off x="3505680" y="2060280"/>
            <a:ext cx="680400" cy="657360"/>
          </a:xfrm>
          <a:prstGeom prst="bentConnector3">
            <a:avLst>
              <a:gd name="adj1" fmla="val 48507"/>
            </a:avLst>
          </a:prstGeom>
          <a:noFill/>
          <a:ln w="190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Box 18"/>
          <p:cNvSpPr/>
          <p:nvPr/>
        </p:nvSpPr>
        <p:spPr>
          <a:xfrm>
            <a:off x="4186080" y="1875240"/>
            <a:ext cx="914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Board.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Right Brace 19"/>
          <p:cNvSpPr/>
          <p:nvPr/>
        </p:nvSpPr>
        <p:spPr>
          <a:xfrm>
            <a:off x="3129120" y="3429000"/>
            <a:ext cx="375480" cy="822600"/>
          </a:xfrm>
          <a:prstGeom prst="rightBrace">
            <a:avLst>
              <a:gd name="adj1" fmla="val 43468"/>
              <a:gd name="adj2" fmla="val 50000"/>
            </a:avLst>
          </a:prstGeom>
          <a:noFill/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Straight Arrow Connector 20"/>
          <p:cNvSpPr/>
          <p:nvPr/>
        </p:nvSpPr>
        <p:spPr>
          <a:xfrm flipH="1" rot="10800000">
            <a:off x="3504600" y="3237120"/>
            <a:ext cx="528120" cy="603360"/>
          </a:xfrm>
          <a:prstGeom prst="bentConnector3">
            <a:avLst>
              <a:gd name="adj1" fmla="val -114423"/>
            </a:avLst>
          </a:prstGeom>
          <a:noFill/>
          <a:ln w="190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TextBox 21"/>
          <p:cNvSpPr/>
          <p:nvPr/>
        </p:nvSpPr>
        <p:spPr>
          <a:xfrm>
            <a:off x="4033440" y="2775240"/>
            <a:ext cx="1737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Temperature and humidity sensor.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TextBox 22"/>
          <p:cNvSpPr/>
          <p:nvPr/>
        </p:nvSpPr>
        <p:spPr>
          <a:xfrm>
            <a:off x="335880" y="1505880"/>
            <a:ext cx="154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board.json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Right Brace 23"/>
          <p:cNvSpPr/>
          <p:nvPr/>
        </p:nvSpPr>
        <p:spPr>
          <a:xfrm>
            <a:off x="3048120" y="4444920"/>
            <a:ext cx="243360" cy="353520"/>
          </a:xfrm>
          <a:prstGeom prst="rightBrace">
            <a:avLst>
              <a:gd name="adj1" fmla="val 43468"/>
              <a:gd name="adj2" fmla="val 50000"/>
            </a:avLst>
          </a:prstGeom>
          <a:noFill/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Straight Arrow Connector 24"/>
          <p:cNvSpPr/>
          <p:nvPr/>
        </p:nvSpPr>
        <p:spPr>
          <a:xfrm flipH="1" rot="10800000">
            <a:off x="3291480" y="4337640"/>
            <a:ext cx="741240" cy="284400"/>
          </a:xfrm>
          <a:prstGeom prst="bentConnector3">
            <a:avLst>
              <a:gd name="adj1" fmla="val 66438"/>
            </a:avLst>
          </a:prstGeom>
          <a:noFill/>
          <a:ln w="190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TextBox 25"/>
          <p:cNvSpPr/>
          <p:nvPr/>
        </p:nvSpPr>
        <p:spPr>
          <a:xfrm>
            <a:off x="4033440" y="3875400"/>
            <a:ext cx="1806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Board to sensor connection with I2C.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Right Brace 35"/>
          <p:cNvSpPr/>
          <p:nvPr/>
        </p:nvSpPr>
        <p:spPr>
          <a:xfrm>
            <a:off x="3551040" y="5128200"/>
            <a:ext cx="243360" cy="353520"/>
          </a:xfrm>
          <a:prstGeom prst="rightBrace">
            <a:avLst>
              <a:gd name="adj1" fmla="val 43468"/>
              <a:gd name="adj2" fmla="val 50000"/>
            </a:avLst>
          </a:prstGeom>
          <a:noFill/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7" name="Picture 37" descr=""/>
          <p:cNvPicPr/>
          <p:nvPr/>
        </p:nvPicPr>
        <p:blipFill>
          <a:blip r:embed="rId2"/>
          <a:stretch/>
        </p:blipFill>
        <p:spPr>
          <a:xfrm>
            <a:off x="8341200" y="2925720"/>
            <a:ext cx="2579760" cy="2822760"/>
          </a:xfrm>
          <a:prstGeom prst="rect">
            <a:avLst/>
          </a:prstGeom>
          <a:ln w="0">
            <a:noFill/>
          </a:ln>
        </p:spPr>
      </p:pic>
      <p:sp>
        <p:nvSpPr>
          <p:cNvPr id="208" name="TextBox 38"/>
          <p:cNvSpPr/>
          <p:nvPr/>
        </p:nvSpPr>
        <p:spPr>
          <a:xfrm>
            <a:off x="8048160" y="2590560"/>
            <a:ext cx="1891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scenario.json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Straight Arrow Connector 24"/>
          <p:cNvSpPr/>
          <p:nvPr/>
        </p:nvSpPr>
        <p:spPr>
          <a:xfrm>
            <a:off x="3794760" y="5304960"/>
            <a:ext cx="736200" cy="44316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TextBox 45"/>
          <p:cNvSpPr/>
          <p:nvPr/>
        </p:nvSpPr>
        <p:spPr>
          <a:xfrm>
            <a:off x="4531320" y="4881600"/>
            <a:ext cx="16862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Humidity and temperature syntethic data generators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Right Brace 46"/>
          <p:cNvSpPr/>
          <p:nvPr/>
        </p:nvSpPr>
        <p:spPr>
          <a:xfrm rot="10800000">
            <a:off x="7901280" y="3295440"/>
            <a:ext cx="402840" cy="2300040"/>
          </a:xfrm>
          <a:prstGeom prst="rightBrace">
            <a:avLst>
              <a:gd name="adj1" fmla="val 43468"/>
              <a:gd name="adj2" fmla="val 50000"/>
            </a:avLst>
          </a:prstGeom>
          <a:noFill/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Straight Arrow Connector 24"/>
          <p:cNvSpPr/>
          <p:nvPr/>
        </p:nvSpPr>
        <p:spPr>
          <a:xfrm flipV="1">
            <a:off x="6217920" y="4444560"/>
            <a:ext cx="1682640" cy="1036440"/>
          </a:xfrm>
          <a:prstGeom prst="bentConnector5">
            <a:avLst>
              <a:gd name="adj1" fmla="val 34305"/>
              <a:gd name="adj2" fmla="val 98735"/>
              <a:gd name="adj3" fmla="val 34503"/>
            </a:avLst>
          </a:prstGeom>
          <a:noFill/>
          <a:ln w="190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What is Jumper Virtual Lab?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Jumper Virtual Lab is a simulation enviroment for MicroController Units (MCUs).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currently support two different MCU platforms: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NUCLEO-F411RE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Nordic nRF52 DK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2" descr="Jumper Labs Company Profile: Valuation &amp;amp; Investors | PitchBook"/>
          <p:cNvPicPr/>
          <p:nvPr/>
        </p:nvPicPr>
        <p:blipFill>
          <a:blip r:embed="rId1"/>
          <a:srcRect l="0" t="35450" r="0" b="35865"/>
          <a:stretch/>
        </p:blipFill>
        <p:spPr>
          <a:xfrm>
            <a:off x="8565120" y="637200"/>
            <a:ext cx="2603880" cy="74700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4" descr="a circuit board"/>
          <p:cNvPicPr/>
          <p:nvPr/>
        </p:nvPicPr>
        <p:blipFill>
          <a:blip r:embed="rId2"/>
          <a:stretch/>
        </p:blipFill>
        <p:spPr>
          <a:xfrm rot="16200000">
            <a:off x="6698520" y="4084200"/>
            <a:ext cx="1730520" cy="272484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5"/>
          <p:cNvSpPr/>
          <p:nvPr/>
        </p:nvSpPr>
        <p:spPr>
          <a:xfrm>
            <a:off x="1553400" y="4434480"/>
            <a:ext cx="2220480" cy="432360"/>
          </a:xfrm>
          <a:prstGeom prst="rect">
            <a:avLst/>
          </a:prstGeom>
          <a:noFill/>
          <a:ln w="2857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7"/>
          <p:cNvSpPr/>
          <p:nvPr/>
        </p:nvSpPr>
        <p:spPr>
          <a:xfrm>
            <a:off x="6095880" y="4470480"/>
            <a:ext cx="2900160" cy="1939680"/>
          </a:xfrm>
          <a:prstGeom prst="rect">
            <a:avLst/>
          </a:prstGeom>
          <a:noFill/>
          <a:ln w="2857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Arrow: Right 6"/>
          <p:cNvSpPr/>
          <p:nvPr/>
        </p:nvSpPr>
        <p:spPr>
          <a:xfrm>
            <a:off x="4041000" y="4581000"/>
            <a:ext cx="1848240" cy="18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Box 8"/>
          <p:cNvSpPr/>
          <p:nvPr/>
        </p:nvSpPr>
        <p:spPr>
          <a:xfrm>
            <a:off x="8990280" y="4997880"/>
            <a:ext cx="2369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Target platform for this lab!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Installation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will you need: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2" descr="Python Logo transparent PNG - StickPNG"/>
          <p:cNvPicPr/>
          <p:nvPr/>
        </p:nvPicPr>
        <p:blipFill>
          <a:blip r:embed="rId1"/>
          <a:stretch/>
        </p:blipFill>
        <p:spPr>
          <a:xfrm>
            <a:off x="975600" y="2526840"/>
            <a:ext cx="747360" cy="744480"/>
          </a:xfrm>
          <a:prstGeom prst="rect">
            <a:avLst/>
          </a:prstGeom>
          <a:ln w="28575">
            <a:solidFill>
              <a:srgbClr val="4472c4"/>
            </a:solidFill>
            <a:round/>
          </a:ln>
        </p:spPr>
      </p:pic>
      <p:sp>
        <p:nvSpPr>
          <p:cNvPr id="95" name="TextBox 7"/>
          <p:cNvSpPr/>
          <p:nvPr/>
        </p:nvSpPr>
        <p:spPr>
          <a:xfrm>
            <a:off x="1349640" y="2576160"/>
            <a:ext cx="4932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Python 2.7.13: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(unfortunately the simulator only support the old python version).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Picture 4" descr="Anaconda.org"/>
          <p:cNvPicPr/>
          <p:nvPr/>
        </p:nvPicPr>
        <p:blipFill>
          <a:blip r:embed="rId2"/>
          <a:stretch/>
        </p:blipFill>
        <p:spPr>
          <a:xfrm>
            <a:off x="975600" y="3985920"/>
            <a:ext cx="734400" cy="734400"/>
          </a:xfrm>
          <a:prstGeom prst="rect">
            <a:avLst/>
          </a:prstGeom>
          <a:ln w="28575">
            <a:solidFill>
              <a:srgbClr val="4472c4"/>
            </a:solidFill>
            <a:round/>
          </a:ln>
        </p:spPr>
      </p:pic>
      <p:sp>
        <p:nvSpPr>
          <p:cNvPr id="97" name="TextBox 10"/>
          <p:cNvSpPr/>
          <p:nvPr/>
        </p:nvSpPr>
        <p:spPr>
          <a:xfrm>
            <a:off x="1366560" y="3772080"/>
            <a:ext cx="56728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Conda: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suggest to create a virtual enviroment with such intepreter using conda.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Conda installers and documentation can be found at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conda_doc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8" name="Group 20"/>
          <p:cNvGrpSpPr/>
          <p:nvPr/>
        </p:nvGrpSpPr>
        <p:grpSpPr>
          <a:xfrm>
            <a:off x="6096600" y="2286000"/>
            <a:ext cx="6095520" cy="2517480"/>
            <a:chOff x="6096600" y="2286000"/>
            <a:chExt cx="6095520" cy="2517480"/>
          </a:xfrm>
        </p:grpSpPr>
        <p:sp>
          <p:nvSpPr>
            <p:cNvPr id="99" name="TextBox 14"/>
            <p:cNvSpPr/>
            <p:nvPr/>
          </p:nvSpPr>
          <p:spPr>
            <a:xfrm>
              <a:off x="6753960" y="3239640"/>
              <a:ext cx="4933440" cy="1461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914400">
                <a:lnSpc>
                  <a:spcPct val="100000"/>
                </a:lnSpc>
                <a:buNone/>
              </a:pPr>
              <a:r>
                <a:rPr b="0" lang="en-GB" sz="1800" spc="299" strike="noStrike">
                  <a:solidFill>
                    <a:srgbClr val="000000"/>
                  </a:solidFill>
                  <a:latin typeface="Calibri"/>
                </a:rPr>
                <a:t>$ conda create --name jumper-vlab python=2.7.13</a:t>
              </a:r>
              <a:endParaRPr b="0" lang="en-US" sz="1800" spc="-1" strike="noStrike">
                <a:latin typeface="Arial"/>
              </a:endParaRPr>
            </a:p>
            <a:p>
              <a:pPr marL="914400">
                <a:lnSpc>
                  <a:spcPct val="100000"/>
                </a:lnSpc>
                <a:buNone/>
              </a:pPr>
              <a:r>
                <a:rPr b="0" lang="en-GB" sz="1800" spc="299" strike="noStrike">
                  <a:solidFill>
                    <a:srgbClr val="000000"/>
                  </a:solidFill>
                  <a:latin typeface="Calibri"/>
                </a:rPr>
                <a:t>$ conda activate jumper-vlab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0" name="TextBox 19"/>
            <p:cNvSpPr/>
            <p:nvPr/>
          </p:nvSpPr>
          <p:spPr>
            <a:xfrm>
              <a:off x="6096600" y="2286000"/>
              <a:ext cx="609552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914400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To create a </a:t>
              </a:r>
              <a:r>
                <a:rPr b="1" lang="en-GB" sz="1800" spc="-1" strike="noStrike">
                  <a:solidFill>
                    <a:srgbClr val="000000"/>
                  </a:solidFill>
                  <a:latin typeface="Calibri"/>
                </a:rPr>
                <a:t>new enviroment</a:t>
              </a: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 with conda simply run in a terminal instance the following commands: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1" name="Rectangle 18"/>
            <p:cNvSpPr/>
            <p:nvPr/>
          </p:nvSpPr>
          <p:spPr>
            <a:xfrm>
              <a:off x="7050600" y="2286000"/>
              <a:ext cx="5079240" cy="2517480"/>
            </a:xfrm>
            <a:prstGeom prst="rect">
              <a:avLst/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2" name="Picture 6" descr="Jumper Labs · GitHub"/>
          <p:cNvPicPr/>
          <p:nvPr/>
        </p:nvPicPr>
        <p:blipFill>
          <a:blip r:embed="rId4"/>
          <a:stretch/>
        </p:blipFill>
        <p:spPr>
          <a:xfrm>
            <a:off x="975600" y="5439960"/>
            <a:ext cx="734400" cy="734400"/>
          </a:xfrm>
          <a:prstGeom prst="rect">
            <a:avLst/>
          </a:prstGeom>
          <a:ln w="28575">
            <a:solidFill>
              <a:srgbClr val="4472c4"/>
            </a:solidFill>
            <a:round/>
          </a:ln>
        </p:spPr>
      </p:pic>
      <p:sp>
        <p:nvSpPr>
          <p:cNvPr id="103" name="TextBox 25"/>
          <p:cNvSpPr/>
          <p:nvPr/>
        </p:nvSpPr>
        <p:spPr>
          <a:xfrm>
            <a:off x="1349640" y="5568480"/>
            <a:ext cx="198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Jumper vlab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4" name="Group 23"/>
          <p:cNvGrpSpPr/>
          <p:nvPr/>
        </p:nvGrpSpPr>
        <p:grpSpPr>
          <a:xfrm>
            <a:off x="2969280" y="5614920"/>
            <a:ext cx="7369200" cy="655560"/>
            <a:chOff x="2969280" y="5614920"/>
            <a:chExt cx="7369200" cy="655560"/>
          </a:xfrm>
        </p:grpSpPr>
        <p:sp>
          <p:nvSpPr>
            <p:cNvPr id="105" name="TextBox 27"/>
            <p:cNvSpPr/>
            <p:nvPr/>
          </p:nvSpPr>
          <p:spPr>
            <a:xfrm>
              <a:off x="2969280" y="5614920"/>
              <a:ext cx="73692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457200">
                <a:lnSpc>
                  <a:spcPct val="100000"/>
                </a:lnSpc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Within the conda already created enviroment simply run:</a:t>
              </a:r>
              <a:endParaRPr b="0" lang="en-US" sz="1800" spc="-1" strike="noStrike">
                <a:latin typeface="Arial"/>
              </a:endParaRPr>
            </a:p>
            <a:p>
              <a:pPr marL="914400">
                <a:lnSpc>
                  <a:spcPct val="100000"/>
                </a:lnSpc>
                <a:buNone/>
              </a:pPr>
              <a:r>
                <a:rPr b="0" lang="en-GB" sz="1800" spc="299" strike="noStrike">
                  <a:solidFill>
                    <a:srgbClr val="000000"/>
                  </a:solidFill>
                  <a:latin typeface="Calibri"/>
                </a:rPr>
                <a:t>$ pip install jumper matplotlib --upgrade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6" name="Rectangle 28"/>
            <p:cNvSpPr/>
            <p:nvPr/>
          </p:nvSpPr>
          <p:spPr>
            <a:xfrm>
              <a:off x="3542040" y="5624640"/>
              <a:ext cx="6118920" cy="645840"/>
            </a:xfrm>
            <a:prstGeom prst="rect">
              <a:avLst/>
            </a:pr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7" name="TextBox 2"/>
          <p:cNvSpPr/>
          <p:nvPr/>
        </p:nvSpPr>
        <p:spPr>
          <a:xfrm>
            <a:off x="-1442160" y="6375600"/>
            <a:ext cx="15448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T" sz="1800" spc="-1" strike="noStrike">
                <a:solidFill>
                  <a:srgbClr val="000000"/>
                </a:solidFill>
                <a:latin typeface="Calibri"/>
              </a:rPr>
              <a:t>Solve Macos backend: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https://stackoverflow.com/questions/34977388/matplotlib-runtimeerror-python-is-not-installed-as-a-framework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What you need to run simulations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6" descr="Jumper Labs · GitHub"/>
          <p:cNvPicPr/>
          <p:nvPr/>
        </p:nvPicPr>
        <p:blipFill>
          <a:blip r:embed="rId1"/>
          <a:stretch/>
        </p:blipFill>
        <p:spPr>
          <a:xfrm>
            <a:off x="5412600" y="3110040"/>
            <a:ext cx="1366200" cy="1366200"/>
          </a:xfrm>
          <a:prstGeom prst="rect">
            <a:avLst/>
          </a:prstGeom>
          <a:ln w="28575">
            <a:solidFill>
              <a:srgbClr val="4472c4"/>
            </a:solidFill>
            <a:round/>
          </a:ln>
        </p:spPr>
      </p:pic>
      <p:pic>
        <p:nvPicPr>
          <p:cNvPr id="110" name="Picture 4" descr="a circuit board"/>
          <p:cNvPicPr/>
          <p:nvPr/>
        </p:nvPicPr>
        <p:blipFill>
          <a:blip r:embed="rId2"/>
          <a:stretch/>
        </p:blipFill>
        <p:spPr>
          <a:xfrm rot="16200000">
            <a:off x="7156080" y="5074200"/>
            <a:ext cx="760680" cy="1197720"/>
          </a:xfrm>
          <a:prstGeom prst="rect">
            <a:avLst/>
          </a:prstGeom>
          <a:ln w="28575">
            <a:solidFill>
              <a:srgbClr val="4472c4"/>
            </a:solidFill>
            <a:round/>
          </a:ln>
        </p:spPr>
      </p:pic>
      <p:pic>
        <p:nvPicPr>
          <p:cNvPr id="111" name="Picture 2" descr="Binary File Icon #381811 - Free Icons Library"/>
          <p:cNvPicPr/>
          <p:nvPr/>
        </p:nvPicPr>
        <p:blipFill>
          <a:blip r:embed="rId3"/>
          <a:stretch/>
        </p:blipFill>
        <p:spPr>
          <a:xfrm>
            <a:off x="3781800" y="1813320"/>
            <a:ext cx="718920" cy="741960"/>
          </a:xfrm>
          <a:prstGeom prst="rect">
            <a:avLst/>
          </a:prstGeom>
          <a:ln w="28575">
            <a:solidFill>
              <a:srgbClr val="4472c4"/>
            </a:solidFill>
            <a:round/>
          </a:ln>
        </p:spPr>
      </p:pic>
      <p:sp>
        <p:nvSpPr>
          <p:cNvPr id="112" name="TextBox 10"/>
          <p:cNvSpPr/>
          <p:nvPr/>
        </p:nvSpPr>
        <p:spPr>
          <a:xfrm>
            <a:off x="270360" y="1722960"/>
            <a:ext cx="37321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hex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bin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file containing the binaries associated to the code that we want to simulate.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onnector: Elbow 11"/>
          <p:cNvSpPr/>
          <p:nvPr/>
        </p:nvSpPr>
        <p:spPr>
          <a:xfrm>
            <a:off x="4501080" y="2184480"/>
            <a:ext cx="1594440" cy="925200"/>
          </a:xfrm>
          <a:prstGeom prst="bentConnector2">
            <a:avLst/>
          </a:pr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4" name="Picture 2" descr="Python Logo transparent PNG - StickPNG"/>
          <p:cNvPicPr/>
          <p:nvPr/>
        </p:nvPicPr>
        <p:blipFill>
          <a:blip r:embed="rId4"/>
          <a:stretch/>
        </p:blipFill>
        <p:spPr>
          <a:xfrm>
            <a:off x="3753360" y="3421080"/>
            <a:ext cx="747360" cy="744480"/>
          </a:xfrm>
          <a:prstGeom prst="rect">
            <a:avLst/>
          </a:prstGeom>
          <a:ln w="28575">
            <a:solidFill>
              <a:srgbClr val="4472c4"/>
            </a:solidFill>
            <a:round/>
          </a:ln>
        </p:spPr>
      </p:pic>
      <p:sp>
        <p:nvSpPr>
          <p:cNvPr id="115" name="Connector: Elbow 14"/>
          <p:cNvSpPr/>
          <p:nvPr/>
        </p:nvSpPr>
        <p:spPr>
          <a:xfrm>
            <a:off x="4501080" y="3793320"/>
            <a:ext cx="911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Box 22"/>
          <p:cNvSpPr/>
          <p:nvPr/>
        </p:nvSpPr>
        <p:spPr>
          <a:xfrm>
            <a:off x="752760" y="3511440"/>
            <a:ext cx="3249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python script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used to guide the simulation.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onnector: Elbow 24"/>
          <p:cNvSpPr/>
          <p:nvPr/>
        </p:nvSpPr>
        <p:spPr>
          <a:xfrm rot="10800000">
            <a:off x="6096240" y="4476960"/>
            <a:ext cx="841320" cy="1195920"/>
          </a:xfrm>
          <a:prstGeom prst="bentConnector2">
            <a:avLst/>
          </a:pr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extBox 29"/>
          <p:cNvSpPr/>
          <p:nvPr/>
        </p:nvSpPr>
        <p:spPr>
          <a:xfrm>
            <a:off x="8232480" y="4738680"/>
            <a:ext cx="38512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board.json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file containing informations about the board used and eventual external pheriperals or sensors. The file also states the connections between the different elements.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9" name="Picture 10" descr="Transparent Earth Png Image - Earth Icon Png, Png Download , Transparent Png  Image - PNGitem"/>
          <p:cNvPicPr/>
          <p:nvPr/>
        </p:nvPicPr>
        <p:blipFill>
          <a:blip r:embed="rId5"/>
          <a:stretch/>
        </p:blipFill>
        <p:spPr>
          <a:xfrm>
            <a:off x="7700400" y="1799640"/>
            <a:ext cx="1064160" cy="1113840"/>
          </a:xfrm>
          <a:prstGeom prst="rect">
            <a:avLst/>
          </a:prstGeom>
          <a:ln w="28575">
            <a:solidFill>
              <a:srgbClr val="4472c4"/>
            </a:solidFill>
            <a:round/>
          </a:ln>
        </p:spPr>
      </p:pic>
      <p:sp>
        <p:nvSpPr>
          <p:cNvPr id="120" name="TextBox 40"/>
          <p:cNvSpPr/>
          <p:nvPr/>
        </p:nvSpPr>
        <p:spPr>
          <a:xfrm>
            <a:off x="8797320" y="1799640"/>
            <a:ext cx="33534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scenario.json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file containing data generators that emulates the external environment.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onnector: Elbow 41"/>
          <p:cNvSpPr/>
          <p:nvPr/>
        </p:nvSpPr>
        <p:spPr>
          <a:xfrm flipV="1" rot="10800000">
            <a:off x="6779880" y="2356920"/>
            <a:ext cx="920520" cy="1436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code is based upon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Mbed OS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ARM.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basic example of source code can be found at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https://os.mbed.com/users/matteorisso/code/time_wave/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not the same code used to generate the 2 Lab workloads, it’s just an example…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IMPORTANT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the Jumper simulator does not allow to monitor if the CPU is active or inactive: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Inactive =  waiting due to a sleep() system call, waiting for an interrupt,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So, the example </a:t>
            </a: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code toggles a GPIO pin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(LED) before/after each inactive period, to “notify” the simulator of the state change.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Hex file generation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code is based upon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Mbed OS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ARM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basic example of source code can be found at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https://os.mbed.com/users/matteorisso/code/time_wave/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Hex file generation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Picture 5" descr=""/>
          <p:cNvPicPr/>
          <p:nvPr/>
        </p:nvPicPr>
        <p:blipFill>
          <a:blip r:embed="rId2"/>
          <a:stretch/>
        </p:blipFill>
        <p:spPr>
          <a:xfrm>
            <a:off x="2719080" y="3286080"/>
            <a:ext cx="5469840" cy="331776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6"/>
          <p:cNvSpPr/>
          <p:nvPr/>
        </p:nvSpPr>
        <p:spPr>
          <a:xfrm>
            <a:off x="2719080" y="5618520"/>
            <a:ext cx="1212480" cy="10562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Straight Arrow Connector 8"/>
          <p:cNvSpPr/>
          <p:nvPr/>
        </p:nvSpPr>
        <p:spPr>
          <a:xfrm flipH="1" flipV="1">
            <a:off x="2031120" y="5374800"/>
            <a:ext cx="686520" cy="77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Box 9"/>
          <p:cNvSpPr/>
          <p:nvPr/>
        </p:nvSpPr>
        <p:spPr>
          <a:xfrm>
            <a:off x="899280" y="4975200"/>
            <a:ext cx="1758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Source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Rectangle 10"/>
          <p:cNvSpPr/>
          <p:nvPr/>
        </p:nvSpPr>
        <p:spPr>
          <a:xfrm>
            <a:off x="6976080" y="3556080"/>
            <a:ext cx="1143720" cy="3247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Straight Arrow Connector 11"/>
          <p:cNvSpPr/>
          <p:nvPr/>
        </p:nvSpPr>
        <p:spPr>
          <a:xfrm flipH="1" flipV="1">
            <a:off x="8119080" y="3870720"/>
            <a:ext cx="686520" cy="77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Box 12"/>
          <p:cNvSpPr/>
          <p:nvPr/>
        </p:nvSpPr>
        <p:spPr>
          <a:xfrm>
            <a:off x="8875800" y="4537440"/>
            <a:ext cx="22032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on the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black triangle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on the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right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code is based upon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Mbed OS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ARM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basic example of source code can be found at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https://os.mbed.com/users/matteorisso/code/time_wave/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Hex file generation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Picture 5" descr=""/>
          <p:cNvPicPr/>
          <p:nvPr/>
        </p:nvPicPr>
        <p:blipFill>
          <a:blip r:embed="rId2"/>
          <a:stretch/>
        </p:blipFill>
        <p:spPr>
          <a:xfrm>
            <a:off x="2719080" y="3286080"/>
            <a:ext cx="5469840" cy="3317760"/>
          </a:xfrm>
          <a:prstGeom prst="rect">
            <a:avLst/>
          </a:prstGeom>
          <a:ln w="0">
            <a:noFill/>
          </a:ln>
        </p:spPr>
      </p:pic>
      <p:sp>
        <p:nvSpPr>
          <p:cNvPr id="136" name="Rectangle 6"/>
          <p:cNvSpPr/>
          <p:nvPr/>
        </p:nvSpPr>
        <p:spPr>
          <a:xfrm>
            <a:off x="2719080" y="5618520"/>
            <a:ext cx="1212480" cy="10562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Straight Arrow Connector 8"/>
          <p:cNvSpPr/>
          <p:nvPr/>
        </p:nvSpPr>
        <p:spPr>
          <a:xfrm flipH="1" flipV="1">
            <a:off x="2031120" y="5374800"/>
            <a:ext cx="686520" cy="77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Box 9"/>
          <p:cNvSpPr/>
          <p:nvPr/>
        </p:nvSpPr>
        <p:spPr>
          <a:xfrm>
            <a:off x="899280" y="4975200"/>
            <a:ext cx="1758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Source code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9" name="Picture 4" descr=""/>
          <p:cNvPicPr/>
          <p:nvPr/>
        </p:nvPicPr>
        <p:blipFill>
          <a:blip r:embed="rId3"/>
          <a:stretch/>
        </p:blipFill>
        <p:spPr>
          <a:xfrm>
            <a:off x="6874200" y="3402720"/>
            <a:ext cx="3408120" cy="1873080"/>
          </a:xfrm>
          <a:prstGeom prst="rect">
            <a:avLst/>
          </a:prstGeom>
          <a:ln w="38100">
            <a:solidFill>
              <a:srgbClr val="c00000"/>
            </a:solidFill>
            <a:round/>
          </a:ln>
        </p:spPr>
      </p:pic>
      <p:sp>
        <p:nvSpPr>
          <p:cNvPr id="140" name="Rectangle 13"/>
          <p:cNvSpPr/>
          <p:nvPr/>
        </p:nvSpPr>
        <p:spPr>
          <a:xfrm>
            <a:off x="7172640" y="4834800"/>
            <a:ext cx="1508760" cy="3247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Arrow Connector 14"/>
          <p:cNvSpPr/>
          <p:nvPr/>
        </p:nvSpPr>
        <p:spPr>
          <a:xfrm flipH="1" flipV="1">
            <a:off x="8749080" y="5028840"/>
            <a:ext cx="2311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TextBox 15"/>
          <p:cNvSpPr/>
          <p:nvPr/>
        </p:nvSpPr>
        <p:spPr>
          <a:xfrm>
            <a:off x="8875800" y="5378400"/>
            <a:ext cx="22032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on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Import into Compiler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NB: you have to create an account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code is based upon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Mbed OS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ARM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basic example of source code can be found at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https://os.mbed.com/users/matteorisso/code/time_wave/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Hex file generation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Picture 7" descr=""/>
          <p:cNvPicPr/>
          <p:nvPr/>
        </p:nvPicPr>
        <p:blipFill>
          <a:blip r:embed="rId2"/>
          <a:stretch/>
        </p:blipFill>
        <p:spPr>
          <a:xfrm>
            <a:off x="1302120" y="3429000"/>
            <a:ext cx="4367880" cy="2768760"/>
          </a:xfrm>
          <a:prstGeom prst="rect">
            <a:avLst/>
          </a:prstGeom>
          <a:ln w="0">
            <a:noFill/>
          </a:ln>
        </p:spPr>
      </p:pic>
      <p:sp>
        <p:nvSpPr>
          <p:cNvPr id="146" name="Rectangle 16"/>
          <p:cNvSpPr/>
          <p:nvPr/>
        </p:nvSpPr>
        <p:spPr>
          <a:xfrm>
            <a:off x="2387160" y="5068080"/>
            <a:ext cx="1508760" cy="3099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Straight Arrow Connector 17"/>
          <p:cNvSpPr/>
          <p:nvPr/>
        </p:nvSpPr>
        <p:spPr>
          <a:xfrm flipH="1">
            <a:off x="3895560" y="4190760"/>
            <a:ext cx="3602520" cy="103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18"/>
          <p:cNvSpPr/>
          <p:nvPr/>
        </p:nvSpPr>
        <p:spPr>
          <a:xfrm>
            <a:off x="7499520" y="3867840"/>
            <a:ext cx="22032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Give a sensible name to the program.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Rectangle 19"/>
          <p:cNvSpPr/>
          <p:nvPr/>
        </p:nvSpPr>
        <p:spPr>
          <a:xfrm>
            <a:off x="3316320" y="5642640"/>
            <a:ext cx="1048680" cy="3099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Arrow Connector 20"/>
          <p:cNvSpPr/>
          <p:nvPr/>
        </p:nvSpPr>
        <p:spPr>
          <a:xfrm flipH="1">
            <a:off x="4364640" y="5447160"/>
            <a:ext cx="2919960" cy="33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21"/>
          <p:cNvSpPr/>
          <p:nvPr/>
        </p:nvSpPr>
        <p:spPr>
          <a:xfrm>
            <a:off x="7329960" y="5094720"/>
            <a:ext cx="2203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Import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code is based upon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Mbed OS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ARM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basic example of source code can be found at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https://os.mbed.com/users/matteorisso/code/time_wave/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Hex file generation 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2"/>
          <a:stretch/>
        </p:blipFill>
        <p:spPr>
          <a:xfrm>
            <a:off x="1504440" y="4074120"/>
            <a:ext cx="9182880" cy="2287080"/>
          </a:xfrm>
          <a:prstGeom prst="rect">
            <a:avLst/>
          </a:prstGeom>
          <a:ln w="0">
            <a:noFill/>
          </a:ln>
        </p:spPr>
      </p:pic>
      <p:sp>
        <p:nvSpPr>
          <p:cNvPr id="155" name="Rectangle 19"/>
          <p:cNvSpPr/>
          <p:nvPr/>
        </p:nvSpPr>
        <p:spPr>
          <a:xfrm>
            <a:off x="2709000" y="4920840"/>
            <a:ext cx="1048680" cy="961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Straight Arrow Connector 20"/>
          <p:cNvSpPr/>
          <p:nvPr/>
        </p:nvSpPr>
        <p:spPr>
          <a:xfrm flipV="1">
            <a:off x="1371600" y="4977360"/>
            <a:ext cx="1337040" cy="39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Box 21"/>
          <p:cNvSpPr/>
          <p:nvPr/>
        </p:nvSpPr>
        <p:spPr>
          <a:xfrm>
            <a:off x="214920" y="4515120"/>
            <a:ext cx="122256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From this panel you can edit and navigate files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Rectangle 16"/>
          <p:cNvSpPr/>
          <p:nvPr/>
        </p:nvSpPr>
        <p:spPr>
          <a:xfrm>
            <a:off x="9511560" y="4204800"/>
            <a:ext cx="1242360" cy="3099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Straight Arrow Connector 17"/>
          <p:cNvSpPr/>
          <p:nvPr/>
        </p:nvSpPr>
        <p:spPr>
          <a:xfrm flipH="1">
            <a:off x="10132920" y="3558600"/>
            <a:ext cx="554400" cy="64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TextBox 18"/>
          <p:cNvSpPr/>
          <p:nvPr/>
        </p:nvSpPr>
        <p:spPr>
          <a:xfrm>
            <a:off x="10113840" y="2635200"/>
            <a:ext cx="2203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Target platform.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Always check that is Nordic nRF51-DK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Rectangle 22"/>
          <p:cNvSpPr/>
          <p:nvPr/>
        </p:nvSpPr>
        <p:spPr>
          <a:xfrm>
            <a:off x="3119040" y="4204800"/>
            <a:ext cx="528120" cy="3099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Straight Arrow Connector 23"/>
          <p:cNvSpPr/>
          <p:nvPr/>
        </p:nvSpPr>
        <p:spPr>
          <a:xfrm flipH="1" flipV="1">
            <a:off x="3646800" y="4204080"/>
            <a:ext cx="2259720" cy="77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24"/>
          <p:cNvSpPr/>
          <p:nvPr/>
        </p:nvSpPr>
        <p:spPr>
          <a:xfrm>
            <a:off x="5907240" y="4884480"/>
            <a:ext cx="2525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Run Compile to generate the Hex file.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Application>LibreOffice/7.3.6.2$Linux_X86_64 LibreOffice_project/30$Build-2</Application>
  <AppVersion>15.0000</AppVersion>
  <Words>687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2021-10-12T07:36:07Z</dcterms:created>
  <dc:creator>Risso  Matteo</dc:creator>
  <dc:description/>
  <dc:language>en-US</dc:language>
  <cp:lastModifiedBy/>
  <dcterms:modified xsi:type="dcterms:W3CDTF">2022-10-26T09:07:49Z</dcterms:modified>
  <cp:revision>23</cp:revision>
  <dc:subject/>
  <dc:title>Jumper Virtual Lab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