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ms-office.activeX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57" r:id="rId5"/>
    <p:sldId id="258" r:id="rId6"/>
    <p:sldId id="261" r:id="rId7"/>
    <p:sldId id="260" r:id="rId8"/>
    <p:sldId id="276" r:id="rId9"/>
    <p:sldId id="263" r:id="rId10"/>
    <p:sldId id="264" r:id="rId11"/>
    <p:sldId id="265" r:id="rId12"/>
    <p:sldId id="266" r:id="rId13"/>
    <p:sldId id="277" r:id="rId14"/>
    <p:sldId id="267" r:id="rId15"/>
    <p:sldId id="270" r:id="rId16"/>
    <p:sldId id="271" r:id="rId17"/>
    <p:sldId id="278" r:id="rId18"/>
    <p:sldId id="274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CDE3-71DE-4977-9280-BD67F5B36DE3}" type="datetimeFigureOut">
              <a:rPr lang="en-GB" smtClean="0"/>
              <a:pPr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194B-C891-4CC3-8984-0644B62C6A3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000" b="1" dirty="0" smtClean="0"/>
              <a:t>To get the most from this session ...</a:t>
            </a:r>
            <a:br>
              <a:rPr lang="en-GB" sz="4000" b="1" dirty="0" smtClean="0"/>
            </a:br>
            <a:r>
              <a:rPr lang="en-GB" sz="4800" b="1" dirty="0"/>
              <a:t/>
            </a:r>
            <a:br>
              <a:rPr lang="en-GB" sz="4800" b="1" dirty="0"/>
            </a:br>
            <a:r>
              <a:rPr lang="en-GB" sz="4800" b="1" dirty="0" smtClean="0"/>
              <a:t>Download, read and understand the ‘Awesome Projects’ booklet from the 303COM Moodle page</a:t>
            </a:r>
            <a:endParaRPr lang="en-GB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students start their projects with a </a:t>
            </a:r>
            <a:r>
              <a:rPr lang="en-GB" b="1" dirty="0" smtClean="0"/>
              <a:t>solution</a:t>
            </a:r>
            <a:r>
              <a:rPr lang="en-GB" dirty="0" smtClean="0"/>
              <a:t> already in their minds</a:t>
            </a:r>
          </a:p>
          <a:p>
            <a:endParaRPr lang="en-GB" dirty="0" smtClean="0"/>
          </a:p>
          <a:p>
            <a:r>
              <a:rPr lang="en-GB" dirty="0" smtClean="0"/>
              <a:t>Without EVER thinking about the problem they are trying to solve</a:t>
            </a:r>
          </a:p>
          <a:p>
            <a:endParaRPr lang="en-GB" dirty="0"/>
          </a:p>
          <a:p>
            <a:pPr lvl="1"/>
            <a:r>
              <a:rPr lang="en-GB" dirty="0" smtClean="0"/>
              <a:t>What problem are shoes a solution to?</a:t>
            </a:r>
          </a:p>
          <a:p>
            <a:pPr lvl="1"/>
            <a:r>
              <a:rPr lang="en-GB" dirty="0" smtClean="0"/>
              <a:t>What problem is a pencil a solution to?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2050" name="ShockwaveFlash1" r:id="rId2" imgW="9142560" imgH="685656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/>
              <a:t>So what was the problem Patti and </a:t>
            </a:r>
            <a:r>
              <a:rPr lang="en-GB" sz="4400" b="1" dirty="0" err="1" smtClean="0"/>
              <a:t>Pranav</a:t>
            </a:r>
            <a:r>
              <a:rPr lang="en-GB" sz="4400" b="1" dirty="0" smtClean="0"/>
              <a:t> (in the video) were working on?</a:t>
            </a:r>
          </a:p>
          <a:p>
            <a:endParaRPr lang="en-GB" sz="4400" b="1" dirty="0"/>
          </a:p>
          <a:p>
            <a:r>
              <a:rPr lang="en-GB" sz="4400" b="1" dirty="0" smtClean="0"/>
              <a:t>Is that research?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3794" name="Picture 2" descr="http://www.hdwallpapers.in/walls/cute_kitten-w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6632" y="0"/>
            <a:ext cx="109728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That’s Primary Research!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Deriving a problem from the real world (or from an academic question)</a:t>
            </a:r>
          </a:p>
          <a:p>
            <a:endParaRPr lang="en-GB" dirty="0"/>
          </a:p>
          <a:p>
            <a:r>
              <a:rPr lang="en-GB" dirty="0" smtClean="0"/>
              <a:t>Understanding how other people have tried to solve the problem and spotting the ‘gaps’ in their knowledge (literature review)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Understanding the range of ‘directions’ you can go in to try and solve the problem.</a:t>
            </a:r>
          </a:p>
          <a:p>
            <a:endParaRPr lang="en-GB" dirty="0"/>
          </a:p>
          <a:p>
            <a:r>
              <a:rPr lang="en-GB" dirty="0" smtClean="0"/>
              <a:t>Choosing and Implementing one (novel) direction to see if you can “add something new to the body of knowledge of the subject”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GB" sz="3600" b="1" dirty="0" smtClean="0"/>
              <a:t>This makes sense of book research / literature reviews as well ...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5334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Literature reviews </a:t>
            </a:r>
            <a:r>
              <a:rPr lang="en-GB" b="1" dirty="0" smtClean="0"/>
              <a:t>ARE NOT:  </a:t>
            </a:r>
            <a:r>
              <a:rPr lang="en-GB" dirty="0" smtClean="0"/>
              <a:t>Listing all the books or web pages on your topic, with a brief summary of what they say</a:t>
            </a:r>
          </a:p>
          <a:p>
            <a:endParaRPr lang="en-GB" dirty="0"/>
          </a:p>
          <a:p>
            <a:r>
              <a:rPr lang="en-GB" dirty="0" smtClean="0"/>
              <a:t>Literature reviews </a:t>
            </a:r>
            <a:r>
              <a:rPr lang="en-GB" b="1" dirty="0" smtClean="0"/>
              <a:t>ARE: </a:t>
            </a:r>
            <a:r>
              <a:rPr lang="en-GB" dirty="0" smtClean="0"/>
              <a:t>Understanding how other people have tried to solve the problem, spotting the ‘gaps’ in their knowledge, and learning about possible directions to go to solve the problem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6600" b="1" dirty="0" smtClean="0"/>
              <a:t>Ask yourself this ....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What can someone learn from reading my project that they couldn’t have learned simply by spending a couple of hours on Google?</a:t>
            </a:r>
          </a:p>
          <a:p>
            <a:endParaRPr lang="en-GB" dirty="0"/>
          </a:p>
          <a:p>
            <a:r>
              <a:rPr lang="en-GB" dirty="0" smtClean="0"/>
              <a:t>Am I just </a:t>
            </a:r>
            <a:r>
              <a:rPr lang="en-GB" b="1" dirty="0" smtClean="0"/>
              <a:t>‘data-shifting’ </a:t>
            </a:r>
            <a:r>
              <a:rPr lang="en-GB" dirty="0" smtClean="0"/>
              <a:t>or am I ...</a:t>
            </a:r>
            <a:endParaRPr lang="en-GB" dirty="0"/>
          </a:p>
          <a:p>
            <a:endParaRPr lang="en-GB" dirty="0" smtClean="0"/>
          </a:p>
          <a:p>
            <a:r>
              <a:rPr lang="en-GB" b="1" i="1" dirty="0" smtClean="0"/>
              <a:t>adding something new to the body of knowledge on a particular subject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sz="3600" dirty="0"/>
              <a:t>Avoid </a:t>
            </a:r>
            <a:r>
              <a:rPr lang="en-GB" sz="3600" dirty="0" smtClean="0"/>
              <a:t>projects </a:t>
            </a:r>
            <a:r>
              <a:rPr lang="en-GB" sz="3600" dirty="0"/>
              <a:t>with a title like "an investigation into X" or "a </a:t>
            </a:r>
            <a:r>
              <a:rPr lang="en-GB" sz="3600" dirty="0" smtClean="0"/>
              <a:t>report </a:t>
            </a:r>
            <a:r>
              <a:rPr lang="en-GB" sz="3600" dirty="0"/>
              <a:t>on </a:t>
            </a:r>
            <a:r>
              <a:rPr lang="en-GB" sz="3600" dirty="0" smtClean="0"/>
              <a:t>Y“ – this isn’t primary research – it’s data shifting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4818" name="Picture 2" descr="http://4.bp.blogspot.com/_ss9DYn9BfIM/S6w9iK3Bk9I/AAAAAAAADsM/B93cJ42Ilis/s1600/rabbits+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56592" y="0"/>
            <a:ext cx="106160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b="1" dirty="0" smtClean="0"/>
              <a:t>One last thing 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For some of you, this is the last time you will ever have to write or think like an academic ...</a:t>
            </a:r>
          </a:p>
          <a:p>
            <a:endParaRPr lang="en-GB" dirty="0"/>
          </a:p>
          <a:p>
            <a:r>
              <a:rPr lang="en-GB" dirty="0"/>
              <a:t>Whatever you want to do when you leave University, your </a:t>
            </a:r>
            <a:r>
              <a:rPr lang="en-GB" dirty="0" smtClean="0"/>
              <a:t>project will </a:t>
            </a:r>
            <a:r>
              <a:rPr lang="en-GB" dirty="0"/>
              <a:t>be written for academics and marked by them. </a:t>
            </a:r>
            <a:r>
              <a:rPr lang="en-GB" dirty="0" smtClean="0"/>
              <a:t> (not your mum, your friend or the guy down the pub)</a:t>
            </a:r>
          </a:p>
          <a:p>
            <a:endParaRPr lang="en-GB" dirty="0"/>
          </a:p>
          <a:p>
            <a:r>
              <a:rPr lang="en-GB" dirty="0" smtClean="0"/>
              <a:t>Academics have pretty strict views about what constitutes ‘proper’ academic research.  Just this one last time, you need to think like this too.</a:t>
            </a:r>
          </a:p>
          <a:p>
            <a:endParaRPr lang="en-GB" dirty="0"/>
          </a:p>
          <a:p>
            <a:r>
              <a:rPr lang="en-GB" dirty="0" smtClean="0"/>
              <a:t>To </a:t>
            </a:r>
            <a:r>
              <a:rPr lang="en-GB" dirty="0"/>
              <a:t>get the best marks available you should run your project with that in </a:t>
            </a:r>
            <a:r>
              <a:rPr lang="en-GB" dirty="0" smtClean="0"/>
              <a:t>mind</a:t>
            </a:r>
            <a:r>
              <a:rPr lang="en-GB" dirty="0"/>
              <a:t> </a:t>
            </a:r>
            <a:endParaRPr lang="en-GB" dirty="0" smtClean="0"/>
          </a:p>
          <a:p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4578" name="Picture 2" descr="http://www.thedailycute.com/bigeyedbunn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3408"/>
            <a:ext cx="9144000" cy="7443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3800" b="1" dirty="0" smtClean="0"/>
              <a:t>What is Research?</a:t>
            </a:r>
            <a:endParaRPr lang="en-GB" sz="13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://img.mota.ru/upload/wallpapers/source/2009/07/15/11/00/3295/animals_3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23312" cy="478539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7200" b="1" dirty="0" smtClean="0"/>
              <a:t>	Is working on a cure for Alzheimer's, Research?</a:t>
            </a:r>
            <a:endParaRPr lang="en-GB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026" name="ShockwaveFlash1" r:id="rId2" imgW="9142857" imgH="6857143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784976" cy="65253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Most undergraduates </a:t>
            </a:r>
            <a:r>
              <a:rPr lang="en-GB" dirty="0" smtClean="0"/>
              <a:t>seem </a:t>
            </a:r>
            <a:r>
              <a:rPr lang="en-GB" dirty="0"/>
              <a:t>to be pretty confused about what research really is.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certainly </a:t>
            </a:r>
            <a:r>
              <a:rPr lang="en-GB" i="1" dirty="0"/>
              <a:t>isn't</a:t>
            </a:r>
            <a:r>
              <a:rPr lang="en-GB" dirty="0"/>
              <a:t> about using Google or reading in the library. </a:t>
            </a:r>
            <a:endParaRPr lang="en-GB" dirty="0" smtClean="0"/>
          </a:p>
          <a:p>
            <a:endParaRPr lang="en-GB" b="1" i="1" dirty="0"/>
          </a:p>
          <a:p>
            <a:r>
              <a:rPr lang="en-GB" b="1" i="1" dirty="0" smtClean="0"/>
              <a:t>Research </a:t>
            </a:r>
            <a:r>
              <a:rPr lang="en-GB" b="1" i="1" dirty="0"/>
              <a:t>means adding something new to the body of knowledge on a particular subject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</a:t>
            </a:r>
            <a:r>
              <a:rPr lang="en-GB" dirty="0"/>
              <a:t>is why it's so important to know what work has already been done (so you know your work is novel), to have a clear </a:t>
            </a:r>
            <a:r>
              <a:rPr lang="en-GB" dirty="0" smtClean="0"/>
              <a:t>problem to solve </a:t>
            </a:r>
            <a:r>
              <a:rPr lang="en-GB" dirty="0"/>
              <a:t>(so you know what new understanding you're adding) and to write up your work </a:t>
            </a:r>
            <a:r>
              <a:rPr lang="en-GB" dirty="0" smtClean="0"/>
              <a:t>academically  </a:t>
            </a:r>
            <a:r>
              <a:rPr lang="en-GB" dirty="0"/>
              <a:t>(so other researchers can use it).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856984" cy="5721499"/>
          </a:xfrm>
        </p:spPr>
        <p:txBody>
          <a:bodyPr/>
          <a:lstStyle/>
          <a:p>
            <a:pPr>
              <a:buNone/>
            </a:pPr>
            <a:r>
              <a:rPr lang="en-GB" b="1" i="1" dirty="0" smtClean="0"/>
              <a:t>	</a:t>
            </a:r>
            <a:r>
              <a:rPr lang="en-GB" sz="4800" b="1" i="1" dirty="0" smtClean="0"/>
              <a:t>Research means adding something new to the body of knowledge on a particular subject</a:t>
            </a:r>
            <a:r>
              <a:rPr lang="en-GB" sz="4800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2770" name="Picture 2" descr="http://static.desktopnexus.com/thumbnails/12426-bigthumbn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8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GB" dirty="0" smtClean="0"/>
              <a:t>Students also get pretty confused about what a literature review is.</a:t>
            </a:r>
          </a:p>
          <a:p>
            <a:endParaRPr lang="en-GB" dirty="0"/>
          </a:p>
          <a:p>
            <a:r>
              <a:rPr lang="en-GB" dirty="0" smtClean="0"/>
              <a:t>It isn’t writing an annotated list of the things you read whilst doing your project</a:t>
            </a:r>
          </a:p>
          <a:p>
            <a:endParaRPr lang="en-GB" dirty="0"/>
          </a:p>
          <a:p>
            <a:r>
              <a:rPr lang="en-GB" b="1" dirty="0" smtClean="0"/>
              <a:t>To really understand what a literature review is you need to realise that a Project starts with a research problem ...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505</Words>
  <Application>Microsoft Office PowerPoint</Application>
  <PresentationFormat>On-screen Show 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To get the most from this session ...  Download, read and understand the ‘Awesome Projects’ booklet from the 303COM Moodle page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Research problem</vt:lpstr>
      <vt:lpstr>Slide 11</vt:lpstr>
      <vt:lpstr>Slide 12</vt:lpstr>
      <vt:lpstr>Slide 13</vt:lpstr>
      <vt:lpstr>That’s Primary Research!</vt:lpstr>
      <vt:lpstr>This makes sense of book research / literature reviews as well ...</vt:lpstr>
      <vt:lpstr>Ask yourself this ....</vt:lpstr>
      <vt:lpstr>Slide 17</vt:lpstr>
      <vt:lpstr>One last thing ...</vt:lpstr>
      <vt:lpstr>Slide 19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Research?</dc:title>
  <dc:creator>IGLOO</dc:creator>
  <cp:lastModifiedBy>LIW</cp:lastModifiedBy>
  <cp:revision>13</cp:revision>
  <dcterms:created xsi:type="dcterms:W3CDTF">2011-11-23T03:35:48Z</dcterms:created>
  <dcterms:modified xsi:type="dcterms:W3CDTF">2014-10-09T09:21:12Z</dcterms:modified>
</cp:coreProperties>
</file>