
<file path=[Content_Types].xml><?xml version="1.0" encoding="utf-8"?>
<Types xmlns="http://schemas.openxmlformats.org/package/2006/content-types">
  <Override PartName="/_rels/.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4.png" ContentType="image/png"/>
  <Override PartName="/ppt/media/image3.png" ContentType="image/png"/>
  <Override PartName="/ppt/media/image2.png" ContentType="image/png"/>
  <Override PartName="/ppt/media/image1.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4674240" y="2761920"/>
            <a:ext cx="4015800" cy="142272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457200" y="2761920"/>
            <a:ext cx="4015800" cy="142272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457200" y="1203480"/>
            <a:ext cx="8229240" cy="298296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457200" y="1203480"/>
            <a:ext cx="8229240" cy="298296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pic>
        <p:nvPicPr>
          <p:cNvPr id="35" name="" descr=""/>
          <p:cNvPicPr/>
          <p:nvPr/>
        </p:nvPicPr>
        <p:blipFill>
          <a:blip r:embed="rId2"/>
          <a:stretch/>
        </p:blipFill>
        <p:spPr>
          <a:xfrm>
            <a:off x="2702160" y="1203480"/>
            <a:ext cx="3738600" cy="2982960"/>
          </a:xfrm>
          <a:prstGeom prst="rect">
            <a:avLst/>
          </a:prstGeom>
          <a:ln>
            <a:noFill/>
          </a:ln>
        </p:spPr>
      </p:pic>
      <p:pic>
        <p:nvPicPr>
          <p:cNvPr id="36" name="" descr=""/>
          <p:cNvPicPr/>
          <p:nvPr/>
        </p:nvPicPr>
        <p:blipFill>
          <a:blip r:embed="rId3"/>
          <a:stretch/>
        </p:blipFill>
        <p:spPr>
          <a:xfrm>
            <a:off x="2702160" y="1203480"/>
            <a:ext cx="3738600" cy="2982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GB" sz="3200" spc="-1" strike="noStrike">
              <a:solidFill>
                <a:srgbClr val="ffffff"/>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GB" sz="3200" spc="-1" strike="noStrike">
              <a:solidFill>
                <a:srgbClr val="ffffff"/>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457200" y="2761920"/>
            <a:ext cx="4015800" cy="142272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52" name="PlaceHolder 4"/>
          <p:cNvSpPr>
            <a:spLocks noGrp="1"/>
          </p:cNvSpPr>
          <p:nvPr>
            <p:ph type="body"/>
          </p:nvPr>
        </p:nvSpPr>
        <p:spPr>
          <a:xfrm>
            <a:off x="4674240" y="1203480"/>
            <a:ext cx="4015800" cy="298296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GB" sz="3200" spc="-1" strike="noStrike">
              <a:solidFill>
                <a:srgbClr val="ffffff"/>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4674240" y="2761920"/>
            <a:ext cx="4015800" cy="142272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68" name="PlaceHolder 5"/>
          <p:cNvSpPr>
            <a:spLocks noGrp="1"/>
          </p:cNvSpPr>
          <p:nvPr>
            <p:ph type="body"/>
          </p:nvPr>
        </p:nvSpPr>
        <p:spPr>
          <a:xfrm>
            <a:off x="457200" y="2761920"/>
            <a:ext cx="4015800" cy="142272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457200" y="1203480"/>
            <a:ext cx="8229240" cy="298296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457200" y="1203480"/>
            <a:ext cx="8229240" cy="298296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pic>
        <p:nvPicPr>
          <p:cNvPr id="72" name="" descr=""/>
          <p:cNvPicPr/>
          <p:nvPr/>
        </p:nvPicPr>
        <p:blipFill>
          <a:blip r:embed="rId2"/>
          <a:stretch/>
        </p:blipFill>
        <p:spPr>
          <a:xfrm>
            <a:off x="2702160" y="1203480"/>
            <a:ext cx="3738600" cy="2982960"/>
          </a:xfrm>
          <a:prstGeom prst="rect">
            <a:avLst/>
          </a:prstGeom>
          <a:ln>
            <a:noFill/>
          </a:ln>
        </p:spPr>
      </p:pic>
      <p:pic>
        <p:nvPicPr>
          <p:cNvPr id="73" name="" descr=""/>
          <p:cNvPicPr/>
          <p:nvPr/>
        </p:nvPicPr>
        <p:blipFill>
          <a:blip r:embed="rId3"/>
          <a:stretch/>
        </p:blipFill>
        <p:spPr>
          <a:xfrm>
            <a:off x="2702160" y="1203480"/>
            <a:ext cx="3738600" cy="29829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GB" sz="3200" spc="-1" strike="noStrike">
              <a:solidFill>
                <a:srgbClr val="ffffff"/>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457200" y="2761920"/>
            <a:ext cx="4015800" cy="142272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4674240" y="1203480"/>
            <a:ext cx="4015800" cy="298296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0" name="CustomShape 1"/>
          <p:cNvSpPr/>
          <p:nvPr/>
        </p:nvSpPr>
        <p:spPr>
          <a:xfrm>
            <a:off x="0" y="1129320"/>
            <a:ext cx="532800" cy="170640"/>
          </a:xfrm>
          <a:prstGeom prst="rect">
            <a:avLst/>
          </a:prstGeom>
          <a:solidFill>
            <a:schemeClr val="accent2">
              <a:alpha val="100000"/>
            </a:schemeClr>
          </a:solidFill>
          <a:ln w="50760">
            <a:noFill/>
          </a:ln>
          <a:effectLst>
            <a:outerShdw blurRad="38100" dir="5400000" dist="30000" rotWithShape="0">
              <a:srgbClr val="000000">
                <a:alpha val="45000"/>
              </a:srgbClr>
            </a:outerShdw>
          </a:effectLst>
        </p:spPr>
        <p:style>
          <a:lnRef idx="3">
            <a:schemeClr val="lt1"/>
          </a:lnRef>
          <a:fillRef idx="1">
            <a:schemeClr val="accent1"/>
          </a:fillRef>
          <a:effectRef idx="1">
            <a:schemeClr val="accent1"/>
          </a:effectRef>
          <a:fontRef idx="minor"/>
        </p:style>
      </p:sp>
      <p:sp>
        <p:nvSpPr>
          <p:cNvPr id="1" name="PlaceHolder 2"/>
          <p:cNvSpPr>
            <a:spLocks noGrp="1"/>
          </p:cNvSpPr>
          <p:nvPr>
            <p:ph type="title"/>
          </p:nvPr>
        </p:nvSpPr>
        <p:spPr>
          <a:xfrm>
            <a:off x="457200" y="205200"/>
            <a:ext cx="8229240" cy="8586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p>
            <a:pPr marL="432000" indent="-324000">
              <a:buClr>
                <a:srgbClr val="ffffff"/>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buClr>
                <a:srgbClr val="ffffff"/>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ffffff"/>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ffffff"/>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ffffff"/>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ffffff"/>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ffffff"/>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37" name="CustomShape 1"/>
          <p:cNvSpPr/>
          <p:nvPr/>
        </p:nvSpPr>
        <p:spPr>
          <a:xfrm>
            <a:off x="0" y="1129320"/>
            <a:ext cx="532800" cy="170640"/>
          </a:xfrm>
          <a:prstGeom prst="rect">
            <a:avLst/>
          </a:prstGeom>
          <a:solidFill>
            <a:schemeClr val="accent2">
              <a:alpha val="100000"/>
            </a:schemeClr>
          </a:solidFill>
          <a:ln w="50760">
            <a:noFill/>
          </a:ln>
          <a:effectLst>
            <a:outerShdw blurRad="38100" dir="5400000" dist="30000" rotWithShape="0">
              <a:srgbClr val="000000">
                <a:alpha val="45000"/>
              </a:srgbClr>
            </a:outerShdw>
          </a:effectLst>
        </p:spPr>
        <p:style>
          <a:lnRef idx="3">
            <a:schemeClr val="lt1"/>
          </a:lnRef>
          <a:fillRef idx="1">
            <a:schemeClr val="accent1"/>
          </a:fillRef>
          <a:effectRef idx="1">
            <a:schemeClr val="accent1"/>
          </a:effectRef>
          <a:fontRef idx="minor"/>
        </p:style>
      </p:sp>
      <p:sp>
        <p:nvSpPr>
          <p:cNvPr id="38" name="PlaceHolder 2"/>
          <p:cNvSpPr>
            <a:spLocks noGrp="1"/>
          </p:cNvSpPr>
          <p:nvPr>
            <p:ph type="title"/>
          </p:nvPr>
        </p:nvSpPr>
        <p:spPr>
          <a:xfrm>
            <a:off x="609480" y="118080"/>
            <a:ext cx="8152560" cy="100512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9" name="PlaceHolder 3"/>
          <p:cNvSpPr>
            <a:spLocks noGrp="1"/>
          </p:cNvSpPr>
          <p:nvPr>
            <p:ph type="body"/>
          </p:nvPr>
        </p:nvSpPr>
        <p:spPr>
          <a:xfrm>
            <a:off x="457200" y="1203480"/>
            <a:ext cx="8229240" cy="2982960"/>
          </a:xfrm>
          <a:prstGeom prst="rect">
            <a:avLst/>
          </a:prstGeom>
        </p:spPr>
        <p:txBody>
          <a:bodyPr lIns="0" rIns="0" tIns="0" bIns="0"/>
          <a:p>
            <a:pPr marL="432000" indent="-324000">
              <a:buClr>
                <a:srgbClr val="ffffff"/>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buClr>
                <a:srgbClr val="ffffff"/>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ffffff"/>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ffffff"/>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ffffff"/>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ffffff"/>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ffffff"/>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611640" y="1059480"/>
            <a:ext cx="8152560" cy="2879640"/>
          </a:xfrm>
          <a:prstGeom prst="rect">
            <a:avLst/>
          </a:prstGeom>
          <a:noFill/>
          <a:ln>
            <a:noFill/>
          </a:ln>
        </p:spPr>
        <p:style>
          <a:lnRef idx="0"/>
          <a:fillRef idx="0"/>
          <a:effectRef idx="0"/>
          <a:fontRef idx="minor"/>
        </p:style>
        <p:txBody>
          <a:bodyPr lIns="90000" rIns="90000" tIns="45000" bIns="45000" anchor="b"/>
          <a:p>
            <a:pPr>
              <a:lnSpc>
                <a:spcPct val="100000"/>
              </a:lnSpc>
            </a:pPr>
            <a:r>
              <a:rPr b="0" lang="en-GB" sz="9600" spc="-1" strike="noStrike">
                <a:solidFill>
                  <a:srgbClr val="f8f8f8"/>
                </a:solidFill>
                <a:uFill>
                  <a:solidFill>
                    <a:srgbClr val="ffffff"/>
                  </a:solidFill>
                </a:uFill>
                <a:latin typeface="Calibri"/>
                <a:ea typeface="DejaVu Sans"/>
              </a:rPr>
              <a:t>LITERATURE REVIEWS</a:t>
            </a:r>
            <a:endParaRPr b="0" lang="en-GB" sz="1800" spc="-1" strike="noStrike">
              <a:solidFill>
                <a:srgbClr val="ffffff"/>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179640" y="51480"/>
            <a:ext cx="8784360" cy="5091480"/>
          </a:xfrm>
          <a:prstGeom prst="rect">
            <a:avLst/>
          </a:prstGeom>
          <a:noFill/>
          <a:ln>
            <a:noFill/>
          </a:ln>
        </p:spPr>
        <p:style>
          <a:lnRef idx="0"/>
          <a:fillRef idx="0"/>
          <a:effectRef idx="0"/>
          <a:fontRef idx="minor"/>
        </p:style>
        <p:txBody>
          <a:bodyPr lIns="90000" rIns="90000" tIns="45000" bIns="45000"/>
          <a:p>
            <a:pPr>
              <a:lnSpc>
                <a:spcPct val="100000"/>
              </a:lnSpc>
            </a:pPr>
            <a:r>
              <a:rPr b="0" lang="en-GB" sz="1700" spc="-1" strike="noStrike">
                <a:solidFill>
                  <a:srgbClr val="ffffff"/>
                </a:solidFill>
                <a:uFill>
                  <a:solidFill>
                    <a:srgbClr val="ffffff"/>
                  </a:solidFill>
                </a:uFill>
                <a:latin typeface="Calibri"/>
                <a:ea typeface="DejaVu Sans"/>
              </a:rPr>
              <a:t>The area of pervasive, or ubiquitous, computing was outlined by Wieser (1991</a:t>
            </a:r>
            <a:r>
              <a:rPr b="1" lang="en-GB" sz="1700" spc="-1" strike="noStrike">
                <a:solidFill>
                  <a:srgbClr val="ffffff"/>
                </a:solidFill>
                <a:uFill>
                  <a:solidFill>
                    <a:srgbClr val="ffffff"/>
                  </a:solidFill>
                </a:uFill>
                <a:latin typeface="Calibri"/>
                <a:ea typeface="DejaVu Sans"/>
              </a:rPr>
              <a:t>) </a:t>
            </a:r>
            <a:r>
              <a:rPr b="1" i="1" lang="en-GB" sz="1700" spc="-1" strike="noStrike">
                <a:solidFill>
                  <a:srgbClr val="ffff00"/>
                </a:solidFill>
                <a:uFill>
                  <a:solidFill>
                    <a:srgbClr val="ffffff"/>
                  </a:solidFill>
                </a:uFill>
                <a:latin typeface="Calibri"/>
                <a:ea typeface="DejaVu Sans"/>
              </a:rPr>
              <a:t>[referenced]</a:t>
            </a:r>
            <a:r>
              <a:rPr b="1" i="1" lang="en-GB" sz="1700" spc="-1" strike="noStrike">
                <a:solidFill>
                  <a:srgbClr val="ffffff"/>
                </a:solidFill>
                <a:uFill>
                  <a:solidFill>
                    <a:srgbClr val="ffffff"/>
                  </a:solidFill>
                </a:uFill>
                <a:latin typeface="Calibri"/>
                <a:ea typeface="DejaVu Sans"/>
              </a:rPr>
              <a:t> </a:t>
            </a:r>
            <a:r>
              <a:rPr b="0" lang="en-GB" sz="1700" spc="-1" strike="noStrike">
                <a:solidFill>
                  <a:srgbClr val="ffffff"/>
                </a:solidFill>
                <a:uFill>
                  <a:solidFill>
                    <a:srgbClr val="ffffff"/>
                  </a:solidFill>
                </a:uFill>
                <a:latin typeface="Calibri"/>
                <a:ea typeface="DejaVu Sans"/>
              </a:rPr>
              <a:t>who predicted that computers would one day be integrated into everyday objects and interact with people seamlessly. Although few such products are available today Weiser’s work has led to the creation of a number of research areas, including ambient intelligence (Eli and Epstein 1998), smart dust (Khan et al, 1999) and the Internet of Things (Brickley et al, 2001). </a:t>
            </a:r>
            <a:r>
              <a:rPr b="1" i="1" lang="en-GB" sz="1700" spc="-1" strike="noStrike">
                <a:solidFill>
                  <a:srgbClr val="ffff00"/>
                </a:solidFill>
                <a:uFill>
                  <a:solidFill>
                    <a:srgbClr val="ffffff"/>
                  </a:solidFill>
                </a:uFill>
                <a:latin typeface="Calibri"/>
                <a:ea typeface="DejaVu Sans"/>
              </a:rPr>
              <a:t>[Sets the historical context of the area and defines related areas.]</a:t>
            </a:r>
            <a:r>
              <a:rPr b="1" lang="en-GB" sz="1700" spc="-1" strike="noStrike">
                <a:solidFill>
                  <a:srgbClr val="ffff00"/>
                </a:solidFill>
                <a:uFill>
                  <a:solidFill>
                    <a:srgbClr val="ffffff"/>
                  </a:solidFill>
                </a:uFill>
                <a:latin typeface="Calibri"/>
                <a:ea typeface="DejaVu Sans"/>
              </a:rPr>
              <a:t> </a:t>
            </a:r>
            <a:endParaRPr b="0" lang="en-GB" sz="1800" spc="-1" strike="noStrike">
              <a:solidFill>
                <a:srgbClr val="ffffff"/>
              </a:solidFill>
              <a:uFill>
                <a:solidFill>
                  <a:srgbClr val="ffffff"/>
                </a:solidFill>
              </a:uFill>
              <a:latin typeface="Arial"/>
            </a:endParaRPr>
          </a:p>
          <a:p>
            <a:pPr>
              <a:lnSpc>
                <a:spcPct val="100000"/>
              </a:lnSpc>
            </a:pPr>
            <a:r>
              <a:rPr b="0" lang="en-GB" sz="1700" spc="-1" strike="noStrike">
                <a:solidFill>
                  <a:srgbClr val="ffffff"/>
                </a:solidFill>
                <a:uFill>
                  <a:solidFill>
                    <a:srgbClr val="ffffff"/>
                  </a:solidFill>
                </a:uFill>
                <a:latin typeface="Calibri"/>
                <a:ea typeface="DejaVu Sans"/>
              </a:rPr>
              <a:t>An early application of pervasive computing was the active badge location system, described by Want et al (1992), in which users and objects were tagged with an "active" badge which could locate and identify them. This system was based on ultrasound locationing, whereas later systems might use RFID technology to achieve the same effect</a:t>
            </a:r>
            <a:r>
              <a:rPr b="1" lang="en-GB" sz="1700" spc="-1" strike="noStrike">
                <a:solidFill>
                  <a:srgbClr val="ffffff"/>
                </a:solidFill>
                <a:uFill>
                  <a:solidFill>
                    <a:srgbClr val="ffffff"/>
                  </a:solidFill>
                </a:uFill>
                <a:latin typeface="Calibri"/>
                <a:ea typeface="DejaVu Sans"/>
              </a:rPr>
              <a:t>.</a:t>
            </a:r>
            <a:r>
              <a:rPr b="1" lang="en-GB" sz="1700" spc="-1" strike="noStrike">
                <a:solidFill>
                  <a:srgbClr val="ffff00"/>
                </a:solidFill>
                <a:uFill>
                  <a:solidFill>
                    <a:srgbClr val="ffffff"/>
                  </a:solidFill>
                </a:uFill>
                <a:latin typeface="Calibri"/>
                <a:ea typeface="DejaVu Sans"/>
              </a:rPr>
              <a:t> </a:t>
            </a:r>
            <a:r>
              <a:rPr b="1" i="1" lang="en-GB" sz="1700" spc="-1" strike="noStrike">
                <a:solidFill>
                  <a:srgbClr val="ffff00"/>
                </a:solidFill>
                <a:uFill>
                  <a:solidFill>
                    <a:srgbClr val="ffffff"/>
                  </a:solidFill>
                </a:uFill>
                <a:latin typeface="Calibri"/>
                <a:ea typeface="DejaVu Sans"/>
              </a:rPr>
              <a:t>[Describes how the field has changed over time]</a:t>
            </a:r>
            <a:r>
              <a:rPr b="1" lang="en-GB" sz="1700" spc="-1" strike="noStrike">
                <a:solidFill>
                  <a:srgbClr val="ffff00"/>
                </a:solidFill>
                <a:uFill>
                  <a:solidFill>
                    <a:srgbClr val="ffffff"/>
                  </a:solidFill>
                </a:uFill>
                <a:latin typeface="Calibri"/>
                <a:ea typeface="DejaVu Sans"/>
              </a:rPr>
              <a:t> </a:t>
            </a:r>
            <a:r>
              <a:rPr b="0" lang="en-GB" sz="1700" spc="-1" strike="noStrike">
                <a:solidFill>
                  <a:srgbClr val="ffffff"/>
                </a:solidFill>
                <a:uFill>
                  <a:solidFill>
                    <a:srgbClr val="ffffff"/>
                  </a:solidFill>
                </a:uFill>
                <a:latin typeface="Calibri"/>
                <a:ea typeface="DejaVu Sans"/>
              </a:rPr>
              <a:t>Uses of the active badge system included routing phone calls, email alerts and so on to the physical location of the receiver</a:t>
            </a:r>
            <a:r>
              <a:rPr b="1" lang="en-GB" sz="1700" spc="-1" strike="noStrike">
                <a:solidFill>
                  <a:srgbClr val="ffffff"/>
                </a:solidFill>
                <a:uFill>
                  <a:solidFill>
                    <a:srgbClr val="ffffff"/>
                  </a:solidFill>
                </a:uFill>
                <a:latin typeface="Calibri"/>
                <a:ea typeface="DejaVu Sans"/>
              </a:rPr>
              <a:t>. </a:t>
            </a:r>
            <a:r>
              <a:rPr b="1" i="1" lang="en-GB" sz="1700" spc="-1" strike="noStrike">
                <a:solidFill>
                  <a:srgbClr val="ffff00"/>
                </a:solidFill>
                <a:uFill>
                  <a:solidFill>
                    <a:srgbClr val="ffffff"/>
                  </a:solidFill>
                </a:uFill>
                <a:latin typeface="Calibri"/>
                <a:ea typeface="DejaVu Sans"/>
              </a:rPr>
              <a:t>[Contextualises the fundamental research]</a:t>
            </a:r>
            <a:r>
              <a:rPr b="1" lang="en-GB" sz="1700" spc="-1" strike="noStrike">
                <a:solidFill>
                  <a:srgbClr val="ffff00"/>
                </a:solidFill>
                <a:uFill>
                  <a:solidFill>
                    <a:srgbClr val="ffffff"/>
                  </a:solidFill>
                </a:uFill>
                <a:latin typeface="Calibri"/>
                <a:ea typeface="DejaVu Sans"/>
              </a:rPr>
              <a:t> </a:t>
            </a:r>
            <a:endParaRPr b="0" lang="en-GB" sz="1800" spc="-1" strike="noStrike">
              <a:solidFill>
                <a:srgbClr val="ffffff"/>
              </a:solidFill>
              <a:uFill>
                <a:solidFill>
                  <a:srgbClr val="ffffff"/>
                </a:solidFill>
              </a:uFill>
              <a:latin typeface="Arial"/>
            </a:endParaRPr>
          </a:p>
          <a:p>
            <a:pPr>
              <a:lnSpc>
                <a:spcPct val="100000"/>
              </a:lnSpc>
            </a:pPr>
            <a:endParaRPr b="0" lang="en-GB" sz="1800" spc="-1" strike="noStrike">
              <a:solidFill>
                <a:srgbClr val="ffffff"/>
              </a:solidFill>
              <a:uFill>
                <a:solidFill>
                  <a:srgbClr val="ffffff"/>
                </a:solidFill>
              </a:uFill>
              <a:latin typeface="Arial"/>
            </a:endParaRPr>
          </a:p>
          <a:p>
            <a:pPr>
              <a:lnSpc>
                <a:spcPct val="100000"/>
              </a:lnSpc>
            </a:pPr>
            <a:r>
              <a:rPr b="0" lang="en-GB" sz="1700" spc="-1" strike="noStrike">
                <a:solidFill>
                  <a:srgbClr val="ffffff"/>
                </a:solidFill>
                <a:uFill>
                  <a:solidFill>
                    <a:srgbClr val="ffffff"/>
                  </a:solidFill>
                </a:uFill>
                <a:latin typeface="Calibri"/>
                <a:ea typeface="DejaVu Sans"/>
              </a:rPr>
              <a:t>Because of the simplicity of RFID, very few researchers have addressed the issue of security, and in particular ‘identity spoofing’, in personal identification badges (Conn and Mars 2014, Highcroft 2013) </a:t>
            </a:r>
            <a:r>
              <a:rPr b="1" i="1" lang="en-GB" sz="1700" spc="-1" strike="noStrike">
                <a:solidFill>
                  <a:srgbClr val="ffff00"/>
                </a:solidFill>
                <a:uFill>
                  <a:solidFill>
                    <a:srgbClr val="ffffff"/>
                  </a:solidFill>
                </a:uFill>
                <a:latin typeface="Calibri"/>
                <a:ea typeface="DejaVu Sans"/>
              </a:rPr>
              <a:t>[Identifies current research].  </a:t>
            </a:r>
            <a:r>
              <a:rPr b="0" lang="en-GB" sz="1700" spc="-1" strike="noStrike">
                <a:solidFill>
                  <a:srgbClr val="ffffff"/>
                </a:solidFill>
                <a:uFill>
                  <a:solidFill>
                    <a:srgbClr val="ffffff"/>
                  </a:solidFill>
                </a:uFill>
                <a:latin typeface="Calibri"/>
                <a:ea typeface="DejaVu Sans"/>
              </a:rPr>
              <a:t>These studies investigate server side verification, but do not discuss the possibility that the transmitter may be compromised</a:t>
            </a:r>
            <a:r>
              <a:rPr b="0" i="1" lang="en-GB" sz="1700" spc="-1" strike="noStrike">
                <a:solidFill>
                  <a:srgbClr val="ffffff"/>
                </a:solidFill>
                <a:uFill>
                  <a:solidFill>
                    <a:srgbClr val="ffffff"/>
                  </a:solidFill>
                </a:uFill>
                <a:latin typeface="Calibri"/>
                <a:ea typeface="DejaVu Sans"/>
              </a:rPr>
              <a:t>. </a:t>
            </a:r>
            <a:r>
              <a:rPr b="1" i="1" lang="en-GB" sz="1700" spc="-1" strike="noStrike">
                <a:solidFill>
                  <a:srgbClr val="ffff00"/>
                </a:solidFill>
                <a:uFill>
                  <a:solidFill>
                    <a:srgbClr val="ffffff"/>
                  </a:solidFill>
                </a:uFill>
                <a:latin typeface="Calibri"/>
                <a:ea typeface="DejaVu Sans"/>
              </a:rPr>
              <a:t>[argues the need for the current project]</a:t>
            </a:r>
            <a:endParaRPr b="0" lang="en-GB" sz="1800" spc="-1" strike="noStrike">
              <a:solidFill>
                <a:srgbClr val="ffffff"/>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683640" y="123480"/>
            <a:ext cx="7944840" cy="805320"/>
          </a:xfrm>
          <a:prstGeom prst="rect">
            <a:avLst/>
          </a:prstGeom>
          <a:noFill/>
          <a:ln>
            <a:noFill/>
          </a:ln>
        </p:spPr>
        <p:style>
          <a:lnRef idx="0"/>
          <a:fillRef idx="0"/>
          <a:effectRef idx="0"/>
          <a:fontRef idx="minor"/>
        </p:style>
        <p:txBody>
          <a:bodyPr lIns="90000" rIns="90000" tIns="45000" bIns="45000" anchor="b"/>
          <a:p>
            <a:pPr>
              <a:lnSpc>
                <a:spcPct val="100000"/>
              </a:lnSpc>
            </a:pPr>
            <a:r>
              <a:rPr b="0" lang="en-GB" sz="4200" spc="-1" strike="noStrike">
                <a:solidFill>
                  <a:srgbClr val="f8f8f8"/>
                </a:solidFill>
                <a:uFill>
                  <a:solidFill>
                    <a:srgbClr val="ffffff"/>
                  </a:solidFill>
                </a:uFill>
                <a:latin typeface="Calibri"/>
                <a:ea typeface="DejaVu Sans"/>
              </a:rPr>
              <a:t>Organizing Your Literature Review</a:t>
            </a:r>
            <a:endParaRPr b="0" lang="en-GB" sz="1800" spc="-1" strike="noStrike">
              <a:solidFill>
                <a:srgbClr val="ffffff"/>
              </a:solidFill>
              <a:uFill>
                <a:solidFill>
                  <a:srgbClr val="ffffff"/>
                </a:solidFill>
              </a:uFill>
              <a:latin typeface="Arial"/>
            </a:endParaRPr>
          </a:p>
        </p:txBody>
      </p:sp>
      <p:sp>
        <p:nvSpPr>
          <p:cNvPr id="115" name="CustomShape 2"/>
          <p:cNvSpPr/>
          <p:nvPr/>
        </p:nvSpPr>
        <p:spPr>
          <a:xfrm>
            <a:off x="428760" y="1347480"/>
            <a:ext cx="8170560" cy="3696840"/>
          </a:xfrm>
          <a:prstGeom prst="rect">
            <a:avLst/>
          </a:prstGeom>
          <a:noFill/>
          <a:ln>
            <a:noFill/>
          </a:ln>
        </p:spPr>
        <p:style>
          <a:lnRef idx="0"/>
          <a:fillRef idx="0"/>
          <a:effectRef idx="0"/>
          <a:fontRef idx="minor"/>
        </p:style>
        <p:txBody>
          <a:bodyPr lIns="90000" rIns="90000" tIns="45000" bIns="45000"/>
          <a:p>
            <a:pPr marL="320040" indent="-319320">
              <a:lnSpc>
                <a:spcPct val="100000"/>
              </a:lnSpc>
              <a:buClr>
                <a:srgbClr val="b2b2b2"/>
              </a:buClr>
              <a:buSzPct val="60000"/>
              <a:buFont typeface="Wingdings" charset="2"/>
              <a:buChar char=""/>
            </a:pPr>
            <a:r>
              <a:rPr b="0" lang="en-GB" sz="2500" spc="-1" strike="noStrike" u="sng">
                <a:solidFill>
                  <a:srgbClr val="ffffff"/>
                </a:solidFill>
                <a:uFill>
                  <a:solidFill>
                    <a:srgbClr val="ffffff"/>
                  </a:solidFill>
                </a:uFill>
                <a:latin typeface="Calibri"/>
                <a:ea typeface="DejaVu Sans"/>
              </a:rPr>
              <a:t>Topical Order</a:t>
            </a:r>
            <a:r>
              <a:rPr b="0" lang="en-GB" sz="2500" spc="-1" strike="noStrike">
                <a:solidFill>
                  <a:srgbClr val="ffffff"/>
                </a:solidFill>
                <a:uFill>
                  <a:solidFill>
                    <a:srgbClr val="ffffff"/>
                  </a:solidFill>
                </a:uFill>
                <a:latin typeface="Calibri"/>
                <a:ea typeface="DejaVu Sans"/>
              </a:rPr>
              <a:t>—organize by main topics or issues; emphasize the relationship of the issues to the main “research problem”</a:t>
            </a:r>
            <a:endParaRPr b="0" lang="en-GB" sz="1800" spc="-1" strike="noStrike">
              <a:solidFill>
                <a:srgbClr val="ffffff"/>
              </a:solidFill>
              <a:uFill>
                <a:solidFill>
                  <a:srgbClr val="ffffff"/>
                </a:solidFill>
              </a:uFill>
              <a:latin typeface="Arial"/>
            </a:endParaRPr>
          </a:p>
          <a:p>
            <a:pPr marL="320040" indent="-319320">
              <a:lnSpc>
                <a:spcPct val="100000"/>
              </a:lnSpc>
              <a:buClr>
                <a:srgbClr val="b2b2b2"/>
              </a:buClr>
              <a:buSzPct val="60000"/>
              <a:buFont typeface="Wingdings" charset="2"/>
              <a:buChar char=""/>
            </a:pPr>
            <a:r>
              <a:rPr b="0" lang="en-GB" sz="2500" spc="-1" strike="noStrike" u="sng">
                <a:solidFill>
                  <a:srgbClr val="ffffff"/>
                </a:solidFill>
                <a:uFill>
                  <a:solidFill>
                    <a:srgbClr val="ffffff"/>
                  </a:solidFill>
                </a:uFill>
                <a:latin typeface="Calibri"/>
                <a:ea typeface="DejaVu Sans"/>
              </a:rPr>
              <a:t>Problem-Cause-Solution Order</a:t>
            </a:r>
            <a:r>
              <a:rPr b="0" lang="en-GB" sz="2500" spc="-1" strike="noStrike">
                <a:solidFill>
                  <a:srgbClr val="ffffff"/>
                </a:solidFill>
                <a:uFill>
                  <a:solidFill>
                    <a:srgbClr val="ffffff"/>
                  </a:solidFill>
                </a:uFill>
                <a:latin typeface="Calibri"/>
                <a:ea typeface="DejaVu Sans"/>
              </a:rPr>
              <a:t>—Organize the review so that it moves from the problem to the solution</a:t>
            </a:r>
            <a:endParaRPr b="0" lang="en-GB" sz="1800" spc="-1" strike="noStrike">
              <a:solidFill>
                <a:srgbClr val="ffffff"/>
              </a:solidFill>
              <a:uFill>
                <a:solidFill>
                  <a:srgbClr val="ffffff"/>
                </a:solidFill>
              </a:uFill>
              <a:latin typeface="Arial"/>
            </a:endParaRPr>
          </a:p>
          <a:p>
            <a:pPr marL="320040" indent="-319320">
              <a:lnSpc>
                <a:spcPct val="100000"/>
              </a:lnSpc>
              <a:buClr>
                <a:srgbClr val="b2b2b2"/>
              </a:buClr>
              <a:buSzPct val="60000"/>
              <a:buFont typeface="Wingdings" charset="2"/>
              <a:buChar char=""/>
            </a:pPr>
            <a:r>
              <a:rPr b="0" lang="en-GB" sz="2500" spc="-1" strike="noStrike" u="sng">
                <a:solidFill>
                  <a:srgbClr val="ffffff"/>
                </a:solidFill>
                <a:uFill>
                  <a:solidFill>
                    <a:srgbClr val="ffffff"/>
                  </a:solidFill>
                </a:uFill>
                <a:latin typeface="Calibri"/>
                <a:ea typeface="DejaVu Sans"/>
              </a:rPr>
              <a:t>General-to-Specific Order</a:t>
            </a:r>
            <a:r>
              <a:rPr b="0" lang="en-GB" sz="2500" spc="-1" strike="noStrike">
                <a:solidFill>
                  <a:srgbClr val="ffffff"/>
                </a:solidFill>
                <a:uFill>
                  <a:solidFill>
                    <a:srgbClr val="ffffff"/>
                  </a:solidFill>
                </a:uFill>
                <a:latin typeface="Calibri"/>
                <a:ea typeface="DejaVu Sans"/>
              </a:rPr>
              <a:t>—(Also called the funnel approach) Examine broad-based research first and then focus on specific studies that relate to the topic</a:t>
            </a:r>
            <a:endParaRPr b="0" lang="en-GB" sz="1800" spc="-1" strike="noStrike">
              <a:solidFill>
                <a:srgbClr val="ffffff"/>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251640" y="411480"/>
            <a:ext cx="8656560" cy="462600"/>
          </a:xfrm>
          <a:prstGeom prst="rect">
            <a:avLst/>
          </a:prstGeom>
          <a:noFill/>
          <a:ln>
            <a:noFill/>
          </a:ln>
        </p:spPr>
        <p:style>
          <a:lnRef idx="0"/>
          <a:fillRef idx="0"/>
          <a:effectRef idx="0"/>
          <a:fontRef idx="minor"/>
        </p:style>
        <p:txBody>
          <a:bodyPr lIns="90000" rIns="90000" tIns="45000" bIns="45000" anchor="b"/>
          <a:p>
            <a:pPr>
              <a:lnSpc>
                <a:spcPct val="100000"/>
              </a:lnSpc>
            </a:pPr>
            <a:r>
              <a:rPr b="0" lang="en-GB" sz="3200" spc="-1" strike="noStrike">
                <a:solidFill>
                  <a:srgbClr val="f8f8f8"/>
                </a:solidFill>
                <a:uFill>
                  <a:solidFill>
                    <a:srgbClr val="ffffff"/>
                  </a:solidFill>
                </a:uFill>
                <a:latin typeface="Calibri"/>
                <a:ea typeface="DejaVu Sans"/>
              </a:rPr>
              <a:t>Common Errors Made in Literature Reviews</a:t>
            </a:r>
            <a:endParaRPr b="0" lang="en-GB" sz="1800" spc="-1" strike="noStrike">
              <a:solidFill>
                <a:srgbClr val="ffffff"/>
              </a:solidFill>
              <a:uFill>
                <a:solidFill>
                  <a:srgbClr val="ffffff"/>
                </a:solidFill>
              </a:uFill>
              <a:latin typeface="Arial"/>
            </a:endParaRPr>
          </a:p>
        </p:txBody>
      </p:sp>
      <p:sp>
        <p:nvSpPr>
          <p:cNvPr id="117" name="CustomShape 2"/>
          <p:cNvSpPr/>
          <p:nvPr/>
        </p:nvSpPr>
        <p:spPr>
          <a:xfrm>
            <a:off x="323640" y="1143000"/>
            <a:ext cx="8591040" cy="3999960"/>
          </a:xfrm>
          <a:prstGeom prst="rect">
            <a:avLst/>
          </a:prstGeom>
          <a:noFill/>
          <a:ln>
            <a:noFill/>
          </a:ln>
        </p:spPr>
        <p:style>
          <a:lnRef idx="0"/>
          <a:fillRef idx="0"/>
          <a:effectRef idx="0"/>
          <a:fontRef idx="minor"/>
        </p:style>
        <p:txBody>
          <a:bodyPr lIns="90000" rIns="90000" tIns="45000" bIns="45000"/>
          <a:p>
            <a:pPr marL="609480" indent="-608760">
              <a:lnSpc>
                <a:spcPct val="90000"/>
              </a:lnSpc>
              <a:buClr>
                <a:srgbClr val="b2b2b2"/>
              </a:buClr>
              <a:buSzPct val="60000"/>
              <a:buFont typeface="Wingdings" charset="2"/>
              <a:buChar char=""/>
            </a:pPr>
            <a:r>
              <a:rPr b="0" lang="en-GB" sz="2800" spc="-1" strike="noStrike">
                <a:solidFill>
                  <a:srgbClr val="ffffff"/>
                </a:solidFill>
                <a:uFill>
                  <a:solidFill>
                    <a:srgbClr val="ffffff"/>
                  </a:solidFill>
                </a:uFill>
                <a:latin typeface="Calibri"/>
                <a:ea typeface="DejaVu Sans"/>
              </a:rPr>
              <a:t>Review isn’t logically organized</a:t>
            </a:r>
            <a:endParaRPr b="0" lang="en-GB" sz="1800" spc="-1" strike="noStrike">
              <a:solidFill>
                <a:srgbClr val="ffffff"/>
              </a:solidFill>
              <a:uFill>
                <a:solidFill>
                  <a:srgbClr val="ffffff"/>
                </a:solidFill>
              </a:uFill>
              <a:latin typeface="Arial"/>
            </a:endParaRPr>
          </a:p>
          <a:p>
            <a:pPr marL="609480" indent="-608760">
              <a:lnSpc>
                <a:spcPct val="90000"/>
              </a:lnSpc>
              <a:buClr>
                <a:srgbClr val="b2b2b2"/>
              </a:buClr>
              <a:buSzPct val="60000"/>
              <a:buFont typeface="Wingdings" charset="2"/>
              <a:buChar char=""/>
            </a:pPr>
            <a:r>
              <a:rPr b="0" lang="en-GB" sz="2800" spc="-1" strike="noStrike">
                <a:solidFill>
                  <a:srgbClr val="ffffff"/>
                </a:solidFill>
                <a:uFill>
                  <a:solidFill>
                    <a:srgbClr val="ffffff"/>
                  </a:solidFill>
                </a:uFill>
                <a:latin typeface="Calibri"/>
                <a:ea typeface="DejaVu Sans"/>
              </a:rPr>
              <a:t>Review reads like a series of disjointed summaries</a:t>
            </a:r>
            <a:endParaRPr b="0" lang="en-GB" sz="1800" spc="-1" strike="noStrike">
              <a:solidFill>
                <a:srgbClr val="ffffff"/>
              </a:solidFill>
              <a:uFill>
                <a:solidFill>
                  <a:srgbClr val="ffffff"/>
                </a:solidFill>
              </a:uFill>
              <a:latin typeface="Arial"/>
            </a:endParaRPr>
          </a:p>
          <a:p>
            <a:pPr marL="609480" indent="-608760">
              <a:lnSpc>
                <a:spcPct val="90000"/>
              </a:lnSpc>
              <a:buClr>
                <a:srgbClr val="b2b2b2"/>
              </a:buClr>
              <a:buSzPct val="60000"/>
              <a:buFont typeface="Wingdings" charset="2"/>
              <a:buChar char=""/>
            </a:pPr>
            <a:r>
              <a:rPr b="0" lang="en-GB" sz="2800" spc="-1" strike="noStrike">
                <a:solidFill>
                  <a:srgbClr val="ffffff"/>
                </a:solidFill>
                <a:uFill>
                  <a:solidFill>
                    <a:srgbClr val="ffffff"/>
                  </a:solidFill>
                </a:uFill>
                <a:latin typeface="Calibri"/>
                <a:ea typeface="DejaVu Sans"/>
              </a:rPr>
              <a:t>Review isn’t focused on most important facets of the project</a:t>
            </a:r>
            <a:endParaRPr b="0" lang="en-GB" sz="1800" spc="-1" strike="noStrike">
              <a:solidFill>
                <a:srgbClr val="ffffff"/>
              </a:solidFill>
              <a:uFill>
                <a:solidFill>
                  <a:srgbClr val="ffffff"/>
                </a:solidFill>
              </a:uFill>
              <a:latin typeface="Arial"/>
            </a:endParaRPr>
          </a:p>
          <a:p>
            <a:pPr marL="609480" indent="-608760">
              <a:lnSpc>
                <a:spcPct val="90000"/>
              </a:lnSpc>
              <a:buClr>
                <a:srgbClr val="b2b2b2"/>
              </a:buClr>
              <a:buSzPct val="60000"/>
              <a:buFont typeface="Wingdings" charset="2"/>
              <a:buChar char=""/>
            </a:pPr>
            <a:r>
              <a:rPr b="0" lang="en-GB" sz="2800" spc="-1" strike="noStrike">
                <a:solidFill>
                  <a:srgbClr val="ffffff"/>
                </a:solidFill>
                <a:uFill>
                  <a:solidFill>
                    <a:srgbClr val="ffffff"/>
                  </a:solidFill>
                </a:uFill>
                <a:latin typeface="Calibri"/>
                <a:ea typeface="DejaVu Sans"/>
              </a:rPr>
              <a:t>Review doesn’t relate literature to the project</a:t>
            </a:r>
            <a:endParaRPr b="0" lang="en-GB" sz="1800" spc="-1" strike="noStrike">
              <a:solidFill>
                <a:srgbClr val="ffffff"/>
              </a:solidFill>
              <a:uFill>
                <a:solidFill>
                  <a:srgbClr val="ffffff"/>
                </a:solidFill>
              </a:uFill>
              <a:latin typeface="Arial"/>
            </a:endParaRPr>
          </a:p>
          <a:p>
            <a:pPr marL="609480" indent="-608760">
              <a:lnSpc>
                <a:spcPct val="90000"/>
              </a:lnSpc>
              <a:buClr>
                <a:srgbClr val="b2b2b2"/>
              </a:buClr>
              <a:buSzPct val="60000"/>
              <a:buFont typeface="Wingdings" charset="2"/>
              <a:buChar char=""/>
            </a:pPr>
            <a:r>
              <a:rPr b="0" lang="en-GB" sz="2800" spc="-1" strike="noStrike">
                <a:solidFill>
                  <a:srgbClr val="ffffff"/>
                </a:solidFill>
                <a:uFill>
                  <a:solidFill>
                    <a:srgbClr val="ffffff"/>
                  </a:solidFill>
                </a:uFill>
                <a:latin typeface="Calibri"/>
                <a:ea typeface="DejaVu Sans"/>
              </a:rPr>
              <a:t>Does not utilise most current research</a:t>
            </a:r>
            <a:endParaRPr b="0" lang="en-GB" sz="1800" spc="-1" strike="noStrike">
              <a:solidFill>
                <a:srgbClr val="ffffff"/>
              </a:solidFill>
              <a:uFill>
                <a:solidFill>
                  <a:srgbClr val="ffffff"/>
                </a:solidFill>
              </a:uFill>
              <a:latin typeface="Arial"/>
            </a:endParaRPr>
          </a:p>
          <a:p>
            <a:pPr marL="609480" indent="-608760">
              <a:lnSpc>
                <a:spcPct val="90000"/>
              </a:lnSpc>
              <a:buClr>
                <a:srgbClr val="b2b2b2"/>
              </a:buClr>
              <a:buSzPct val="60000"/>
              <a:buFont typeface="Wingdings" charset="2"/>
              <a:buChar char=""/>
            </a:pPr>
            <a:r>
              <a:rPr b="0" lang="en-GB" sz="2800" spc="-1" strike="noStrike">
                <a:solidFill>
                  <a:srgbClr val="ffffff"/>
                </a:solidFill>
                <a:uFill>
                  <a:solidFill>
                    <a:srgbClr val="ffffff"/>
                  </a:solidFill>
                </a:uFill>
                <a:latin typeface="Calibri"/>
                <a:ea typeface="DejaVu Sans"/>
              </a:rPr>
              <a:t>Review doesn’t argue a point</a:t>
            </a:r>
            <a:endParaRPr b="0" lang="en-GB" sz="1800" spc="-1" strike="noStrike">
              <a:solidFill>
                <a:srgbClr val="ffffff"/>
              </a:solidFill>
              <a:uFill>
                <a:solidFill>
                  <a:srgbClr val="ffffff"/>
                </a:solidFill>
              </a:uFill>
              <a:latin typeface="Arial"/>
            </a:endParaRPr>
          </a:p>
          <a:p>
            <a:pPr marL="609480" indent="-608760">
              <a:lnSpc>
                <a:spcPct val="90000"/>
              </a:lnSpc>
              <a:buClr>
                <a:srgbClr val="b2b2b2"/>
              </a:buClr>
              <a:buSzPct val="60000"/>
              <a:buFont typeface="Wingdings" charset="2"/>
              <a:buChar char=""/>
            </a:pPr>
            <a:r>
              <a:rPr b="0" lang="en-GB" sz="2800" spc="-1" strike="noStrike">
                <a:solidFill>
                  <a:srgbClr val="ffffff"/>
                </a:solidFill>
                <a:uFill>
                  <a:solidFill>
                    <a:srgbClr val="ffffff"/>
                  </a:solidFill>
                </a:uFill>
                <a:latin typeface="Calibri"/>
                <a:ea typeface="DejaVu Sans"/>
              </a:rPr>
              <a:t>Recent references are omitted</a:t>
            </a:r>
            <a:endParaRPr b="0" lang="en-GB" sz="1800" spc="-1" strike="noStrike">
              <a:solidFill>
                <a:srgbClr val="ffffff"/>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251640" y="411480"/>
            <a:ext cx="8656560" cy="462600"/>
          </a:xfrm>
          <a:prstGeom prst="rect">
            <a:avLst/>
          </a:prstGeom>
          <a:noFill/>
          <a:ln>
            <a:noFill/>
          </a:ln>
        </p:spPr>
        <p:style>
          <a:lnRef idx="0"/>
          <a:fillRef idx="0"/>
          <a:effectRef idx="0"/>
          <a:fontRef idx="minor"/>
        </p:style>
        <p:txBody>
          <a:bodyPr lIns="90000" rIns="90000" tIns="45000" bIns="45000" anchor="b"/>
          <a:p>
            <a:pPr>
              <a:lnSpc>
                <a:spcPct val="100000"/>
              </a:lnSpc>
            </a:pPr>
            <a:r>
              <a:rPr b="0" lang="en-GB" sz="3200" spc="-1" strike="noStrike">
                <a:solidFill>
                  <a:srgbClr val="f8f8f8"/>
                </a:solidFill>
                <a:uFill>
                  <a:solidFill>
                    <a:srgbClr val="ffffff"/>
                  </a:solidFill>
                </a:uFill>
                <a:latin typeface="Calibri"/>
                <a:ea typeface="DejaVu Sans"/>
              </a:rPr>
              <a:t>Common Errors Made in Literature Reviews</a:t>
            </a:r>
            <a:endParaRPr b="0" lang="en-GB" sz="1800" spc="-1" strike="noStrike">
              <a:solidFill>
                <a:srgbClr val="ffffff"/>
              </a:solidFill>
              <a:uFill>
                <a:solidFill>
                  <a:srgbClr val="ffffff"/>
                </a:solidFill>
              </a:uFill>
              <a:latin typeface="Arial"/>
            </a:endParaRPr>
          </a:p>
        </p:txBody>
      </p:sp>
      <p:sp>
        <p:nvSpPr>
          <p:cNvPr id="119" name="CustomShape 2"/>
          <p:cNvSpPr/>
          <p:nvPr/>
        </p:nvSpPr>
        <p:spPr>
          <a:xfrm>
            <a:off x="467640" y="1352520"/>
            <a:ext cx="8297640" cy="3241440"/>
          </a:xfrm>
          <a:prstGeom prst="rect">
            <a:avLst/>
          </a:prstGeom>
          <a:noFill/>
          <a:ln>
            <a:noFill/>
          </a:ln>
        </p:spPr>
        <p:style>
          <a:lnRef idx="0"/>
          <a:fillRef idx="0"/>
          <a:effectRef idx="0"/>
          <a:fontRef idx="minor"/>
        </p:style>
        <p:txBody>
          <a:bodyPr lIns="90000" rIns="90000" tIns="45000" bIns="45000"/>
          <a:p>
            <a:pPr marL="320040" indent="-319320">
              <a:lnSpc>
                <a:spcPct val="100000"/>
              </a:lnSpc>
              <a:buClr>
                <a:srgbClr val="b2b2b2"/>
              </a:buClr>
              <a:buSzPct val="60000"/>
              <a:buFont typeface="Wingdings" charset="2"/>
              <a:buChar char=""/>
            </a:pPr>
            <a:r>
              <a:rPr b="0" lang="en-GB" sz="2900" spc="-1" strike="noStrike">
                <a:solidFill>
                  <a:srgbClr val="ffffff"/>
                </a:solidFill>
                <a:uFill>
                  <a:solidFill>
                    <a:srgbClr val="ffffff"/>
                  </a:solidFill>
                </a:uFill>
                <a:latin typeface="Calibri"/>
                <a:ea typeface="DejaVu Sans"/>
              </a:rPr>
              <a:t>One that actually affects marks:</a:t>
            </a:r>
            <a:endParaRPr b="0" lang="en-GB" sz="1800" spc="-1" strike="noStrike">
              <a:solidFill>
                <a:srgbClr val="ffffff"/>
              </a:solidFill>
              <a:uFill>
                <a:solidFill>
                  <a:srgbClr val="ffffff"/>
                </a:solidFill>
              </a:uFill>
              <a:latin typeface="Arial"/>
            </a:endParaRPr>
          </a:p>
          <a:p>
            <a:pPr>
              <a:lnSpc>
                <a:spcPct val="100000"/>
              </a:lnSpc>
            </a:pPr>
            <a:endParaRPr b="0" lang="en-GB" sz="1800" spc="-1" strike="noStrike">
              <a:solidFill>
                <a:srgbClr val="ffffff"/>
              </a:solidFill>
              <a:uFill>
                <a:solidFill>
                  <a:srgbClr val="ffffff"/>
                </a:solidFill>
              </a:uFill>
              <a:latin typeface="Arial"/>
            </a:endParaRPr>
          </a:p>
          <a:p>
            <a:pPr marL="320040" indent="-319320">
              <a:lnSpc>
                <a:spcPct val="100000"/>
              </a:lnSpc>
              <a:buClr>
                <a:srgbClr val="b2b2b2"/>
              </a:buClr>
              <a:buSzPct val="60000"/>
              <a:buFont typeface="Wingdings" charset="2"/>
              <a:buChar char=""/>
            </a:pPr>
            <a:r>
              <a:rPr b="0" lang="en-GB" sz="2900" spc="-1" strike="noStrike">
                <a:solidFill>
                  <a:srgbClr val="ffffff"/>
                </a:solidFill>
                <a:uFill>
                  <a:solidFill>
                    <a:srgbClr val="ffffff"/>
                  </a:solidFill>
                </a:uFill>
                <a:latin typeface="Calibri"/>
                <a:ea typeface="DejaVu Sans"/>
              </a:rPr>
              <a:t>Failure to use in text citations and correctly formatted bibliography. </a:t>
            </a:r>
            <a:endParaRPr b="0" lang="en-GB" sz="1800" spc="-1" strike="noStrike">
              <a:solidFill>
                <a:srgbClr val="ffffff"/>
              </a:solidFill>
              <a:uFill>
                <a:solidFill>
                  <a:srgbClr val="ffffff"/>
                </a:solidFill>
              </a:uFill>
              <a:latin typeface="Arial"/>
            </a:endParaRPr>
          </a:p>
          <a:p>
            <a:pPr>
              <a:lnSpc>
                <a:spcPct val="100000"/>
              </a:lnSpc>
            </a:pPr>
            <a:endParaRPr b="0" lang="en-GB" sz="1800" spc="-1" strike="noStrike">
              <a:solidFill>
                <a:srgbClr val="ffffff"/>
              </a:solidFill>
              <a:uFill>
                <a:solidFill>
                  <a:srgbClr val="ffffff"/>
                </a:solidFill>
              </a:uFill>
              <a:latin typeface="Arial"/>
            </a:endParaRPr>
          </a:p>
          <a:p>
            <a:pPr marL="320040" indent="-319320">
              <a:lnSpc>
                <a:spcPct val="100000"/>
              </a:lnSpc>
              <a:buClr>
                <a:srgbClr val="b2b2b2"/>
              </a:buClr>
              <a:buSzPct val="60000"/>
              <a:buFont typeface="Wingdings" charset="2"/>
              <a:buChar char=""/>
            </a:pPr>
            <a:r>
              <a:rPr b="0" lang="en-GB" sz="2900" spc="-1" strike="noStrike">
                <a:solidFill>
                  <a:srgbClr val="ffffff"/>
                </a:solidFill>
                <a:uFill>
                  <a:solidFill>
                    <a:srgbClr val="ffffff"/>
                  </a:solidFill>
                </a:uFill>
                <a:latin typeface="Calibri"/>
                <a:ea typeface="DejaVu Sans"/>
              </a:rPr>
              <a:t>HARVARD REFERENCING!!!</a:t>
            </a:r>
            <a:endParaRPr b="0" lang="en-GB" sz="1800" spc="-1" strike="noStrike">
              <a:solidFill>
                <a:srgbClr val="ffffff"/>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CustomShape 1"/>
          <p:cNvSpPr/>
          <p:nvPr/>
        </p:nvSpPr>
        <p:spPr>
          <a:xfrm>
            <a:off x="611640" y="1059480"/>
            <a:ext cx="8152560" cy="309960"/>
          </a:xfrm>
          <a:prstGeom prst="rect">
            <a:avLst/>
          </a:prstGeom>
          <a:noFill/>
          <a:ln>
            <a:noFill/>
          </a:ln>
        </p:spPr>
        <p:style>
          <a:lnRef idx="0"/>
          <a:fillRef idx="0"/>
          <a:effectRef idx="0"/>
          <a:fontRef idx="minor"/>
        </p:style>
        <p:txBody>
          <a:bodyPr lIns="90000" rIns="90000" tIns="45000" bIns="45000" anchor="b"/>
          <a:p>
            <a:r>
              <a:rPr b="0" lang="en-GB" sz="4000" spc="-1" strike="noStrike">
                <a:solidFill>
                  <a:srgbClr val="f8f8f8"/>
                </a:solidFill>
                <a:uFill>
                  <a:solidFill>
                    <a:srgbClr val="ffffff"/>
                  </a:solidFill>
                </a:uFill>
                <a:latin typeface="Calibri"/>
                <a:ea typeface="DejaVu Sans"/>
              </a:rPr>
              <a:t>Literature Reviews:</a:t>
            </a:r>
            <a:endParaRPr b="0" lang="en-GB" sz="1800" spc="-1" strike="noStrike">
              <a:solidFill>
                <a:srgbClr val="ffffff"/>
              </a:solidFill>
              <a:uFill>
                <a:solidFill>
                  <a:srgbClr val="ffffff"/>
                </a:solidFill>
              </a:uFill>
              <a:latin typeface="Arial"/>
            </a:endParaRPr>
          </a:p>
          <a:p>
            <a:pPr>
              <a:lnSpc>
                <a:spcPct val="100000"/>
              </a:lnSpc>
            </a:pPr>
            <a:endParaRPr b="0" lang="en-GB" sz="1800" spc="-1" strike="noStrike">
              <a:solidFill>
                <a:srgbClr val="ffffff"/>
              </a:solidFill>
              <a:uFill>
                <a:solidFill>
                  <a:srgbClr val="ffffff"/>
                </a:solidFill>
              </a:uFill>
              <a:latin typeface="Arial"/>
            </a:endParaRPr>
          </a:p>
        </p:txBody>
      </p:sp>
      <p:sp>
        <p:nvSpPr>
          <p:cNvPr id="76" name="CustomShape 2"/>
          <p:cNvSpPr/>
          <p:nvPr/>
        </p:nvSpPr>
        <p:spPr>
          <a:xfrm>
            <a:off x="609480" y="1203480"/>
            <a:ext cx="8152560" cy="3796200"/>
          </a:xfrm>
          <a:prstGeom prst="rect">
            <a:avLst/>
          </a:prstGeom>
          <a:noFill/>
          <a:ln>
            <a:noFill/>
          </a:ln>
        </p:spPr>
        <p:style>
          <a:lnRef idx="0"/>
          <a:fillRef idx="0"/>
          <a:effectRef idx="0"/>
          <a:fontRef idx="minor"/>
        </p:style>
        <p:txBody>
          <a:bodyPr lIns="90000" rIns="90000" tIns="45000" bIns="45000"/>
          <a:p>
            <a:pPr marL="320040" indent="-319320">
              <a:lnSpc>
                <a:spcPct val="100000"/>
              </a:lnSpc>
              <a:buClr>
                <a:srgbClr val="b2b2b2"/>
              </a:buClr>
              <a:buSzPct val="60000"/>
              <a:buFont typeface="Wingdings" charset="2"/>
              <a:buChar char=""/>
            </a:pPr>
            <a:r>
              <a:rPr b="0" lang="en-GB" sz="2900" spc="-1" strike="noStrike">
                <a:solidFill>
                  <a:srgbClr val="ffffff"/>
                </a:solidFill>
                <a:uFill>
                  <a:solidFill>
                    <a:srgbClr val="ffffff"/>
                  </a:solidFill>
                </a:uFill>
                <a:latin typeface="Calibri"/>
                <a:ea typeface="DejaVu Sans"/>
              </a:rPr>
              <a:t>How many papers should I read?</a:t>
            </a:r>
            <a:endParaRPr b="0" lang="en-GB" sz="1800" spc="-1" strike="noStrike">
              <a:solidFill>
                <a:srgbClr val="ffffff"/>
              </a:solidFill>
              <a:uFill>
                <a:solidFill>
                  <a:srgbClr val="ffffff"/>
                </a:solidFill>
              </a:uFill>
              <a:latin typeface="Arial"/>
            </a:endParaRPr>
          </a:p>
          <a:p>
            <a:pPr marL="320040" indent="-319320">
              <a:lnSpc>
                <a:spcPct val="100000"/>
              </a:lnSpc>
              <a:buClr>
                <a:srgbClr val="b2b2b2"/>
              </a:buClr>
              <a:buSzPct val="60000"/>
              <a:buFont typeface="Wingdings" charset="2"/>
              <a:buChar char=""/>
            </a:pPr>
            <a:r>
              <a:rPr b="0" lang="en-GB" sz="2900" spc="-1" strike="noStrike">
                <a:solidFill>
                  <a:srgbClr val="ffffff"/>
                </a:solidFill>
                <a:uFill>
                  <a:solidFill>
                    <a:srgbClr val="ffffff"/>
                  </a:solidFill>
                </a:uFill>
                <a:latin typeface="Calibri"/>
                <a:ea typeface="DejaVu Sans"/>
              </a:rPr>
              <a:t>How long should the literature review be?</a:t>
            </a:r>
            <a:endParaRPr b="0" lang="en-GB" sz="1800" spc="-1" strike="noStrike">
              <a:solidFill>
                <a:srgbClr val="ffffff"/>
              </a:solidFill>
              <a:uFill>
                <a:solidFill>
                  <a:srgbClr val="ffffff"/>
                </a:solidFill>
              </a:uFill>
              <a:latin typeface="Arial"/>
            </a:endParaRPr>
          </a:p>
          <a:p>
            <a:pPr marL="320040" indent="-319320">
              <a:lnSpc>
                <a:spcPct val="100000"/>
              </a:lnSpc>
              <a:buClr>
                <a:srgbClr val="b2b2b2"/>
              </a:buClr>
              <a:buSzPct val="60000"/>
              <a:buFont typeface="Wingdings" charset="2"/>
              <a:buChar char=""/>
            </a:pPr>
            <a:r>
              <a:rPr b="0" lang="en-GB" sz="2900" spc="-1" strike="noStrike">
                <a:solidFill>
                  <a:srgbClr val="ffffff"/>
                </a:solidFill>
                <a:uFill>
                  <a:solidFill>
                    <a:srgbClr val="ffffff"/>
                  </a:solidFill>
                </a:uFill>
                <a:latin typeface="Calibri"/>
                <a:ea typeface="DejaVu Sans"/>
              </a:rPr>
              <a:t>Should I read books, articles, or what?</a:t>
            </a:r>
            <a:endParaRPr b="0" lang="en-GB" sz="1800" spc="-1" strike="noStrike">
              <a:solidFill>
                <a:srgbClr val="ffffff"/>
              </a:solidFill>
              <a:uFill>
                <a:solidFill>
                  <a:srgbClr val="ffffff"/>
                </a:solidFill>
              </a:uFill>
              <a:latin typeface="Arial"/>
            </a:endParaRPr>
          </a:p>
          <a:p>
            <a:pPr marL="320040" indent="-319320">
              <a:lnSpc>
                <a:spcPct val="100000"/>
              </a:lnSpc>
              <a:buClr>
                <a:srgbClr val="b2b2b2"/>
              </a:buClr>
              <a:buSzPct val="60000"/>
              <a:buFont typeface="Wingdings" charset="2"/>
              <a:buChar char=""/>
            </a:pPr>
            <a:r>
              <a:rPr b="0" lang="en-GB" sz="2900" spc="-1" strike="noStrike">
                <a:solidFill>
                  <a:srgbClr val="ffffff"/>
                </a:solidFill>
                <a:uFill>
                  <a:solidFill>
                    <a:srgbClr val="ffffff"/>
                  </a:solidFill>
                </a:uFill>
                <a:latin typeface="Calibri"/>
                <a:ea typeface="DejaVu Sans"/>
              </a:rPr>
              <a:t>Is it OK to reference websites such as Wikipedia?</a:t>
            </a:r>
            <a:endParaRPr b="0" lang="en-GB" sz="1800" spc="-1" strike="noStrike">
              <a:solidFill>
                <a:srgbClr val="ffffff"/>
              </a:solidFill>
              <a:uFill>
                <a:solidFill>
                  <a:srgbClr val="ffffff"/>
                </a:solidFill>
              </a:uFill>
              <a:latin typeface="Arial"/>
            </a:endParaRPr>
          </a:p>
          <a:p>
            <a:pPr marL="320040" indent="-319320">
              <a:lnSpc>
                <a:spcPct val="100000"/>
              </a:lnSpc>
              <a:buClr>
                <a:srgbClr val="b2b2b2"/>
              </a:buClr>
              <a:buSzPct val="60000"/>
              <a:buFont typeface="Wingdings" charset="2"/>
              <a:buChar char=""/>
            </a:pPr>
            <a:r>
              <a:rPr b="0" lang="en-GB" sz="2900" spc="-1" strike="noStrike">
                <a:solidFill>
                  <a:srgbClr val="ffffff"/>
                </a:solidFill>
                <a:uFill>
                  <a:solidFill>
                    <a:srgbClr val="ffffff"/>
                  </a:solidFill>
                </a:uFill>
                <a:latin typeface="Calibri"/>
                <a:ea typeface="DejaVu Sans"/>
              </a:rPr>
              <a:t>Who will read my literature review and what can I assume about their knowledge of the area?</a:t>
            </a:r>
            <a:endParaRPr b="0" lang="en-GB" sz="1800" spc="-1" strike="noStrike">
              <a:solidFill>
                <a:srgbClr val="ffffff"/>
              </a:solidFill>
              <a:uFill>
                <a:solidFill>
                  <a:srgbClr val="ffffff"/>
                </a:solidFill>
              </a:uFill>
              <a:latin typeface="Arial"/>
            </a:endParaRPr>
          </a:p>
          <a:p>
            <a:pPr marL="320040" indent="-319320">
              <a:lnSpc>
                <a:spcPct val="100000"/>
              </a:lnSpc>
              <a:buClr>
                <a:srgbClr val="b2b2b2"/>
              </a:buClr>
              <a:buSzPct val="60000"/>
              <a:buFont typeface="Wingdings" charset="2"/>
              <a:buChar char=""/>
            </a:pPr>
            <a:r>
              <a:rPr b="0" lang="en-GB" sz="2900" spc="-1" strike="noStrike">
                <a:solidFill>
                  <a:srgbClr val="ffffff"/>
                </a:solidFill>
                <a:uFill>
                  <a:solidFill>
                    <a:srgbClr val="ffffff"/>
                  </a:solidFill>
                </a:uFill>
                <a:latin typeface="Calibri"/>
                <a:ea typeface="DejaVu Sans"/>
              </a:rPr>
              <a:t>When should I start the literature review and when should it be finished?</a:t>
            </a:r>
            <a:endParaRPr b="0" lang="en-GB" sz="1800" spc="-1" strike="noStrike">
              <a:solidFill>
                <a:srgbClr val="ffffff"/>
              </a:solidFill>
              <a:uFill>
                <a:solidFill>
                  <a:srgbClr val="ffffff"/>
                </a:solidFill>
              </a:uFill>
              <a:latin typeface="Arial"/>
            </a:endParaRPr>
          </a:p>
          <a:p>
            <a:pPr>
              <a:lnSpc>
                <a:spcPct val="100000"/>
              </a:lnSpc>
            </a:pPr>
            <a:endParaRPr b="0" lang="en-GB" sz="1800" spc="-1" strike="noStrike">
              <a:solidFill>
                <a:srgbClr val="ffffff"/>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611640" y="1059480"/>
            <a:ext cx="8152560" cy="309960"/>
          </a:xfrm>
          <a:prstGeom prst="rect">
            <a:avLst/>
          </a:prstGeom>
          <a:noFill/>
          <a:ln>
            <a:noFill/>
          </a:ln>
        </p:spPr>
        <p:style>
          <a:lnRef idx="0"/>
          <a:fillRef idx="0"/>
          <a:effectRef idx="0"/>
          <a:fontRef idx="minor"/>
        </p:style>
        <p:txBody>
          <a:bodyPr lIns="90000" rIns="90000" tIns="45000" bIns="45000" anchor="b"/>
          <a:p>
            <a:endParaRPr b="0" lang="en-GB" sz="1800" spc="-1" strike="noStrike">
              <a:solidFill>
                <a:srgbClr val="ffffff"/>
              </a:solidFill>
              <a:uFill>
                <a:solidFill>
                  <a:srgbClr val="ffffff"/>
                </a:solidFill>
              </a:uFill>
              <a:latin typeface="Arial"/>
            </a:endParaRPr>
          </a:p>
          <a:p>
            <a:pPr>
              <a:lnSpc>
                <a:spcPct val="100000"/>
              </a:lnSpc>
            </a:pPr>
            <a:endParaRPr b="0" lang="en-GB" sz="1800" spc="-1" strike="noStrike">
              <a:solidFill>
                <a:srgbClr val="ffffff"/>
              </a:solidFill>
              <a:uFill>
                <a:solidFill>
                  <a:srgbClr val="ffffff"/>
                </a:solidFill>
              </a:uFill>
              <a:latin typeface="Arial"/>
            </a:endParaRPr>
          </a:p>
        </p:txBody>
      </p:sp>
      <p:sp>
        <p:nvSpPr>
          <p:cNvPr id="78" name="CustomShape 2"/>
          <p:cNvSpPr/>
          <p:nvPr/>
        </p:nvSpPr>
        <p:spPr>
          <a:xfrm>
            <a:off x="539640" y="483480"/>
            <a:ext cx="8152560" cy="3796200"/>
          </a:xfrm>
          <a:prstGeom prst="rect">
            <a:avLst/>
          </a:prstGeom>
          <a:noFill/>
          <a:ln>
            <a:noFill/>
          </a:ln>
        </p:spPr>
        <p:style>
          <a:lnRef idx="0"/>
          <a:fillRef idx="0"/>
          <a:effectRef idx="0"/>
          <a:fontRef idx="minor"/>
        </p:style>
        <p:txBody>
          <a:bodyPr lIns="90000" rIns="90000" tIns="45000" bIns="45000"/>
          <a:p>
            <a:pPr>
              <a:lnSpc>
                <a:spcPct val="100000"/>
              </a:lnSpc>
            </a:pPr>
            <a:r>
              <a:rPr b="0" lang="en-GB" sz="2900" spc="-1" strike="noStrike">
                <a:solidFill>
                  <a:srgbClr val="ffffff"/>
                </a:solidFill>
                <a:uFill>
                  <a:solidFill>
                    <a:srgbClr val="ffffff"/>
                  </a:solidFill>
                </a:uFill>
                <a:latin typeface="Calibri"/>
                <a:ea typeface="DejaVu Sans"/>
              </a:rPr>
              <a:t>These questions crop up frequently and will be familiar to any readers who are starting their own project. </a:t>
            </a:r>
            <a:endParaRPr b="0" lang="en-GB" sz="1800" spc="-1" strike="noStrike">
              <a:solidFill>
                <a:srgbClr val="ffffff"/>
              </a:solidFill>
              <a:uFill>
                <a:solidFill>
                  <a:srgbClr val="ffffff"/>
                </a:solidFill>
              </a:uFill>
              <a:latin typeface="Arial"/>
            </a:endParaRPr>
          </a:p>
          <a:p>
            <a:pPr>
              <a:lnSpc>
                <a:spcPct val="100000"/>
              </a:lnSpc>
            </a:pPr>
            <a:endParaRPr b="0" lang="en-GB" sz="1800" spc="-1" strike="noStrike">
              <a:solidFill>
                <a:srgbClr val="ffffff"/>
              </a:solidFill>
              <a:uFill>
                <a:solidFill>
                  <a:srgbClr val="ffffff"/>
                </a:solidFill>
              </a:uFill>
              <a:latin typeface="Arial"/>
            </a:endParaRPr>
          </a:p>
          <a:p>
            <a:pPr>
              <a:lnSpc>
                <a:spcPct val="100000"/>
              </a:lnSpc>
            </a:pPr>
            <a:r>
              <a:rPr b="0" lang="en-GB" sz="2900" spc="-1" strike="noStrike">
                <a:solidFill>
                  <a:srgbClr val="ffffff"/>
                </a:solidFill>
                <a:uFill>
                  <a:solidFill>
                    <a:srgbClr val="ffffff"/>
                  </a:solidFill>
                </a:uFill>
                <a:latin typeface="Calibri"/>
                <a:ea typeface="DejaVu Sans"/>
              </a:rPr>
              <a:t>However, when you fully understand the purpose of the literature and how to go about writing one, you begin to realise that these questions are actually not that important. </a:t>
            </a:r>
            <a:endParaRPr b="0" lang="en-GB" sz="1800" spc="-1" strike="noStrike">
              <a:solidFill>
                <a:srgbClr val="ffffff"/>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609480" y="1131480"/>
            <a:ext cx="8152560" cy="3868200"/>
          </a:xfrm>
          <a:prstGeom prst="rect">
            <a:avLst/>
          </a:prstGeom>
          <a:noFill/>
          <a:ln>
            <a:noFill/>
          </a:ln>
        </p:spPr>
        <p:style>
          <a:lnRef idx="0"/>
          <a:fillRef idx="0"/>
          <a:effectRef idx="0"/>
          <a:fontRef idx="minor"/>
        </p:style>
        <p:txBody>
          <a:bodyPr lIns="90000" rIns="90000" tIns="45000" bIns="45000"/>
          <a:p>
            <a:pPr marL="320040" indent="-319320">
              <a:lnSpc>
                <a:spcPct val="100000"/>
              </a:lnSpc>
              <a:buClr>
                <a:srgbClr val="b2b2b2"/>
              </a:buClr>
              <a:buSzPct val="60000"/>
              <a:buFont typeface="Wingdings" charset="2"/>
              <a:buChar char=""/>
            </a:pPr>
            <a:r>
              <a:rPr b="0" lang="en-GB" sz="2900" spc="-1" strike="noStrike">
                <a:solidFill>
                  <a:srgbClr val="ffffff"/>
                </a:solidFill>
                <a:uFill>
                  <a:solidFill>
                    <a:srgbClr val="ffffff"/>
                  </a:solidFill>
                </a:uFill>
                <a:latin typeface="Calibri"/>
                <a:ea typeface="DejaVu Sans"/>
              </a:rPr>
              <a:t>At the start of a project you “Don’t know what you Don’t know”</a:t>
            </a:r>
            <a:endParaRPr b="0" lang="en-GB" sz="1800" spc="-1" strike="noStrike">
              <a:solidFill>
                <a:srgbClr val="ffffff"/>
              </a:solidFill>
              <a:uFill>
                <a:solidFill>
                  <a:srgbClr val="ffffff"/>
                </a:solidFill>
              </a:uFill>
              <a:latin typeface="Arial"/>
            </a:endParaRPr>
          </a:p>
          <a:p>
            <a:pPr marL="320040" indent="-319320">
              <a:lnSpc>
                <a:spcPct val="100000"/>
              </a:lnSpc>
              <a:buClr>
                <a:srgbClr val="b2b2b2"/>
              </a:buClr>
              <a:buSzPct val="60000"/>
              <a:buFont typeface="Wingdings" charset="2"/>
              <a:buChar char=""/>
            </a:pPr>
            <a:r>
              <a:rPr b="0" lang="en-GB" sz="2900" spc="-1" strike="noStrike">
                <a:solidFill>
                  <a:srgbClr val="ffffff"/>
                </a:solidFill>
                <a:uFill>
                  <a:solidFill>
                    <a:srgbClr val="ffffff"/>
                  </a:solidFill>
                </a:uFill>
                <a:latin typeface="Calibri"/>
                <a:ea typeface="DejaVu Sans"/>
              </a:rPr>
              <a:t>Reading (and annotating) current literature (journals, conference papers, technical reports) helps you get past this.</a:t>
            </a:r>
            <a:endParaRPr b="0" lang="en-GB" sz="1800" spc="-1" strike="noStrike">
              <a:solidFill>
                <a:srgbClr val="ffffff"/>
              </a:solidFill>
              <a:uFill>
                <a:solidFill>
                  <a:srgbClr val="ffffff"/>
                </a:solidFill>
              </a:uFill>
              <a:latin typeface="Arial"/>
            </a:endParaRPr>
          </a:p>
          <a:p>
            <a:pPr marL="320040" indent="-319320">
              <a:lnSpc>
                <a:spcPct val="100000"/>
              </a:lnSpc>
              <a:buClr>
                <a:srgbClr val="b2b2b2"/>
              </a:buClr>
              <a:buSzPct val="60000"/>
              <a:buFont typeface="Wingdings" charset="2"/>
              <a:buChar char=""/>
            </a:pPr>
            <a:r>
              <a:rPr b="0" lang="en-GB" sz="2900" spc="-1" strike="noStrike">
                <a:solidFill>
                  <a:srgbClr val="ffffff"/>
                </a:solidFill>
                <a:uFill>
                  <a:solidFill>
                    <a:srgbClr val="ffffff"/>
                  </a:solidFill>
                </a:uFill>
                <a:latin typeface="Calibri"/>
                <a:ea typeface="DejaVu Sans"/>
              </a:rPr>
              <a:t>If done well, a literature review will help you ask a really good research question that is relevant, up to date and hopefully unique to you.</a:t>
            </a:r>
            <a:endParaRPr b="0" lang="en-GB" sz="1800" spc="-1" strike="noStrike">
              <a:solidFill>
                <a:srgbClr val="ffffff"/>
              </a:solidFill>
              <a:uFill>
                <a:solidFill>
                  <a:srgbClr val="ffffff"/>
                </a:solidFill>
              </a:uFill>
              <a:latin typeface="Arial"/>
            </a:endParaRPr>
          </a:p>
          <a:p>
            <a:pPr>
              <a:lnSpc>
                <a:spcPct val="100000"/>
              </a:lnSpc>
            </a:pPr>
            <a:endParaRPr b="0" lang="en-GB" sz="1800" spc="-1" strike="noStrike">
              <a:solidFill>
                <a:srgbClr val="ffffff"/>
              </a:solidFill>
              <a:uFill>
                <a:solidFill>
                  <a:srgbClr val="ffffff"/>
                </a:solidFill>
              </a:uFill>
              <a:latin typeface="Arial"/>
            </a:endParaRPr>
          </a:p>
          <a:p>
            <a:pPr>
              <a:lnSpc>
                <a:spcPct val="100000"/>
              </a:lnSpc>
            </a:pPr>
            <a:endParaRPr b="0" lang="en-GB" sz="1800" spc="-1" strike="noStrike">
              <a:solidFill>
                <a:srgbClr val="ffffff"/>
              </a:solidFill>
              <a:uFill>
                <a:solidFill>
                  <a:srgbClr val="ffffff"/>
                </a:solidFill>
              </a:uFill>
              <a:latin typeface="Arial"/>
            </a:endParaRPr>
          </a:p>
        </p:txBody>
      </p:sp>
      <p:sp>
        <p:nvSpPr>
          <p:cNvPr id="80" name="CustomShape 2"/>
          <p:cNvSpPr/>
          <p:nvPr/>
        </p:nvSpPr>
        <p:spPr>
          <a:xfrm>
            <a:off x="609480" y="118080"/>
            <a:ext cx="8152560" cy="1005120"/>
          </a:xfrm>
          <a:prstGeom prst="rect">
            <a:avLst/>
          </a:prstGeom>
          <a:noFill/>
          <a:ln>
            <a:noFill/>
          </a:ln>
        </p:spPr>
        <p:style>
          <a:lnRef idx="0"/>
          <a:fillRef idx="0"/>
          <a:effectRef idx="0"/>
          <a:fontRef idx="minor"/>
        </p:style>
        <p:txBody>
          <a:bodyPr lIns="90000" rIns="90000" tIns="45000" bIns="45000" anchor="b"/>
          <a:p>
            <a:pPr>
              <a:lnSpc>
                <a:spcPct val="100000"/>
              </a:lnSpc>
            </a:pPr>
            <a:r>
              <a:rPr b="0" lang="en-GB" sz="4200" spc="-1" strike="noStrike">
                <a:solidFill>
                  <a:srgbClr val="f8f8f8"/>
                </a:solidFill>
                <a:uFill>
                  <a:solidFill>
                    <a:srgbClr val="ffffff"/>
                  </a:solidFill>
                </a:uFill>
                <a:latin typeface="Calibri"/>
                <a:ea typeface="DejaVu Sans"/>
              </a:rPr>
              <a:t>Becoming an Expert</a:t>
            </a:r>
            <a:endParaRPr b="0" lang="en-GB" sz="1800" spc="-1" strike="noStrike">
              <a:solidFill>
                <a:srgbClr val="ffffff"/>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609480" y="1563480"/>
            <a:ext cx="8152560" cy="3436200"/>
          </a:xfrm>
          <a:prstGeom prst="rect">
            <a:avLst/>
          </a:prstGeom>
          <a:noFill/>
          <a:ln>
            <a:noFill/>
          </a:ln>
        </p:spPr>
        <p:style>
          <a:lnRef idx="0"/>
          <a:fillRef idx="0"/>
          <a:effectRef idx="0"/>
          <a:fontRef idx="minor"/>
        </p:style>
        <p:txBody>
          <a:bodyPr lIns="90000" rIns="90000" tIns="45000" bIns="45000"/>
          <a:p>
            <a:pPr marL="320040" indent="-319320">
              <a:lnSpc>
                <a:spcPct val="100000"/>
              </a:lnSpc>
              <a:buClr>
                <a:srgbClr val="b2b2b2"/>
              </a:buClr>
              <a:buSzPct val="60000"/>
              <a:buFont typeface="Wingdings" charset="2"/>
              <a:buChar char=""/>
            </a:pPr>
            <a:r>
              <a:rPr b="0" lang="en-GB" sz="2900" spc="-1" strike="noStrike">
                <a:solidFill>
                  <a:srgbClr val="ffffff"/>
                </a:solidFill>
                <a:uFill>
                  <a:solidFill>
                    <a:srgbClr val="ffffff"/>
                  </a:solidFill>
                </a:uFill>
                <a:latin typeface="Calibri"/>
                <a:ea typeface="DejaVu Sans"/>
              </a:rPr>
              <a:t>The background and context of your project</a:t>
            </a:r>
            <a:endParaRPr b="0" lang="en-GB" sz="1800" spc="-1" strike="noStrike">
              <a:solidFill>
                <a:srgbClr val="ffffff"/>
              </a:solidFill>
              <a:uFill>
                <a:solidFill>
                  <a:srgbClr val="ffffff"/>
                </a:solidFill>
              </a:uFill>
              <a:latin typeface="Arial"/>
            </a:endParaRPr>
          </a:p>
          <a:p>
            <a:pPr marL="320040" indent="-319320">
              <a:lnSpc>
                <a:spcPct val="100000"/>
              </a:lnSpc>
              <a:buClr>
                <a:srgbClr val="b2b2b2"/>
              </a:buClr>
              <a:buSzPct val="60000"/>
              <a:buFont typeface="Wingdings" charset="2"/>
              <a:buChar char=""/>
            </a:pPr>
            <a:r>
              <a:rPr b="1" i="1" lang="en-GB" sz="2900" spc="-1" strike="noStrike">
                <a:solidFill>
                  <a:srgbClr val="ffffff"/>
                </a:solidFill>
                <a:uFill>
                  <a:solidFill>
                    <a:srgbClr val="ffffff"/>
                  </a:solidFill>
                </a:uFill>
                <a:latin typeface="Calibri"/>
                <a:ea typeface="DejaVu Sans"/>
              </a:rPr>
              <a:t>Current thinking </a:t>
            </a:r>
            <a:r>
              <a:rPr b="0" lang="en-GB" sz="2900" spc="-1" strike="noStrike">
                <a:solidFill>
                  <a:srgbClr val="ffffff"/>
                </a:solidFill>
                <a:uFill>
                  <a:solidFill>
                    <a:srgbClr val="ffffff"/>
                  </a:solidFill>
                </a:uFill>
                <a:latin typeface="Calibri"/>
                <a:ea typeface="DejaVu Sans"/>
              </a:rPr>
              <a:t>(approaches, technologies) that inform your project</a:t>
            </a:r>
            <a:endParaRPr b="0" lang="en-GB" sz="1800" spc="-1" strike="noStrike">
              <a:solidFill>
                <a:srgbClr val="ffffff"/>
              </a:solidFill>
              <a:uFill>
                <a:solidFill>
                  <a:srgbClr val="ffffff"/>
                </a:solidFill>
              </a:uFill>
              <a:latin typeface="Arial"/>
            </a:endParaRPr>
          </a:p>
          <a:p>
            <a:pPr marL="320040" indent="-319320">
              <a:lnSpc>
                <a:spcPct val="100000"/>
              </a:lnSpc>
              <a:buClr>
                <a:srgbClr val="b2b2b2"/>
              </a:buClr>
              <a:buSzPct val="60000"/>
              <a:buFont typeface="Wingdings" charset="2"/>
              <a:buChar char=""/>
            </a:pPr>
            <a:r>
              <a:rPr b="0" lang="en-GB" sz="2900" spc="-1" strike="noStrike">
                <a:solidFill>
                  <a:srgbClr val="ffffff"/>
                </a:solidFill>
                <a:uFill>
                  <a:solidFill>
                    <a:srgbClr val="ffffff"/>
                  </a:solidFill>
                </a:uFill>
                <a:latin typeface="Calibri"/>
                <a:ea typeface="DejaVu Sans"/>
              </a:rPr>
              <a:t>Gaps and questions left by the current literature that help to justify why you are doing your project</a:t>
            </a:r>
            <a:endParaRPr b="0" lang="en-GB" sz="1800" spc="-1" strike="noStrike">
              <a:solidFill>
                <a:srgbClr val="ffffff"/>
              </a:solidFill>
              <a:uFill>
                <a:solidFill>
                  <a:srgbClr val="ffffff"/>
                </a:solidFill>
              </a:uFill>
              <a:latin typeface="Arial"/>
            </a:endParaRPr>
          </a:p>
          <a:p>
            <a:pPr>
              <a:lnSpc>
                <a:spcPct val="100000"/>
              </a:lnSpc>
            </a:pPr>
            <a:endParaRPr b="0" lang="en-GB" sz="1800" spc="-1" strike="noStrike">
              <a:solidFill>
                <a:srgbClr val="ffffff"/>
              </a:solidFill>
              <a:uFill>
                <a:solidFill>
                  <a:srgbClr val="ffffff"/>
                </a:solidFill>
              </a:uFill>
              <a:latin typeface="Arial"/>
            </a:endParaRPr>
          </a:p>
          <a:p>
            <a:pPr>
              <a:lnSpc>
                <a:spcPct val="100000"/>
              </a:lnSpc>
            </a:pPr>
            <a:endParaRPr b="0" lang="en-GB" sz="1800" spc="-1" strike="noStrike">
              <a:solidFill>
                <a:srgbClr val="ffffff"/>
              </a:solidFill>
              <a:uFill>
                <a:solidFill>
                  <a:srgbClr val="ffffff"/>
                </a:solidFill>
              </a:uFill>
              <a:latin typeface="Arial"/>
            </a:endParaRPr>
          </a:p>
        </p:txBody>
      </p:sp>
      <p:sp>
        <p:nvSpPr>
          <p:cNvPr id="82" name="CustomShape 2"/>
          <p:cNvSpPr/>
          <p:nvPr/>
        </p:nvSpPr>
        <p:spPr>
          <a:xfrm>
            <a:off x="609480" y="118080"/>
            <a:ext cx="8152560" cy="1005120"/>
          </a:xfrm>
          <a:prstGeom prst="rect">
            <a:avLst/>
          </a:prstGeom>
          <a:noFill/>
          <a:ln>
            <a:noFill/>
          </a:ln>
        </p:spPr>
        <p:style>
          <a:lnRef idx="0"/>
          <a:fillRef idx="0"/>
          <a:effectRef idx="0"/>
          <a:fontRef idx="minor"/>
        </p:style>
        <p:txBody>
          <a:bodyPr lIns="90000" rIns="90000" tIns="45000" bIns="45000" anchor="b"/>
          <a:p>
            <a:pPr>
              <a:lnSpc>
                <a:spcPct val="100000"/>
              </a:lnSpc>
            </a:pPr>
            <a:r>
              <a:rPr b="0" lang="en-GB" sz="4200" spc="-1" strike="noStrike">
                <a:solidFill>
                  <a:srgbClr val="f8f8f8"/>
                </a:solidFill>
                <a:uFill>
                  <a:solidFill>
                    <a:srgbClr val="ffffff"/>
                  </a:solidFill>
                </a:uFill>
                <a:latin typeface="Calibri"/>
                <a:ea typeface="DejaVu Sans"/>
              </a:rPr>
              <a:t>A service to your reader</a:t>
            </a:r>
            <a:endParaRPr b="0" lang="en-GB" sz="1800" spc="-1" strike="noStrike">
              <a:solidFill>
                <a:srgbClr val="ffffff"/>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611640" y="195480"/>
            <a:ext cx="8152560" cy="1079280"/>
          </a:xfrm>
          <a:prstGeom prst="rect">
            <a:avLst/>
          </a:prstGeom>
          <a:noFill/>
          <a:ln>
            <a:noFill/>
          </a:ln>
        </p:spPr>
        <p:style>
          <a:lnRef idx="0"/>
          <a:fillRef idx="0"/>
          <a:effectRef idx="0"/>
          <a:fontRef idx="minor"/>
        </p:style>
        <p:txBody>
          <a:bodyPr lIns="90000" rIns="90000" tIns="45000" bIns="45000" anchor="b"/>
          <a:p>
            <a:r>
              <a:rPr b="0" lang="en-GB" sz="4000" spc="-1" strike="noStrike">
                <a:solidFill>
                  <a:srgbClr val="f8f8f8"/>
                </a:solidFill>
                <a:uFill>
                  <a:solidFill>
                    <a:srgbClr val="ffffff"/>
                  </a:solidFill>
                </a:uFill>
                <a:latin typeface="Calibri"/>
                <a:ea typeface="DejaVu Sans"/>
              </a:rPr>
              <a:t>CURRENT PRIMARY SOURCES</a:t>
            </a:r>
            <a:endParaRPr b="0" lang="en-GB" sz="1800" spc="-1" strike="noStrike">
              <a:solidFill>
                <a:srgbClr val="ffffff"/>
              </a:solidFill>
              <a:uFill>
                <a:solidFill>
                  <a:srgbClr val="ffffff"/>
                </a:solidFill>
              </a:uFill>
              <a:latin typeface="Arial"/>
            </a:endParaRPr>
          </a:p>
          <a:p>
            <a:pPr>
              <a:lnSpc>
                <a:spcPct val="100000"/>
              </a:lnSpc>
            </a:pPr>
            <a:endParaRPr b="0" lang="en-GB" sz="1800" spc="-1" strike="noStrike">
              <a:solidFill>
                <a:srgbClr val="ffffff"/>
              </a:solidFill>
              <a:uFill>
                <a:solidFill>
                  <a:srgbClr val="ffffff"/>
                </a:solidFill>
              </a:uFill>
              <a:latin typeface="Arial"/>
            </a:endParaRPr>
          </a:p>
        </p:txBody>
      </p:sp>
      <p:sp>
        <p:nvSpPr>
          <p:cNvPr id="84" name="CustomShape 2"/>
          <p:cNvSpPr/>
          <p:nvPr/>
        </p:nvSpPr>
        <p:spPr>
          <a:xfrm>
            <a:off x="609480" y="987480"/>
            <a:ext cx="8152560" cy="4012200"/>
          </a:xfrm>
          <a:prstGeom prst="rect">
            <a:avLst/>
          </a:prstGeom>
          <a:noFill/>
          <a:ln>
            <a:noFill/>
          </a:ln>
        </p:spPr>
        <p:style>
          <a:lnRef idx="0"/>
          <a:fillRef idx="0"/>
          <a:effectRef idx="0"/>
          <a:fontRef idx="minor"/>
        </p:style>
        <p:txBody>
          <a:bodyPr lIns="90000" rIns="90000" tIns="45000" bIns="45000"/>
          <a:p>
            <a:pPr>
              <a:lnSpc>
                <a:spcPct val="100000"/>
              </a:lnSpc>
            </a:pPr>
            <a:r>
              <a:rPr b="0" lang="en-GB" sz="2900" spc="-1" strike="noStrike">
                <a:solidFill>
                  <a:srgbClr val="ffffff"/>
                </a:solidFill>
                <a:uFill>
                  <a:solidFill>
                    <a:srgbClr val="ffffff"/>
                  </a:solidFill>
                </a:uFill>
                <a:latin typeface="Calibri"/>
                <a:ea typeface="DejaVu Sans"/>
              </a:rPr>
              <a:t>Current primary sources are the Academic Journal and Conference papers which describe the research being carried out now by academics in your field of study  (sort of ‘as it happens’)</a:t>
            </a:r>
            <a:endParaRPr b="0" lang="en-GB" sz="1800" spc="-1" strike="noStrike">
              <a:solidFill>
                <a:srgbClr val="ffffff"/>
              </a:solidFill>
              <a:uFill>
                <a:solidFill>
                  <a:srgbClr val="ffffff"/>
                </a:solidFill>
              </a:uFill>
              <a:latin typeface="Arial"/>
            </a:endParaRPr>
          </a:p>
          <a:p>
            <a:pPr>
              <a:lnSpc>
                <a:spcPct val="100000"/>
              </a:lnSpc>
            </a:pPr>
            <a:endParaRPr b="0" lang="en-GB" sz="1800" spc="-1" strike="noStrike">
              <a:solidFill>
                <a:srgbClr val="ffffff"/>
              </a:solidFill>
              <a:uFill>
                <a:solidFill>
                  <a:srgbClr val="ffffff"/>
                </a:solidFill>
              </a:uFill>
              <a:latin typeface="Arial"/>
            </a:endParaRPr>
          </a:p>
          <a:p>
            <a:pPr>
              <a:lnSpc>
                <a:spcPct val="100000"/>
              </a:lnSpc>
            </a:pPr>
            <a:r>
              <a:rPr b="0" lang="en-GB" sz="2900" spc="-1" strike="noStrike">
                <a:solidFill>
                  <a:srgbClr val="ffffff"/>
                </a:solidFill>
                <a:uFill>
                  <a:solidFill>
                    <a:srgbClr val="ffffff"/>
                  </a:solidFill>
                </a:uFill>
                <a:latin typeface="Calibri"/>
                <a:ea typeface="DejaVu Sans"/>
              </a:rPr>
              <a:t>Differentiate from ‘research summaries’, other literature reviews, text books, journalism – these are </a:t>
            </a:r>
            <a:r>
              <a:rPr b="0" i="1" lang="en-GB" sz="2900" spc="-1" strike="noStrike">
                <a:solidFill>
                  <a:srgbClr val="ffffff"/>
                </a:solidFill>
                <a:uFill>
                  <a:solidFill>
                    <a:srgbClr val="ffffff"/>
                  </a:solidFill>
                </a:uFill>
                <a:latin typeface="Calibri"/>
                <a:ea typeface="DejaVu Sans"/>
              </a:rPr>
              <a:t>secondary sources</a:t>
            </a:r>
            <a:r>
              <a:rPr b="0" lang="en-GB" sz="2900" spc="-1" strike="noStrike">
                <a:solidFill>
                  <a:srgbClr val="ffffff"/>
                </a:solidFill>
                <a:uFill>
                  <a:solidFill>
                    <a:srgbClr val="ffffff"/>
                  </a:solidFill>
                </a:uFill>
                <a:latin typeface="Calibri"/>
                <a:ea typeface="DejaVu Sans"/>
              </a:rPr>
              <a:t>.  </a:t>
            </a:r>
            <a:endParaRPr b="0" lang="en-GB" sz="1800" spc="-1" strike="noStrike">
              <a:solidFill>
                <a:srgbClr val="ffffff"/>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827640" y="699480"/>
            <a:ext cx="4175640" cy="3815640"/>
          </a:xfrm>
          <a:prstGeom prst="ellipse">
            <a:avLst/>
          </a:prstGeom>
          <a:ln>
            <a:round/>
          </a:ln>
        </p:spPr>
        <p:style>
          <a:lnRef idx="2">
            <a:schemeClr val="accent1">
              <a:shade val="50000"/>
            </a:schemeClr>
          </a:lnRef>
          <a:fillRef idx="1">
            <a:schemeClr val="accent1"/>
          </a:fillRef>
          <a:effectRef idx="0">
            <a:schemeClr val="accent1"/>
          </a:effectRef>
          <a:fontRef idx="minor"/>
        </p:style>
      </p:sp>
      <p:sp>
        <p:nvSpPr>
          <p:cNvPr id="86" name="Line 2"/>
          <p:cNvSpPr/>
          <p:nvPr/>
        </p:nvSpPr>
        <p:spPr>
          <a:xfrm flipH="1" flipV="1">
            <a:off x="2267640" y="771480"/>
            <a:ext cx="648000" cy="1944000"/>
          </a:xfrm>
          <a:prstGeom prst="line">
            <a:avLst/>
          </a:prstGeom>
          <a:ln w="44280">
            <a:solidFill>
              <a:schemeClr val="bg1"/>
            </a:solidFill>
            <a:round/>
          </a:ln>
        </p:spPr>
        <p:style>
          <a:lnRef idx="1">
            <a:schemeClr val="accent1"/>
          </a:lnRef>
          <a:fillRef idx="0">
            <a:schemeClr val="accent1"/>
          </a:fillRef>
          <a:effectRef idx="0">
            <a:schemeClr val="accent1"/>
          </a:effectRef>
          <a:fontRef idx="minor"/>
        </p:style>
      </p:sp>
      <p:sp>
        <p:nvSpPr>
          <p:cNvPr id="87" name="Line 3"/>
          <p:cNvSpPr/>
          <p:nvPr/>
        </p:nvSpPr>
        <p:spPr>
          <a:xfrm flipV="1">
            <a:off x="2915640" y="699480"/>
            <a:ext cx="432000" cy="2016000"/>
          </a:xfrm>
          <a:prstGeom prst="line">
            <a:avLst/>
          </a:prstGeom>
          <a:ln w="44280">
            <a:solidFill>
              <a:schemeClr val="bg1"/>
            </a:solidFill>
            <a:round/>
          </a:ln>
        </p:spPr>
        <p:style>
          <a:lnRef idx="1">
            <a:schemeClr val="accent1"/>
          </a:lnRef>
          <a:fillRef idx="0">
            <a:schemeClr val="accent1"/>
          </a:fillRef>
          <a:effectRef idx="0">
            <a:schemeClr val="accent1"/>
          </a:effectRef>
          <a:fontRef idx="minor"/>
        </p:style>
      </p:sp>
      <p:sp>
        <p:nvSpPr>
          <p:cNvPr id="88" name="CustomShape 4"/>
          <p:cNvSpPr/>
          <p:nvPr/>
        </p:nvSpPr>
        <p:spPr>
          <a:xfrm>
            <a:off x="1692360" y="3651840"/>
            <a:ext cx="3311640" cy="3643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uFill>
                  <a:solidFill>
                    <a:srgbClr val="ffffff"/>
                  </a:solidFill>
                </a:uFill>
                <a:latin typeface="Calibri"/>
                <a:ea typeface="DejaVu Sans"/>
              </a:rPr>
              <a:t>Everything that is known</a:t>
            </a:r>
            <a:endParaRPr b="0" lang="en-GB" sz="1800" spc="-1" strike="noStrike">
              <a:solidFill>
                <a:srgbClr val="ffffff"/>
              </a:solidFill>
              <a:uFill>
                <a:solidFill>
                  <a:srgbClr val="ffffff"/>
                </a:solidFill>
              </a:uFill>
              <a:latin typeface="Arial"/>
            </a:endParaRPr>
          </a:p>
        </p:txBody>
      </p:sp>
      <p:sp>
        <p:nvSpPr>
          <p:cNvPr id="89" name="CustomShape 5"/>
          <p:cNvSpPr/>
          <p:nvPr/>
        </p:nvSpPr>
        <p:spPr>
          <a:xfrm>
            <a:off x="5814000" y="2139840"/>
            <a:ext cx="30214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ffffff"/>
                </a:solidFill>
                <a:uFill>
                  <a:solidFill>
                    <a:srgbClr val="ffffff"/>
                  </a:solidFill>
                </a:uFill>
                <a:latin typeface="Calibri"/>
                <a:ea typeface="DejaVu Sans"/>
              </a:rPr>
              <a:t>Foundations of your topic area</a:t>
            </a:r>
            <a:endParaRPr b="0" lang="en-GB" sz="1800" spc="-1" strike="noStrike">
              <a:solidFill>
                <a:srgbClr val="ffffff"/>
              </a:solidFill>
              <a:uFill>
                <a:solidFill>
                  <a:srgbClr val="ffffff"/>
                </a:solidFill>
              </a:uFill>
              <a:latin typeface="Arial"/>
            </a:endParaRPr>
          </a:p>
        </p:txBody>
      </p:sp>
      <p:sp>
        <p:nvSpPr>
          <p:cNvPr id="90" name="CustomShape 6"/>
          <p:cNvSpPr/>
          <p:nvPr/>
        </p:nvSpPr>
        <p:spPr>
          <a:xfrm flipH="1">
            <a:off x="2914920" y="2324520"/>
            <a:ext cx="2879640" cy="102600"/>
          </a:xfrm>
          <a:custGeom>
            <a:avLst/>
            <a:gdLst/>
            <a:ahLst/>
            <a:rect l="l" t="t" r="r" b="b"/>
            <a:pathLst>
              <a:path w="21600" h="21600">
                <a:moveTo>
                  <a:pt x="0" y="0"/>
                </a:moveTo>
                <a:lnTo>
                  <a:pt x="21600" y="21600"/>
                </a:lnTo>
              </a:path>
            </a:pathLst>
          </a:custGeom>
          <a:noFill/>
          <a:ln w="50760">
            <a:solidFill>
              <a:srgbClr val="ff0000"/>
            </a:solidFill>
            <a:round/>
            <a:tailEnd len="med" type="arrow" w="med"/>
          </a:ln>
        </p:spPr>
        <p:style>
          <a:lnRef idx="1">
            <a:schemeClr val="accent1"/>
          </a:lnRef>
          <a:fillRef idx="0">
            <a:schemeClr val="accent1"/>
          </a:fillRef>
          <a:effectRef idx="0">
            <a:schemeClr val="accent1"/>
          </a:effectRef>
          <a:fontRef idx="minor"/>
        </p:style>
      </p:sp>
      <p:sp>
        <p:nvSpPr>
          <p:cNvPr id="91" name="CustomShape 7"/>
          <p:cNvSpPr/>
          <p:nvPr/>
        </p:nvSpPr>
        <p:spPr>
          <a:xfrm>
            <a:off x="5666400" y="699480"/>
            <a:ext cx="2702880" cy="638640"/>
          </a:xfrm>
          <a:prstGeom prst="rect">
            <a:avLst/>
          </a:prstGeom>
          <a:noFill/>
          <a:ln>
            <a:noFill/>
          </a:ln>
        </p:spPr>
        <p:style>
          <a:lnRef idx="0"/>
          <a:fillRef idx="0"/>
          <a:effectRef idx="0"/>
          <a:fontRef idx="minor"/>
        </p:style>
        <p:txBody>
          <a:bodyPr wrap="none" lIns="90000" rIns="90000" tIns="45000" bIns="45000"/>
          <a:p>
            <a:r>
              <a:rPr b="0" lang="en-GB" sz="1800" spc="-1" strike="noStrike">
                <a:solidFill>
                  <a:srgbClr val="ffffff"/>
                </a:solidFill>
                <a:uFill>
                  <a:solidFill>
                    <a:srgbClr val="ffffff"/>
                  </a:solidFill>
                </a:uFill>
                <a:latin typeface="Calibri"/>
                <a:ea typeface="DejaVu Sans"/>
              </a:rPr>
              <a:t>Recent journals and papers</a:t>
            </a:r>
            <a:endParaRPr b="0" lang="en-GB" sz="1800" spc="-1" strike="noStrike">
              <a:solidFill>
                <a:srgbClr val="ffffff"/>
              </a:solidFill>
              <a:uFill>
                <a:solidFill>
                  <a:srgbClr val="ffffff"/>
                </a:solidFill>
              </a:uFill>
              <a:latin typeface="Arial"/>
            </a:endParaRPr>
          </a:p>
          <a:p>
            <a:pPr>
              <a:lnSpc>
                <a:spcPct val="100000"/>
              </a:lnSpc>
            </a:pPr>
            <a:r>
              <a:rPr b="0" lang="en-GB" sz="1800" spc="-1" strike="noStrike">
                <a:solidFill>
                  <a:srgbClr val="ffffff"/>
                </a:solidFill>
                <a:uFill>
                  <a:solidFill>
                    <a:srgbClr val="ffffff"/>
                  </a:solidFill>
                </a:uFill>
                <a:latin typeface="Calibri"/>
                <a:ea typeface="DejaVu Sans"/>
              </a:rPr>
              <a:t> </a:t>
            </a:r>
            <a:r>
              <a:rPr b="0" lang="en-GB" sz="1800" spc="-1" strike="noStrike">
                <a:solidFill>
                  <a:srgbClr val="ffffff"/>
                </a:solidFill>
                <a:uFill>
                  <a:solidFill>
                    <a:srgbClr val="ffffff"/>
                  </a:solidFill>
                </a:uFill>
                <a:latin typeface="Calibri"/>
                <a:ea typeface="DejaVu Sans"/>
              </a:rPr>
              <a:t>(primary sources)</a:t>
            </a:r>
            <a:endParaRPr b="0" lang="en-GB" sz="1800" spc="-1" strike="noStrike">
              <a:solidFill>
                <a:srgbClr val="ffffff"/>
              </a:solidFill>
              <a:uFill>
                <a:solidFill>
                  <a:srgbClr val="ffffff"/>
                </a:solidFill>
              </a:uFill>
              <a:latin typeface="Arial"/>
            </a:endParaRPr>
          </a:p>
        </p:txBody>
      </p:sp>
      <p:sp>
        <p:nvSpPr>
          <p:cNvPr id="92" name="CustomShape 8"/>
          <p:cNvSpPr/>
          <p:nvPr/>
        </p:nvSpPr>
        <p:spPr>
          <a:xfrm flipH="1" flipV="1">
            <a:off x="2626920" y="698760"/>
            <a:ext cx="3023640" cy="183960"/>
          </a:xfrm>
          <a:custGeom>
            <a:avLst/>
            <a:gdLst/>
            <a:ahLst/>
            <a:rect l="l" t="t" r="r" b="b"/>
            <a:pathLst>
              <a:path w="21600" h="21600">
                <a:moveTo>
                  <a:pt x="0" y="0"/>
                </a:moveTo>
                <a:lnTo>
                  <a:pt x="21600" y="21600"/>
                </a:lnTo>
              </a:path>
            </a:pathLst>
          </a:custGeom>
          <a:noFill/>
          <a:ln w="50760">
            <a:solidFill>
              <a:srgbClr val="ff0000"/>
            </a:solidFill>
            <a:round/>
            <a:tailEnd len="med" type="arrow" w="med"/>
          </a:ln>
        </p:spPr>
        <p:style>
          <a:lnRef idx="1">
            <a:schemeClr val="accent1"/>
          </a:lnRef>
          <a:fillRef idx="0">
            <a:schemeClr val="accent1"/>
          </a:fillRef>
          <a:effectRef idx="0">
            <a:schemeClr val="accent1"/>
          </a:effectRef>
          <a:fontRef idx="minor"/>
        </p:style>
      </p:sp>
      <p:sp>
        <p:nvSpPr>
          <p:cNvPr id="93" name="CustomShape 9"/>
          <p:cNvSpPr/>
          <p:nvPr/>
        </p:nvSpPr>
        <p:spPr>
          <a:xfrm>
            <a:off x="4338720" y="243360"/>
            <a:ext cx="13053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ffffff"/>
                </a:solidFill>
                <a:uFill>
                  <a:solidFill>
                    <a:srgbClr val="ffffff"/>
                  </a:solidFill>
                </a:uFill>
                <a:latin typeface="Calibri"/>
                <a:ea typeface="DejaVu Sans"/>
              </a:rPr>
              <a:t>Your project</a:t>
            </a:r>
            <a:endParaRPr b="0" lang="en-GB" sz="1800" spc="-1" strike="noStrike">
              <a:solidFill>
                <a:srgbClr val="ffffff"/>
              </a:solidFill>
              <a:uFill>
                <a:solidFill>
                  <a:srgbClr val="ffffff"/>
                </a:solidFill>
              </a:uFill>
              <a:latin typeface="Arial"/>
            </a:endParaRPr>
          </a:p>
        </p:txBody>
      </p:sp>
      <p:sp>
        <p:nvSpPr>
          <p:cNvPr id="94" name="CustomShape 10"/>
          <p:cNvSpPr/>
          <p:nvPr/>
        </p:nvSpPr>
        <p:spPr>
          <a:xfrm flipH="1">
            <a:off x="2914920" y="428040"/>
            <a:ext cx="1495080" cy="270720"/>
          </a:xfrm>
          <a:custGeom>
            <a:avLst/>
            <a:gdLst/>
            <a:ahLst/>
            <a:rect l="l" t="t" r="r" b="b"/>
            <a:pathLst>
              <a:path w="21600" h="21600">
                <a:moveTo>
                  <a:pt x="0" y="0"/>
                </a:moveTo>
                <a:lnTo>
                  <a:pt x="21600" y="21600"/>
                </a:lnTo>
              </a:path>
            </a:pathLst>
          </a:custGeom>
          <a:noFill/>
          <a:ln w="50760">
            <a:solidFill>
              <a:srgbClr val="ff0000"/>
            </a:solidFill>
            <a:round/>
            <a:tailEnd len="med" type="arrow" w="med"/>
          </a:ln>
        </p:spPr>
        <p:style>
          <a:lnRef idx="1">
            <a:schemeClr val="accent1"/>
          </a:lnRef>
          <a:fillRef idx="0">
            <a:schemeClr val="accent1"/>
          </a:fillRef>
          <a:effectRef idx="0">
            <a:schemeClr val="accent1"/>
          </a:effectRef>
          <a:fontRef idx="minor"/>
        </p:style>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609480" y="4686120"/>
            <a:ext cx="5420520" cy="273240"/>
          </a:xfrm>
          <a:prstGeom prst="rect">
            <a:avLst/>
          </a:prstGeom>
          <a:noFill/>
          <a:ln>
            <a:noFill/>
          </a:ln>
        </p:spPr>
        <p:style>
          <a:lnRef idx="0"/>
          <a:fillRef idx="0"/>
          <a:effectRef idx="0"/>
          <a:fontRef idx="minor"/>
        </p:style>
        <p:txBody>
          <a:bodyPr lIns="77760" rIns="77760" tIns="38880" bIns="38880" anchor="ctr"/>
          <a:p>
            <a:pPr algn="r">
              <a:lnSpc>
                <a:spcPct val="100000"/>
              </a:lnSpc>
            </a:pPr>
            <a:r>
              <a:rPr b="0" lang="en-GB" sz="1400" spc="-1" strike="noStrike">
                <a:solidFill>
                  <a:srgbClr val="f8f8f8"/>
                </a:solidFill>
                <a:uFill>
                  <a:solidFill>
                    <a:srgbClr val="ffffff"/>
                  </a:solidFill>
                </a:uFill>
                <a:latin typeface="Calibri"/>
                <a:ea typeface="DejaVu Sans"/>
              </a:rPr>
              <a:t>Copying</a:t>
            </a:r>
            <a:endParaRPr b="0" lang="en-GB" sz="1800" spc="-1" strike="noStrike">
              <a:solidFill>
                <a:srgbClr val="ffffff"/>
              </a:solidFill>
              <a:uFill>
                <a:solidFill>
                  <a:srgbClr val="ffffff"/>
                </a:solidFill>
              </a:uFill>
              <a:latin typeface="Arial"/>
            </a:endParaRPr>
          </a:p>
          <a:p>
            <a:pPr algn="r">
              <a:lnSpc>
                <a:spcPct val="100000"/>
              </a:lnSpc>
            </a:pPr>
            <a:endParaRPr b="0" lang="en-GB" sz="1800" spc="-1" strike="noStrike">
              <a:solidFill>
                <a:srgbClr val="ffffff"/>
              </a:solidFill>
              <a:uFill>
                <a:solidFill>
                  <a:srgbClr val="ffffff"/>
                </a:solidFill>
              </a:uFill>
              <a:latin typeface="Arial"/>
            </a:endParaRPr>
          </a:p>
          <a:p>
            <a:pPr algn="r">
              <a:lnSpc>
                <a:spcPct val="100000"/>
              </a:lnSpc>
            </a:pPr>
            <a:r>
              <a:rPr b="0" lang="en-GB" sz="1400" spc="-1" strike="noStrike">
                <a:solidFill>
                  <a:srgbClr val="f8f8f8"/>
                </a:solidFill>
                <a:uFill>
                  <a:solidFill>
                    <a:srgbClr val="ffffff"/>
                  </a:solidFill>
                </a:uFill>
                <a:latin typeface="Calibri"/>
                <a:ea typeface="DejaVu Sans"/>
              </a:rPr>
              <a:t>=</a:t>
            </a:r>
            <a:endParaRPr b="0" lang="en-GB" sz="1800" spc="-1" strike="noStrike">
              <a:solidFill>
                <a:srgbClr val="ffffff"/>
              </a:solidFill>
              <a:uFill>
                <a:solidFill>
                  <a:srgbClr val="ffffff"/>
                </a:solidFill>
              </a:uFill>
              <a:latin typeface="Arial"/>
            </a:endParaRPr>
          </a:p>
          <a:p>
            <a:pPr algn="r">
              <a:lnSpc>
                <a:spcPct val="100000"/>
              </a:lnSpc>
            </a:pPr>
            <a:endParaRPr b="0" lang="en-GB" sz="1800" spc="-1" strike="noStrike">
              <a:solidFill>
                <a:srgbClr val="ffffff"/>
              </a:solidFill>
              <a:uFill>
                <a:solidFill>
                  <a:srgbClr val="ffffff"/>
                </a:solidFill>
              </a:uFill>
              <a:latin typeface="Arial"/>
            </a:endParaRPr>
          </a:p>
          <a:p>
            <a:pPr algn="r">
              <a:lnSpc>
                <a:spcPct val="100000"/>
              </a:lnSpc>
            </a:pPr>
            <a:r>
              <a:rPr b="0" lang="en-GB" sz="1400" spc="-1" strike="noStrike">
                <a:solidFill>
                  <a:srgbClr val="f8f8f8"/>
                </a:solidFill>
                <a:uFill>
                  <a:solidFill>
                    <a:srgbClr val="ffffff"/>
                  </a:solidFill>
                </a:uFill>
                <a:latin typeface="Calibri"/>
                <a:ea typeface="DejaVu Sans"/>
              </a:rPr>
              <a:t>automatic fail</a:t>
            </a:r>
            <a:endParaRPr b="0" lang="en-GB" sz="1800" spc="-1" strike="noStrike">
              <a:solidFill>
                <a:srgbClr val="ffffff"/>
              </a:solidFill>
              <a:uFill>
                <a:solidFill>
                  <a:srgbClr val="ffffff"/>
                </a:solidFill>
              </a:uFill>
              <a:latin typeface="Arial"/>
            </a:endParaRPr>
          </a:p>
        </p:txBody>
      </p:sp>
      <p:sp>
        <p:nvSpPr>
          <p:cNvPr id="96" name="CustomShape 2"/>
          <p:cNvSpPr/>
          <p:nvPr/>
        </p:nvSpPr>
        <p:spPr>
          <a:xfrm>
            <a:off x="106200" y="66240"/>
            <a:ext cx="8152560" cy="488520"/>
          </a:xfrm>
          <a:prstGeom prst="rect">
            <a:avLst/>
          </a:prstGeom>
          <a:noFill/>
          <a:ln>
            <a:noFill/>
          </a:ln>
        </p:spPr>
        <p:style>
          <a:lnRef idx="0"/>
          <a:fillRef idx="0"/>
          <a:effectRef idx="0"/>
          <a:fontRef idx="minor"/>
        </p:style>
        <p:txBody>
          <a:bodyPr lIns="77760" rIns="77760" tIns="38880" bIns="38880" anchor="b"/>
          <a:p>
            <a:pPr>
              <a:lnSpc>
                <a:spcPct val="100000"/>
              </a:lnSpc>
            </a:pPr>
            <a:r>
              <a:rPr b="0" lang="en-GB" sz="4200" spc="-1" strike="noStrike">
                <a:solidFill>
                  <a:srgbClr val="f8f8f8"/>
                </a:solidFill>
                <a:uFill>
                  <a:solidFill>
                    <a:srgbClr val="ffffff"/>
                  </a:solidFill>
                </a:uFill>
                <a:latin typeface="Calibri"/>
                <a:ea typeface="DejaVu Sans"/>
              </a:rPr>
              <a:t>Primary sources:</a:t>
            </a:r>
            <a:endParaRPr b="0" lang="en-GB" sz="1800" spc="-1" strike="noStrike">
              <a:solidFill>
                <a:srgbClr val="ffffff"/>
              </a:solidFill>
              <a:uFill>
                <a:solidFill>
                  <a:srgbClr val="ffffff"/>
                </a:solidFill>
              </a:uFill>
              <a:latin typeface="Arial"/>
            </a:endParaRPr>
          </a:p>
        </p:txBody>
      </p:sp>
      <p:sp>
        <p:nvSpPr>
          <p:cNvPr id="97" name="CustomShape 3"/>
          <p:cNvSpPr/>
          <p:nvPr/>
        </p:nvSpPr>
        <p:spPr>
          <a:xfrm>
            <a:off x="2110320" y="1600200"/>
            <a:ext cx="6611040" cy="3199680"/>
          </a:xfrm>
          <a:prstGeom prst="rect">
            <a:avLst/>
          </a:prstGeom>
          <a:noFill/>
          <a:ln>
            <a:noFill/>
          </a:ln>
        </p:spPr>
        <p:style>
          <a:lnRef idx="0"/>
          <a:fillRef idx="0"/>
          <a:effectRef idx="0"/>
          <a:fontRef idx="minor"/>
        </p:style>
      </p:sp>
      <p:sp>
        <p:nvSpPr>
          <p:cNvPr id="98" name="CustomShape 4"/>
          <p:cNvSpPr/>
          <p:nvPr/>
        </p:nvSpPr>
        <p:spPr>
          <a:xfrm>
            <a:off x="1969560" y="1657440"/>
            <a:ext cx="6400080" cy="3028320"/>
          </a:xfrm>
          <a:prstGeom prst="rect">
            <a:avLst/>
          </a:prstGeom>
          <a:noFill/>
          <a:ln>
            <a:noFill/>
          </a:ln>
        </p:spPr>
        <p:style>
          <a:lnRef idx="0"/>
          <a:fillRef idx="0"/>
          <a:effectRef idx="0"/>
          <a:fontRef idx="minor"/>
        </p:style>
      </p:sp>
      <p:sp>
        <p:nvSpPr>
          <p:cNvPr id="99" name="CustomShape 5"/>
          <p:cNvSpPr/>
          <p:nvPr/>
        </p:nvSpPr>
        <p:spPr>
          <a:xfrm>
            <a:off x="2461680" y="1886040"/>
            <a:ext cx="5696640" cy="2742480"/>
          </a:xfrm>
          <a:prstGeom prst="ellipse">
            <a:avLst/>
          </a:prstGeom>
          <a:noFill/>
          <a:ln>
            <a:noFill/>
          </a:ln>
        </p:spPr>
        <p:style>
          <a:lnRef idx="0"/>
          <a:fillRef idx="0"/>
          <a:effectRef idx="0"/>
          <a:fontRef idx="minor"/>
        </p:style>
      </p:sp>
      <p:sp>
        <p:nvSpPr>
          <p:cNvPr id="100" name="CustomShape 6"/>
          <p:cNvSpPr/>
          <p:nvPr/>
        </p:nvSpPr>
        <p:spPr>
          <a:xfrm>
            <a:off x="2025000" y="1095120"/>
            <a:ext cx="5781600" cy="3409920"/>
          </a:xfrm>
          <a:prstGeom prst="rect">
            <a:avLst/>
          </a:prstGeom>
          <a:solidFill>
            <a:srgbClr val="ffffff"/>
          </a:solidFill>
          <a:ln w="9360">
            <a:solidFill>
              <a:schemeClr val="tx1"/>
            </a:solidFill>
            <a:miter/>
          </a:ln>
        </p:spPr>
        <p:style>
          <a:lnRef idx="0"/>
          <a:fillRef idx="0"/>
          <a:effectRef idx="0"/>
          <a:fontRef idx="minor"/>
        </p:style>
      </p:sp>
      <p:sp>
        <p:nvSpPr>
          <p:cNvPr id="101" name="CustomShape 7"/>
          <p:cNvSpPr/>
          <p:nvPr/>
        </p:nvSpPr>
        <p:spPr>
          <a:xfrm>
            <a:off x="2883960" y="2000160"/>
            <a:ext cx="4923000" cy="2513880"/>
          </a:xfrm>
          <a:prstGeom prst="ellipse">
            <a:avLst/>
          </a:prstGeom>
          <a:noFill/>
          <a:ln>
            <a:noFill/>
          </a:ln>
        </p:spPr>
        <p:style>
          <a:lnRef idx="0"/>
          <a:fillRef idx="0"/>
          <a:effectRef idx="0"/>
          <a:fontRef idx="minor"/>
        </p:style>
      </p:sp>
      <p:sp>
        <p:nvSpPr>
          <p:cNvPr id="102" name="CustomShape 8"/>
          <p:cNvSpPr/>
          <p:nvPr/>
        </p:nvSpPr>
        <p:spPr>
          <a:xfrm>
            <a:off x="2813400" y="1886040"/>
            <a:ext cx="4852800" cy="2456640"/>
          </a:xfrm>
          <a:prstGeom prst="ellipse">
            <a:avLst/>
          </a:prstGeom>
          <a:solidFill>
            <a:srgbClr val="c0c0c0"/>
          </a:solidFill>
          <a:ln w="9360">
            <a:solidFill>
              <a:schemeClr val="tx1"/>
            </a:solidFill>
            <a:round/>
          </a:ln>
        </p:spPr>
        <p:style>
          <a:lnRef idx="0"/>
          <a:fillRef idx="0"/>
          <a:effectRef idx="0"/>
          <a:fontRef idx="minor"/>
        </p:style>
      </p:sp>
      <p:sp>
        <p:nvSpPr>
          <p:cNvPr id="103" name="CustomShape 9"/>
          <p:cNvSpPr/>
          <p:nvPr/>
        </p:nvSpPr>
        <p:spPr>
          <a:xfrm>
            <a:off x="2583000" y="1479240"/>
            <a:ext cx="1753920" cy="352800"/>
          </a:xfrm>
          <a:prstGeom prst="rect">
            <a:avLst/>
          </a:prstGeom>
          <a:noFill/>
          <a:ln>
            <a:noFill/>
          </a:ln>
        </p:spPr>
        <p:style>
          <a:lnRef idx="0"/>
          <a:fillRef idx="0"/>
          <a:effectRef idx="0"/>
          <a:fontRef idx="minor"/>
        </p:style>
        <p:txBody>
          <a:bodyPr lIns="78480" rIns="78480" tIns="39240" bIns="39240"/>
          <a:p>
            <a:pPr>
              <a:lnSpc>
                <a:spcPct val="100000"/>
              </a:lnSpc>
            </a:pPr>
            <a:r>
              <a:rPr b="0" lang="en-GB" sz="1800" spc="-1" strike="noStrike">
                <a:solidFill>
                  <a:srgbClr val="000000"/>
                </a:solidFill>
                <a:uFill>
                  <a:solidFill>
                    <a:srgbClr val="ffffff"/>
                  </a:solidFill>
                </a:uFill>
                <a:latin typeface="Calibri"/>
                <a:ea typeface="DejaVu Sans"/>
              </a:rPr>
              <a:t>Broad Topic</a:t>
            </a:r>
            <a:endParaRPr b="0" lang="en-GB" sz="1800" spc="-1" strike="noStrike">
              <a:solidFill>
                <a:srgbClr val="ffffff"/>
              </a:solidFill>
              <a:uFill>
                <a:solidFill>
                  <a:srgbClr val="ffffff"/>
                </a:solidFill>
              </a:uFill>
              <a:latin typeface="Arial"/>
            </a:endParaRPr>
          </a:p>
        </p:txBody>
      </p:sp>
      <p:sp>
        <p:nvSpPr>
          <p:cNvPr id="104" name="CustomShape 10"/>
          <p:cNvSpPr/>
          <p:nvPr/>
        </p:nvSpPr>
        <p:spPr>
          <a:xfrm>
            <a:off x="4192200" y="2100240"/>
            <a:ext cx="1884240" cy="352800"/>
          </a:xfrm>
          <a:prstGeom prst="rect">
            <a:avLst/>
          </a:prstGeom>
          <a:noFill/>
          <a:ln>
            <a:noFill/>
          </a:ln>
        </p:spPr>
        <p:style>
          <a:lnRef idx="0"/>
          <a:fillRef idx="0"/>
          <a:effectRef idx="0"/>
          <a:fontRef idx="minor"/>
        </p:style>
        <p:txBody>
          <a:bodyPr wrap="none" lIns="78480" rIns="78480" tIns="39240" bIns="39240"/>
          <a:p>
            <a:pPr>
              <a:lnSpc>
                <a:spcPct val="100000"/>
              </a:lnSpc>
            </a:pPr>
            <a:r>
              <a:rPr b="0" lang="en-GB" sz="1800" spc="-1" strike="noStrike">
                <a:solidFill>
                  <a:srgbClr val="000000"/>
                </a:solidFill>
                <a:uFill>
                  <a:solidFill>
                    <a:srgbClr val="ffffff"/>
                  </a:solidFill>
                </a:uFill>
                <a:latin typeface="Calibri"/>
                <a:ea typeface="DejaVu Sans"/>
              </a:rPr>
              <a:t>Specialist sub-area</a:t>
            </a:r>
            <a:endParaRPr b="0" lang="en-GB" sz="1800" spc="-1" strike="noStrike">
              <a:solidFill>
                <a:srgbClr val="ffffff"/>
              </a:solidFill>
              <a:uFill>
                <a:solidFill>
                  <a:srgbClr val="ffffff"/>
                </a:solidFill>
              </a:uFill>
              <a:latin typeface="Arial"/>
            </a:endParaRPr>
          </a:p>
        </p:txBody>
      </p:sp>
      <p:sp>
        <p:nvSpPr>
          <p:cNvPr id="105" name="CustomShape 11"/>
          <p:cNvSpPr/>
          <p:nvPr/>
        </p:nvSpPr>
        <p:spPr>
          <a:xfrm>
            <a:off x="4501800" y="2800440"/>
            <a:ext cx="1757880" cy="685080"/>
          </a:xfrm>
          <a:prstGeom prst="ellipse">
            <a:avLst/>
          </a:prstGeom>
          <a:noFill/>
          <a:ln>
            <a:noFill/>
          </a:ln>
        </p:spPr>
        <p:style>
          <a:lnRef idx="0"/>
          <a:fillRef idx="0"/>
          <a:effectRef idx="0"/>
          <a:fontRef idx="minor"/>
        </p:style>
      </p:sp>
      <p:sp>
        <p:nvSpPr>
          <p:cNvPr id="106" name="CustomShape 12"/>
          <p:cNvSpPr/>
          <p:nvPr/>
        </p:nvSpPr>
        <p:spPr>
          <a:xfrm>
            <a:off x="4431240" y="2685960"/>
            <a:ext cx="632160" cy="456480"/>
          </a:xfrm>
          <a:prstGeom prst="ellipse">
            <a:avLst/>
          </a:prstGeom>
          <a:noFill/>
          <a:ln>
            <a:noFill/>
          </a:ln>
        </p:spPr>
        <p:style>
          <a:lnRef idx="0"/>
          <a:fillRef idx="0"/>
          <a:effectRef idx="0"/>
          <a:fontRef idx="minor"/>
        </p:style>
      </p:sp>
      <p:sp>
        <p:nvSpPr>
          <p:cNvPr id="107" name="CustomShape 13"/>
          <p:cNvSpPr/>
          <p:nvPr/>
        </p:nvSpPr>
        <p:spPr>
          <a:xfrm>
            <a:off x="4642200" y="2857680"/>
            <a:ext cx="2250000" cy="1256760"/>
          </a:xfrm>
          <a:prstGeom prst="ellipse">
            <a:avLst/>
          </a:prstGeom>
          <a:solidFill>
            <a:srgbClr val="ffffff"/>
          </a:solidFill>
          <a:ln w="9360">
            <a:solidFill>
              <a:schemeClr val="tx1"/>
            </a:solidFill>
            <a:round/>
          </a:ln>
        </p:spPr>
        <p:style>
          <a:lnRef idx="0"/>
          <a:fillRef idx="0"/>
          <a:effectRef idx="0"/>
          <a:fontRef idx="minor"/>
        </p:style>
      </p:sp>
      <p:sp>
        <p:nvSpPr>
          <p:cNvPr id="108" name="CustomShape 14"/>
          <p:cNvSpPr/>
          <p:nvPr/>
        </p:nvSpPr>
        <p:spPr>
          <a:xfrm>
            <a:off x="5490720" y="3143160"/>
            <a:ext cx="960840" cy="901440"/>
          </a:xfrm>
          <a:prstGeom prst="rect">
            <a:avLst/>
          </a:prstGeom>
          <a:noFill/>
          <a:ln>
            <a:noFill/>
          </a:ln>
        </p:spPr>
        <p:style>
          <a:lnRef idx="0"/>
          <a:fillRef idx="0"/>
          <a:effectRef idx="0"/>
          <a:fontRef idx="minor"/>
        </p:style>
        <p:txBody>
          <a:bodyPr wrap="none" lIns="78480" rIns="78480" tIns="39240" bIns="39240"/>
          <a:p>
            <a:pPr>
              <a:lnSpc>
                <a:spcPct val="100000"/>
              </a:lnSpc>
            </a:pPr>
            <a:r>
              <a:rPr b="0" lang="en-GB" sz="1800" spc="-1" strike="noStrike">
                <a:solidFill>
                  <a:srgbClr val="000000"/>
                </a:solidFill>
                <a:uFill>
                  <a:solidFill>
                    <a:srgbClr val="ffffff"/>
                  </a:solidFill>
                </a:uFill>
                <a:latin typeface="Calibri"/>
                <a:ea typeface="DejaVu Sans"/>
              </a:rPr>
              <a:t>Relevant</a:t>
            </a:r>
            <a:endParaRPr b="0" lang="en-GB" sz="1800" spc="-1" strike="noStrike">
              <a:solidFill>
                <a:srgbClr val="ffffff"/>
              </a:solidFill>
              <a:uFill>
                <a:solidFill>
                  <a:srgbClr val="ffffff"/>
                </a:solidFill>
              </a:uFill>
              <a:latin typeface="Arial"/>
            </a:endParaRPr>
          </a:p>
          <a:p>
            <a:pPr>
              <a:lnSpc>
                <a:spcPct val="100000"/>
              </a:lnSpc>
            </a:pPr>
            <a:r>
              <a:rPr b="0" lang="en-GB" sz="1800" spc="-1" strike="noStrike">
                <a:solidFill>
                  <a:srgbClr val="000000"/>
                </a:solidFill>
                <a:uFill>
                  <a:solidFill>
                    <a:srgbClr val="ffffff"/>
                  </a:solidFill>
                </a:uFill>
                <a:latin typeface="Calibri"/>
                <a:ea typeface="DejaVu Sans"/>
              </a:rPr>
              <a:t>Primary</a:t>
            </a:r>
            <a:endParaRPr b="0" lang="en-GB" sz="1800" spc="-1" strike="noStrike">
              <a:solidFill>
                <a:srgbClr val="ffffff"/>
              </a:solidFill>
              <a:uFill>
                <a:solidFill>
                  <a:srgbClr val="ffffff"/>
                </a:solidFill>
              </a:uFill>
              <a:latin typeface="Arial"/>
            </a:endParaRPr>
          </a:p>
          <a:p>
            <a:pPr>
              <a:lnSpc>
                <a:spcPct val="100000"/>
              </a:lnSpc>
            </a:pPr>
            <a:r>
              <a:rPr b="0" lang="en-GB" sz="1800" spc="-1" strike="noStrike">
                <a:solidFill>
                  <a:srgbClr val="000000"/>
                </a:solidFill>
                <a:uFill>
                  <a:solidFill>
                    <a:srgbClr val="ffffff"/>
                  </a:solidFill>
                </a:uFill>
                <a:latin typeface="Calibri"/>
                <a:ea typeface="DejaVu Sans"/>
              </a:rPr>
              <a:t>research</a:t>
            </a:r>
            <a:endParaRPr b="0" lang="en-GB" sz="1800" spc="-1" strike="noStrike">
              <a:solidFill>
                <a:srgbClr val="ffffff"/>
              </a:solidFill>
              <a:uFill>
                <a:solidFill>
                  <a:srgbClr val="ffffff"/>
                </a:solidFill>
              </a:uFill>
              <a:latin typeface="Arial"/>
            </a:endParaRPr>
          </a:p>
        </p:txBody>
      </p:sp>
      <p:sp>
        <p:nvSpPr>
          <p:cNvPr id="109" name="CustomShape 15"/>
          <p:cNvSpPr/>
          <p:nvPr/>
        </p:nvSpPr>
        <p:spPr>
          <a:xfrm>
            <a:off x="2318040" y="4729320"/>
            <a:ext cx="2283840" cy="352800"/>
          </a:xfrm>
          <a:prstGeom prst="rect">
            <a:avLst/>
          </a:prstGeom>
          <a:noFill/>
          <a:ln>
            <a:noFill/>
          </a:ln>
        </p:spPr>
        <p:style>
          <a:lnRef idx="0"/>
          <a:fillRef idx="0"/>
          <a:effectRef idx="0"/>
          <a:fontRef idx="minor"/>
        </p:style>
        <p:txBody>
          <a:bodyPr wrap="none" lIns="78480" rIns="78480" tIns="39240" bIns="39240"/>
          <a:p>
            <a:pPr>
              <a:lnSpc>
                <a:spcPct val="100000"/>
              </a:lnSpc>
            </a:pPr>
            <a:r>
              <a:rPr b="0" lang="en-GB" sz="1800" spc="-1" strike="noStrike">
                <a:solidFill>
                  <a:srgbClr val="ffffff"/>
                </a:solidFill>
                <a:uFill>
                  <a:solidFill>
                    <a:srgbClr val="ffffff"/>
                  </a:solidFill>
                </a:uFill>
                <a:latin typeface="Calibri"/>
                <a:ea typeface="DejaVu Sans"/>
              </a:rPr>
              <a:t>Your research question</a:t>
            </a:r>
            <a:endParaRPr b="0" lang="en-GB" sz="1800" spc="-1" strike="noStrike">
              <a:solidFill>
                <a:srgbClr val="ffffff"/>
              </a:solidFill>
              <a:uFill>
                <a:solidFill>
                  <a:srgbClr val="ffffff"/>
                </a:solidFill>
              </a:uFill>
              <a:latin typeface="Arial"/>
            </a:endParaRPr>
          </a:p>
        </p:txBody>
      </p:sp>
      <p:sp>
        <p:nvSpPr>
          <p:cNvPr id="110" name="Line 16"/>
          <p:cNvSpPr/>
          <p:nvPr/>
        </p:nvSpPr>
        <p:spPr>
          <a:xfrm flipV="1">
            <a:off x="4182840" y="3257280"/>
            <a:ext cx="951840" cy="1471680"/>
          </a:xfrm>
          <a:prstGeom prst="line">
            <a:avLst/>
          </a:prstGeom>
          <a:ln w="63360">
            <a:solidFill>
              <a:srgbClr val="ff0000"/>
            </a:solidFill>
            <a:round/>
            <a:tailEnd len="med" type="triangle" w="med"/>
          </a:ln>
        </p:spPr>
        <p:style>
          <a:lnRef idx="0"/>
          <a:fillRef idx="0"/>
          <a:effectRef idx="0"/>
          <a:fontRef idx="minor"/>
        </p:style>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609480" y="118080"/>
            <a:ext cx="8152560" cy="1005120"/>
          </a:xfrm>
          <a:prstGeom prst="rect">
            <a:avLst/>
          </a:prstGeom>
          <a:noFill/>
          <a:ln>
            <a:noFill/>
          </a:ln>
        </p:spPr>
        <p:style>
          <a:lnRef idx="0"/>
          <a:fillRef idx="0"/>
          <a:effectRef idx="0"/>
          <a:fontRef idx="minor"/>
        </p:style>
        <p:txBody>
          <a:bodyPr lIns="90000" rIns="90000" tIns="45000" bIns="45000" anchor="b"/>
          <a:p>
            <a:pPr>
              <a:lnSpc>
                <a:spcPct val="100000"/>
              </a:lnSpc>
            </a:pPr>
            <a:r>
              <a:rPr b="0" lang="en-GB" sz="4200" spc="-1" strike="noStrike">
                <a:solidFill>
                  <a:srgbClr val="f8f8f8"/>
                </a:solidFill>
                <a:uFill>
                  <a:solidFill>
                    <a:srgbClr val="ffffff"/>
                  </a:solidFill>
                </a:uFill>
                <a:latin typeface="Calibri"/>
                <a:ea typeface="DejaVu Sans"/>
              </a:rPr>
              <a:t>What Makes a good Literature Review?</a:t>
            </a:r>
            <a:endParaRPr b="0" lang="en-GB" sz="1800" spc="-1" strike="noStrike">
              <a:solidFill>
                <a:srgbClr val="ffffff"/>
              </a:solidFill>
              <a:uFill>
                <a:solidFill>
                  <a:srgbClr val="ffffff"/>
                </a:solidFill>
              </a:uFill>
              <a:latin typeface="Arial"/>
            </a:endParaRPr>
          </a:p>
        </p:txBody>
      </p:sp>
      <p:sp>
        <p:nvSpPr>
          <p:cNvPr id="112" name="CustomShape 2"/>
          <p:cNvSpPr/>
          <p:nvPr/>
        </p:nvSpPr>
        <p:spPr>
          <a:xfrm>
            <a:off x="2843640" y="2499840"/>
            <a:ext cx="3023640" cy="3643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ffffff"/>
                </a:solidFill>
                <a:uFill>
                  <a:solidFill>
                    <a:srgbClr val="ffffff"/>
                  </a:solidFill>
                </a:uFill>
                <a:latin typeface="Calibri"/>
                <a:ea typeface="DejaVu Sans"/>
              </a:rPr>
              <a:t>Grading Exercise Homework</a:t>
            </a:r>
            <a:endParaRPr b="0" lang="en-GB" sz="1800" spc="-1" strike="noStrike">
              <a:solidFill>
                <a:srgbClr val="ffffff"/>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TotalTime>
  <Application>LibreOffice/5.1.6.2$Linux_X86_64 LibreOffice_project/10m0$Build-2</Application>
  <Words>597</Words>
  <Paragraphs>84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2012-10-28T19:13:04Z</dcterms:created>
  <dc:creator/>
  <dc:description/>
  <dc:language>en-GB</dc:language>
  <cp:lastModifiedBy/>
  <dcterms:modified xsi:type="dcterms:W3CDTF">2017-09-20T03:48:05Z</dcterms:modified>
  <cp:revision>6</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15</vt:i4>
  </property>
  <property fmtid="{D5CDD505-2E9C-101B-9397-08002B2CF9AE}" pid="12" name="_LCID">
    <vt:i4>1033</vt:i4>
  </property>
  <property fmtid="{D5CDD505-2E9C-101B-9397-08002B2CF9AE}" pid="13" name="_Version">
    <vt:lpwstr>12.0.4518</vt:lpwstr>
  </property>
</Properties>
</file>