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7.png" ContentType="image/png"/>
  <Override PartName="/ppt/media/image9.jpeg" ContentType="image/jpeg"/>
  <Override PartName="/ppt/media/image10.png" ContentType="image/png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C3BF58F-88F0-4BBB-93CE-FDC02A5CCD5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8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D921B85-37FC-448E-B056-DCD379E3F2F6}" type="slidenum"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601FE30-1809-437C-AC76-2AEE88173F0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0D60FBB-F5D9-4698-8041-FB3C58C07A8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A34A801-18B2-4C10-A0EB-62C2771E0AA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97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3466440"/>
          </a:xfrm>
          <a:prstGeom prst="rect">
            <a:avLst/>
          </a:prstGeom>
          <a:ln>
            <a:noFill/>
          </a:ln>
        </p:spPr>
      </p:pic>
      <p:pic>
        <p:nvPicPr>
          <p:cNvPr id="203" name="Shape 98" descr=""/>
          <p:cNvPicPr/>
          <p:nvPr/>
        </p:nvPicPr>
        <p:blipFill>
          <a:blip r:embed="rId2"/>
          <a:stretch/>
        </p:blipFill>
        <p:spPr>
          <a:xfrm>
            <a:off x="7092720" y="3627000"/>
            <a:ext cx="1959480" cy="1398600"/>
          </a:xfrm>
          <a:prstGeom prst="rect">
            <a:avLst/>
          </a:prstGeom>
          <a:ln>
            <a:noFill/>
          </a:ln>
        </p:spPr>
      </p:pic>
      <p:pic>
        <p:nvPicPr>
          <p:cNvPr id="204" name="Shape 99" descr=""/>
          <p:cNvPicPr/>
          <p:nvPr/>
        </p:nvPicPr>
        <p:blipFill>
          <a:blip r:embed="rId3"/>
          <a:stretch/>
        </p:blipFill>
        <p:spPr>
          <a:xfrm>
            <a:off x="5137920" y="0"/>
            <a:ext cx="4005720" cy="1142280"/>
          </a:xfrm>
          <a:prstGeom prst="rect">
            <a:avLst/>
          </a:prstGeom>
          <a:ln>
            <a:noFill/>
          </a:ln>
        </p:spPr>
      </p:pic>
      <p:sp>
        <p:nvSpPr>
          <p:cNvPr id="205" name="TextShape 1"/>
          <p:cNvSpPr txBox="1"/>
          <p:nvPr/>
        </p:nvSpPr>
        <p:spPr>
          <a:xfrm>
            <a:off x="685800" y="1867680"/>
            <a:ext cx="816840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Intelligent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85800" y="3627000"/>
            <a:ext cx="6406920" cy="1032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2388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388d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Rachid Anane 2013 / Mark Tyers 2016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Reactivity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an agent is able to perceive its environment and to respond in a timely fashion to changes that occur in it in order to satisfy its design objectives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Many (most?) interesting environments are </a:t>
            </a:r>
            <a:r>
              <a:rPr b="0" i="1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dynamic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Agent must take into account possibility of failure – ask itself whether it is worth executing!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Proactiveness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65040" indent="-263160">
              <a:lnSpc>
                <a:spcPct val="100000"/>
              </a:lnSpc>
              <a:buClr>
                <a:srgbClr val="2da2bf"/>
              </a:buClr>
              <a:buFont typeface="Noto Symbol"/>
              <a:buChar char=""/>
            </a:pPr>
            <a:r>
              <a:rPr b="1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Proactiveness: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 an agent is able to exhibit </a:t>
            </a:r>
            <a:r>
              <a:rPr b="0" lang="en-GB" sz="27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goal-directed behaviour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 by taking the initiative in order to satisfy their design objectives.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63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ymbol"/>
              <a:buChar char=""/>
            </a:pPr>
            <a:r>
              <a:rPr b="1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Proactiveness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 = generating and attempting to achieve goals; not driven solely by events; taking the initiative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63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ymbol"/>
              <a:buChar char=""/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Recognizing opportunities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Social Ability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An agent is capable of </a:t>
            </a:r>
            <a:r>
              <a:rPr b="0" lang="en-GB" sz="27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interacting with other agents 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(and possibly humans) in order to satisfy their design objectives.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The real world is a</a:t>
            </a:r>
            <a:r>
              <a:rPr b="0" lang="en-GB" sz="27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 multi-agent environment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: we cannot go around attempting to achieve goals without taking others into account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Some goals can only be achieved with the cooperation of others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Encapsulates some </a:t>
            </a:r>
            <a:r>
              <a:rPr b="0" lang="en-GB" sz="2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Has methods (behavior), corresponding to </a:t>
            </a:r>
            <a:r>
              <a:rPr b="0" lang="en-GB" sz="2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operations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that may be performed on this state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Communicates via </a:t>
            </a:r>
            <a:r>
              <a:rPr b="0" lang="en-GB" sz="2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message passing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of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Autonomous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Smart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Active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Autonomous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Agents embody </a:t>
            </a:r>
            <a:r>
              <a:rPr b="0" lang="en-GB" sz="2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stronger notion of autonomy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than objects, and in particular, they decide for themselves whether or not to perform an action on request from another agent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Smart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capable of </a:t>
            </a:r>
            <a:r>
              <a:rPr b="0" lang="en-GB" sz="2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flexible behavior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and the standard object model has nothing to say about such types of behavior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Flexible: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Reactive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Proactive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Social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Active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multi-agent system is </a:t>
            </a:r>
            <a:r>
              <a:rPr b="0" lang="en-GB" sz="2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inherently multi-threaded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in that each agent is assumed to have at least one thread of active control.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Motivation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65040" indent="-3369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objects do it for free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336960">
              <a:lnSpc>
                <a:spcPct val="100000"/>
              </a:lnSpc>
              <a:buClr>
                <a:srgbClr val="000000"/>
              </a:buClr>
              <a:buFont typeface="Wingdings"/>
              <a:buChar char="l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agents do it because they want to or for money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Agent Applications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Types of intelligent software agents: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440" indent="-79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Rambla"/>
              <a:buChar char="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Buyer agents or shopping bots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440" indent="-79920">
              <a:lnSpc>
                <a:spcPct val="100000"/>
              </a:lnSpc>
              <a:buClr>
                <a:srgbClr val="000000"/>
              </a:buClr>
              <a:buFont typeface="Rambla"/>
              <a:buChar char="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or personal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440" indent="-79920">
              <a:lnSpc>
                <a:spcPct val="100000"/>
              </a:lnSpc>
              <a:buClr>
                <a:srgbClr val="000000"/>
              </a:buClr>
              <a:buFont typeface="Rambla"/>
              <a:buChar char="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Monitoring-and-surveillance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440" indent="-79920">
              <a:lnSpc>
                <a:spcPct val="100000"/>
              </a:lnSpc>
              <a:buClr>
                <a:srgbClr val="000000"/>
              </a:buClr>
              <a:buFont typeface="Rambla"/>
              <a:buChar char=""/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Data-mining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111" descr=""/>
          <p:cNvPicPr/>
          <p:nvPr/>
        </p:nvPicPr>
        <p:blipFill>
          <a:blip r:embed="rId1"/>
          <a:stretch/>
        </p:blipFill>
        <p:spPr>
          <a:xfrm>
            <a:off x="3604320" y="1981080"/>
            <a:ext cx="1935000" cy="1180800"/>
          </a:xfrm>
          <a:prstGeom prst="rect">
            <a:avLst/>
          </a:prstGeom>
          <a:ln>
            <a:noFill/>
          </a:ln>
        </p:spPr>
      </p:pic>
      <p:pic>
        <p:nvPicPr>
          <p:cNvPr id="208" name="Shape 112" descr=""/>
          <p:cNvPicPr/>
          <p:nvPr/>
        </p:nvPicPr>
        <p:blipFill>
          <a:blip r:embed="rId2"/>
          <a:srcRect l="16017" t="16761" r="15895" b="16021"/>
          <a:stretch/>
        </p:blipFill>
        <p:spPr>
          <a:xfrm>
            <a:off x="6543720" y="1788120"/>
            <a:ext cx="1209600" cy="118080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Pilot Partners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Shape 114" descr=""/>
          <p:cNvPicPr/>
          <p:nvPr/>
        </p:nvPicPr>
        <p:blipFill>
          <a:blip r:embed="rId3"/>
          <a:stretch/>
        </p:blipFill>
        <p:spPr>
          <a:xfrm>
            <a:off x="6409080" y="747000"/>
            <a:ext cx="2198880" cy="733320"/>
          </a:xfrm>
          <a:prstGeom prst="rect">
            <a:avLst/>
          </a:prstGeom>
          <a:ln>
            <a:noFill/>
          </a:ln>
        </p:spPr>
      </p:pic>
      <p:pic>
        <p:nvPicPr>
          <p:cNvPr id="211" name="Shape 115" descr=""/>
          <p:cNvPicPr/>
          <p:nvPr/>
        </p:nvPicPr>
        <p:blipFill>
          <a:blip r:embed="rId4"/>
          <a:stretch/>
        </p:blipFill>
        <p:spPr>
          <a:xfrm>
            <a:off x="4675680" y="4197600"/>
            <a:ext cx="2681640" cy="733320"/>
          </a:xfrm>
          <a:prstGeom prst="rect">
            <a:avLst/>
          </a:prstGeom>
          <a:ln>
            <a:noFill/>
          </a:ln>
        </p:spPr>
      </p:pic>
      <p:pic>
        <p:nvPicPr>
          <p:cNvPr id="212" name="Shape 116" descr=""/>
          <p:cNvPicPr/>
          <p:nvPr/>
        </p:nvPicPr>
        <p:blipFill>
          <a:blip r:embed="rId5"/>
          <a:stretch/>
        </p:blipFill>
        <p:spPr>
          <a:xfrm>
            <a:off x="245160" y="2805480"/>
            <a:ext cx="2245680" cy="615600"/>
          </a:xfrm>
          <a:prstGeom prst="rect">
            <a:avLst/>
          </a:prstGeom>
          <a:ln>
            <a:noFill/>
          </a:ln>
        </p:spPr>
      </p:pic>
      <p:pic>
        <p:nvPicPr>
          <p:cNvPr id="213" name="Shape 117" descr=""/>
          <p:cNvPicPr/>
          <p:nvPr/>
        </p:nvPicPr>
        <p:blipFill>
          <a:blip r:embed="rId6"/>
          <a:stretch/>
        </p:blipFill>
        <p:spPr>
          <a:xfrm>
            <a:off x="311760" y="4303800"/>
            <a:ext cx="3499560" cy="615600"/>
          </a:xfrm>
          <a:prstGeom prst="rect">
            <a:avLst/>
          </a:prstGeom>
          <a:ln>
            <a:noFill/>
          </a:ln>
        </p:spPr>
      </p:pic>
      <p:pic>
        <p:nvPicPr>
          <p:cNvPr id="214" name="Shape 118" descr=""/>
          <p:cNvPicPr/>
          <p:nvPr/>
        </p:nvPicPr>
        <p:blipFill>
          <a:blip r:embed="rId7"/>
          <a:stretch/>
        </p:blipFill>
        <p:spPr>
          <a:xfrm>
            <a:off x="518040" y="1480680"/>
            <a:ext cx="1833480" cy="733320"/>
          </a:xfrm>
          <a:prstGeom prst="rect">
            <a:avLst/>
          </a:prstGeom>
          <a:ln>
            <a:noFill/>
          </a:ln>
        </p:spPr>
      </p:pic>
      <p:pic>
        <p:nvPicPr>
          <p:cNvPr id="215" name="Shape 119" descr=""/>
          <p:cNvPicPr/>
          <p:nvPr/>
        </p:nvPicPr>
        <p:blipFill>
          <a:blip r:embed="rId8"/>
          <a:stretch/>
        </p:blipFill>
        <p:spPr>
          <a:xfrm>
            <a:off x="2560320" y="666720"/>
            <a:ext cx="2318040" cy="894240"/>
          </a:xfrm>
          <a:prstGeom prst="rect">
            <a:avLst/>
          </a:prstGeom>
          <a:ln>
            <a:noFill/>
          </a:ln>
        </p:spPr>
      </p:pic>
      <p:pic>
        <p:nvPicPr>
          <p:cNvPr id="216" name="Shape 120" descr=""/>
          <p:cNvPicPr/>
          <p:nvPr/>
        </p:nvPicPr>
        <p:blipFill>
          <a:blip r:embed="rId9"/>
          <a:stretch/>
        </p:blipFill>
        <p:spPr>
          <a:xfrm>
            <a:off x="4878720" y="207000"/>
            <a:ext cx="1273320" cy="1273320"/>
          </a:xfrm>
          <a:prstGeom prst="rect">
            <a:avLst/>
          </a:prstGeom>
          <a:ln>
            <a:noFill/>
          </a:ln>
        </p:spPr>
      </p:pic>
      <p:pic>
        <p:nvPicPr>
          <p:cNvPr id="217" name="Shape 121" descr=""/>
          <p:cNvPicPr/>
          <p:nvPr/>
        </p:nvPicPr>
        <p:blipFill>
          <a:blip r:embed="rId10"/>
          <a:stretch/>
        </p:blipFill>
        <p:spPr>
          <a:xfrm>
            <a:off x="4878720" y="3051720"/>
            <a:ext cx="3763440" cy="1145520"/>
          </a:xfrm>
          <a:prstGeom prst="rect">
            <a:avLst/>
          </a:prstGeom>
          <a:ln>
            <a:noFill/>
          </a:ln>
        </p:spPr>
      </p:pic>
      <p:pic>
        <p:nvPicPr>
          <p:cNvPr id="218" name="Shape 122" descr=""/>
          <p:cNvPicPr/>
          <p:nvPr/>
        </p:nvPicPr>
        <p:blipFill>
          <a:blip r:embed="rId11"/>
          <a:stretch/>
        </p:blipFill>
        <p:spPr>
          <a:xfrm>
            <a:off x="2701440" y="3311280"/>
            <a:ext cx="1764000" cy="9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Buyer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65040" indent="-298800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Travel around a network retrieving information about goods and services such as books, electronic components etc.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65040" indent="-298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Sometimes called </a:t>
            </a:r>
            <a:r>
              <a:rPr b="0" lang="en-GB" sz="2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Personal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98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  e-mail of  a user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98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Arrange Schedules (e.g. x.ai)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98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Assemble customized news reports for a user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98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Play computer games as the opponent of a user etc.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Monitoring and Surveillance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65040" indent="-298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Observe and report on equipment, usually computer systems, observe competitors' prices and relay them back to the company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040" indent="-298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NUJ is an example of this.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Mining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65040" indent="-298800"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information technology to find trends and patterns in a data warehouse that can be used to increase sales etc.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Intelligent Agents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Artificial Intelligence Models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Belief Desire Intention (BDI)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Agent Communication Language (ACL)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Prolog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Module Texts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Essential Reading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Wooldridge M (2009). An Introduction to MultiAgent Systems - Second Edition. John Wiley and Sons Ltd, May 2009.  ISBN 0 47149691X.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Recommended Reading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Stuart Russell, Peter Norvig (2010), Artificial Intelligence: A Modern Approach, 3rd Edition Prentice Hall, 2010, ISBN-13: 9780136042594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Presentations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https://goo.gl/kTrDMP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https://goo.gl/MDNvgW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https://goo.gl/umE3K0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https://goo.gl/UtPU4v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https://goo.gl/GOKI6h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https://goo.gl/ZehiQB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https://goo.gl/tMlyr9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Technical Partners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Shape 128" descr=""/>
          <p:cNvPicPr/>
          <p:nvPr/>
        </p:nvPicPr>
        <p:blipFill>
          <a:blip r:embed="rId1"/>
          <a:stretch/>
        </p:blipFill>
        <p:spPr>
          <a:xfrm>
            <a:off x="5995080" y="3416400"/>
            <a:ext cx="2480760" cy="992160"/>
          </a:xfrm>
          <a:prstGeom prst="rect">
            <a:avLst/>
          </a:prstGeom>
          <a:ln>
            <a:noFill/>
          </a:ln>
        </p:spPr>
      </p:pic>
      <p:pic>
        <p:nvPicPr>
          <p:cNvPr id="221" name="Shape 129" descr=""/>
          <p:cNvPicPr/>
          <p:nvPr/>
        </p:nvPicPr>
        <p:blipFill>
          <a:blip r:embed="rId2"/>
          <a:stretch/>
        </p:blipFill>
        <p:spPr>
          <a:xfrm>
            <a:off x="0" y="3200040"/>
            <a:ext cx="3886560" cy="1942920"/>
          </a:xfrm>
          <a:prstGeom prst="rect">
            <a:avLst/>
          </a:prstGeom>
          <a:ln>
            <a:noFill/>
          </a:ln>
        </p:spPr>
      </p:pic>
      <p:pic>
        <p:nvPicPr>
          <p:cNvPr id="222" name="Shape 130" descr=""/>
          <p:cNvPicPr/>
          <p:nvPr/>
        </p:nvPicPr>
        <p:blipFill>
          <a:blip r:embed="rId3"/>
          <a:stretch/>
        </p:blipFill>
        <p:spPr>
          <a:xfrm>
            <a:off x="4464360" y="1279440"/>
            <a:ext cx="3699360" cy="1146960"/>
          </a:xfrm>
          <a:prstGeom prst="rect">
            <a:avLst/>
          </a:prstGeom>
          <a:ln>
            <a:noFill/>
          </a:ln>
        </p:spPr>
      </p:pic>
      <p:pic>
        <p:nvPicPr>
          <p:cNvPr id="223" name="Shape 131" descr=""/>
          <p:cNvPicPr/>
          <p:nvPr/>
        </p:nvPicPr>
        <p:blipFill>
          <a:blip r:embed="rId4"/>
          <a:stretch/>
        </p:blipFill>
        <p:spPr>
          <a:xfrm>
            <a:off x="702720" y="1804320"/>
            <a:ext cx="2480760" cy="13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purpose of this module is to present the </a:t>
            </a:r>
            <a:r>
              <a:rPr b="0" lang="en-GB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theoretical foundations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agent technology, and to provide an understanding of the </a:t>
            </a:r>
            <a:r>
              <a:rPr b="0" lang="en-GB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and implementation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intelligent agents.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range of application areas will be considered, including domains such as e-commerce and interface agents.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Intelligent Agents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Artificial Intelligence Models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Belief Desire Intention (BDI)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Agent Communication Language (ACL)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 Agents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Prolog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an Agent?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a computer system that is </a:t>
            </a:r>
            <a:r>
              <a:rPr b="0" lang="en-GB" sz="27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situated in some environment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, and that is capable of </a:t>
            </a:r>
            <a:r>
              <a:rPr b="0" lang="en-GB" sz="27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autonomous action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 in this environment in order to meet its design objectives’. 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Autonomy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Agents operate </a:t>
            </a:r>
            <a:r>
              <a:rPr b="0" lang="en-GB" sz="27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without intervention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humans or others and have some kind of </a:t>
            </a:r>
            <a:r>
              <a:rPr b="0" lang="en-GB" sz="27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over their actions and internal state.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an Agent?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Shape 161" descr=""/>
          <p:cNvPicPr/>
          <p:nvPr/>
        </p:nvPicPr>
        <p:blipFill>
          <a:blip r:embed="rId1"/>
          <a:srcRect l="27794" t="59787" r="26557" b="16347"/>
          <a:stretch/>
        </p:blipFill>
        <p:spPr>
          <a:xfrm>
            <a:off x="1620360" y="1487880"/>
            <a:ext cx="5808240" cy="315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Agent Capabilities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82440" indent="-6120">
              <a:lnSpc>
                <a:spcPct val="100000"/>
              </a:lnSpc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An agent is expected to have some core capabilities: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440" indent="-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ymbol"/>
              <a:buChar char=""/>
            </a:pPr>
            <a:r>
              <a:rPr b="1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Reactivity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440" indent="-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ymbol"/>
              <a:buChar char=""/>
            </a:pPr>
            <a:r>
              <a:rPr b="1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Proactiveness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440" indent="-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Noto Symbol"/>
              <a:buChar char=""/>
            </a:pPr>
            <a:r>
              <a:rPr b="1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</a:rPr>
              <a:t>Social ability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2018-01-08T15:09:47Z</dcterms:modified>
  <cp:revision>1</cp:revision>
  <dc:subject/>
  <dc:title/>
</cp:coreProperties>
</file>