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Rambla"/>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Rambla-bold.fntdata"/><Relationship Id="rId41" Type="http://schemas.openxmlformats.org/officeDocument/2006/relationships/font" Target="fonts/Rambla-regular.fntdata"/><Relationship Id="rId22" Type="http://schemas.openxmlformats.org/officeDocument/2006/relationships/slide" Target="slides/slide18.xml"/><Relationship Id="rId44" Type="http://schemas.openxmlformats.org/officeDocument/2006/relationships/font" Target="fonts/Rambla-boldItalic.fntdata"/><Relationship Id="rId21" Type="http://schemas.openxmlformats.org/officeDocument/2006/relationships/slide" Target="slides/slide17.xml"/><Relationship Id="rId43" Type="http://schemas.openxmlformats.org/officeDocument/2006/relationships/font" Target="fonts/Rambla-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1" name="Shape 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3518400"/>
          </a:xfrm>
          <a:prstGeom prst="rect">
            <a:avLst/>
          </a:prstGeom>
          <a:solidFill>
            <a:schemeClr val="dk2"/>
          </a:solidFill>
          <a:ln>
            <a:noFill/>
          </a:ln>
        </p:spPr>
        <p:txBody>
          <a:bodyPr anchorCtr="0" anchor="ctr" bIns="45700" lIns="91425"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349660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1867781"/>
            <a:ext cx="7772400" cy="1648800"/>
          </a:xfrm>
          <a:prstGeom prst="rect">
            <a:avLst/>
          </a:prstGeom>
        </p:spPr>
        <p:txBody>
          <a:bodyPr anchorCtr="0" anchor="b" bIns="91425" lIns="91425"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3627027"/>
            <a:ext cx="7772400" cy="774300"/>
          </a:xfrm>
          <a:prstGeom prst="rect">
            <a:avLst/>
          </a:prstGeom>
        </p:spPr>
        <p:txBody>
          <a:bodyPr anchorCtr="0" anchor="t" bIns="91425" lIns="91425"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149900"/>
          </a:xfrm>
          <a:prstGeom prst="rect">
            <a:avLst/>
          </a:prstGeom>
          <a:solidFill>
            <a:srgbClr val="2388DB"/>
          </a:solidFill>
          <a:ln>
            <a:noFill/>
          </a:ln>
        </p:spPr>
        <p:txBody>
          <a:bodyPr anchorCtr="0" anchor="ctr" bIns="45700" lIns="91425"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05978"/>
            <a:ext cx="8229600" cy="857400"/>
          </a:xfrm>
          <a:prstGeom prst="rect">
            <a:avLst/>
          </a:prstGeom>
        </p:spPr>
        <p:txBody>
          <a:bodyPr anchorCtr="0" anchor="b" bIns="91425" lIns="91425"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200150"/>
            <a:ext cx="8229600" cy="3725700"/>
          </a:xfrm>
          <a:prstGeom prst="rect">
            <a:avLst/>
          </a:prstGeom>
        </p:spPr>
        <p:txBody>
          <a:bodyPr anchorCtr="0" anchor="t" bIns="91425" lIns="91425"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149900"/>
          </a:xfrm>
          <a:prstGeom prst="rect">
            <a:avLst/>
          </a:prstGeom>
          <a:solidFill>
            <a:schemeClr val="dk2"/>
          </a:solidFill>
          <a:ln>
            <a:noFill/>
          </a:ln>
        </p:spPr>
        <p:txBody>
          <a:bodyPr anchorCtr="0" anchor="ctr" bIns="45700" lIns="91425"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05978"/>
            <a:ext cx="8229600" cy="857400"/>
          </a:xfrm>
          <a:prstGeom prst="rect">
            <a:avLst/>
          </a:prstGeom>
        </p:spPr>
        <p:txBody>
          <a:bodyPr anchorCtr="0" anchor="b" bIns="91425" lIns="91425"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200150"/>
            <a:ext cx="3994500" cy="3725700"/>
          </a:xfrm>
          <a:prstGeom prst="rect">
            <a:avLst/>
          </a:prstGeom>
        </p:spPr>
        <p:txBody>
          <a:bodyPr anchorCtr="0" anchor="t" bIns="91425" lIns="91425"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200150"/>
            <a:ext cx="3994500" cy="3725700"/>
          </a:xfrm>
          <a:prstGeom prst="rect">
            <a:avLst/>
          </a:prstGeom>
        </p:spPr>
        <p:txBody>
          <a:bodyPr anchorCtr="0" anchor="t" bIns="91425" lIns="91425"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149900"/>
          </a:xfrm>
          <a:prstGeom prst="rect">
            <a:avLst/>
          </a:prstGeom>
          <a:solidFill>
            <a:srgbClr val="2388DB"/>
          </a:solidFill>
          <a:ln>
            <a:noFill/>
          </a:ln>
        </p:spPr>
        <p:txBody>
          <a:bodyPr anchorCtr="0" anchor="ctr" bIns="45700" lIns="91425"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05978"/>
            <a:ext cx="8229600" cy="857400"/>
          </a:xfrm>
          <a:prstGeom prst="rect">
            <a:avLst/>
          </a:prstGeom>
        </p:spPr>
        <p:txBody>
          <a:bodyPr anchorCtr="0" anchor="b" bIns="91425" lIns="91425"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4406309"/>
            <a:ext cx="8229600" cy="519600"/>
          </a:xfrm>
          <a:prstGeom prst="rect">
            <a:avLst/>
          </a:prstGeom>
        </p:spPr>
        <p:txBody>
          <a:bodyPr anchorCtr="0" anchor="t" bIns="91425" lIns="91425"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4406400"/>
          </a:xfrm>
          <a:prstGeom prst="rect">
            <a:avLst/>
          </a:prstGeom>
          <a:solidFill>
            <a:srgbClr val="2388DB"/>
          </a:solidFill>
          <a:ln>
            <a:noFill/>
          </a:ln>
        </p:spPr>
        <p:txBody>
          <a:bodyPr anchorCtr="0" anchor="ctr" bIns="45700" lIns="91425"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200150"/>
            <a:ext cx="8229600" cy="3725700"/>
          </a:xfrm>
          <a:prstGeom prst="rect">
            <a:avLst/>
          </a:prstGeom>
          <a:noFill/>
          <a:ln>
            <a:noFill/>
          </a:ln>
        </p:spPr>
        <p:txBody>
          <a:bodyPr anchorCtr="0" anchor="t" bIns="91425" lIns="91425"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4749851"/>
            <a:ext cx="548700" cy="393600"/>
          </a:xfrm>
          <a:prstGeom prst="rect">
            <a:avLst/>
          </a:prstGeom>
          <a:noFill/>
          <a:ln>
            <a:noFill/>
          </a:ln>
        </p:spPr>
        <p:txBody>
          <a:bodyPr anchorCtr="0" anchor="ctr" bIns="91425" lIns="91425" rIns="91425" wrap="square" tIns="91425">
            <a:noAutofit/>
          </a:bodyPr>
          <a:lstStyle/>
          <a:p>
            <a:pPr indent="0" lvl="0" marL="0" algn="r">
              <a:spcBef>
                <a:spcPts val="0"/>
              </a:spcBef>
              <a:spcAft>
                <a:spcPts val="0"/>
              </a:spcAft>
              <a:buNone/>
            </a:pPr>
            <a:fld id="{00000000-1234-1234-1234-123412341234}" type="slidenum">
              <a:rPr lang="en-GB" sz="1300">
                <a:solidFill>
                  <a:schemeClr val="dk2"/>
                </a:solidFill>
              </a:rPr>
              <a:t>‹#›</a:t>
            </a:fld>
            <a:endParaRPr sz="13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www.youtube.com/watch?v=XYGzRB4Pnq8" TargetMode="Externa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pic>
        <p:nvPicPr>
          <p:cNvPr id="44" name="Shape 44"/>
          <p:cNvPicPr preferRelativeResize="0"/>
          <p:nvPr/>
        </p:nvPicPr>
        <p:blipFill>
          <a:blip r:embed="rId3">
            <a:alphaModFix/>
          </a:blip>
          <a:stretch>
            <a:fillRect/>
          </a:stretch>
        </p:blipFill>
        <p:spPr>
          <a:xfrm>
            <a:off x="0" y="1"/>
            <a:ext cx="9144000" cy="3466847"/>
          </a:xfrm>
          <a:prstGeom prst="rect">
            <a:avLst/>
          </a:prstGeom>
          <a:noFill/>
          <a:ln>
            <a:noFill/>
          </a:ln>
        </p:spPr>
      </p:pic>
      <p:pic>
        <p:nvPicPr>
          <p:cNvPr id="45" name="Shape 45"/>
          <p:cNvPicPr preferRelativeResize="0"/>
          <p:nvPr/>
        </p:nvPicPr>
        <p:blipFill>
          <a:blip r:embed="rId4">
            <a:alphaModFix/>
          </a:blip>
          <a:stretch>
            <a:fillRect/>
          </a:stretch>
        </p:blipFill>
        <p:spPr>
          <a:xfrm>
            <a:off x="7092755" y="3627027"/>
            <a:ext cx="1959690" cy="1398819"/>
          </a:xfrm>
          <a:prstGeom prst="rect">
            <a:avLst/>
          </a:prstGeom>
          <a:noFill/>
          <a:ln>
            <a:noFill/>
          </a:ln>
        </p:spPr>
      </p:pic>
      <p:pic>
        <p:nvPicPr>
          <p:cNvPr id="46" name="Shape 46"/>
          <p:cNvPicPr preferRelativeResize="0"/>
          <p:nvPr/>
        </p:nvPicPr>
        <p:blipFill>
          <a:blip r:embed="rId5">
            <a:alphaModFix/>
          </a:blip>
          <a:stretch>
            <a:fillRect/>
          </a:stretch>
        </p:blipFill>
        <p:spPr>
          <a:xfrm>
            <a:off x="5137923" y="-1"/>
            <a:ext cx="4006077" cy="1142701"/>
          </a:xfrm>
          <a:prstGeom prst="rect">
            <a:avLst/>
          </a:prstGeom>
          <a:noFill/>
          <a:ln>
            <a:noFill/>
          </a:ln>
        </p:spPr>
      </p:pic>
      <p:sp>
        <p:nvSpPr>
          <p:cNvPr id="47" name="Shape 47"/>
          <p:cNvSpPr txBox="1"/>
          <p:nvPr>
            <p:ph type="ctrTitle"/>
          </p:nvPr>
        </p:nvSpPr>
        <p:spPr>
          <a:xfrm>
            <a:off x="685800" y="1867775"/>
            <a:ext cx="8168700" cy="16488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Intelligent Agents</a:t>
            </a:r>
            <a:endParaRPr/>
          </a:p>
        </p:txBody>
      </p:sp>
      <p:sp>
        <p:nvSpPr>
          <p:cNvPr id="48" name="Shape 48"/>
          <p:cNvSpPr txBox="1"/>
          <p:nvPr>
            <p:ph idx="1" type="subTitle"/>
          </p:nvPr>
        </p:nvSpPr>
        <p:spPr>
          <a:xfrm>
            <a:off x="685800" y="3627025"/>
            <a:ext cx="6407100" cy="1033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GB"/>
              <a:t>Artificial Intelligence</a:t>
            </a:r>
            <a:endParaRPr/>
          </a:p>
          <a:p>
            <a:pPr indent="0" lvl="0" marL="0">
              <a:spcBef>
                <a:spcPts val="0"/>
              </a:spcBef>
              <a:spcAft>
                <a:spcPts val="0"/>
              </a:spcAft>
              <a:buNone/>
            </a:pPr>
            <a:r>
              <a:rPr lang="en-GB" sz="1800"/>
              <a:t>Rachid Anane 2013 / Mark Tyers 2016</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Capabilities</a:t>
            </a:r>
            <a:endParaRPr/>
          </a:p>
        </p:txBody>
      </p:sp>
      <p:sp>
        <p:nvSpPr>
          <p:cNvPr id="102" name="Shape 102"/>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rtl="0">
              <a:spcBef>
                <a:spcPts val="600"/>
              </a:spcBef>
              <a:spcAft>
                <a:spcPts val="0"/>
              </a:spcAft>
              <a:buNone/>
            </a:pPr>
            <a:r>
              <a:rPr lang="en-GB"/>
              <a:t>Natural language processing </a:t>
            </a:r>
            <a:endParaRPr/>
          </a:p>
          <a:p>
            <a:pPr indent="0" lvl="0" marL="0" rtl="0">
              <a:spcBef>
                <a:spcPts val="600"/>
              </a:spcBef>
              <a:spcAft>
                <a:spcPts val="0"/>
              </a:spcAft>
              <a:buNone/>
            </a:pPr>
            <a:r>
              <a:rPr lang="en-GB"/>
              <a:t>Knowledge representation </a:t>
            </a:r>
            <a:endParaRPr/>
          </a:p>
          <a:p>
            <a:pPr indent="0" lvl="0" marL="0" rtl="0">
              <a:spcBef>
                <a:spcPts val="600"/>
              </a:spcBef>
              <a:spcAft>
                <a:spcPts val="0"/>
              </a:spcAft>
              <a:buNone/>
            </a:pPr>
            <a:r>
              <a:rPr lang="en-GB"/>
              <a:t>Automation reasoning (to use information to answer questions etc.)</a:t>
            </a:r>
            <a:endParaRPr/>
          </a:p>
          <a:p>
            <a:pPr indent="0" lvl="0" marL="0">
              <a:spcBef>
                <a:spcPts val="600"/>
              </a:spcBef>
              <a:spcAft>
                <a:spcPts val="0"/>
              </a:spcAft>
              <a:buNone/>
            </a:pPr>
            <a:r>
              <a:rPr lang="en-GB"/>
              <a:t>Machine learning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Turing Test</a:t>
            </a:r>
            <a:endParaRPr/>
          </a:p>
        </p:txBody>
      </p:sp>
      <p:pic>
        <p:nvPicPr>
          <p:cNvPr id="108" name="Shape 108"/>
          <p:cNvPicPr preferRelativeResize="0"/>
          <p:nvPr/>
        </p:nvPicPr>
        <p:blipFill rotWithShape="1">
          <a:blip r:embed="rId3">
            <a:alphaModFix/>
          </a:blip>
          <a:srcRect b="0" l="0" r="0" t="0"/>
          <a:stretch/>
        </p:blipFill>
        <p:spPr>
          <a:xfrm>
            <a:off x="1475851" y="1182200"/>
            <a:ext cx="6192300" cy="387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Total Turing Test</a:t>
            </a:r>
            <a:endParaRPr/>
          </a:p>
        </p:txBody>
      </p:sp>
      <p:sp>
        <p:nvSpPr>
          <p:cNvPr id="114" name="Shape 114"/>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a:spcBef>
                <a:spcPts val="600"/>
              </a:spcBef>
              <a:spcAft>
                <a:spcPts val="0"/>
              </a:spcAft>
              <a:buNone/>
            </a:pPr>
            <a:r>
              <a:rPr lang="en-GB"/>
              <a:t>Includes:</a:t>
            </a:r>
            <a:endParaRPr/>
          </a:p>
          <a:p>
            <a:pPr indent="0" lvl="0" marL="457200">
              <a:spcBef>
                <a:spcPts val="600"/>
              </a:spcBef>
              <a:spcAft>
                <a:spcPts val="0"/>
              </a:spcAft>
              <a:buNone/>
            </a:pPr>
            <a:r>
              <a:rPr lang="en-GB"/>
              <a:t>Linguistics</a:t>
            </a:r>
            <a:endParaRPr/>
          </a:p>
          <a:p>
            <a:pPr indent="0" lvl="0" marL="457200">
              <a:spcBef>
                <a:spcPts val="600"/>
              </a:spcBef>
              <a:spcAft>
                <a:spcPts val="0"/>
              </a:spcAft>
              <a:buNone/>
            </a:pPr>
            <a:r>
              <a:rPr lang="en-GB"/>
              <a:t>Robotics</a:t>
            </a:r>
            <a:endParaRPr/>
          </a:p>
          <a:p>
            <a:pPr indent="0" lvl="0" marL="0">
              <a:spcBef>
                <a:spcPts val="600"/>
              </a:spcBef>
              <a:spcAft>
                <a:spcPts val="0"/>
              </a:spcAft>
              <a:buClr>
                <a:schemeClr val="dk1"/>
              </a:buClr>
              <a:buSzPts val="1100"/>
              <a:buFont typeface="Arial"/>
              <a:buNone/>
            </a:pPr>
            <a:r>
              <a:rPr lang="en-GB"/>
              <a:t>To pass, the computer will also need</a:t>
            </a:r>
            <a:endParaRPr/>
          </a:p>
          <a:p>
            <a:pPr indent="0" lvl="0" marL="457200">
              <a:spcBef>
                <a:spcPts val="600"/>
              </a:spcBef>
              <a:spcAft>
                <a:spcPts val="0"/>
              </a:spcAft>
              <a:buClr>
                <a:schemeClr val="dk1"/>
              </a:buClr>
              <a:buSzPts val="1100"/>
              <a:buFont typeface="Arial"/>
              <a:buNone/>
            </a:pPr>
            <a:r>
              <a:rPr lang="en-GB"/>
              <a:t>Computer vision (to perceive objects)</a:t>
            </a:r>
            <a:endParaRPr/>
          </a:p>
          <a:p>
            <a:pPr indent="0" lvl="0" marL="457200">
              <a:spcBef>
                <a:spcPts val="600"/>
              </a:spcBef>
              <a:spcAft>
                <a:spcPts val="0"/>
              </a:spcAft>
              <a:buNone/>
            </a:pPr>
            <a:r>
              <a:rPr lang="en-GB"/>
              <a:t>Robotics (to move about)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8" name="Shape 118"/>
        <p:cNvGrpSpPr/>
        <p:nvPr/>
      </p:nvGrpSpPr>
      <p:grpSpPr>
        <a:xfrm>
          <a:off x="0" y="0"/>
          <a:ext cx="0" cy="0"/>
          <a:chOff x="0" y="0"/>
          <a:chExt cx="0" cy="0"/>
        </a:xfrm>
      </p:grpSpPr>
      <p:sp>
        <p:nvSpPr>
          <p:cNvPr descr="Subscribe to FilmTrailerZone: http://ow.ly/adpvg Like us on Facebook: http://ow.ly/rduc2 Follow us on Twitter: http://ow.ly/ay0gU  Ex Machina - Official Trailer (2015)  A young programmer is selected to participate in a breakthrough experiment in artificial intelligence by evaluating the human qualities of a breathtaking female A.I.  Release Date: April 10, 2015 Genre: Drama, Sci-Fi, Thriller Director: Alex Garland Writer: Alex Garland Stars: Domhnall Gleeson, Oscar Isaac, Alicia Vikander  Caleb Smith (Gleeson), a programmer at an internet-search giant, wins a competition to spend a week at the private mountain estate of the company's brilliant and reclusive CEO, Nathan Bateman (Isaac). Upon his arrival, Caleb learns that Nathan has chosen him to be the human component in a Turing Test - charging him with evaluating the capabilities, and ultimately the consciousness, of Nathan's latest experiment in artificial intelligence. That experiment is Ava (Vikander), a breathtaking A.I. whose emotional intelligence proves more sophisticated--and more deceptive--than the two men could have imagined.  Ex Machina official trailer courtesy of Universal Pictures." id="119" name="Shape 119" title="EX MACHINA Official Trailer (2015) [HD]">
            <a:hlinkClick r:id="rId3"/>
          </p:cNvPr>
          <p:cNvSpPr/>
          <p:nvPr/>
        </p:nvSpPr>
        <p:spPr>
          <a:xfrm>
            <a:off x="1143000" y="0"/>
            <a:ext cx="6858000" cy="5143500"/>
          </a:xfrm>
          <a:prstGeom prst="rect">
            <a:avLst/>
          </a:prstGeom>
          <a:blipFill>
            <a:blip r:embed="rId4">
              <a:alphaModFix/>
            </a:blip>
            <a:stretch>
              <a:fillRect/>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Systems that Think Rationally</a:t>
            </a:r>
            <a:endParaRPr/>
          </a:p>
        </p:txBody>
      </p:sp>
      <p:sp>
        <p:nvSpPr>
          <p:cNvPr id="125" name="Shape 125"/>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rtl="0">
              <a:spcBef>
                <a:spcPts val="600"/>
              </a:spcBef>
              <a:spcAft>
                <a:spcPts val="0"/>
              </a:spcAft>
              <a:buNone/>
            </a:pPr>
            <a:r>
              <a:rPr lang="en-GB" sz="2400"/>
              <a:t>Thinking rationally: based on </a:t>
            </a:r>
            <a:r>
              <a:rPr lang="en-GB" sz="2400">
                <a:solidFill>
                  <a:srgbClr val="0B5394"/>
                </a:solidFill>
              </a:rPr>
              <a:t>laws of thought</a:t>
            </a:r>
            <a:r>
              <a:rPr lang="en-GB" sz="2400"/>
              <a:t> which are supposed to govern the operation of the mind – logic</a:t>
            </a:r>
            <a:endParaRPr sz="2400"/>
          </a:p>
          <a:p>
            <a:pPr indent="0" lvl="0" marL="457200" rtl="0">
              <a:spcBef>
                <a:spcPts val="600"/>
              </a:spcBef>
              <a:spcAft>
                <a:spcPts val="0"/>
              </a:spcAft>
              <a:buClr>
                <a:schemeClr val="dk1"/>
              </a:buClr>
              <a:buFont typeface="Rambla"/>
              <a:buNone/>
            </a:pPr>
            <a:r>
              <a:rPr lang="en-GB" sz="2400"/>
              <a:t>E.g predicate calculus,  </a:t>
            </a:r>
            <a:endParaRPr sz="2400"/>
          </a:p>
          <a:p>
            <a:pPr indent="0" lvl="0" marL="0" rtl="0">
              <a:spcBef>
                <a:spcPts val="600"/>
              </a:spcBef>
              <a:spcAft>
                <a:spcPts val="0"/>
              </a:spcAft>
              <a:buNone/>
            </a:pPr>
            <a:r>
              <a:rPr lang="en-GB" sz="2400"/>
              <a:t>What are correct arguments/thought processes?</a:t>
            </a:r>
            <a:endParaRPr sz="2400"/>
          </a:p>
          <a:p>
            <a:pPr indent="0" lvl="0" marL="0" rtl="0">
              <a:spcBef>
                <a:spcPts val="600"/>
              </a:spcBef>
              <a:spcAft>
                <a:spcPts val="0"/>
              </a:spcAft>
              <a:buNone/>
            </a:pPr>
            <a:r>
              <a:rPr lang="en-GB" sz="2400"/>
              <a:t>Aristotle’s </a:t>
            </a:r>
            <a:r>
              <a:rPr lang="en-GB" sz="2400">
                <a:solidFill>
                  <a:srgbClr val="0B5394"/>
                </a:solidFill>
              </a:rPr>
              <a:t>syllogisms </a:t>
            </a:r>
            <a:r>
              <a:rPr lang="en-GB" sz="2400"/>
              <a:t>provide patterns argument structures, that always gave correct conclusions given correct premises:</a:t>
            </a:r>
            <a:endParaRPr sz="2400"/>
          </a:p>
          <a:p>
            <a:pPr indent="0" lvl="0" marL="457200" rtl="0">
              <a:spcBef>
                <a:spcPts val="600"/>
              </a:spcBef>
              <a:spcAft>
                <a:spcPts val="0"/>
              </a:spcAft>
              <a:buNone/>
            </a:pPr>
            <a:r>
              <a:rPr lang="en-GB" sz="2400"/>
              <a:t>e.g. Socrates is a man; all men are mortal; therefore Socrates is mortal.</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Problem with Thinking Rationally</a:t>
            </a:r>
            <a:endParaRPr/>
          </a:p>
        </p:txBody>
      </p:sp>
      <p:sp>
        <p:nvSpPr>
          <p:cNvPr id="131" name="Shape 131"/>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rtl="0">
              <a:spcBef>
                <a:spcPts val="600"/>
              </a:spcBef>
              <a:spcAft>
                <a:spcPts val="0"/>
              </a:spcAft>
              <a:buNone/>
            </a:pPr>
            <a:r>
              <a:rPr lang="en-GB"/>
              <a:t>It is difficult to take informal knowledge and state it in formal terms (required by logical notation)</a:t>
            </a:r>
            <a:endParaRPr/>
          </a:p>
          <a:p>
            <a:pPr indent="0" lvl="0" marL="0" rtl="0">
              <a:spcBef>
                <a:spcPts val="600"/>
              </a:spcBef>
              <a:spcAft>
                <a:spcPts val="0"/>
              </a:spcAft>
              <a:buNone/>
            </a:pPr>
            <a:r>
              <a:rPr lang="en-GB"/>
              <a:t>Solving a problem in principle is different from solving it in practice (e.g. limitations of computational resources)</a:t>
            </a:r>
            <a:endParaRPr/>
          </a:p>
          <a:p>
            <a:pPr indent="0" lvl="0" marL="0">
              <a:spcBef>
                <a:spcPts val="600"/>
              </a:spcBef>
              <a:spcAft>
                <a:spcPts val="0"/>
              </a:spcAft>
              <a:buNone/>
            </a:pPr>
            <a:r>
              <a:rPr lang="en-GB"/>
              <a:t>Uncertainty is difficult to take into consideration.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Systems that Act Rationally</a:t>
            </a:r>
            <a:endParaRPr/>
          </a:p>
        </p:txBody>
      </p:sp>
      <p:sp>
        <p:nvSpPr>
          <p:cNvPr id="137" name="Shape 137"/>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rtl="0">
              <a:spcBef>
                <a:spcPts val="600"/>
              </a:spcBef>
              <a:spcAft>
                <a:spcPts val="0"/>
              </a:spcAft>
              <a:buNone/>
            </a:pPr>
            <a:r>
              <a:rPr lang="en-GB" sz="2200"/>
              <a:t>Rational behaviour: doing the ‘right thing’</a:t>
            </a:r>
            <a:endParaRPr sz="2200"/>
          </a:p>
          <a:p>
            <a:pPr indent="0" lvl="0" marL="0" rtl="0">
              <a:spcBef>
                <a:spcPts val="600"/>
              </a:spcBef>
              <a:spcAft>
                <a:spcPts val="0"/>
              </a:spcAft>
              <a:buNone/>
            </a:pPr>
            <a:r>
              <a:rPr lang="en-GB" sz="2200"/>
              <a:t>The right thing: that which achieves one’s goals given one’s beliefs, or, that which is expected to maximise goal achievement, given the available information.</a:t>
            </a:r>
            <a:endParaRPr sz="2200"/>
          </a:p>
          <a:p>
            <a:pPr indent="0" lvl="0" marL="0" rtl="0">
              <a:spcBef>
                <a:spcPts val="600"/>
              </a:spcBef>
              <a:spcAft>
                <a:spcPts val="0"/>
              </a:spcAft>
              <a:buNone/>
            </a:pPr>
            <a:r>
              <a:rPr lang="en-GB" sz="2200"/>
              <a:t>Does not necessarily involve thinking (e.g blinking reflex) but thinking should be at the service of rational action. </a:t>
            </a:r>
            <a:endParaRPr sz="2200"/>
          </a:p>
          <a:p>
            <a:pPr indent="0" lvl="0" marL="0" rtl="0">
              <a:spcBef>
                <a:spcPts val="600"/>
              </a:spcBef>
              <a:spcAft>
                <a:spcPts val="0"/>
              </a:spcAft>
              <a:buNone/>
            </a:pPr>
            <a:r>
              <a:rPr lang="en-GB" sz="2200"/>
              <a:t>An agent may require thinking rationally to decide which action will achieve one’s goal.</a:t>
            </a:r>
            <a:endParaRPr sz="2200"/>
          </a:p>
          <a:p>
            <a:pPr indent="0" lvl="0" marL="0" rtl="0">
              <a:spcBef>
                <a:spcPts val="600"/>
              </a:spcBef>
              <a:spcAft>
                <a:spcPts val="0"/>
              </a:spcAft>
              <a:buNone/>
            </a:pPr>
            <a:r>
              <a:rPr lang="en-GB" sz="2200"/>
              <a:t>More general than the laws of thought  approach.</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Characteristics of Acting Rationally</a:t>
            </a:r>
            <a:endParaRPr/>
          </a:p>
        </p:txBody>
      </p:sp>
      <p:sp>
        <p:nvSpPr>
          <p:cNvPr id="143" name="Shape 143"/>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rtl="0">
              <a:spcBef>
                <a:spcPts val="600"/>
              </a:spcBef>
              <a:spcAft>
                <a:spcPts val="0"/>
              </a:spcAft>
              <a:buNone/>
            </a:pPr>
            <a:r>
              <a:rPr lang="en-GB" sz="2400"/>
              <a:t>A rational agent’s degree of intelligence might be characterised by:</a:t>
            </a:r>
            <a:endParaRPr sz="2400"/>
          </a:p>
          <a:p>
            <a:pPr indent="0" lvl="0" marL="457200" rtl="0">
              <a:spcBef>
                <a:spcPts val="600"/>
              </a:spcBef>
              <a:spcAft>
                <a:spcPts val="0"/>
              </a:spcAft>
              <a:buNone/>
            </a:pPr>
            <a:r>
              <a:rPr lang="en-GB" sz="2400"/>
              <a:t>ability to act rationally in a variety of circumstances</a:t>
            </a:r>
            <a:endParaRPr sz="2400"/>
          </a:p>
          <a:p>
            <a:pPr indent="0" lvl="0" marL="457200" rtl="0">
              <a:spcBef>
                <a:spcPts val="600"/>
              </a:spcBef>
              <a:spcAft>
                <a:spcPts val="0"/>
              </a:spcAft>
              <a:buNone/>
            </a:pPr>
            <a:r>
              <a:rPr lang="en-GB" sz="2400"/>
              <a:t>ability to adopt complex goals and balance their achievement</a:t>
            </a:r>
            <a:endParaRPr sz="2400"/>
          </a:p>
          <a:p>
            <a:pPr indent="0" lvl="0" marL="457200">
              <a:spcBef>
                <a:spcPts val="600"/>
              </a:spcBef>
              <a:spcAft>
                <a:spcPts val="0"/>
              </a:spcAft>
              <a:buNone/>
            </a:pPr>
            <a:r>
              <a:rPr lang="en-GB" sz="2400"/>
              <a:t>ability to adapt to new circumstances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Classes of Problems</a:t>
            </a:r>
            <a:endParaRPr/>
          </a:p>
        </p:txBody>
      </p:sp>
      <p:sp>
        <p:nvSpPr>
          <p:cNvPr id="149" name="Shape 149"/>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457200">
              <a:spcBef>
                <a:spcPts val="600"/>
              </a:spcBef>
              <a:spcAft>
                <a:spcPts val="0"/>
              </a:spcAft>
              <a:buNone/>
            </a:pPr>
            <a:r>
              <a:rPr lang="en-GB"/>
              <a:t>Problems that require search</a:t>
            </a:r>
            <a:endParaRPr/>
          </a:p>
          <a:p>
            <a:pPr indent="0" lvl="0" marL="457200">
              <a:spcBef>
                <a:spcPts val="600"/>
              </a:spcBef>
              <a:spcAft>
                <a:spcPts val="0"/>
              </a:spcAft>
              <a:buNone/>
            </a:pPr>
            <a:r>
              <a:rPr lang="en-GB"/>
              <a:t>Problems that are poorly specified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Problems that Require Search</a:t>
            </a:r>
            <a:endParaRPr/>
          </a:p>
        </p:txBody>
      </p:sp>
      <p:sp>
        <p:nvSpPr>
          <p:cNvPr id="155" name="Shape 155"/>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rtl="0">
              <a:spcBef>
                <a:spcPts val="600"/>
              </a:spcBef>
              <a:spcAft>
                <a:spcPts val="0"/>
              </a:spcAft>
              <a:buNone/>
            </a:pPr>
            <a:r>
              <a:rPr lang="en-GB" sz="2400"/>
              <a:t>no deterministic algorithm is known</a:t>
            </a:r>
            <a:endParaRPr sz="2400"/>
          </a:p>
          <a:p>
            <a:pPr indent="0" lvl="0" marL="0" rtl="0">
              <a:spcBef>
                <a:spcPts val="600"/>
              </a:spcBef>
              <a:spcAft>
                <a:spcPts val="0"/>
              </a:spcAft>
              <a:buNone/>
            </a:pPr>
            <a:r>
              <a:rPr lang="en-GB" sz="2400"/>
              <a:t>must use “trial and error”</a:t>
            </a:r>
            <a:endParaRPr sz="2400"/>
          </a:p>
          <a:p>
            <a:pPr indent="0" lvl="0" marL="0" rtl="0">
              <a:spcBef>
                <a:spcPts val="600"/>
              </a:spcBef>
              <a:spcAft>
                <a:spcPts val="0"/>
              </a:spcAft>
              <a:buNone/>
            </a:pPr>
            <a:r>
              <a:rPr lang="en-GB" sz="2400"/>
              <a:t>NP-hard problems all have this property</a:t>
            </a:r>
            <a:endParaRPr sz="2400"/>
          </a:p>
          <a:p>
            <a:pPr indent="0" lvl="0" marL="0" rtl="0">
              <a:spcBef>
                <a:spcPts val="600"/>
              </a:spcBef>
              <a:spcAft>
                <a:spcPts val="0"/>
              </a:spcAft>
              <a:buNone/>
            </a:pPr>
            <a:r>
              <a:rPr lang="en-GB" sz="2400"/>
              <a:t>e.g. scheduling courses as opposed to sorting a class</a:t>
            </a:r>
            <a:endParaRPr sz="2400"/>
          </a:p>
          <a:p>
            <a:pPr indent="0" lvl="0" marL="0">
              <a:spcBef>
                <a:spcPts val="60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Outline</a:t>
            </a:r>
            <a:endParaRPr/>
          </a:p>
        </p:txBody>
      </p:sp>
      <p:sp>
        <p:nvSpPr>
          <p:cNvPr id="54" name="Shape 54"/>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457200" rtl="0">
              <a:spcBef>
                <a:spcPts val="600"/>
              </a:spcBef>
              <a:spcAft>
                <a:spcPts val="0"/>
              </a:spcAft>
              <a:buNone/>
            </a:pPr>
            <a:r>
              <a:rPr lang="en-GB"/>
              <a:t>Definition of AI</a:t>
            </a:r>
            <a:endParaRPr/>
          </a:p>
          <a:p>
            <a:pPr indent="0" lvl="0" marL="457200" rtl="0">
              <a:spcBef>
                <a:spcPts val="600"/>
              </a:spcBef>
              <a:spcAft>
                <a:spcPts val="0"/>
              </a:spcAft>
              <a:buNone/>
            </a:pPr>
            <a:r>
              <a:rPr lang="en-GB"/>
              <a:t>AI models</a:t>
            </a:r>
            <a:endParaRPr/>
          </a:p>
          <a:p>
            <a:pPr indent="0" lvl="0" marL="457200" rtl="0">
              <a:spcBef>
                <a:spcPts val="600"/>
              </a:spcBef>
              <a:spcAft>
                <a:spcPts val="0"/>
              </a:spcAft>
              <a:buNone/>
            </a:pPr>
            <a:r>
              <a:rPr lang="en-GB"/>
              <a:t>AI examples</a:t>
            </a:r>
            <a:endParaRPr/>
          </a:p>
          <a:p>
            <a:pPr indent="0" lvl="0" marL="457200" rtl="0">
              <a:spcBef>
                <a:spcPts val="600"/>
              </a:spcBef>
              <a:spcAft>
                <a:spcPts val="0"/>
              </a:spcAft>
              <a:buNone/>
            </a:pPr>
            <a:r>
              <a:rPr lang="en-GB"/>
              <a:t>Eliza</a:t>
            </a:r>
            <a:endParaRPr/>
          </a:p>
          <a:p>
            <a:pPr indent="0" lvl="0" marL="457200" rtl="0">
              <a:spcBef>
                <a:spcPts val="600"/>
              </a:spcBef>
              <a:spcAft>
                <a:spcPts val="0"/>
              </a:spcAft>
              <a:buNone/>
            </a:pPr>
            <a:r>
              <a:rPr lang="en-GB"/>
              <a:t>AI Classification</a:t>
            </a:r>
            <a:endParaRPr/>
          </a:p>
          <a:p>
            <a:pPr indent="0" lvl="0" marL="457200">
              <a:spcBef>
                <a:spcPts val="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rtl="0">
              <a:spcBef>
                <a:spcPts val="0"/>
              </a:spcBef>
              <a:spcAft>
                <a:spcPts val="0"/>
              </a:spcAft>
              <a:buNone/>
            </a:pPr>
            <a:r>
              <a:rPr lang="en-GB"/>
              <a:t>Problems That are Poorly Specified</a:t>
            </a:r>
            <a:endParaRPr/>
          </a:p>
        </p:txBody>
      </p:sp>
      <p:sp>
        <p:nvSpPr>
          <p:cNvPr id="161" name="Shape 161"/>
          <p:cNvSpPr txBox="1"/>
          <p:nvPr>
            <p:ph idx="1" type="body"/>
          </p:nvPr>
        </p:nvSpPr>
        <p:spPr>
          <a:xfrm>
            <a:off x="457200" y="1200150"/>
            <a:ext cx="8686800" cy="3725700"/>
          </a:xfrm>
          <a:prstGeom prst="rect">
            <a:avLst/>
          </a:prstGeom>
        </p:spPr>
        <p:txBody>
          <a:bodyPr anchorCtr="0" anchor="t" bIns="91425" lIns="91425" rIns="91425" wrap="square" tIns="91425">
            <a:noAutofit/>
          </a:bodyPr>
          <a:lstStyle/>
          <a:p>
            <a:pPr indent="0" lvl="0" marL="0" rtl="0">
              <a:spcBef>
                <a:spcPts val="600"/>
              </a:spcBef>
              <a:spcAft>
                <a:spcPts val="0"/>
              </a:spcAft>
              <a:buNone/>
            </a:pPr>
            <a:r>
              <a:rPr lang="en-GB" sz="2400"/>
              <a:t>We do not have  a concise, exact problem specification</a:t>
            </a:r>
            <a:endParaRPr sz="2400"/>
          </a:p>
          <a:p>
            <a:pPr indent="0" lvl="0" marL="0" rtl="0">
              <a:spcBef>
                <a:spcPts val="600"/>
              </a:spcBef>
              <a:spcAft>
                <a:spcPts val="0"/>
              </a:spcAft>
              <a:buNone/>
            </a:pPr>
            <a:r>
              <a:rPr lang="en-GB" sz="2400"/>
              <a:t>We don't know what knowledge is needed to solve it</a:t>
            </a:r>
            <a:endParaRPr sz="2400"/>
          </a:p>
          <a:p>
            <a:pPr indent="0" lvl="0" marL="0" rtl="0">
              <a:spcBef>
                <a:spcPts val="600"/>
              </a:spcBef>
              <a:spcAft>
                <a:spcPts val="0"/>
              </a:spcAft>
              <a:buNone/>
            </a:pPr>
            <a:r>
              <a:rPr lang="en-GB" sz="2400"/>
              <a:t>We don't have the knowledge needed to solve it</a:t>
            </a:r>
            <a:endParaRPr sz="2400"/>
          </a:p>
          <a:p>
            <a:pPr indent="0" lvl="0" marL="0" rtl="0">
              <a:spcBef>
                <a:spcPts val="600"/>
              </a:spcBef>
              <a:spcAft>
                <a:spcPts val="0"/>
              </a:spcAft>
              <a:buNone/>
            </a:pPr>
            <a:r>
              <a:rPr lang="en-GB" sz="2400"/>
              <a:t>Our knowledge is imprecise and  inaccurate</a:t>
            </a:r>
            <a:endParaRPr sz="2400"/>
          </a:p>
          <a:p>
            <a:pPr indent="0" lvl="0" marL="0" rtl="0">
              <a:spcBef>
                <a:spcPts val="600"/>
              </a:spcBef>
              <a:spcAft>
                <a:spcPts val="0"/>
              </a:spcAft>
              <a:buNone/>
            </a:pPr>
            <a:r>
              <a:rPr lang="en-GB" sz="2400"/>
              <a:t>e.g.  explain integration to a human as opposed to factoring an integer</a:t>
            </a:r>
            <a:endParaRPr sz="2400"/>
          </a:p>
          <a:p>
            <a:pPr indent="0" lvl="0" marL="0" rtl="0">
              <a:spcBef>
                <a:spcPts val="600"/>
              </a:spcBef>
              <a:spcAft>
                <a:spcPts val="0"/>
              </a:spcAft>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A Set of Methods</a:t>
            </a:r>
            <a:endParaRPr/>
          </a:p>
        </p:txBody>
      </p:sp>
      <p:sp>
        <p:nvSpPr>
          <p:cNvPr id="167" name="Shape 167"/>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263525" lvl="0" marL="365125" rtl="0">
              <a:spcBef>
                <a:spcPts val="0"/>
              </a:spcBef>
              <a:spcAft>
                <a:spcPts val="0"/>
              </a:spcAft>
              <a:buClr>
                <a:srgbClr val="2DA2BF"/>
              </a:buClr>
              <a:buSzPts val="1632"/>
              <a:buFont typeface="Noto Symbol"/>
              <a:buChar char=""/>
            </a:pPr>
            <a:r>
              <a:rPr b="1" lang="en-GB" sz="2400">
                <a:latin typeface="Rambla"/>
                <a:ea typeface="Rambla"/>
                <a:cs typeface="Rambla"/>
                <a:sym typeface="Rambla"/>
              </a:rPr>
              <a:t>Use of general inference methods</a:t>
            </a:r>
            <a:endParaRPr sz="1400"/>
          </a:p>
          <a:p>
            <a:pPr indent="-239712" lvl="1" marL="620712" rtl="0">
              <a:spcBef>
                <a:spcPts val="300"/>
              </a:spcBef>
              <a:spcAft>
                <a:spcPts val="0"/>
              </a:spcAft>
              <a:buClr>
                <a:srgbClr val="2DA2BF"/>
              </a:buClr>
              <a:buSzPts val="2400"/>
              <a:buFont typeface="Verdana"/>
              <a:buChar char="◦"/>
            </a:pPr>
            <a:r>
              <a:rPr lang="en-GB">
                <a:latin typeface="Rambla"/>
                <a:ea typeface="Rambla"/>
                <a:cs typeface="Rambla"/>
                <a:sym typeface="Rambla"/>
              </a:rPr>
              <a:t>such as heuristic search, </a:t>
            </a:r>
            <a:endParaRPr sz="1400"/>
          </a:p>
          <a:p>
            <a:pPr indent="-239712" lvl="1" marL="620712" rtl="0">
              <a:spcBef>
                <a:spcPts val="300"/>
              </a:spcBef>
              <a:spcAft>
                <a:spcPts val="0"/>
              </a:spcAft>
              <a:buClr>
                <a:srgbClr val="2DA2BF"/>
              </a:buClr>
              <a:buSzPts val="2400"/>
              <a:buFont typeface="Verdana"/>
              <a:buChar char="◦"/>
            </a:pPr>
            <a:r>
              <a:rPr lang="en-GB">
                <a:latin typeface="Rambla"/>
                <a:ea typeface="Rambla"/>
                <a:cs typeface="Rambla"/>
                <a:sym typeface="Rambla"/>
              </a:rPr>
              <a:t>or resolution theorem proving</a:t>
            </a:r>
            <a:endParaRPr sz="1400"/>
          </a:p>
          <a:p>
            <a:pPr indent="-159893" lvl="0" marL="365125" rtl="0">
              <a:spcBef>
                <a:spcPts val="400"/>
              </a:spcBef>
              <a:spcAft>
                <a:spcPts val="0"/>
              </a:spcAft>
              <a:buClr>
                <a:srgbClr val="2DA2BF"/>
              </a:buClr>
              <a:buSzPts val="1632"/>
              <a:buFont typeface="Noto Symbol"/>
              <a:buNone/>
            </a:pPr>
            <a:r>
              <a:t/>
            </a:r>
            <a:endParaRPr sz="2400">
              <a:latin typeface="Rambla"/>
              <a:ea typeface="Rambla"/>
              <a:cs typeface="Rambla"/>
              <a:sym typeface="Rambla"/>
            </a:endParaRPr>
          </a:p>
          <a:p>
            <a:pPr indent="-263525" lvl="0" marL="365125" rtl="0">
              <a:spcBef>
                <a:spcPts val="400"/>
              </a:spcBef>
              <a:spcAft>
                <a:spcPts val="0"/>
              </a:spcAft>
              <a:buClr>
                <a:srgbClr val="2DA2BF"/>
              </a:buClr>
              <a:buSzPts val="1632"/>
              <a:buFont typeface="Noto Symbol"/>
              <a:buChar char=""/>
            </a:pPr>
            <a:r>
              <a:rPr b="1" lang="en-GB" sz="2400">
                <a:latin typeface="Rambla"/>
                <a:ea typeface="Rambla"/>
                <a:cs typeface="Rambla"/>
                <a:sym typeface="Rambla"/>
              </a:rPr>
              <a:t>Representation of knowledge in declarative form</a:t>
            </a:r>
            <a:endParaRPr sz="1400"/>
          </a:p>
          <a:p>
            <a:pPr indent="-239712" lvl="1" marL="620712" rtl="0">
              <a:spcBef>
                <a:spcPts val="300"/>
              </a:spcBef>
              <a:spcAft>
                <a:spcPts val="0"/>
              </a:spcAft>
              <a:buClr>
                <a:srgbClr val="2DA2BF"/>
              </a:buClr>
              <a:buSzPts val="2400"/>
              <a:buFont typeface="Verdana"/>
              <a:buChar char="◦"/>
            </a:pPr>
            <a:r>
              <a:rPr lang="en-GB">
                <a:latin typeface="Rambla"/>
                <a:ea typeface="Rambla"/>
                <a:cs typeface="Rambla"/>
                <a:sym typeface="Rambla"/>
              </a:rPr>
              <a:t>such as search spaces</a:t>
            </a:r>
            <a:endParaRPr sz="1400"/>
          </a:p>
          <a:p>
            <a:pPr indent="-239712" lvl="1" marL="620712" rtl="0">
              <a:spcBef>
                <a:spcPts val="300"/>
              </a:spcBef>
              <a:spcAft>
                <a:spcPts val="0"/>
              </a:spcAft>
              <a:buClr>
                <a:srgbClr val="2DA2BF"/>
              </a:buClr>
              <a:buSzPts val="2400"/>
              <a:buFont typeface="Verdana"/>
              <a:buChar char="◦"/>
            </a:pPr>
            <a:r>
              <a:rPr lang="en-GB">
                <a:latin typeface="Rambla"/>
                <a:ea typeface="Rambla"/>
                <a:cs typeface="Rambla"/>
                <a:sym typeface="Rambla"/>
              </a:rPr>
              <a:t>or systems of logical axioms</a:t>
            </a:r>
            <a:endParaRPr sz="1400"/>
          </a:p>
          <a:p>
            <a:pPr indent="0" lvl="0" marL="0">
              <a:spcBef>
                <a:spcPts val="6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Example: IBM Deep Blue</a:t>
            </a:r>
            <a:endParaRPr/>
          </a:p>
        </p:txBody>
      </p:sp>
      <p:sp>
        <p:nvSpPr>
          <p:cNvPr id="173" name="Shape 173"/>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rtl="0">
              <a:spcBef>
                <a:spcPts val="600"/>
              </a:spcBef>
              <a:spcAft>
                <a:spcPts val="0"/>
              </a:spcAft>
              <a:buNone/>
            </a:pPr>
            <a:r>
              <a:rPr lang="en-GB"/>
              <a:t>Chess Playing</a:t>
            </a:r>
            <a:endParaRPr/>
          </a:p>
          <a:p>
            <a:pPr indent="0" lvl="0" marL="457200" rtl="0">
              <a:spcBef>
                <a:spcPts val="600"/>
              </a:spcBef>
              <a:spcAft>
                <a:spcPts val="0"/>
              </a:spcAft>
              <a:buClr>
                <a:schemeClr val="dk1"/>
              </a:buClr>
              <a:buFont typeface="Rambla"/>
              <a:buNone/>
            </a:pPr>
            <a:r>
              <a:rPr i="1" lang="en-GB"/>
              <a:t>Perception</a:t>
            </a:r>
            <a:r>
              <a:rPr lang="en-GB"/>
              <a:t>: advanced features on the board</a:t>
            </a:r>
            <a:endParaRPr/>
          </a:p>
          <a:p>
            <a:pPr indent="0" lvl="0" marL="457200" rtl="0">
              <a:spcBef>
                <a:spcPts val="600"/>
              </a:spcBef>
              <a:spcAft>
                <a:spcPts val="0"/>
              </a:spcAft>
              <a:buClr>
                <a:schemeClr val="dk1"/>
              </a:buClr>
              <a:buFont typeface="Rambla"/>
              <a:buNone/>
            </a:pPr>
            <a:r>
              <a:rPr i="1" lang="en-GB"/>
              <a:t>Actions</a:t>
            </a:r>
            <a:r>
              <a:rPr lang="en-GB"/>
              <a:t>: choose a move</a:t>
            </a:r>
            <a:endParaRPr/>
          </a:p>
          <a:p>
            <a:pPr indent="0" lvl="0" marL="457200" rtl="0">
              <a:spcBef>
                <a:spcPts val="600"/>
              </a:spcBef>
              <a:spcAft>
                <a:spcPts val="0"/>
              </a:spcAft>
              <a:buNone/>
            </a:pPr>
            <a:r>
              <a:rPr i="1" lang="en-GB"/>
              <a:t>Reasoning</a:t>
            </a:r>
            <a:r>
              <a:rPr lang="en-GB"/>
              <a:t>: heuristics to evaluate board positions, search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Example: Microsoft Pathfinder</a:t>
            </a:r>
            <a:endParaRPr/>
          </a:p>
        </p:txBody>
      </p:sp>
      <p:sp>
        <p:nvSpPr>
          <p:cNvPr id="179" name="Shape 179"/>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rtl="0">
              <a:spcBef>
                <a:spcPts val="600"/>
              </a:spcBef>
              <a:spcAft>
                <a:spcPts val="0"/>
              </a:spcAft>
              <a:buNone/>
            </a:pPr>
            <a:r>
              <a:rPr lang="en-GB"/>
              <a:t>Medical Diagnosis</a:t>
            </a:r>
            <a:endParaRPr/>
          </a:p>
          <a:p>
            <a:pPr indent="0" lvl="0" marL="457200" rtl="0">
              <a:spcBef>
                <a:spcPts val="600"/>
              </a:spcBef>
              <a:spcAft>
                <a:spcPts val="0"/>
              </a:spcAft>
              <a:buClr>
                <a:schemeClr val="dk1"/>
              </a:buClr>
              <a:buFont typeface="Rambla"/>
              <a:buNone/>
            </a:pPr>
            <a:r>
              <a:rPr i="1" lang="en-GB"/>
              <a:t>Perception</a:t>
            </a:r>
            <a:r>
              <a:rPr lang="en-GB"/>
              <a:t>: symptoms, test results</a:t>
            </a:r>
            <a:endParaRPr/>
          </a:p>
          <a:p>
            <a:pPr indent="0" lvl="0" marL="457200" rtl="0">
              <a:spcBef>
                <a:spcPts val="600"/>
              </a:spcBef>
              <a:spcAft>
                <a:spcPts val="0"/>
              </a:spcAft>
              <a:buClr>
                <a:schemeClr val="dk1"/>
              </a:buClr>
              <a:buFont typeface="Rambla"/>
              <a:buNone/>
            </a:pPr>
            <a:r>
              <a:rPr i="1" lang="en-GB"/>
              <a:t>Actions</a:t>
            </a:r>
            <a:r>
              <a:rPr lang="en-GB"/>
              <a:t>: suggests tests, make diagnosis</a:t>
            </a:r>
            <a:endParaRPr/>
          </a:p>
          <a:p>
            <a:pPr indent="0" lvl="0" marL="457200" rtl="0">
              <a:spcBef>
                <a:spcPts val="600"/>
              </a:spcBef>
              <a:spcAft>
                <a:spcPts val="0"/>
              </a:spcAft>
              <a:buNone/>
            </a:pPr>
            <a:r>
              <a:rPr i="1" lang="en-GB"/>
              <a:t>Reasoning</a:t>
            </a:r>
            <a:r>
              <a:rPr lang="en-GB"/>
              <a:t>: Bayesian inference, machine learning, simulation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AlphaGo</a:t>
            </a:r>
            <a:endParaRPr/>
          </a:p>
        </p:txBody>
      </p:sp>
      <p:sp>
        <p:nvSpPr>
          <p:cNvPr id="185" name="Shape 185"/>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a:spcBef>
                <a:spcPts val="600"/>
              </a:spcBef>
              <a:spcAft>
                <a:spcPts val="0"/>
              </a:spcAft>
              <a:buNone/>
            </a:pPr>
            <a:r>
              <a:rPr lang="en-GB" sz="2400"/>
              <a:t>British AI Company</a:t>
            </a:r>
            <a:endParaRPr sz="2400"/>
          </a:p>
          <a:p>
            <a:pPr indent="0" lvl="0" marL="0">
              <a:spcBef>
                <a:spcPts val="600"/>
              </a:spcBef>
              <a:spcAft>
                <a:spcPts val="0"/>
              </a:spcAft>
              <a:buNone/>
            </a:pPr>
            <a:r>
              <a:rPr lang="en-GB" sz="2400"/>
              <a:t>Acquired by Google in 2014</a:t>
            </a:r>
            <a:endParaRPr sz="2400"/>
          </a:p>
          <a:p>
            <a:pPr indent="0" lvl="0" marL="0">
              <a:spcBef>
                <a:spcPts val="600"/>
              </a:spcBef>
              <a:spcAft>
                <a:spcPts val="0"/>
              </a:spcAft>
              <a:buNone/>
            </a:pPr>
            <a:r>
              <a:rPr lang="en-GB" sz="2400"/>
              <a:t>AI system powered by Google / DeepMind</a:t>
            </a:r>
            <a:endParaRPr sz="2400"/>
          </a:p>
          <a:p>
            <a:pPr indent="0" lvl="0" marL="0">
              <a:spcBef>
                <a:spcPts val="600"/>
              </a:spcBef>
              <a:spcAft>
                <a:spcPts val="0"/>
              </a:spcAft>
              <a:buNone/>
            </a:pPr>
            <a:r>
              <a:rPr lang="en-GB" sz="2400"/>
              <a:t>Beat world champion Go player 4-1</a:t>
            </a:r>
            <a:endParaRPr sz="2400"/>
          </a:p>
          <a:p>
            <a:pPr indent="0" lvl="0" marL="0">
              <a:spcBef>
                <a:spcPts val="600"/>
              </a:spcBef>
              <a:spcAft>
                <a:spcPts val="0"/>
              </a:spcAft>
              <a:buClr>
                <a:schemeClr val="dk1"/>
              </a:buClr>
              <a:buSzPts val="1100"/>
              <a:buFont typeface="Arial"/>
              <a:buNone/>
            </a:pPr>
            <a:r>
              <a:rPr lang="en-GB" sz="2400"/>
              <a:t>March 2016</a:t>
            </a:r>
            <a:endParaRPr sz="2400"/>
          </a:p>
        </p:txBody>
      </p:sp>
      <p:pic>
        <p:nvPicPr>
          <p:cNvPr id="186" name="Shape 186"/>
          <p:cNvPicPr preferRelativeResize="0"/>
          <p:nvPr/>
        </p:nvPicPr>
        <p:blipFill>
          <a:blip r:embed="rId3">
            <a:alphaModFix/>
          </a:blip>
          <a:stretch>
            <a:fillRect/>
          </a:stretch>
        </p:blipFill>
        <p:spPr>
          <a:xfrm>
            <a:off x="7328425" y="3399975"/>
            <a:ext cx="1642024" cy="16420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Example: Eliza (1966)</a:t>
            </a:r>
            <a:endParaRPr/>
          </a:p>
        </p:txBody>
      </p:sp>
      <p:sp>
        <p:nvSpPr>
          <p:cNvPr id="192" name="Shape 192"/>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350393" lvl="0" marL="365125" rtl="0">
              <a:spcBef>
                <a:spcPts val="600"/>
              </a:spcBef>
              <a:spcAft>
                <a:spcPts val="0"/>
              </a:spcAft>
              <a:buSzPts val="3000"/>
              <a:buChar char=""/>
            </a:pPr>
            <a:r>
              <a:rPr lang="en-GB"/>
              <a:t>ELIZA (Weizenbaum, 1966)</a:t>
            </a:r>
            <a:endParaRPr/>
          </a:p>
          <a:p>
            <a:pPr indent="-350393" lvl="0" marL="365125" rtl="0">
              <a:spcBef>
                <a:spcPts val="0"/>
              </a:spcBef>
              <a:spcAft>
                <a:spcPts val="0"/>
              </a:spcAft>
              <a:buSzPts val="3000"/>
              <a:buChar char=""/>
            </a:pPr>
            <a:r>
              <a:rPr lang="en-GB"/>
              <a:t>An early AI program that simulated the behaviour of a therapist.</a:t>
            </a:r>
            <a:endParaRPr/>
          </a:p>
          <a:p>
            <a:pPr indent="-350393" lvl="0" marL="365125" rtl="0">
              <a:spcBef>
                <a:spcPts val="0"/>
              </a:spcBef>
              <a:spcAft>
                <a:spcPts val="0"/>
              </a:spcAft>
              <a:buSzPts val="3000"/>
              <a:buChar char=""/>
            </a:pPr>
            <a:r>
              <a:rPr lang="en-GB"/>
              <a:t>ELIZA’s knowledge of both English and psychology was coded in a set of simple rules.</a:t>
            </a:r>
            <a:endParaRPr/>
          </a:p>
          <a:p>
            <a:pPr indent="0" lvl="0" marL="0" rtl="0">
              <a:spcBef>
                <a:spcPts val="600"/>
              </a:spcBef>
              <a:spcAft>
                <a:spcPts val="0"/>
              </a:spcAft>
              <a:buClr>
                <a:schemeClr val="dk1"/>
              </a:buClr>
              <a:buFont typeface="Rambla"/>
              <a:buNone/>
            </a:pPr>
            <a:r>
              <a:rPr lang="en-GB"/>
              <a:t> </a:t>
            </a:r>
            <a:endParaRPr/>
          </a:p>
          <a:p>
            <a:pPr indent="0" lvl="0" marL="0">
              <a:spcBef>
                <a:spcPts val="6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nvSpPr>
        <p:spPr>
          <a:xfrm>
            <a:off x="0" y="0"/>
            <a:ext cx="9075600" cy="51435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rPr b="1" lang="en-GB" sz="1600">
                <a:solidFill>
                  <a:srgbClr val="F3F3F3"/>
                </a:solidFill>
                <a:latin typeface="Droid Sans Mono"/>
                <a:ea typeface="Droid Sans Mono"/>
                <a:cs typeface="Droid Sans Mono"/>
                <a:sym typeface="Droid Sans Mono"/>
              </a:rPr>
              <a:t>Person</a:t>
            </a:r>
            <a:r>
              <a:rPr lang="en-GB" sz="1600">
                <a:solidFill>
                  <a:srgbClr val="F3F3F3"/>
                </a:solidFill>
                <a:latin typeface="Droid Sans Mono"/>
                <a:ea typeface="Droid Sans Mono"/>
                <a:cs typeface="Droid Sans Mono"/>
                <a:sym typeface="Droid Sans Mono"/>
              </a:rPr>
              <a:t>:	Men are all alike.</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ELIZA</a:t>
            </a:r>
            <a:r>
              <a:rPr lang="en-GB" sz="1600">
                <a:solidFill>
                  <a:srgbClr val="F3F3F3"/>
                </a:solidFill>
                <a:latin typeface="Droid Sans Mono"/>
                <a:ea typeface="Droid Sans Mono"/>
                <a:cs typeface="Droid Sans Mono"/>
                <a:sym typeface="Droid Sans Mono"/>
              </a:rPr>
              <a:t>:	In what way?</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Person</a:t>
            </a:r>
            <a:r>
              <a:rPr lang="en-GB" sz="1600">
                <a:solidFill>
                  <a:srgbClr val="F3F3F3"/>
                </a:solidFill>
                <a:latin typeface="Droid Sans Mono"/>
                <a:ea typeface="Droid Sans Mono"/>
                <a:cs typeface="Droid Sans Mono"/>
                <a:sym typeface="Droid Sans Mono"/>
              </a:rPr>
              <a:t>:	They’re always bugging us about something or other.</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ELIZA</a:t>
            </a:r>
            <a:r>
              <a:rPr lang="en-GB" sz="1600">
                <a:solidFill>
                  <a:srgbClr val="F3F3F3"/>
                </a:solidFill>
                <a:latin typeface="Droid Sans Mono"/>
                <a:ea typeface="Droid Sans Mono"/>
                <a:cs typeface="Droid Sans Mono"/>
                <a:sym typeface="Droid Sans Mono"/>
              </a:rPr>
              <a:t>:	Can you think of a specific example?</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Person:</a:t>
            </a:r>
            <a:r>
              <a:rPr lang="en-GB" sz="1600">
                <a:solidFill>
                  <a:srgbClr val="F3F3F3"/>
                </a:solidFill>
                <a:latin typeface="Droid Sans Mono"/>
                <a:ea typeface="Droid Sans Mono"/>
                <a:cs typeface="Droid Sans Mono"/>
                <a:sym typeface="Droid Sans Mono"/>
              </a:rPr>
              <a:t>	Well, my boyfriend made me come here.</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ELIZA:</a:t>
            </a:r>
            <a:r>
              <a:rPr lang="en-GB" sz="1600">
                <a:solidFill>
                  <a:srgbClr val="F3F3F3"/>
                </a:solidFill>
                <a:latin typeface="Droid Sans Mono"/>
                <a:ea typeface="Droid Sans Mono"/>
                <a:cs typeface="Droid Sans Mono"/>
                <a:sym typeface="Droid Sans Mono"/>
              </a:rPr>
              <a:t>	Your boyfriend made you come here.</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Person</a:t>
            </a:r>
            <a:r>
              <a:rPr lang="en-GB" sz="1600">
                <a:solidFill>
                  <a:srgbClr val="F3F3F3"/>
                </a:solidFill>
                <a:latin typeface="Droid Sans Mono"/>
                <a:ea typeface="Droid Sans Mono"/>
                <a:cs typeface="Droid Sans Mono"/>
                <a:sym typeface="Droid Sans Mono"/>
              </a:rPr>
              <a:t>:	He says, I’m depressed much of the time.</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ELIZA</a:t>
            </a:r>
            <a:r>
              <a:rPr lang="en-GB" sz="1600">
                <a:solidFill>
                  <a:srgbClr val="F3F3F3"/>
                </a:solidFill>
                <a:latin typeface="Droid Sans Mono"/>
                <a:ea typeface="Droid Sans Mono"/>
                <a:cs typeface="Droid Sans Mono"/>
                <a:sym typeface="Droid Sans Mono"/>
              </a:rPr>
              <a:t>:	I m sorry to hear you are depressed.</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Person</a:t>
            </a:r>
            <a:r>
              <a:rPr lang="en-GB" sz="1600">
                <a:solidFill>
                  <a:srgbClr val="F3F3F3"/>
                </a:solidFill>
                <a:latin typeface="Droid Sans Mono"/>
                <a:ea typeface="Droid Sans Mono"/>
                <a:cs typeface="Droid Sans Mono"/>
                <a:sym typeface="Droid Sans Mono"/>
              </a:rPr>
              <a:t>:	It’s true. I am unhappy.</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ELIZA:</a:t>
            </a:r>
            <a:r>
              <a:rPr lang="en-GB" sz="1600">
                <a:solidFill>
                  <a:srgbClr val="F3F3F3"/>
                </a:solidFill>
                <a:latin typeface="Droid Sans Mono"/>
                <a:ea typeface="Droid Sans Mono"/>
                <a:cs typeface="Droid Sans Mono"/>
                <a:sym typeface="Droid Sans Mono"/>
              </a:rPr>
              <a:t>	Do you think coming here will help you not to be unhappy?</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Person:	</a:t>
            </a:r>
            <a:r>
              <a:rPr lang="en-GB" sz="1600">
                <a:solidFill>
                  <a:srgbClr val="F3F3F3"/>
                </a:solidFill>
                <a:latin typeface="Droid Sans Mono"/>
                <a:ea typeface="Droid Sans Mono"/>
                <a:cs typeface="Droid Sans Mono"/>
                <a:sym typeface="Droid Sans Mono"/>
              </a:rPr>
              <a:t>I need some help,  that much seems certain.</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ELIZA:</a:t>
            </a:r>
            <a:r>
              <a:rPr lang="en-GB" sz="1600">
                <a:solidFill>
                  <a:srgbClr val="F3F3F3"/>
                </a:solidFill>
                <a:latin typeface="Droid Sans Mono"/>
                <a:ea typeface="Droid Sans Mono"/>
                <a:cs typeface="Droid Sans Mono"/>
                <a:sym typeface="Droid Sans Mono"/>
              </a:rPr>
              <a:t>	What would it mean to you if you got some help?</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Person:</a:t>
            </a:r>
            <a:r>
              <a:rPr lang="en-GB" sz="1600">
                <a:solidFill>
                  <a:srgbClr val="F3F3F3"/>
                </a:solidFill>
                <a:latin typeface="Droid Sans Mono"/>
                <a:ea typeface="Droid Sans Mono"/>
                <a:cs typeface="Droid Sans Mono"/>
                <a:sym typeface="Droid Sans Mono"/>
              </a:rPr>
              <a:t>	Perhaps I could learn to get along with my mother.</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ELIZA:</a:t>
            </a:r>
            <a:r>
              <a:rPr lang="en-GB" sz="1600">
                <a:solidFill>
                  <a:srgbClr val="F3F3F3"/>
                </a:solidFill>
                <a:latin typeface="Droid Sans Mono"/>
                <a:ea typeface="Droid Sans Mono"/>
                <a:cs typeface="Droid Sans Mono"/>
                <a:sym typeface="Droid Sans Mono"/>
              </a:rPr>
              <a:t>	Tell me more about your family.</a:t>
            </a:r>
            <a:endParaRPr sz="1600">
              <a:solidFill>
                <a:srgbClr val="F3F3F3"/>
              </a:solidFill>
              <a:latin typeface="Droid Sans Mono"/>
              <a:ea typeface="Droid Sans Mono"/>
              <a:cs typeface="Droid Sans Mono"/>
              <a:sym typeface="Droid Sans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nvSpPr>
        <p:spPr>
          <a:xfrm>
            <a:off x="0" y="0"/>
            <a:ext cx="9075600" cy="51435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rPr b="1" lang="en-GB" sz="1600">
                <a:solidFill>
                  <a:srgbClr val="F3F3F3"/>
                </a:solidFill>
                <a:latin typeface="Droid Sans Mono"/>
                <a:ea typeface="Droid Sans Mono"/>
                <a:cs typeface="Droid Sans Mono"/>
                <a:sym typeface="Droid Sans Mono"/>
              </a:rPr>
              <a:t>Person</a:t>
            </a:r>
            <a:r>
              <a:rPr lang="en-GB" sz="1600">
                <a:solidFill>
                  <a:srgbClr val="F3F3F3"/>
                </a:solidFill>
                <a:latin typeface="Droid Sans Mono"/>
                <a:ea typeface="Droid Sans Mono"/>
                <a:cs typeface="Droid Sans Mono"/>
                <a:sym typeface="Droid Sans Mono"/>
              </a:rPr>
              <a:t>:	Men are all </a:t>
            </a:r>
            <a:r>
              <a:rPr lang="en-GB" sz="1600" u="sng">
                <a:solidFill>
                  <a:srgbClr val="F3F3F3"/>
                </a:solidFill>
                <a:latin typeface="Droid Sans Mono"/>
                <a:ea typeface="Droid Sans Mono"/>
                <a:cs typeface="Droid Sans Mono"/>
                <a:sym typeface="Droid Sans Mono"/>
              </a:rPr>
              <a:t>alike</a:t>
            </a:r>
            <a:r>
              <a:rPr lang="en-GB" sz="1600">
                <a:solidFill>
                  <a:srgbClr val="F3F3F3"/>
                </a:solidFill>
                <a:latin typeface="Droid Sans Mono"/>
                <a:ea typeface="Droid Sans Mono"/>
                <a:cs typeface="Droid Sans Mono"/>
                <a:sym typeface="Droid Sans Mono"/>
              </a:rPr>
              <a:t>.</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ELIZA</a:t>
            </a:r>
            <a:r>
              <a:rPr lang="en-GB" sz="1600">
                <a:solidFill>
                  <a:srgbClr val="F3F3F3"/>
                </a:solidFill>
                <a:latin typeface="Droid Sans Mono"/>
                <a:ea typeface="Droid Sans Mono"/>
                <a:cs typeface="Droid Sans Mono"/>
                <a:sym typeface="Droid Sans Mono"/>
              </a:rPr>
              <a:t>:	In what way?</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Person</a:t>
            </a:r>
            <a:r>
              <a:rPr lang="en-GB" sz="1600">
                <a:solidFill>
                  <a:srgbClr val="F3F3F3"/>
                </a:solidFill>
                <a:latin typeface="Droid Sans Mono"/>
                <a:ea typeface="Droid Sans Mono"/>
                <a:cs typeface="Droid Sans Mono"/>
                <a:sym typeface="Droid Sans Mono"/>
              </a:rPr>
              <a:t>:	They’re </a:t>
            </a:r>
            <a:r>
              <a:rPr lang="en-GB" sz="1600" u="sng">
                <a:solidFill>
                  <a:srgbClr val="F3F3F3"/>
                </a:solidFill>
                <a:latin typeface="Droid Sans Mono"/>
                <a:ea typeface="Droid Sans Mono"/>
                <a:cs typeface="Droid Sans Mono"/>
                <a:sym typeface="Droid Sans Mono"/>
              </a:rPr>
              <a:t>always</a:t>
            </a:r>
            <a:r>
              <a:rPr lang="en-GB" sz="1600">
                <a:solidFill>
                  <a:srgbClr val="F3F3F3"/>
                </a:solidFill>
                <a:latin typeface="Droid Sans Mono"/>
                <a:ea typeface="Droid Sans Mono"/>
                <a:cs typeface="Droid Sans Mono"/>
                <a:sym typeface="Droid Sans Mono"/>
              </a:rPr>
              <a:t> bugging us about something or other.</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ELIZA</a:t>
            </a:r>
            <a:r>
              <a:rPr lang="en-GB" sz="1600">
                <a:solidFill>
                  <a:srgbClr val="F3F3F3"/>
                </a:solidFill>
                <a:latin typeface="Droid Sans Mono"/>
                <a:ea typeface="Droid Sans Mono"/>
                <a:cs typeface="Droid Sans Mono"/>
                <a:sym typeface="Droid Sans Mono"/>
              </a:rPr>
              <a:t>:	Can you think of a specific example?</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Person:</a:t>
            </a:r>
            <a:r>
              <a:rPr lang="en-GB" sz="1600">
                <a:solidFill>
                  <a:srgbClr val="F3F3F3"/>
                </a:solidFill>
                <a:latin typeface="Droid Sans Mono"/>
                <a:ea typeface="Droid Sans Mono"/>
                <a:cs typeface="Droid Sans Mono"/>
                <a:sym typeface="Droid Sans Mono"/>
              </a:rPr>
              <a:t>	Well, my </a:t>
            </a:r>
            <a:r>
              <a:rPr lang="en-GB" sz="1600" u="sng">
                <a:solidFill>
                  <a:srgbClr val="F3F3F3"/>
                </a:solidFill>
                <a:latin typeface="Droid Sans Mono"/>
                <a:ea typeface="Droid Sans Mono"/>
                <a:cs typeface="Droid Sans Mono"/>
                <a:sym typeface="Droid Sans Mono"/>
              </a:rPr>
              <a:t>boyfriend made me come here</a:t>
            </a:r>
            <a:r>
              <a:rPr lang="en-GB" sz="1600">
                <a:solidFill>
                  <a:srgbClr val="F3F3F3"/>
                </a:solidFill>
                <a:latin typeface="Droid Sans Mono"/>
                <a:ea typeface="Droid Sans Mono"/>
                <a:cs typeface="Droid Sans Mono"/>
                <a:sym typeface="Droid Sans Mono"/>
              </a:rPr>
              <a:t>.</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ELIZA:</a:t>
            </a:r>
            <a:r>
              <a:rPr lang="en-GB" sz="1600">
                <a:solidFill>
                  <a:srgbClr val="F3F3F3"/>
                </a:solidFill>
                <a:latin typeface="Droid Sans Mono"/>
                <a:ea typeface="Droid Sans Mono"/>
                <a:cs typeface="Droid Sans Mono"/>
                <a:sym typeface="Droid Sans Mono"/>
              </a:rPr>
              <a:t>	Your boyfriend made you come here.</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Person</a:t>
            </a:r>
            <a:r>
              <a:rPr lang="en-GB" sz="1600">
                <a:solidFill>
                  <a:srgbClr val="F3F3F3"/>
                </a:solidFill>
                <a:latin typeface="Droid Sans Mono"/>
                <a:ea typeface="Droid Sans Mono"/>
                <a:cs typeface="Droid Sans Mono"/>
                <a:sym typeface="Droid Sans Mono"/>
              </a:rPr>
              <a:t>:	He says, I’m </a:t>
            </a:r>
            <a:r>
              <a:rPr lang="en-GB" sz="1600" u="sng">
                <a:solidFill>
                  <a:srgbClr val="F3F3F3"/>
                </a:solidFill>
                <a:latin typeface="Droid Sans Mono"/>
                <a:ea typeface="Droid Sans Mono"/>
                <a:cs typeface="Droid Sans Mono"/>
                <a:sym typeface="Droid Sans Mono"/>
              </a:rPr>
              <a:t>depressed</a:t>
            </a:r>
            <a:r>
              <a:rPr lang="en-GB" sz="1600">
                <a:solidFill>
                  <a:srgbClr val="F3F3F3"/>
                </a:solidFill>
                <a:latin typeface="Droid Sans Mono"/>
                <a:ea typeface="Droid Sans Mono"/>
                <a:cs typeface="Droid Sans Mono"/>
                <a:sym typeface="Droid Sans Mono"/>
              </a:rPr>
              <a:t> much of the time.</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ELIZA</a:t>
            </a:r>
            <a:r>
              <a:rPr lang="en-GB" sz="1600">
                <a:solidFill>
                  <a:srgbClr val="F3F3F3"/>
                </a:solidFill>
                <a:latin typeface="Droid Sans Mono"/>
                <a:ea typeface="Droid Sans Mono"/>
                <a:cs typeface="Droid Sans Mono"/>
                <a:sym typeface="Droid Sans Mono"/>
              </a:rPr>
              <a:t>:	I m sorry to hear you are depressed.</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Person</a:t>
            </a:r>
            <a:r>
              <a:rPr lang="en-GB" sz="1600">
                <a:solidFill>
                  <a:srgbClr val="F3F3F3"/>
                </a:solidFill>
                <a:latin typeface="Droid Sans Mono"/>
                <a:ea typeface="Droid Sans Mono"/>
                <a:cs typeface="Droid Sans Mono"/>
                <a:sym typeface="Droid Sans Mono"/>
              </a:rPr>
              <a:t>:	It’s true. I am </a:t>
            </a:r>
            <a:r>
              <a:rPr lang="en-GB" sz="1600" u="sng">
                <a:solidFill>
                  <a:srgbClr val="F3F3F3"/>
                </a:solidFill>
                <a:latin typeface="Droid Sans Mono"/>
                <a:ea typeface="Droid Sans Mono"/>
                <a:cs typeface="Droid Sans Mono"/>
                <a:sym typeface="Droid Sans Mono"/>
              </a:rPr>
              <a:t>unhappy</a:t>
            </a:r>
            <a:r>
              <a:rPr lang="en-GB" sz="1600">
                <a:solidFill>
                  <a:srgbClr val="F3F3F3"/>
                </a:solidFill>
                <a:latin typeface="Droid Sans Mono"/>
                <a:ea typeface="Droid Sans Mono"/>
                <a:cs typeface="Droid Sans Mono"/>
                <a:sym typeface="Droid Sans Mono"/>
              </a:rPr>
              <a:t>.</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ELIZA:</a:t>
            </a:r>
            <a:r>
              <a:rPr lang="en-GB" sz="1600">
                <a:solidFill>
                  <a:srgbClr val="F3F3F3"/>
                </a:solidFill>
                <a:latin typeface="Droid Sans Mono"/>
                <a:ea typeface="Droid Sans Mono"/>
                <a:cs typeface="Droid Sans Mono"/>
                <a:sym typeface="Droid Sans Mono"/>
              </a:rPr>
              <a:t>	Do you think coming here will help you not to be unhappy?</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Person:	</a:t>
            </a:r>
            <a:r>
              <a:rPr lang="en-GB" sz="1600">
                <a:solidFill>
                  <a:srgbClr val="F3F3F3"/>
                </a:solidFill>
                <a:latin typeface="Droid Sans Mono"/>
                <a:ea typeface="Droid Sans Mono"/>
                <a:cs typeface="Droid Sans Mono"/>
                <a:sym typeface="Droid Sans Mono"/>
              </a:rPr>
              <a:t>I need some help,  that much seems certain.</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ELIZA:</a:t>
            </a:r>
            <a:r>
              <a:rPr lang="en-GB" sz="1600">
                <a:solidFill>
                  <a:srgbClr val="F3F3F3"/>
                </a:solidFill>
                <a:latin typeface="Droid Sans Mono"/>
                <a:ea typeface="Droid Sans Mono"/>
                <a:cs typeface="Droid Sans Mono"/>
                <a:sym typeface="Droid Sans Mono"/>
              </a:rPr>
              <a:t>	What would it mean to you if you got some help?</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Person:</a:t>
            </a:r>
            <a:r>
              <a:rPr lang="en-GB" sz="1600">
                <a:solidFill>
                  <a:srgbClr val="F3F3F3"/>
                </a:solidFill>
                <a:latin typeface="Droid Sans Mono"/>
                <a:ea typeface="Droid Sans Mono"/>
                <a:cs typeface="Droid Sans Mono"/>
                <a:sym typeface="Droid Sans Mono"/>
              </a:rPr>
              <a:t>	Perhaps I could learn to get along with my </a:t>
            </a:r>
            <a:r>
              <a:rPr lang="en-GB" sz="1600" u="sng">
                <a:solidFill>
                  <a:srgbClr val="F3F3F3"/>
                </a:solidFill>
                <a:latin typeface="Droid Sans Mono"/>
                <a:ea typeface="Droid Sans Mono"/>
                <a:cs typeface="Droid Sans Mono"/>
                <a:sym typeface="Droid Sans Mono"/>
              </a:rPr>
              <a:t>mother</a:t>
            </a:r>
            <a:r>
              <a:rPr lang="en-GB" sz="1600">
                <a:solidFill>
                  <a:srgbClr val="F3F3F3"/>
                </a:solidFill>
                <a:latin typeface="Droid Sans Mono"/>
                <a:ea typeface="Droid Sans Mono"/>
                <a:cs typeface="Droid Sans Mono"/>
                <a:sym typeface="Droid Sans Mono"/>
              </a:rPr>
              <a:t>.</a:t>
            </a:r>
            <a:endParaRPr sz="1600">
              <a:solidFill>
                <a:srgbClr val="F3F3F3"/>
              </a:solidFill>
              <a:latin typeface="Droid Sans Mono"/>
              <a:ea typeface="Droid Sans Mono"/>
              <a:cs typeface="Droid Sans Mono"/>
              <a:sym typeface="Droid Sans Mono"/>
            </a:endParaRPr>
          </a:p>
          <a:p>
            <a:pPr indent="0" lvl="0" marL="0" rtl="0">
              <a:spcBef>
                <a:spcPts val="400"/>
              </a:spcBef>
              <a:spcAft>
                <a:spcPts val="0"/>
              </a:spcAft>
              <a:buNone/>
            </a:pPr>
            <a:r>
              <a:rPr b="1" lang="en-GB" sz="1600">
                <a:solidFill>
                  <a:srgbClr val="F3F3F3"/>
                </a:solidFill>
                <a:latin typeface="Droid Sans Mono"/>
                <a:ea typeface="Droid Sans Mono"/>
                <a:cs typeface="Droid Sans Mono"/>
                <a:sym typeface="Droid Sans Mono"/>
              </a:rPr>
              <a:t>ELIZA:</a:t>
            </a:r>
            <a:r>
              <a:rPr lang="en-GB" sz="1600">
                <a:solidFill>
                  <a:srgbClr val="F3F3F3"/>
                </a:solidFill>
                <a:latin typeface="Droid Sans Mono"/>
                <a:ea typeface="Droid Sans Mono"/>
                <a:cs typeface="Droid Sans Mono"/>
                <a:sym typeface="Droid Sans Mono"/>
              </a:rPr>
              <a:t>	Tell me more about your family.</a:t>
            </a:r>
            <a:endParaRPr sz="1600">
              <a:solidFill>
                <a:srgbClr val="F3F3F3"/>
              </a:solidFill>
              <a:latin typeface="Droid Sans Mono"/>
              <a:ea typeface="Droid Sans Mono"/>
              <a:cs typeface="Droid Sans Mono"/>
              <a:sym typeface="Droid Sans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ELISA-Like Rules</a:t>
            </a:r>
            <a:endParaRPr/>
          </a:p>
        </p:txBody>
      </p:sp>
      <p:sp>
        <p:nvSpPr>
          <p:cNvPr id="208" name="Shape 208"/>
          <p:cNvSpPr txBox="1"/>
          <p:nvPr>
            <p:ph idx="1" type="body"/>
          </p:nvPr>
        </p:nvSpPr>
        <p:spPr>
          <a:xfrm>
            <a:off x="457200" y="1200150"/>
            <a:ext cx="8686800" cy="3725700"/>
          </a:xfrm>
          <a:prstGeom prst="rect">
            <a:avLst/>
          </a:prstGeom>
        </p:spPr>
        <p:txBody>
          <a:bodyPr anchorCtr="0" anchor="t" bIns="91425" lIns="91425" rIns="91425" wrap="square" tIns="91425">
            <a:noAutofit/>
          </a:bodyPr>
          <a:lstStyle/>
          <a:p>
            <a:pPr indent="0" lvl="0" marL="0" rtl="0">
              <a:spcBef>
                <a:spcPts val="600"/>
              </a:spcBef>
              <a:spcAft>
                <a:spcPts val="0"/>
              </a:spcAft>
              <a:buClr>
                <a:schemeClr val="dk1"/>
              </a:buClr>
              <a:buFont typeface="Rambla"/>
              <a:buNone/>
            </a:pPr>
            <a:r>
              <a:rPr lang="en-GB" sz="1800">
                <a:latin typeface="Droid Sans Mono"/>
                <a:ea typeface="Droid Sans Mono"/>
                <a:cs typeface="Droid Sans Mono"/>
                <a:sym typeface="Droid Sans Mono"/>
              </a:rPr>
              <a:t>Some ELIZA-like rules</a:t>
            </a:r>
            <a:endParaRPr sz="1800">
              <a:latin typeface="Droid Sans Mono"/>
              <a:ea typeface="Droid Sans Mono"/>
              <a:cs typeface="Droid Sans Mono"/>
              <a:sym typeface="Droid Sans Mono"/>
            </a:endParaRPr>
          </a:p>
          <a:p>
            <a:pPr indent="0" lvl="0" marL="0" rtl="0">
              <a:spcBef>
                <a:spcPts val="600"/>
              </a:spcBef>
              <a:spcAft>
                <a:spcPts val="0"/>
              </a:spcAft>
              <a:buClr>
                <a:schemeClr val="dk1"/>
              </a:buClr>
              <a:buFont typeface="Rambla"/>
              <a:buNone/>
            </a:pPr>
            <a:r>
              <a:rPr lang="en-GB" sz="1800">
                <a:latin typeface="Droid Sans Mono"/>
                <a:ea typeface="Droid Sans Mono"/>
                <a:cs typeface="Droid Sans Mono"/>
                <a:sym typeface="Droid Sans Mono"/>
              </a:rPr>
              <a:t> </a:t>
            </a:r>
            <a:endParaRPr sz="1800">
              <a:latin typeface="Droid Sans Mono"/>
              <a:ea typeface="Droid Sans Mono"/>
              <a:cs typeface="Droid Sans Mono"/>
              <a:sym typeface="Droid Sans Mono"/>
            </a:endParaRPr>
          </a:p>
          <a:p>
            <a:pPr indent="0" lvl="0" marL="0" rtl="0">
              <a:spcBef>
                <a:spcPts val="600"/>
              </a:spcBef>
              <a:spcAft>
                <a:spcPts val="0"/>
              </a:spcAft>
              <a:buClr>
                <a:schemeClr val="dk1"/>
              </a:buClr>
              <a:buFont typeface="Rambla"/>
              <a:buNone/>
            </a:pPr>
            <a:r>
              <a:rPr lang="en-GB" sz="1800">
                <a:latin typeface="Droid Sans Mono"/>
                <a:ea typeface="Droid Sans Mono"/>
                <a:cs typeface="Droid Sans Mono"/>
                <a:sym typeface="Droid Sans Mono"/>
              </a:rPr>
              <a:t>(</a:t>
            </a:r>
            <a:r>
              <a:rPr b="1" lang="en-GB" sz="1800">
                <a:latin typeface="Droid Sans Mono"/>
                <a:ea typeface="Droid Sans Mono"/>
                <a:cs typeface="Droid Sans Mono"/>
                <a:sym typeface="Droid Sans Mono"/>
              </a:rPr>
              <a:t>X</a:t>
            </a:r>
            <a:r>
              <a:rPr lang="en-GB" sz="1800">
                <a:latin typeface="Droid Sans Mono"/>
                <a:ea typeface="Droid Sans Mono"/>
                <a:cs typeface="Droid Sans Mono"/>
                <a:sym typeface="Droid Sans Mono"/>
              </a:rPr>
              <a:t> me </a:t>
            </a:r>
            <a:r>
              <a:rPr b="1" lang="en-GB" sz="1800">
                <a:latin typeface="Droid Sans Mono"/>
                <a:ea typeface="Droid Sans Mono"/>
                <a:cs typeface="Droid Sans Mono"/>
                <a:sym typeface="Droid Sans Mono"/>
              </a:rPr>
              <a:t>Y</a:t>
            </a:r>
            <a:r>
              <a:rPr lang="en-GB" sz="1800">
                <a:latin typeface="Droid Sans Mono"/>
                <a:ea typeface="Droid Sans Mono"/>
                <a:cs typeface="Droid Sans Mono"/>
                <a:sym typeface="Droid Sans Mono"/>
              </a:rPr>
              <a:t>) → (</a:t>
            </a:r>
            <a:r>
              <a:rPr b="1" lang="en-GB" sz="1800">
                <a:latin typeface="Droid Sans Mono"/>
                <a:ea typeface="Droid Sans Mono"/>
                <a:cs typeface="Droid Sans Mono"/>
                <a:sym typeface="Droid Sans Mono"/>
              </a:rPr>
              <a:t>X</a:t>
            </a:r>
            <a:r>
              <a:rPr lang="en-GB" sz="1800">
                <a:latin typeface="Droid Sans Mono"/>
                <a:ea typeface="Droid Sans Mono"/>
                <a:cs typeface="Droid Sans Mono"/>
                <a:sym typeface="Droid Sans Mono"/>
              </a:rPr>
              <a:t> you </a:t>
            </a:r>
            <a:r>
              <a:rPr b="1" lang="en-GB" sz="1800">
                <a:latin typeface="Droid Sans Mono"/>
                <a:ea typeface="Droid Sans Mono"/>
                <a:cs typeface="Droid Sans Mono"/>
                <a:sym typeface="Droid Sans Mono"/>
              </a:rPr>
              <a:t>Y</a:t>
            </a:r>
            <a:r>
              <a:rPr lang="en-GB" sz="1800">
                <a:latin typeface="Droid Sans Mono"/>
                <a:ea typeface="Droid Sans Mono"/>
                <a:cs typeface="Droid Sans Mono"/>
                <a:sym typeface="Droid Sans Mono"/>
              </a:rPr>
              <a:t>)</a:t>
            </a:r>
            <a:endParaRPr sz="1800">
              <a:latin typeface="Droid Sans Mono"/>
              <a:ea typeface="Droid Sans Mono"/>
              <a:cs typeface="Droid Sans Mono"/>
              <a:sym typeface="Droid Sans Mono"/>
            </a:endParaRPr>
          </a:p>
          <a:p>
            <a:pPr indent="0" lvl="0" marL="0" rtl="0">
              <a:spcBef>
                <a:spcPts val="600"/>
              </a:spcBef>
              <a:spcAft>
                <a:spcPts val="0"/>
              </a:spcAft>
              <a:buClr>
                <a:schemeClr val="dk1"/>
              </a:buClr>
              <a:buFont typeface="Rambla"/>
              <a:buNone/>
            </a:pPr>
            <a:r>
              <a:rPr lang="en-GB" sz="1800">
                <a:latin typeface="Droid Sans Mono"/>
                <a:ea typeface="Droid Sans Mono"/>
                <a:cs typeface="Droid Sans Mono"/>
                <a:sym typeface="Droid Sans Mono"/>
              </a:rPr>
              <a:t>(I remember </a:t>
            </a:r>
            <a:r>
              <a:rPr b="1" lang="en-GB" sz="1800">
                <a:latin typeface="Droid Sans Mono"/>
                <a:ea typeface="Droid Sans Mono"/>
                <a:cs typeface="Droid Sans Mono"/>
                <a:sym typeface="Droid Sans Mono"/>
              </a:rPr>
              <a:t>X</a:t>
            </a:r>
            <a:r>
              <a:rPr lang="en-GB" sz="1800">
                <a:latin typeface="Droid Sans Mono"/>
                <a:ea typeface="Droid Sans Mono"/>
                <a:cs typeface="Droid Sans Mono"/>
                <a:sym typeface="Droid Sans Mono"/>
              </a:rPr>
              <a:t>) → (Why do you remember </a:t>
            </a:r>
            <a:r>
              <a:rPr b="1" lang="en-GB" sz="1800">
                <a:latin typeface="Droid Sans Mono"/>
                <a:ea typeface="Droid Sans Mono"/>
                <a:cs typeface="Droid Sans Mono"/>
                <a:sym typeface="Droid Sans Mono"/>
              </a:rPr>
              <a:t>X</a:t>
            </a:r>
            <a:r>
              <a:rPr lang="en-GB" sz="1800">
                <a:latin typeface="Droid Sans Mono"/>
                <a:ea typeface="Droid Sans Mono"/>
                <a:cs typeface="Droid Sans Mono"/>
                <a:sym typeface="Droid Sans Mono"/>
              </a:rPr>
              <a:t> just now)</a:t>
            </a:r>
            <a:endParaRPr sz="1800">
              <a:latin typeface="Droid Sans Mono"/>
              <a:ea typeface="Droid Sans Mono"/>
              <a:cs typeface="Droid Sans Mono"/>
              <a:sym typeface="Droid Sans Mono"/>
            </a:endParaRPr>
          </a:p>
          <a:p>
            <a:pPr indent="0" lvl="0" marL="0" rtl="0">
              <a:spcBef>
                <a:spcPts val="600"/>
              </a:spcBef>
              <a:spcAft>
                <a:spcPts val="0"/>
              </a:spcAft>
              <a:buClr>
                <a:schemeClr val="dk1"/>
              </a:buClr>
              <a:buFont typeface="Rambla"/>
              <a:buNone/>
            </a:pPr>
            <a:r>
              <a:rPr lang="en-GB" sz="1800">
                <a:latin typeface="Droid Sans Mono"/>
                <a:ea typeface="Droid Sans Mono"/>
                <a:cs typeface="Droid Sans Mono"/>
                <a:sym typeface="Droid Sans Mono"/>
              </a:rPr>
              <a:t>(My {family-member} is </a:t>
            </a:r>
            <a:r>
              <a:rPr b="1" lang="en-GB" sz="1800">
                <a:latin typeface="Droid Sans Mono"/>
                <a:ea typeface="Droid Sans Mono"/>
                <a:cs typeface="Droid Sans Mono"/>
                <a:sym typeface="Droid Sans Mono"/>
              </a:rPr>
              <a:t>Y</a:t>
            </a:r>
            <a:r>
              <a:rPr lang="en-GB" sz="1800">
                <a:latin typeface="Droid Sans Mono"/>
                <a:ea typeface="Droid Sans Mono"/>
                <a:cs typeface="Droid Sans Mono"/>
                <a:sym typeface="Droid Sans Mono"/>
              </a:rPr>
              <a:t>) → (Who else in your family is </a:t>
            </a:r>
            <a:r>
              <a:rPr b="1" lang="en-GB" sz="1800">
                <a:latin typeface="Droid Sans Mono"/>
                <a:ea typeface="Droid Sans Mono"/>
                <a:cs typeface="Droid Sans Mono"/>
                <a:sym typeface="Droid Sans Mono"/>
              </a:rPr>
              <a:t>Y</a:t>
            </a:r>
            <a:r>
              <a:rPr lang="en-GB" sz="1800">
                <a:latin typeface="Droid Sans Mono"/>
                <a:ea typeface="Droid Sans Mono"/>
                <a:cs typeface="Droid Sans Mono"/>
                <a:sym typeface="Droid Sans Mono"/>
              </a:rPr>
              <a:t>)</a:t>
            </a:r>
            <a:endParaRPr sz="1800">
              <a:latin typeface="Droid Sans Mono"/>
              <a:ea typeface="Droid Sans Mono"/>
              <a:cs typeface="Droid Sans Mono"/>
              <a:sym typeface="Droid Sans Mono"/>
            </a:endParaRPr>
          </a:p>
          <a:p>
            <a:pPr indent="0" lvl="0" marL="0" rtl="0">
              <a:spcBef>
                <a:spcPts val="600"/>
              </a:spcBef>
              <a:spcAft>
                <a:spcPts val="0"/>
              </a:spcAft>
              <a:buClr>
                <a:schemeClr val="dk1"/>
              </a:buClr>
              <a:buFont typeface="Rambla"/>
              <a:buNone/>
            </a:pPr>
            <a:r>
              <a:rPr lang="en-GB" sz="1800">
                <a:latin typeface="Droid Sans Mono"/>
                <a:ea typeface="Droid Sans Mono"/>
                <a:cs typeface="Droid Sans Mono"/>
                <a:sym typeface="Droid Sans Mono"/>
              </a:rPr>
              <a:t> </a:t>
            </a:r>
            <a:endParaRPr sz="1800">
              <a:latin typeface="Droid Sans Mono"/>
              <a:ea typeface="Droid Sans Mono"/>
              <a:cs typeface="Droid Sans Mono"/>
              <a:sym typeface="Droid Sans Mono"/>
            </a:endParaRPr>
          </a:p>
          <a:p>
            <a:pPr indent="0" lvl="0" marL="0" rtl="0">
              <a:spcBef>
                <a:spcPts val="600"/>
              </a:spcBef>
              <a:spcAft>
                <a:spcPts val="0"/>
              </a:spcAft>
              <a:buClr>
                <a:schemeClr val="dk1"/>
              </a:buClr>
              <a:buFont typeface="Rambla"/>
              <a:buNone/>
            </a:pPr>
            <a:r>
              <a:rPr lang="en-GB" sz="1800">
                <a:latin typeface="Droid Sans Mono"/>
                <a:ea typeface="Droid Sans Mono"/>
                <a:cs typeface="Droid Sans Mono"/>
                <a:sym typeface="Droid Sans Mono"/>
              </a:rPr>
              <a:t>(</a:t>
            </a:r>
            <a:r>
              <a:rPr b="1" lang="en-GB" sz="1800">
                <a:latin typeface="Droid Sans Mono"/>
                <a:ea typeface="Droid Sans Mono"/>
                <a:cs typeface="Droid Sans Mono"/>
                <a:sym typeface="Droid Sans Mono"/>
              </a:rPr>
              <a:t>X</a:t>
            </a:r>
            <a:r>
              <a:rPr lang="en-GB" sz="1800">
                <a:latin typeface="Droid Sans Mono"/>
                <a:ea typeface="Droid Sans Mono"/>
                <a:cs typeface="Droid Sans Mono"/>
                <a:sym typeface="Droid Sans Mono"/>
              </a:rPr>
              <a:t> {family-member} </a:t>
            </a:r>
            <a:r>
              <a:rPr b="1" lang="en-GB" sz="1800">
                <a:latin typeface="Droid Sans Mono"/>
                <a:ea typeface="Droid Sans Mono"/>
                <a:cs typeface="Droid Sans Mono"/>
                <a:sym typeface="Droid Sans Mono"/>
              </a:rPr>
              <a:t>Y</a:t>
            </a:r>
            <a:r>
              <a:rPr lang="en-GB" sz="1800">
                <a:latin typeface="Droid Sans Mono"/>
                <a:ea typeface="Droid Sans Mono"/>
                <a:cs typeface="Droid Sans Mono"/>
                <a:sym typeface="Droid Sans Mono"/>
              </a:rPr>
              <a:t>) → (Tell me more about your family)</a:t>
            </a:r>
            <a:endParaRPr sz="1800">
              <a:latin typeface="Droid Sans Mono"/>
              <a:ea typeface="Droid Sans Mono"/>
              <a:cs typeface="Droid Sans Mono"/>
              <a:sym typeface="Droid Sans Mono"/>
            </a:endParaRPr>
          </a:p>
          <a:p>
            <a:pPr indent="0" lvl="0" marL="0" rtl="0">
              <a:spcBef>
                <a:spcPts val="600"/>
              </a:spcBef>
              <a:spcAft>
                <a:spcPts val="0"/>
              </a:spcAft>
              <a:buClr>
                <a:schemeClr val="dk1"/>
              </a:buClr>
              <a:buFont typeface="Arial"/>
              <a:buNone/>
            </a:pPr>
            <a:r>
              <a:t/>
            </a:r>
            <a:endParaRPr sz="1800">
              <a:latin typeface="Droid Sans Mono"/>
              <a:ea typeface="Droid Sans Mono"/>
              <a:cs typeface="Droid Sans Mono"/>
              <a:sym typeface="Droid Sans Mono"/>
            </a:endParaRPr>
          </a:p>
          <a:p>
            <a:pPr indent="0" lvl="0" marL="0">
              <a:spcBef>
                <a:spcPts val="600"/>
              </a:spcBef>
              <a:spcAft>
                <a:spcPts val="0"/>
              </a:spcAft>
              <a:buNone/>
            </a:pPr>
            <a:r>
              <a:t/>
            </a:r>
            <a:endParaRPr sz="1800">
              <a:latin typeface="Droid Sans Mono"/>
              <a:ea typeface="Droid Sans Mono"/>
              <a:cs typeface="Droid Sans Mono"/>
              <a:sym typeface="Droid Sans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Classifying Machine Learning/AI</a:t>
            </a:r>
            <a:endParaRPr/>
          </a:p>
        </p:txBody>
      </p:sp>
      <p:sp>
        <p:nvSpPr>
          <p:cNvPr id="214" name="Shape 214"/>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a:spcBef>
                <a:spcPts val="600"/>
              </a:spcBef>
              <a:spcAft>
                <a:spcPts val="0"/>
              </a:spcAft>
              <a:buNone/>
            </a:pPr>
            <a:r>
              <a:rPr lang="en-GB"/>
              <a:t>Classic AI (Watson)</a:t>
            </a:r>
            <a:endParaRPr/>
          </a:p>
          <a:p>
            <a:pPr indent="0" lvl="0" marL="0">
              <a:spcBef>
                <a:spcPts val="600"/>
              </a:spcBef>
              <a:spcAft>
                <a:spcPts val="0"/>
              </a:spcAft>
              <a:buNone/>
            </a:pPr>
            <a:r>
              <a:rPr lang="en-GB"/>
              <a:t>Simple neural network (Deep Learning)</a:t>
            </a:r>
            <a:endParaRPr/>
          </a:p>
          <a:p>
            <a:pPr indent="0" lvl="0" marL="0">
              <a:spcBef>
                <a:spcPts val="600"/>
              </a:spcBef>
              <a:spcAft>
                <a:spcPts val="0"/>
              </a:spcAft>
              <a:buNone/>
            </a:pPr>
            <a:r>
              <a:rPr lang="en-GB"/>
              <a:t>Biological neural network (HTM)</a:t>
            </a:r>
            <a:endParaRPr/>
          </a:p>
          <a:p>
            <a:pPr indent="0" lvl="0" marL="0">
              <a:spcBef>
                <a:spcPts val="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Definition of AI</a:t>
            </a:r>
            <a:endParaRPr/>
          </a:p>
        </p:txBody>
      </p:sp>
      <p:sp>
        <p:nvSpPr>
          <p:cNvPr id="60" name="Shape 60"/>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rtl="0">
              <a:spcBef>
                <a:spcPts val="600"/>
              </a:spcBef>
              <a:spcAft>
                <a:spcPts val="0"/>
              </a:spcAft>
              <a:buClr>
                <a:schemeClr val="dk1"/>
              </a:buClr>
              <a:buFont typeface="Rambla"/>
              <a:buNone/>
            </a:pPr>
            <a:r>
              <a:rPr lang="en-GB"/>
              <a:t>AI can be determined by </a:t>
            </a:r>
            <a:endParaRPr/>
          </a:p>
          <a:p>
            <a:pPr indent="-69595" lvl="0" marL="0" rtl="0">
              <a:spcBef>
                <a:spcPts val="600"/>
              </a:spcBef>
              <a:spcAft>
                <a:spcPts val="0"/>
              </a:spcAft>
              <a:buSzPts val="3000"/>
              <a:buChar char=""/>
            </a:pPr>
            <a:r>
              <a:rPr lang="en-GB"/>
              <a:t>a set of goals</a:t>
            </a:r>
            <a:endParaRPr/>
          </a:p>
          <a:p>
            <a:pPr indent="-69595" lvl="0" marL="0" rtl="0">
              <a:spcBef>
                <a:spcPts val="0"/>
              </a:spcBef>
              <a:spcAft>
                <a:spcPts val="0"/>
              </a:spcAft>
              <a:buSzPts val="3000"/>
              <a:buChar char=""/>
            </a:pPr>
            <a:r>
              <a:rPr lang="en-GB"/>
              <a:t>a class of problems</a:t>
            </a:r>
            <a:endParaRPr/>
          </a:p>
          <a:p>
            <a:pPr indent="-69595" lvl="0" marL="0" rtl="0">
              <a:spcBef>
                <a:spcPts val="0"/>
              </a:spcBef>
              <a:spcAft>
                <a:spcPts val="0"/>
              </a:spcAft>
              <a:buSzPts val="3000"/>
              <a:buChar char=""/>
            </a:pPr>
            <a:r>
              <a:rPr lang="en-GB"/>
              <a:t>a set of methods.</a:t>
            </a:r>
            <a:endParaRPr/>
          </a:p>
          <a:p>
            <a:pPr indent="0" lvl="0" marL="0">
              <a:spcBef>
                <a:spcPts val="6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Classic AI</a:t>
            </a:r>
            <a:endParaRPr/>
          </a:p>
        </p:txBody>
      </p:sp>
      <p:sp>
        <p:nvSpPr>
          <p:cNvPr id="220" name="Shape 220"/>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a:spcBef>
                <a:spcPts val="600"/>
              </a:spcBef>
              <a:spcAft>
                <a:spcPts val="0"/>
              </a:spcAft>
              <a:buNone/>
            </a:pPr>
            <a:r>
              <a:rPr lang="en-GB"/>
              <a:t>Uses rules defined by subject experts</a:t>
            </a:r>
            <a:endParaRPr/>
          </a:p>
          <a:p>
            <a:pPr indent="0" lvl="0" marL="0">
              <a:spcBef>
                <a:spcPts val="600"/>
              </a:spcBef>
              <a:spcAft>
                <a:spcPts val="0"/>
              </a:spcAft>
              <a:buNone/>
            </a:pPr>
            <a:r>
              <a:rPr lang="en-GB"/>
              <a:t>Programmed by/with subject experts</a:t>
            </a:r>
            <a:endParaRPr/>
          </a:p>
          <a:p>
            <a:pPr indent="0" lvl="0" marL="0">
              <a:spcBef>
                <a:spcPts val="600"/>
              </a:spcBef>
              <a:spcAft>
                <a:spcPts val="0"/>
              </a:spcAft>
              <a:buNone/>
            </a:pPr>
            <a:r>
              <a:rPr lang="en-GB"/>
              <a:t>Answers questions</a:t>
            </a:r>
            <a:endParaRPr/>
          </a:p>
          <a:p>
            <a:pPr indent="0" lvl="0" marL="0">
              <a:spcBef>
                <a:spcPts val="600"/>
              </a:spcBef>
              <a:spcAft>
                <a:spcPts val="0"/>
              </a:spcAft>
              <a:buNone/>
            </a:pPr>
            <a:r>
              <a:rPr lang="en-GB"/>
              <a:t>Examples:</a:t>
            </a:r>
            <a:endParaRPr/>
          </a:p>
          <a:p>
            <a:pPr indent="0" lvl="0" marL="457200">
              <a:spcBef>
                <a:spcPts val="600"/>
              </a:spcBef>
              <a:spcAft>
                <a:spcPts val="0"/>
              </a:spcAft>
              <a:buNone/>
            </a:pPr>
            <a:r>
              <a:rPr lang="en-GB"/>
              <a:t>Elisa</a:t>
            </a:r>
            <a:endParaRPr/>
          </a:p>
          <a:p>
            <a:pPr indent="0" lvl="0" marL="457200">
              <a:spcBef>
                <a:spcPts val="600"/>
              </a:spcBef>
              <a:spcAft>
                <a:spcPts val="0"/>
              </a:spcAft>
              <a:buNone/>
            </a:pPr>
            <a:r>
              <a:rPr lang="en-GB"/>
              <a:t>IBM Watson</a:t>
            </a:r>
            <a:endParaRPr/>
          </a:p>
        </p:txBody>
      </p:sp>
      <p:pic>
        <p:nvPicPr>
          <p:cNvPr id="221" name="Shape 221"/>
          <p:cNvPicPr preferRelativeResize="0"/>
          <p:nvPr/>
        </p:nvPicPr>
        <p:blipFill>
          <a:blip r:embed="rId3">
            <a:alphaModFix/>
          </a:blip>
          <a:stretch>
            <a:fillRect/>
          </a:stretch>
        </p:blipFill>
        <p:spPr>
          <a:xfrm>
            <a:off x="7202880" y="3230500"/>
            <a:ext cx="1719075" cy="169534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Simple Neural Networks</a:t>
            </a:r>
            <a:endParaRPr/>
          </a:p>
        </p:txBody>
      </p:sp>
      <p:sp>
        <p:nvSpPr>
          <p:cNvPr id="227" name="Shape 227"/>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a:spcBef>
                <a:spcPts val="600"/>
              </a:spcBef>
              <a:spcAft>
                <a:spcPts val="0"/>
              </a:spcAft>
              <a:buNone/>
            </a:pPr>
            <a:r>
              <a:rPr lang="en-GB"/>
              <a:t>Uses large datasets</a:t>
            </a:r>
            <a:endParaRPr/>
          </a:p>
          <a:p>
            <a:pPr indent="0" lvl="0" marL="0">
              <a:spcBef>
                <a:spcPts val="600"/>
              </a:spcBef>
              <a:spcAft>
                <a:spcPts val="0"/>
              </a:spcAft>
              <a:buNone/>
            </a:pPr>
            <a:r>
              <a:rPr lang="en-GB"/>
              <a:t>Learning derived from labelled databases</a:t>
            </a:r>
            <a:endParaRPr/>
          </a:p>
          <a:p>
            <a:pPr indent="0" lvl="0" marL="0">
              <a:spcBef>
                <a:spcPts val="600"/>
              </a:spcBef>
              <a:spcAft>
                <a:spcPts val="0"/>
              </a:spcAft>
              <a:buNone/>
            </a:pPr>
            <a:r>
              <a:rPr lang="en-GB"/>
              <a:t>Learns to classify information (NUJ)</a:t>
            </a:r>
            <a:endParaRPr/>
          </a:p>
          <a:p>
            <a:pPr indent="0" lvl="0" marL="0">
              <a:spcBef>
                <a:spcPts val="600"/>
              </a:spcBef>
              <a:spcAft>
                <a:spcPts val="0"/>
              </a:spcAft>
              <a:buNone/>
            </a:pPr>
            <a:r>
              <a:rPr lang="en-GB"/>
              <a:t>Examples:</a:t>
            </a:r>
            <a:endParaRPr/>
          </a:p>
          <a:p>
            <a:pPr indent="0" lvl="0" marL="457200">
              <a:spcBef>
                <a:spcPts val="600"/>
              </a:spcBef>
              <a:spcAft>
                <a:spcPts val="0"/>
              </a:spcAft>
              <a:buNone/>
            </a:pPr>
            <a:r>
              <a:rPr lang="en-GB"/>
              <a:t>DeepMind</a:t>
            </a:r>
            <a:endParaRPr/>
          </a:p>
          <a:p>
            <a:pPr indent="0" lvl="0" marL="457200">
              <a:spcBef>
                <a:spcPts val="600"/>
              </a:spcBef>
              <a:spcAft>
                <a:spcPts val="0"/>
              </a:spcAft>
              <a:buNone/>
            </a:pPr>
            <a:r>
              <a:rPr lang="en-GB"/>
              <a:t>PyBrain</a:t>
            </a:r>
            <a:endParaRPr/>
          </a:p>
        </p:txBody>
      </p:sp>
      <p:pic>
        <p:nvPicPr>
          <p:cNvPr id="228" name="Shape 228"/>
          <p:cNvPicPr preferRelativeResize="0"/>
          <p:nvPr/>
        </p:nvPicPr>
        <p:blipFill>
          <a:blip r:embed="rId3">
            <a:alphaModFix/>
          </a:blip>
          <a:stretch>
            <a:fillRect/>
          </a:stretch>
        </p:blipFill>
        <p:spPr>
          <a:xfrm>
            <a:off x="7328425" y="3399975"/>
            <a:ext cx="1642024" cy="1642024"/>
          </a:xfrm>
          <a:prstGeom prst="rect">
            <a:avLst/>
          </a:prstGeom>
          <a:noFill/>
          <a:ln>
            <a:noFill/>
          </a:ln>
        </p:spPr>
      </p:pic>
      <p:pic>
        <p:nvPicPr>
          <p:cNvPr id="229" name="Shape 229"/>
          <p:cNvPicPr preferRelativeResize="0"/>
          <p:nvPr/>
        </p:nvPicPr>
        <p:blipFill>
          <a:blip r:embed="rId4">
            <a:alphaModFix/>
          </a:blip>
          <a:stretch>
            <a:fillRect/>
          </a:stretch>
        </p:blipFill>
        <p:spPr>
          <a:xfrm>
            <a:off x="3663925" y="3747725"/>
            <a:ext cx="3196475" cy="1178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Artificial Neural Networks</a:t>
            </a:r>
            <a:endParaRPr/>
          </a:p>
        </p:txBody>
      </p:sp>
      <p:sp>
        <p:nvSpPr>
          <p:cNvPr id="235" name="Shape 235"/>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a:spcBef>
                <a:spcPts val="600"/>
              </a:spcBef>
              <a:spcAft>
                <a:spcPts val="0"/>
              </a:spcAft>
              <a:buNone/>
            </a:pPr>
            <a:r>
              <a:rPr lang="en-GB" sz="2400"/>
              <a:t>Based on the human brain</a:t>
            </a:r>
            <a:endParaRPr sz="2400"/>
          </a:p>
          <a:p>
            <a:pPr indent="0" lvl="0" marL="0">
              <a:spcBef>
                <a:spcPts val="600"/>
              </a:spcBef>
              <a:spcAft>
                <a:spcPts val="0"/>
              </a:spcAft>
              <a:buNone/>
            </a:pPr>
            <a:r>
              <a:rPr lang="en-GB" sz="2400"/>
              <a:t>Represents information using sparse distributed representations (SDR)</a:t>
            </a:r>
            <a:endParaRPr sz="2400"/>
          </a:p>
          <a:p>
            <a:pPr indent="0" lvl="0" marL="0">
              <a:spcBef>
                <a:spcPts val="600"/>
              </a:spcBef>
              <a:spcAft>
                <a:spcPts val="0"/>
              </a:spcAft>
              <a:buNone/>
            </a:pPr>
            <a:r>
              <a:rPr lang="en-GB" sz="2400"/>
              <a:t>Essential for semantic generalization and creativity</a:t>
            </a:r>
            <a:endParaRPr sz="2400"/>
          </a:p>
          <a:p>
            <a:pPr indent="0" lvl="0" marL="0">
              <a:spcBef>
                <a:spcPts val="600"/>
              </a:spcBef>
              <a:spcAft>
                <a:spcPts val="0"/>
              </a:spcAft>
              <a:buNone/>
            </a:pPr>
            <a:r>
              <a:rPr lang="en-GB" sz="2400"/>
              <a:t>Continuous learning and pattern recognition</a:t>
            </a:r>
            <a:endParaRPr sz="2400"/>
          </a:p>
          <a:p>
            <a:pPr indent="0" lvl="0" marL="0">
              <a:spcBef>
                <a:spcPts val="600"/>
              </a:spcBef>
              <a:spcAft>
                <a:spcPts val="0"/>
              </a:spcAft>
              <a:buNone/>
            </a:pPr>
            <a:r>
              <a:rPr lang="en-GB" sz="2400"/>
              <a:t>Two ANN topologies:</a:t>
            </a:r>
            <a:endParaRPr sz="2400"/>
          </a:p>
          <a:p>
            <a:pPr indent="0" lvl="0" marL="457200">
              <a:spcBef>
                <a:spcPts val="600"/>
              </a:spcBef>
              <a:spcAft>
                <a:spcPts val="0"/>
              </a:spcAft>
              <a:buNone/>
            </a:pPr>
            <a:r>
              <a:rPr lang="en-GB" sz="2400"/>
              <a:t>Feedforward</a:t>
            </a:r>
            <a:endParaRPr sz="2400"/>
          </a:p>
          <a:p>
            <a:pPr indent="0" lvl="0" marL="457200">
              <a:spcBef>
                <a:spcPts val="600"/>
              </a:spcBef>
              <a:spcAft>
                <a:spcPts val="0"/>
              </a:spcAft>
              <a:buNone/>
            </a:pPr>
            <a:r>
              <a:rPr lang="en-GB" sz="2400"/>
              <a:t>Feedback</a:t>
            </a:r>
            <a:endParaRPr sz="2400"/>
          </a:p>
          <a:p>
            <a:pPr indent="0" lvl="0" marL="0">
              <a:spcBef>
                <a:spcPts val="600"/>
              </a:spcBef>
              <a:spcAft>
                <a:spcPts val="0"/>
              </a:spcAft>
              <a:buNone/>
            </a:pPr>
            <a:r>
              <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ANN Learning Strategies</a:t>
            </a:r>
            <a:endParaRPr/>
          </a:p>
        </p:txBody>
      </p:sp>
      <p:sp>
        <p:nvSpPr>
          <p:cNvPr id="241" name="Shape 241"/>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a:spcBef>
                <a:spcPts val="600"/>
              </a:spcBef>
              <a:spcAft>
                <a:spcPts val="0"/>
              </a:spcAft>
              <a:buNone/>
            </a:pPr>
            <a:r>
              <a:rPr lang="en-GB" sz="2400"/>
              <a:t>Supervised learning</a:t>
            </a:r>
            <a:endParaRPr sz="2400"/>
          </a:p>
          <a:p>
            <a:pPr indent="0" lvl="0" marL="457200">
              <a:spcBef>
                <a:spcPts val="600"/>
              </a:spcBef>
              <a:spcAft>
                <a:spcPts val="0"/>
              </a:spcAft>
              <a:buNone/>
            </a:pPr>
            <a:r>
              <a:rPr lang="en-GB" sz="2400"/>
              <a:t>System guesses, then corrected by expert</a:t>
            </a:r>
            <a:endParaRPr sz="2400"/>
          </a:p>
          <a:p>
            <a:pPr indent="0" lvl="0" marL="0">
              <a:spcBef>
                <a:spcPts val="600"/>
              </a:spcBef>
              <a:spcAft>
                <a:spcPts val="0"/>
              </a:spcAft>
              <a:buNone/>
            </a:pPr>
            <a:r>
              <a:rPr lang="en-GB" sz="2400"/>
              <a:t>Unsupervised learning</a:t>
            </a:r>
            <a:endParaRPr sz="2400"/>
          </a:p>
          <a:p>
            <a:pPr indent="0" lvl="0" marL="457200">
              <a:spcBef>
                <a:spcPts val="600"/>
              </a:spcBef>
              <a:spcAft>
                <a:spcPts val="0"/>
              </a:spcAft>
              <a:buNone/>
            </a:pPr>
            <a:r>
              <a:rPr lang="en-GB" sz="2400"/>
              <a:t>No sample dataset with correct answers</a:t>
            </a:r>
            <a:endParaRPr sz="2400"/>
          </a:p>
          <a:p>
            <a:pPr indent="0" lvl="0" marL="0">
              <a:spcBef>
                <a:spcPts val="600"/>
              </a:spcBef>
              <a:spcAft>
                <a:spcPts val="0"/>
              </a:spcAft>
              <a:buNone/>
            </a:pPr>
            <a:r>
              <a:rPr lang="en-GB" sz="2400"/>
              <a:t>Reinforcement learning</a:t>
            </a:r>
            <a:endParaRPr sz="2400"/>
          </a:p>
          <a:p>
            <a:pPr indent="0" lvl="0" marL="457200">
              <a:spcBef>
                <a:spcPts val="600"/>
              </a:spcBef>
              <a:spcAft>
                <a:spcPts val="0"/>
              </a:spcAft>
              <a:buNone/>
            </a:pPr>
            <a:r>
              <a:rPr lang="en-GB" sz="2400"/>
              <a:t>Decisions based on observing environment</a:t>
            </a:r>
            <a:endParaRPr sz="2400"/>
          </a:p>
          <a:p>
            <a:pPr indent="0" lvl="0" marL="0">
              <a:spcBef>
                <a:spcPts val="600"/>
              </a:spcBef>
              <a:spcAft>
                <a:spcPts val="0"/>
              </a:spcAft>
              <a:buNone/>
            </a:pPr>
            <a:r>
              <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PyBrain Tutorial</a:t>
            </a:r>
            <a:endParaRPr/>
          </a:p>
        </p:txBody>
      </p:sp>
      <p:sp>
        <p:nvSpPr>
          <p:cNvPr id="247" name="Shape 247"/>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a:spcBef>
                <a:spcPts val="600"/>
              </a:spcBef>
              <a:spcAft>
                <a:spcPts val="0"/>
              </a:spcAft>
              <a:buNone/>
            </a:pPr>
            <a:r>
              <a:rPr lang="en-GB"/>
              <a:t>http://pybrain.org/docs/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rtl="0">
              <a:spcBef>
                <a:spcPts val="0"/>
              </a:spcBef>
              <a:spcAft>
                <a:spcPts val="0"/>
              </a:spcAft>
              <a:buNone/>
            </a:pPr>
            <a:r>
              <a:rPr lang="en-GB"/>
              <a:t>Summary</a:t>
            </a:r>
            <a:endParaRPr/>
          </a:p>
        </p:txBody>
      </p:sp>
      <p:sp>
        <p:nvSpPr>
          <p:cNvPr id="253" name="Shape 253"/>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rtl="0">
              <a:spcBef>
                <a:spcPts val="600"/>
              </a:spcBef>
              <a:spcAft>
                <a:spcPts val="0"/>
              </a:spcAft>
              <a:buNone/>
            </a:pPr>
            <a:r>
              <a:rPr lang="en-GB"/>
              <a:t>We have covered:</a:t>
            </a:r>
            <a:endParaRPr/>
          </a:p>
          <a:p>
            <a:pPr indent="-696468" lvl="0" marL="609600" rtl="0">
              <a:spcBef>
                <a:spcPts val="600"/>
              </a:spcBef>
              <a:spcAft>
                <a:spcPts val="0"/>
              </a:spcAft>
              <a:buSzPts val="3000"/>
              <a:buChar char=""/>
            </a:pPr>
            <a:r>
              <a:rPr lang="en-GB"/>
              <a:t>Definition of AI</a:t>
            </a:r>
            <a:endParaRPr/>
          </a:p>
          <a:p>
            <a:pPr indent="-696468" lvl="0" marL="609600" rtl="0">
              <a:spcBef>
                <a:spcPts val="0"/>
              </a:spcBef>
              <a:spcAft>
                <a:spcPts val="0"/>
              </a:spcAft>
              <a:buSzPts val="3000"/>
              <a:buChar char=""/>
            </a:pPr>
            <a:r>
              <a:rPr lang="en-GB"/>
              <a:t>AI models</a:t>
            </a:r>
            <a:endParaRPr/>
          </a:p>
          <a:p>
            <a:pPr indent="-696468" lvl="0" marL="609600" rtl="0">
              <a:spcBef>
                <a:spcPts val="0"/>
              </a:spcBef>
              <a:spcAft>
                <a:spcPts val="0"/>
              </a:spcAft>
              <a:buSzPts val="3000"/>
              <a:buChar char=""/>
            </a:pPr>
            <a:r>
              <a:rPr lang="en-GB"/>
              <a:t>AI examples</a:t>
            </a:r>
            <a:endParaRPr/>
          </a:p>
          <a:p>
            <a:pPr indent="-696468" lvl="0" marL="609600" rtl="0">
              <a:spcBef>
                <a:spcPts val="0"/>
              </a:spcBef>
              <a:spcAft>
                <a:spcPts val="0"/>
              </a:spcAft>
              <a:buSzPts val="3000"/>
              <a:buChar char=""/>
            </a:pPr>
            <a:r>
              <a:rPr lang="en-GB"/>
              <a:t>Eliza</a:t>
            </a:r>
            <a:endParaRPr/>
          </a:p>
          <a:p>
            <a:pPr indent="-696468" lvl="0" marL="609600" rtl="0">
              <a:spcBef>
                <a:spcPts val="0"/>
              </a:spcBef>
              <a:spcAft>
                <a:spcPts val="0"/>
              </a:spcAft>
              <a:buSzPts val="3000"/>
              <a:buChar char=""/>
            </a:pPr>
            <a:r>
              <a:rPr lang="en-GB"/>
              <a:t>AI classification</a:t>
            </a:r>
            <a:endParaRPr/>
          </a:p>
          <a:p>
            <a:pPr indent="0" lvl="0" marL="0" rtl="0">
              <a:spcBef>
                <a:spcPts val="6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References</a:t>
            </a:r>
            <a:endParaRPr/>
          </a:p>
        </p:txBody>
      </p:sp>
      <p:sp>
        <p:nvSpPr>
          <p:cNvPr id="259" name="Shape 259"/>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a:spcBef>
                <a:spcPts val="600"/>
              </a:spcBef>
              <a:spcAft>
                <a:spcPts val="0"/>
              </a:spcAft>
              <a:buNone/>
            </a:pPr>
            <a:r>
              <a:rPr lang="en-GB" sz="2400"/>
              <a:t>http://numenta.com/blog/machine-intelligence-machine-learning-deep-learning-artificial-intelligence.html</a:t>
            </a:r>
            <a:endParaRPr sz="2400"/>
          </a:p>
          <a:p>
            <a:pPr indent="0" lvl="0" marL="0">
              <a:spcBef>
                <a:spcPts val="600"/>
              </a:spcBef>
              <a:spcAft>
                <a:spcPts val="0"/>
              </a:spcAft>
              <a:buNone/>
            </a:pPr>
            <a:r>
              <a:rPr lang="en-GB" sz="2400"/>
              <a:t>http://www.tutorialspoint.com/artificial_intelligence/artificial_intelligence_neural_networks.htm</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AI - A Set of Goals</a:t>
            </a:r>
            <a:endParaRPr/>
          </a:p>
        </p:txBody>
      </p:sp>
      <p:sp>
        <p:nvSpPr>
          <p:cNvPr id="66" name="Shape 66"/>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rtl="0">
              <a:spcBef>
                <a:spcPts val="600"/>
              </a:spcBef>
              <a:spcAft>
                <a:spcPts val="0"/>
              </a:spcAft>
              <a:buNone/>
            </a:pPr>
            <a:r>
              <a:rPr lang="en-GB" sz="2200"/>
              <a:t>“The automation of activities that we associate with human thinking, such as decision making, problem solving, learning.” [Bellman 1978]</a:t>
            </a:r>
            <a:endParaRPr sz="2200"/>
          </a:p>
          <a:p>
            <a:pPr indent="0" lvl="0" marL="0" rtl="0">
              <a:spcBef>
                <a:spcPts val="600"/>
              </a:spcBef>
              <a:spcAft>
                <a:spcPts val="0"/>
              </a:spcAft>
              <a:buNone/>
            </a:pPr>
            <a:r>
              <a:rPr lang="en-GB" sz="2200"/>
              <a:t>“The art of creating machines that perform functions that require intelligence when performed by a human” [Kurweil 1990]</a:t>
            </a:r>
            <a:endParaRPr sz="2200"/>
          </a:p>
          <a:p>
            <a:pPr indent="0" lvl="0" marL="0" rtl="0">
              <a:spcBef>
                <a:spcPts val="600"/>
              </a:spcBef>
              <a:spcAft>
                <a:spcPts val="0"/>
              </a:spcAft>
              <a:buNone/>
            </a:pPr>
            <a:r>
              <a:rPr lang="en-GB" sz="2200"/>
              <a:t>“The study of computations that make it possible to perceive, reason and act”  [Winston 1992]</a:t>
            </a:r>
            <a:endParaRPr sz="2200"/>
          </a:p>
          <a:p>
            <a:pPr indent="0" lvl="0" marL="0" rtl="0">
              <a:spcBef>
                <a:spcPts val="600"/>
              </a:spcBef>
              <a:spcAft>
                <a:spcPts val="0"/>
              </a:spcAft>
              <a:buNone/>
            </a:pPr>
            <a:r>
              <a:rPr lang="en-GB" sz="2200"/>
              <a:t>“The branch of computer science that is concerned with the automation of intelligent behaviour” [Luger &amp; Stubblefield 1993]</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AI Models</a:t>
            </a:r>
            <a:endParaRPr/>
          </a:p>
        </p:txBody>
      </p:sp>
      <p:sp>
        <p:nvSpPr>
          <p:cNvPr id="72" name="Shape 72"/>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a:spcBef>
                <a:spcPts val="600"/>
              </a:spcBef>
              <a:spcAft>
                <a:spcPts val="0"/>
              </a:spcAft>
              <a:buNone/>
            </a:pPr>
            <a:r>
              <a:rPr lang="en-GB"/>
              <a:t>These different views of AI fall into four categories:</a:t>
            </a:r>
            <a:endParaRPr/>
          </a:p>
          <a:p>
            <a:pPr indent="0" lvl="0" marL="457200">
              <a:spcBef>
                <a:spcPts val="600"/>
              </a:spcBef>
              <a:spcAft>
                <a:spcPts val="0"/>
              </a:spcAft>
              <a:buNone/>
            </a:pPr>
            <a:r>
              <a:rPr lang="en-GB"/>
              <a:t>Systems that </a:t>
            </a:r>
            <a:r>
              <a:rPr lang="en-GB">
                <a:solidFill>
                  <a:srgbClr val="0B5394"/>
                </a:solidFill>
              </a:rPr>
              <a:t>think like humans</a:t>
            </a:r>
            <a:endParaRPr>
              <a:solidFill>
                <a:srgbClr val="0B5394"/>
              </a:solidFill>
            </a:endParaRPr>
          </a:p>
          <a:p>
            <a:pPr indent="0" lvl="0" marL="457200">
              <a:spcBef>
                <a:spcPts val="600"/>
              </a:spcBef>
              <a:spcAft>
                <a:spcPts val="0"/>
              </a:spcAft>
              <a:buNone/>
            </a:pPr>
            <a:r>
              <a:rPr lang="en-GB"/>
              <a:t>Systems that </a:t>
            </a:r>
            <a:r>
              <a:rPr lang="en-GB">
                <a:solidFill>
                  <a:srgbClr val="0B5394"/>
                </a:solidFill>
              </a:rPr>
              <a:t>act like humans</a:t>
            </a:r>
            <a:endParaRPr>
              <a:solidFill>
                <a:srgbClr val="0B5394"/>
              </a:solidFill>
            </a:endParaRPr>
          </a:p>
          <a:p>
            <a:pPr indent="0" lvl="0" marL="457200">
              <a:spcBef>
                <a:spcPts val="600"/>
              </a:spcBef>
              <a:spcAft>
                <a:spcPts val="0"/>
              </a:spcAft>
              <a:buNone/>
            </a:pPr>
            <a:r>
              <a:rPr lang="en-GB"/>
              <a:t>Systems that </a:t>
            </a:r>
            <a:r>
              <a:rPr lang="en-GB">
                <a:solidFill>
                  <a:srgbClr val="0B5394"/>
                </a:solidFill>
              </a:rPr>
              <a:t>think rationally</a:t>
            </a:r>
            <a:endParaRPr>
              <a:solidFill>
                <a:srgbClr val="0B5394"/>
              </a:solidFill>
            </a:endParaRPr>
          </a:p>
          <a:p>
            <a:pPr indent="0" lvl="0" marL="457200" rtl="0">
              <a:spcBef>
                <a:spcPts val="600"/>
              </a:spcBef>
              <a:spcAft>
                <a:spcPts val="0"/>
              </a:spcAft>
              <a:buNone/>
            </a:pPr>
            <a:r>
              <a:rPr lang="en-GB"/>
              <a:t>Systems that </a:t>
            </a:r>
            <a:r>
              <a:rPr lang="en-GB">
                <a:solidFill>
                  <a:srgbClr val="0B5394"/>
                </a:solidFill>
              </a:rPr>
              <a:t>act rationally</a:t>
            </a:r>
            <a:endParaRPr>
              <a:solidFill>
                <a:srgbClr val="0B539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AI Models</a:t>
            </a:r>
            <a:endParaRPr/>
          </a:p>
        </p:txBody>
      </p:sp>
      <p:sp>
        <p:nvSpPr>
          <p:cNvPr id="78" name="Shape 78"/>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rtl="0">
              <a:spcBef>
                <a:spcPts val="600"/>
              </a:spcBef>
              <a:spcAft>
                <a:spcPts val="0"/>
              </a:spcAft>
              <a:buClr>
                <a:schemeClr val="dk1"/>
              </a:buClr>
              <a:buSzPts val="1100"/>
              <a:buFont typeface="Arial"/>
              <a:buNone/>
            </a:pPr>
            <a:r>
              <a:rPr lang="en-GB"/>
              <a:t>Share the underlying assumptions that humans are a good source of clues about how to build an intelligent machine.</a:t>
            </a:r>
            <a:endParaRPr/>
          </a:p>
          <a:p>
            <a:pPr indent="0" lvl="0" marL="0">
              <a:spcBef>
                <a:spcPts val="600"/>
              </a:spcBef>
              <a:spcAft>
                <a:spcPts val="0"/>
              </a:spcAft>
              <a:buClr>
                <a:schemeClr val="dk1"/>
              </a:buClr>
              <a:buSzPts val="1100"/>
              <a:buFont typeface="Arial"/>
              <a:buNone/>
            </a:pPr>
            <a:r>
              <a:rPr lang="en-GB"/>
              <a:t>Theories of intelligence should be tested by implementing them in computer programs and testing them on real programs.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Systems that Think Like Humans</a:t>
            </a:r>
            <a:endParaRPr/>
          </a:p>
        </p:txBody>
      </p:sp>
      <p:sp>
        <p:nvSpPr>
          <p:cNvPr id="84" name="Shape 84"/>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rtl="0">
              <a:spcBef>
                <a:spcPts val="600"/>
              </a:spcBef>
              <a:spcAft>
                <a:spcPts val="0"/>
              </a:spcAft>
              <a:buClr>
                <a:schemeClr val="dk1"/>
              </a:buClr>
              <a:buFont typeface="Rambla"/>
              <a:buNone/>
            </a:pPr>
            <a:r>
              <a:rPr lang="en-GB" sz="2400"/>
              <a:t>Must determine how humans think – need to get inside the actual workings of the human mind through</a:t>
            </a:r>
            <a:endParaRPr sz="2400"/>
          </a:p>
          <a:p>
            <a:pPr indent="0" lvl="0" marL="0" rtl="0">
              <a:spcBef>
                <a:spcPts val="600"/>
              </a:spcBef>
              <a:spcAft>
                <a:spcPts val="0"/>
              </a:spcAft>
              <a:buClr>
                <a:schemeClr val="dk1"/>
              </a:buClr>
              <a:buFont typeface="Rambla"/>
              <a:buNone/>
            </a:pPr>
            <a:r>
              <a:rPr lang="en-GB" sz="2400"/>
              <a:t>Introspection </a:t>
            </a:r>
            <a:endParaRPr sz="2400"/>
          </a:p>
          <a:p>
            <a:pPr indent="0" lvl="0" marL="0" rtl="0">
              <a:spcBef>
                <a:spcPts val="600"/>
              </a:spcBef>
              <a:spcAft>
                <a:spcPts val="0"/>
              </a:spcAft>
              <a:buClr>
                <a:schemeClr val="dk1"/>
              </a:buClr>
              <a:buFont typeface="Rambla"/>
              <a:buNone/>
            </a:pPr>
            <a:r>
              <a:rPr lang="en-GB" sz="2400"/>
              <a:t>Psychological experiments</a:t>
            </a:r>
            <a:endParaRPr sz="2400"/>
          </a:p>
          <a:p>
            <a:pPr indent="0" lvl="0" marL="0" rtl="0">
              <a:spcBef>
                <a:spcPts val="600"/>
              </a:spcBef>
              <a:spcAft>
                <a:spcPts val="0"/>
              </a:spcAft>
              <a:buClr>
                <a:schemeClr val="dk1"/>
              </a:buClr>
              <a:buFont typeface="Rambla"/>
              <a:buNone/>
            </a:pPr>
            <a:r>
              <a:rPr lang="en-GB" sz="2400"/>
              <a:t>With a precise theory of how the mind works, then it is possible to express the theory as a computer program.</a:t>
            </a:r>
            <a:endParaRPr sz="2400"/>
          </a:p>
          <a:p>
            <a:pPr indent="0" lvl="0" marL="0" rtl="0">
              <a:spcBef>
                <a:spcPts val="600"/>
              </a:spcBef>
              <a:spcAft>
                <a:spcPts val="0"/>
              </a:spcAft>
              <a:buClr>
                <a:schemeClr val="dk1"/>
              </a:buClr>
              <a:buFont typeface="Rambla"/>
              <a:buNone/>
            </a:pPr>
            <a:r>
              <a:rPr lang="en-GB" sz="2400"/>
              <a:t>Example: ‘General Problem Solver’ by Newell and Simon (1961)  (common sense)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Cognitive Science</a:t>
            </a:r>
            <a:endParaRPr/>
          </a:p>
        </p:txBody>
      </p:sp>
      <p:sp>
        <p:nvSpPr>
          <p:cNvPr id="90" name="Shape 90"/>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a:spcBef>
                <a:spcPts val="600"/>
              </a:spcBef>
              <a:spcAft>
                <a:spcPts val="0"/>
              </a:spcAft>
              <a:buNone/>
            </a:pPr>
            <a:r>
              <a:rPr lang="en-GB"/>
              <a:t>New discipline</a:t>
            </a:r>
            <a:endParaRPr/>
          </a:p>
          <a:p>
            <a:pPr indent="0" lvl="0" marL="0">
              <a:spcBef>
                <a:spcPts val="600"/>
              </a:spcBef>
              <a:spcAft>
                <a:spcPts val="0"/>
              </a:spcAft>
              <a:buNone/>
            </a:pPr>
            <a:r>
              <a:rPr lang="en-GB"/>
              <a:t>Combines:</a:t>
            </a:r>
            <a:endParaRPr/>
          </a:p>
          <a:p>
            <a:pPr indent="0" lvl="0" marL="457200">
              <a:spcBef>
                <a:spcPts val="600"/>
              </a:spcBef>
              <a:spcAft>
                <a:spcPts val="0"/>
              </a:spcAft>
              <a:buNone/>
            </a:pPr>
            <a:r>
              <a:rPr lang="en-GB"/>
              <a:t>Computer models from AI</a:t>
            </a:r>
            <a:endParaRPr/>
          </a:p>
          <a:p>
            <a:pPr indent="0" lvl="0" marL="457200">
              <a:spcBef>
                <a:spcPts val="600"/>
              </a:spcBef>
              <a:spcAft>
                <a:spcPts val="0"/>
              </a:spcAft>
              <a:buClr>
                <a:schemeClr val="dk1"/>
              </a:buClr>
              <a:buSzPts val="1100"/>
              <a:buFont typeface="Arial"/>
              <a:buNone/>
            </a:pPr>
            <a:r>
              <a:rPr lang="en-GB"/>
              <a:t>Experimental techniques from Psychology.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05978"/>
            <a:ext cx="8229600" cy="857400"/>
          </a:xfrm>
          <a:prstGeom prst="rect">
            <a:avLst/>
          </a:prstGeom>
        </p:spPr>
        <p:txBody>
          <a:bodyPr anchorCtr="0" anchor="b" bIns="91425" lIns="91425" rIns="91425" wrap="square" tIns="91425">
            <a:noAutofit/>
          </a:bodyPr>
          <a:lstStyle/>
          <a:p>
            <a:pPr indent="0" lvl="0" marL="0">
              <a:spcBef>
                <a:spcPts val="0"/>
              </a:spcBef>
              <a:spcAft>
                <a:spcPts val="0"/>
              </a:spcAft>
              <a:buNone/>
            </a:pPr>
            <a:r>
              <a:rPr lang="en-GB"/>
              <a:t>Systems that Act Like Humans</a:t>
            </a:r>
            <a:endParaRPr/>
          </a:p>
        </p:txBody>
      </p:sp>
      <p:sp>
        <p:nvSpPr>
          <p:cNvPr id="96" name="Shape 96"/>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0" lvl="0" marL="0" rtl="0">
              <a:spcBef>
                <a:spcPts val="600"/>
              </a:spcBef>
              <a:spcAft>
                <a:spcPts val="0"/>
              </a:spcAft>
              <a:buClr>
                <a:schemeClr val="dk1"/>
              </a:buClr>
              <a:buFont typeface="Rambla"/>
              <a:buNone/>
            </a:pPr>
            <a:r>
              <a:rPr lang="en-GB"/>
              <a:t>Turing Test: The Imitation Game</a:t>
            </a:r>
            <a:endParaRPr/>
          </a:p>
          <a:p>
            <a:pPr indent="0" lvl="0" marL="0" rtl="0">
              <a:spcBef>
                <a:spcPts val="600"/>
              </a:spcBef>
              <a:spcAft>
                <a:spcPts val="0"/>
              </a:spcAft>
              <a:buClr>
                <a:schemeClr val="dk1"/>
              </a:buClr>
              <a:buFont typeface="Rambla"/>
              <a:buNone/>
            </a:pPr>
            <a:r>
              <a:rPr lang="en-GB"/>
              <a:t>Operational test for intelligent behaviour:</a:t>
            </a:r>
            <a:endParaRPr/>
          </a:p>
          <a:p>
            <a:pPr indent="0" lvl="0" marL="0" rtl="0">
              <a:spcBef>
                <a:spcPts val="600"/>
              </a:spcBef>
              <a:spcAft>
                <a:spcPts val="0"/>
              </a:spcAft>
              <a:buClr>
                <a:schemeClr val="dk1"/>
              </a:buClr>
              <a:buFont typeface="Rambla"/>
              <a:buNone/>
            </a:pPr>
            <a:r>
              <a:rPr lang="en-GB"/>
              <a:t>i.e. ability to achieve human-level performance in all cognitive tasks</a:t>
            </a:r>
            <a:endParaRPr/>
          </a:p>
          <a:p>
            <a:pPr indent="0" lvl="0" marL="0" rtl="0">
              <a:spcBef>
                <a:spcPts val="600"/>
              </a:spcBef>
              <a:spcAft>
                <a:spcPts val="0"/>
              </a:spcAft>
              <a:buClr>
                <a:schemeClr val="dk1"/>
              </a:buClr>
              <a:buFont typeface="Rambla"/>
              <a:buNone/>
            </a:pPr>
            <a:r>
              <a:rPr lang="en-GB"/>
              <a:t>sufficient to fool a human interrogator.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