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ambl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ambla-regular.fntdata"/><Relationship Id="rId21" Type="http://schemas.openxmlformats.org/officeDocument/2006/relationships/slide" Target="slides/slide17.xml"/><Relationship Id="rId24" Type="http://schemas.openxmlformats.org/officeDocument/2006/relationships/font" Target="fonts/Rambla-italic.fntdata"/><Relationship Id="rId23" Type="http://schemas.openxmlformats.org/officeDocument/2006/relationships/font" Target="fonts/Rambl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Rambl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51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0" y="349660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685800" y="3627027"/>
            <a:ext cx="7772400" cy="774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Shape 23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Shape 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" name="Shape 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5" name="Shape 35"/>
          <p:cNvSpPr/>
          <p:nvPr/>
        </p:nvSpPr>
        <p:spPr>
          <a:xfrm>
            <a:off x="4274" y="0"/>
            <a:ext cx="9144000" cy="44064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" name="Shape 3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Shape 3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dk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z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300">
                <a:solidFill>
                  <a:schemeClr val="dk2"/>
                </a:solidFill>
              </a:rPr>
              <a:t>‹#›</a:t>
            </a:fld>
            <a:endParaRPr sz="13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hape 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0" cy="3466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2755" y="3627027"/>
            <a:ext cx="1959690" cy="1398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Shape 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7923" y="-1"/>
            <a:ext cx="4006077" cy="114270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 txBox="1"/>
          <p:nvPr>
            <p:ph type="ctrTitle"/>
          </p:nvPr>
        </p:nvSpPr>
        <p:spPr>
          <a:xfrm>
            <a:off x="685800" y="1867775"/>
            <a:ext cx="8168700" cy="164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Intelligent Agents</a:t>
            </a:r>
            <a:endParaRPr/>
          </a:p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685800" y="3627025"/>
            <a:ext cx="6407100" cy="103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Belief, Desire, Intention (BDI)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Rachid Anane 2013 / Mark Tyers 2016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BDI</a:t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63525" lvl="0" marL="365125" rtl="0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700"/>
              <a:buFont typeface="Noto Symbol"/>
              <a:buChar char=""/>
            </a:pPr>
            <a:r>
              <a:rPr i="1" lang="en-GB" sz="2500">
                <a:latin typeface="Rambla"/>
                <a:ea typeface="Rambla"/>
                <a:cs typeface="Rambla"/>
                <a:sym typeface="Rambla"/>
              </a:rPr>
              <a:t>Beliefs (B)</a:t>
            </a:r>
            <a:endParaRPr i="1" sz="2500">
              <a:latin typeface="Rambla"/>
              <a:ea typeface="Rambla"/>
              <a:cs typeface="Rambla"/>
              <a:sym typeface="Rambla"/>
            </a:endParaRPr>
          </a:p>
          <a:p>
            <a:pPr indent="-182562" lvl="1" marL="620712" rtl="0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400"/>
              <a:buFont typeface="Verdana"/>
              <a:buChar char="◦"/>
            </a:pPr>
            <a:r>
              <a:rPr lang="en-GB" sz="2500">
                <a:latin typeface="Rambla"/>
                <a:ea typeface="Rambla"/>
                <a:cs typeface="Rambla"/>
                <a:sym typeface="Rambla"/>
              </a:rPr>
              <a:t>Correspond to information the agent has about the world</a:t>
            </a:r>
            <a:endParaRPr sz="1400"/>
          </a:p>
          <a:p>
            <a:pPr indent="-263525" lvl="0" marL="365125" rtl="0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700"/>
              <a:buFont typeface="Noto Symbol"/>
              <a:buChar char=""/>
            </a:pPr>
            <a:r>
              <a:rPr i="1" lang="en-GB" sz="2500">
                <a:latin typeface="Rambla"/>
                <a:ea typeface="Rambla"/>
                <a:cs typeface="Rambla"/>
                <a:sym typeface="Rambla"/>
              </a:rPr>
              <a:t>Desires (D)</a:t>
            </a:r>
            <a:endParaRPr sz="2500">
              <a:latin typeface="Rambla"/>
              <a:ea typeface="Rambla"/>
              <a:cs typeface="Rambla"/>
              <a:sym typeface="Rambla"/>
            </a:endParaRPr>
          </a:p>
          <a:p>
            <a:pPr indent="-182562" lvl="1" marL="620712" rtl="0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400"/>
              <a:buFont typeface="Verdana"/>
              <a:buChar char="◦"/>
            </a:pPr>
            <a:r>
              <a:rPr lang="en-GB" sz="2500">
                <a:latin typeface="Rambla"/>
                <a:ea typeface="Rambla"/>
                <a:cs typeface="Rambla"/>
                <a:sym typeface="Rambla"/>
              </a:rPr>
              <a:t>Represent states of affairs that the agent would (in an ideal world) wish to be brought about</a:t>
            </a:r>
            <a:endParaRPr sz="1400"/>
          </a:p>
          <a:p>
            <a:pPr indent="-263525" lvl="0" marL="365125" rtl="0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700"/>
              <a:buFont typeface="Noto Symbol"/>
              <a:buChar char=""/>
            </a:pPr>
            <a:r>
              <a:rPr i="1" lang="en-GB" sz="2500">
                <a:latin typeface="Rambla"/>
                <a:ea typeface="Rambla"/>
                <a:cs typeface="Rambla"/>
                <a:sym typeface="Rambla"/>
              </a:rPr>
              <a:t>Intentions (I) </a:t>
            </a:r>
            <a:endParaRPr sz="2500">
              <a:latin typeface="Rambla"/>
              <a:ea typeface="Rambla"/>
              <a:cs typeface="Rambla"/>
              <a:sym typeface="Rambla"/>
            </a:endParaRPr>
          </a:p>
          <a:p>
            <a:pPr indent="-182562" lvl="1" marL="620712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400"/>
              <a:buFont typeface="Verdana"/>
              <a:buChar char="◦"/>
            </a:pPr>
            <a:r>
              <a:rPr lang="en-GB" sz="2500">
                <a:latin typeface="Rambla"/>
                <a:ea typeface="Rambla"/>
                <a:cs typeface="Rambla"/>
                <a:sym typeface="Rambla"/>
              </a:rPr>
              <a:t>Represent desires that the agent has committed to achieving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Rao and Georgeff (1995)</a:t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 b="35219" l="29291" r="26628" t="40238"/>
          <a:stretch/>
        </p:blipFill>
        <p:spPr>
          <a:xfrm>
            <a:off x="545850" y="1388375"/>
            <a:ext cx="7961400" cy="35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BDI</a:t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25570" l="21290" r="19830" t="34096"/>
          <a:stretch/>
        </p:blipFill>
        <p:spPr>
          <a:xfrm>
            <a:off x="1387200" y="1276700"/>
            <a:ext cx="6369600" cy="375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Intention (choice with commitment)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2700">
                <a:latin typeface="Rambla"/>
                <a:ea typeface="Rambla"/>
                <a:cs typeface="Rambla"/>
                <a:sym typeface="Rambla"/>
              </a:rPr>
              <a:t>An autonomous agent should act on its intentions, not in spite of them</a:t>
            </a:r>
            <a:endParaRPr sz="2700">
              <a:latin typeface="Rambla"/>
              <a:ea typeface="Rambla"/>
              <a:cs typeface="Rambla"/>
              <a:sym typeface="Rambla"/>
            </a:endParaRPr>
          </a:p>
          <a:p>
            <a:pPr indent="0" lvl="0" marL="45720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2700">
                <a:latin typeface="Rambla"/>
                <a:ea typeface="Rambla"/>
                <a:cs typeface="Rambla"/>
                <a:sym typeface="Rambla"/>
              </a:rPr>
              <a:t>adopt intentions that are feasible, drop the ones that are not feasible</a:t>
            </a:r>
            <a:endParaRPr sz="2700">
              <a:latin typeface="Rambla"/>
              <a:ea typeface="Rambla"/>
              <a:cs typeface="Rambla"/>
              <a:sym typeface="Rambla"/>
            </a:endParaRPr>
          </a:p>
          <a:p>
            <a:pPr indent="0" lvl="0" marL="45720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2700">
                <a:latin typeface="Rambla"/>
                <a:ea typeface="Rambla"/>
                <a:cs typeface="Rambla"/>
                <a:sym typeface="Rambla"/>
              </a:rPr>
              <a:t>keep (or commit to) intentions, but not forever</a:t>
            </a:r>
            <a:endParaRPr sz="1400"/>
          </a:p>
          <a:p>
            <a:pPr indent="0" lvl="0" marL="45720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2700">
                <a:latin typeface="Rambla"/>
                <a:ea typeface="Rambla"/>
                <a:cs typeface="Rambla"/>
                <a:sym typeface="Rambla"/>
              </a:rPr>
              <a:t>discharge those intentions believed to have been satisfied</a:t>
            </a:r>
            <a:endParaRPr sz="1400"/>
          </a:p>
          <a:p>
            <a:pPr indent="0" lvl="0" marL="45720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2700">
                <a:latin typeface="Rambla"/>
                <a:ea typeface="Rambla"/>
                <a:cs typeface="Rambla"/>
                <a:sym typeface="Rambla"/>
              </a:rPr>
              <a:t>alter intentions when relevant beliefs change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Planning Agent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Within the symbolic AI community, it has long been assumed that some form of AI planning system will be a central component of any artificial agent.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Planning Agent Requirement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A representation of goal/intention to achieve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A representation of actions it can perform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A representation of the environment </a:t>
            </a:r>
            <a:endParaRPr/>
          </a:p>
          <a:p>
            <a:pPr indent="0" lvl="1" marL="0" rtl="0">
              <a:spcBef>
                <a:spcPts val="480"/>
              </a:spcBef>
              <a:spcAft>
                <a:spcPts val="0"/>
              </a:spcAft>
              <a:buClr>
                <a:srgbClr val="2DA2BF"/>
              </a:buClr>
              <a:buSzPts val="2600"/>
              <a:buFont typeface="Verdana"/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The agent will generate a plan to achieve the goal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BDI Implementation Plans</a:t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7937" lvl="0" marL="109537" rtl="0"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Font typeface="Noto Symbol"/>
              <a:buNone/>
            </a:pPr>
            <a:r>
              <a:rPr lang="en-GB" sz="2100">
                <a:latin typeface="Rambla"/>
                <a:ea typeface="Rambla"/>
                <a:cs typeface="Rambla"/>
                <a:sym typeface="Rambla"/>
              </a:rPr>
              <a:t>In BDI implementations plans usually have:</a:t>
            </a:r>
            <a:endParaRPr sz="1400"/>
          </a:p>
          <a:p>
            <a:pPr indent="-263525" lvl="0" marL="365125" rtl="0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428"/>
              <a:buFont typeface="Noto Symbol"/>
              <a:buChar char=""/>
            </a:pPr>
            <a:r>
              <a:rPr b="1" lang="en-GB" sz="2100">
                <a:latin typeface="Rambla"/>
                <a:ea typeface="Rambla"/>
                <a:cs typeface="Rambla"/>
                <a:sym typeface="Rambla"/>
              </a:rPr>
              <a:t>a name</a:t>
            </a:r>
            <a:endParaRPr sz="1400"/>
          </a:p>
          <a:p>
            <a:pPr indent="-263525" lvl="0" marL="365125" rtl="0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428"/>
              <a:buFont typeface="Noto Symbol"/>
              <a:buChar char=""/>
            </a:pPr>
            <a:r>
              <a:rPr b="1" lang="en-GB" sz="2100">
                <a:latin typeface="Rambla"/>
                <a:ea typeface="Rambla"/>
                <a:cs typeface="Rambla"/>
                <a:sym typeface="Rambla"/>
              </a:rPr>
              <a:t>a goal</a:t>
            </a:r>
            <a:r>
              <a:rPr lang="en-GB" sz="1400"/>
              <a:t>: </a:t>
            </a:r>
            <a:r>
              <a:rPr lang="en-GB" sz="2100">
                <a:latin typeface="Rambla"/>
                <a:ea typeface="Rambla"/>
                <a:cs typeface="Rambla"/>
                <a:sym typeface="Rambla"/>
              </a:rPr>
              <a:t>invocation condition that is the triggering event for the plan</a:t>
            </a:r>
            <a:endParaRPr sz="1400"/>
          </a:p>
          <a:p>
            <a:pPr indent="-263525" lvl="0" marL="365125" rtl="0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428"/>
              <a:buFont typeface="Noto Symbol"/>
              <a:buChar char=""/>
            </a:pPr>
            <a:r>
              <a:rPr b="1" lang="en-GB" sz="2100">
                <a:latin typeface="Rambla"/>
                <a:ea typeface="Rambla"/>
                <a:cs typeface="Rambla"/>
                <a:sym typeface="Rambla"/>
              </a:rPr>
              <a:t>a pre-condition list</a:t>
            </a:r>
            <a:r>
              <a:rPr lang="en-GB" sz="1400"/>
              <a:t>: </a:t>
            </a:r>
            <a:r>
              <a:rPr lang="en-GB" sz="2100">
                <a:latin typeface="Rambla"/>
                <a:ea typeface="Rambla"/>
                <a:cs typeface="Rambla"/>
                <a:sym typeface="Rambla"/>
              </a:rPr>
              <a:t>list of facts which must be true for plan to be executed</a:t>
            </a:r>
            <a:endParaRPr sz="1400"/>
          </a:p>
          <a:p>
            <a:pPr indent="-263525" lvl="0" marL="365125" rtl="0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428"/>
              <a:buFont typeface="Noto Symbol"/>
              <a:buChar char=""/>
            </a:pPr>
            <a:r>
              <a:rPr b="1" lang="en-GB" sz="2100">
                <a:latin typeface="Rambla"/>
                <a:ea typeface="Rambla"/>
                <a:cs typeface="Rambla"/>
                <a:sym typeface="Rambla"/>
              </a:rPr>
              <a:t>a delete list</a:t>
            </a:r>
            <a:r>
              <a:rPr lang="en-GB" sz="1400"/>
              <a:t>: </a:t>
            </a:r>
            <a:r>
              <a:rPr lang="en-GB" sz="2100">
                <a:latin typeface="Rambla"/>
                <a:ea typeface="Rambla"/>
                <a:cs typeface="Rambla"/>
                <a:sym typeface="Rambla"/>
              </a:rPr>
              <a:t>list of facts that are no longer true after a plan is executed</a:t>
            </a:r>
            <a:endParaRPr sz="2100">
              <a:latin typeface="Rambla"/>
              <a:ea typeface="Rambla"/>
              <a:cs typeface="Rambla"/>
              <a:sym typeface="Rambla"/>
            </a:endParaRPr>
          </a:p>
          <a:p>
            <a:pPr indent="-263525" lvl="0" marL="365125" rtl="0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428"/>
              <a:buFont typeface="Noto Symbol"/>
              <a:buChar char=""/>
            </a:pPr>
            <a:r>
              <a:rPr b="1" lang="en-GB" sz="2100">
                <a:latin typeface="Rambla"/>
                <a:ea typeface="Rambla"/>
                <a:cs typeface="Rambla"/>
                <a:sym typeface="Rambla"/>
              </a:rPr>
              <a:t>an add list</a:t>
            </a:r>
            <a:r>
              <a:rPr lang="en-GB" sz="1400"/>
              <a:t>: </a:t>
            </a:r>
            <a:r>
              <a:rPr lang="en-GB" sz="2100">
                <a:latin typeface="Rambla"/>
                <a:ea typeface="Rambla"/>
                <a:cs typeface="Rambla"/>
                <a:sym typeface="Rambla"/>
              </a:rPr>
              <a:t>list of facts made true by executing the actions of the plan</a:t>
            </a:r>
            <a:endParaRPr sz="1400"/>
          </a:p>
          <a:p>
            <a:pPr indent="-263525" lvl="0" marL="365125" rtl="0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428"/>
              <a:buFont typeface="Noto Symbol"/>
              <a:buChar char=""/>
            </a:pPr>
            <a:r>
              <a:rPr b="1" lang="en-GB" sz="2100">
                <a:latin typeface="Rambla"/>
                <a:ea typeface="Rambla"/>
                <a:cs typeface="Rambla"/>
                <a:sym typeface="Rambla"/>
              </a:rPr>
              <a:t>a body</a:t>
            </a:r>
            <a:r>
              <a:rPr lang="en-GB" sz="1400"/>
              <a:t>: </a:t>
            </a:r>
            <a:r>
              <a:rPr lang="en-GB" sz="2100">
                <a:latin typeface="Rambla"/>
                <a:ea typeface="Rambla"/>
                <a:cs typeface="Rambla"/>
                <a:sym typeface="Rambla"/>
              </a:rPr>
              <a:t>list of actions</a:t>
            </a:r>
            <a:endParaRPr sz="1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We have covered:</a:t>
            </a:r>
            <a:endParaRPr/>
          </a:p>
          <a:p>
            <a:pPr indent="-337439" lvl="0" marL="365125" rtl="0">
              <a:spcBef>
                <a:spcPts val="600"/>
              </a:spcBef>
              <a:spcAft>
                <a:spcPts val="0"/>
              </a:spcAft>
              <a:buSzPts val="3000"/>
              <a:buChar char=""/>
            </a:pPr>
            <a:r>
              <a:rPr lang="en-GB"/>
              <a:t>Agents attributes</a:t>
            </a:r>
            <a:endParaRPr/>
          </a:p>
          <a:p>
            <a:pPr indent="-337439" lvl="0" marL="365125" rtl="0">
              <a:spcBef>
                <a:spcPts val="0"/>
              </a:spcBef>
              <a:spcAft>
                <a:spcPts val="0"/>
              </a:spcAft>
              <a:buSzPts val="3000"/>
              <a:buChar char=""/>
            </a:pPr>
            <a:r>
              <a:rPr lang="en-GB"/>
              <a:t>Mental states</a:t>
            </a:r>
            <a:endParaRPr/>
          </a:p>
          <a:p>
            <a:pPr indent="-337439" lvl="0" marL="365125" rtl="0">
              <a:spcBef>
                <a:spcPts val="0"/>
              </a:spcBef>
              <a:spcAft>
                <a:spcPts val="0"/>
              </a:spcAft>
              <a:buSzPts val="3000"/>
              <a:buChar char=""/>
            </a:pPr>
            <a:r>
              <a:rPr lang="en-GB"/>
              <a:t>Belief-Desire-Intention (BDI)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Outline</a:t>
            </a:r>
            <a:endParaRPr/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7439" lvl="0" marL="365125" rtl="0">
              <a:spcBef>
                <a:spcPts val="600"/>
              </a:spcBef>
              <a:spcAft>
                <a:spcPts val="0"/>
              </a:spcAft>
              <a:buSzPts val="3000"/>
              <a:buChar char=""/>
            </a:pPr>
            <a:r>
              <a:rPr lang="en-GB"/>
              <a:t>Agents attributes</a:t>
            </a:r>
            <a:endParaRPr/>
          </a:p>
          <a:p>
            <a:pPr indent="-337439" lvl="0" marL="365125" rtl="0">
              <a:spcBef>
                <a:spcPts val="0"/>
              </a:spcBef>
              <a:spcAft>
                <a:spcPts val="0"/>
              </a:spcAft>
              <a:buSzPts val="3000"/>
              <a:buChar char=""/>
            </a:pPr>
            <a:r>
              <a:rPr lang="en-GB"/>
              <a:t>Mental states</a:t>
            </a:r>
            <a:endParaRPr/>
          </a:p>
          <a:p>
            <a:pPr indent="-337439" lvl="0" marL="365125" rtl="0">
              <a:spcBef>
                <a:spcPts val="0"/>
              </a:spcBef>
              <a:spcAft>
                <a:spcPts val="0"/>
              </a:spcAft>
              <a:buSzPts val="3000"/>
              <a:buChar char=""/>
            </a:pPr>
            <a:r>
              <a:rPr lang="en-GB"/>
              <a:t>Belief-Desire-Intention (BDI)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Rational Agent</a:t>
            </a:r>
            <a:endParaRPr/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3121" lvl="0" marL="365125" rtl="0">
              <a:spcBef>
                <a:spcPts val="600"/>
              </a:spcBef>
              <a:spcAft>
                <a:spcPts val="0"/>
              </a:spcAft>
              <a:buSzPts val="3000"/>
              <a:buChar char=""/>
            </a:pPr>
            <a:r>
              <a:rPr lang="en-GB"/>
              <a:t>An agent that has clear preferences and always chooses to perform the action with the optimal expected outcome for itself from among all feasible actions.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Rational Behaviour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That which achieves one’s goals given one’s beliefs, or, that which is expected to maximise goal achievement, given the available information.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Agent Attributes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95021" lvl="0" marL="365125" rtl="0">
              <a:spcBef>
                <a:spcPts val="600"/>
              </a:spcBef>
              <a:spcAft>
                <a:spcPts val="0"/>
              </a:spcAft>
              <a:buSzPts val="2400"/>
              <a:buChar char=""/>
            </a:pPr>
            <a:r>
              <a:rPr lang="en-GB" sz="2400"/>
              <a:t>Autonomy</a:t>
            </a:r>
            <a:endParaRPr sz="2400"/>
          </a:p>
          <a:p>
            <a:pPr indent="-295021" lvl="0" marL="365125" rtl="0">
              <a:spcBef>
                <a:spcPts val="0"/>
              </a:spcBef>
              <a:spcAft>
                <a:spcPts val="0"/>
              </a:spcAft>
              <a:buSzPts val="2400"/>
              <a:buChar char=""/>
            </a:pPr>
            <a:r>
              <a:rPr lang="en-GB" sz="2400"/>
              <a:t>Reactivity</a:t>
            </a:r>
            <a:endParaRPr sz="2400"/>
          </a:p>
          <a:p>
            <a:pPr indent="-295021" lvl="0" marL="365125" rtl="0">
              <a:spcBef>
                <a:spcPts val="0"/>
              </a:spcBef>
              <a:spcAft>
                <a:spcPts val="0"/>
              </a:spcAft>
              <a:buSzPts val="2400"/>
              <a:buChar char=""/>
            </a:pPr>
            <a:r>
              <a:rPr lang="en-GB" sz="2400"/>
              <a:t>Proactiveness</a:t>
            </a:r>
            <a:endParaRPr sz="2400"/>
          </a:p>
          <a:p>
            <a:pPr indent="-295021" lvl="0" marL="365125" rtl="0">
              <a:spcBef>
                <a:spcPts val="0"/>
              </a:spcBef>
              <a:spcAft>
                <a:spcPts val="0"/>
              </a:spcAft>
              <a:buSzPts val="2400"/>
              <a:buChar char=""/>
            </a:pPr>
            <a:r>
              <a:rPr lang="en-GB" sz="2400"/>
              <a:t>Social ability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rgbClr val="2DA2BF"/>
              </a:buClr>
              <a:buSzPts val="1904"/>
              <a:buFont typeface="Noto Symbol"/>
              <a:buNone/>
            </a:pPr>
            <a:r>
              <a:t/>
            </a:r>
            <a:endParaRPr sz="2400"/>
          </a:p>
          <a:p>
            <a:pPr indent="-295021" lvl="0" marL="365125" rtl="0">
              <a:spcBef>
                <a:spcPts val="600"/>
              </a:spcBef>
              <a:spcAft>
                <a:spcPts val="0"/>
              </a:spcAft>
              <a:buSzPts val="2400"/>
              <a:buChar char=""/>
            </a:pPr>
            <a:r>
              <a:rPr lang="en-GB" sz="2400"/>
              <a:t>Agents are designed to meet specific objectives</a:t>
            </a:r>
            <a:endParaRPr sz="2400"/>
          </a:p>
          <a:p>
            <a:pPr indent="-295021" lvl="0" marL="365125" rtl="0">
              <a:spcBef>
                <a:spcPts val="0"/>
              </a:spcBef>
              <a:spcAft>
                <a:spcPts val="0"/>
              </a:spcAft>
              <a:buSzPts val="2400"/>
              <a:buChar char=""/>
            </a:pPr>
            <a:r>
              <a:rPr lang="en-GB" sz="2400"/>
              <a:t>They are goal-driven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Intentional Stance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95021" lvl="0" marL="365125" rtl="0">
              <a:spcBef>
                <a:spcPts val="600"/>
              </a:spcBef>
              <a:spcAft>
                <a:spcPts val="0"/>
              </a:spcAft>
              <a:buSzPts val="2400"/>
              <a:buChar char=""/>
            </a:pPr>
            <a:r>
              <a:rPr lang="en-GB" sz="2400"/>
              <a:t>In order to explain and predict the behaviour of an entity (object or system) humans often adopt the intentional stance.</a:t>
            </a:r>
            <a:endParaRPr sz="2400"/>
          </a:p>
          <a:p>
            <a:pPr indent="-295021" lvl="0" marL="365125" rtl="0">
              <a:spcBef>
                <a:spcPts val="1000"/>
              </a:spcBef>
              <a:spcAft>
                <a:spcPts val="0"/>
              </a:spcAft>
              <a:buSzPts val="2400"/>
              <a:buChar char=""/>
            </a:pPr>
            <a:r>
              <a:rPr lang="en-GB" sz="2400"/>
              <a:t>In the intentional stance an entity is treated as a rational agent whose behaviour is governed by intentional states such as beliefs, desires and intentions. </a:t>
            </a:r>
            <a:endParaRPr sz="2400"/>
          </a:p>
          <a:p>
            <a:pPr indent="-295021" lvl="0" marL="365125" rtl="0">
              <a:spcBef>
                <a:spcPts val="1000"/>
              </a:spcBef>
              <a:spcAft>
                <a:spcPts val="0"/>
              </a:spcAft>
              <a:buSzPts val="2400"/>
              <a:buChar char=""/>
            </a:pPr>
            <a:r>
              <a:rPr lang="en-GB" sz="2400"/>
              <a:t>In agent technology the intentional stance provides a powerful tool for dealing with complex systems.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Practical Reasoning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03657" lvl="1" marL="365125" rtl="0">
              <a:spcBef>
                <a:spcPts val="480"/>
              </a:spcBef>
              <a:spcAft>
                <a:spcPts val="0"/>
              </a:spcAft>
              <a:buSzPts val="2400"/>
              <a:buChar char=""/>
            </a:pPr>
            <a:r>
              <a:rPr lang="en-GB"/>
              <a:t>Practical reasoning is directed towards actions i.e. the process of deciding what to do.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Activities in Practical Reasoning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GB" sz="2600">
                <a:latin typeface="Rambla"/>
                <a:ea typeface="Rambla"/>
                <a:cs typeface="Rambla"/>
                <a:sym typeface="Rambla"/>
              </a:rPr>
              <a:t>Deliberation</a:t>
            </a:r>
            <a:r>
              <a:rPr lang="en-GB" sz="2600">
                <a:latin typeface="Rambla"/>
                <a:ea typeface="Rambla"/>
                <a:cs typeface="Rambla"/>
                <a:sym typeface="Rambla"/>
              </a:rPr>
              <a:t>: deciding </a:t>
            </a:r>
            <a:r>
              <a:rPr i="1" lang="en-GB" sz="2600">
                <a:latin typeface="Rambla"/>
                <a:ea typeface="Rambla"/>
                <a:cs typeface="Rambla"/>
                <a:sym typeface="Rambla"/>
              </a:rPr>
              <a:t>what</a:t>
            </a:r>
            <a:r>
              <a:rPr lang="en-GB" sz="2600">
                <a:latin typeface="Rambla"/>
                <a:ea typeface="Rambla"/>
                <a:cs typeface="Rambla"/>
                <a:sym typeface="Rambla"/>
              </a:rPr>
              <a:t> state of affairs we want to achieve </a:t>
            </a:r>
            <a:endParaRPr sz="1400"/>
          </a:p>
          <a:p>
            <a:pPr indent="0" lvl="0" marL="914400" rtl="0">
              <a:spcBef>
                <a:spcPts val="350"/>
              </a:spcBef>
              <a:spcAft>
                <a:spcPts val="0"/>
              </a:spcAft>
              <a:buNone/>
            </a:pPr>
            <a:r>
              <a:rPr lang="en-GB" sz="2600">
                <a:latin typeface="Rambla"/>
                <a:ea typeface="Rambla"/>
                <a:cs typeface="Rambla"/>
                <a:sym typeface="Rambla"/>
              </a:rPr>
              <a:t>the outputs of deliberation are </a:t>
            </a:r>
            <a:r>
              <a:rPr i="1" lang="en-GB" sz="2600">
                <a:latin typeface="Rambla"/>
                <a:ea typeface="Rambla"/>
                <a:cs typeface="Rambla"/>
                <a:sym typeface="Rambla"/>
              </a:rPr>
              <a:t>intentions</a:t>
            </a:r>
            <a:endParaRPr sz="1400"/>
          </a:p>
          <a:p>
            <a:pPr indent="0" lvl="0" marL="457200" rtl="0">
              <a:spcBef>
                <a:spcPts val="325"/>
              </a:spcBef>
              <a:spcAft>
                <a:spcPts val="0"/>
              </a:spcAft>
              <a:buNone/>
            </a:pPr>
            <a:r>
              <a:rPr b="1" lang="en-GB" sz="2600">
                <a:latin typeface="Rambla"/>
                <a:ea typeface="Rambla"/>
                <a:cs typeface="Rambla"/>
                <a:sym typeface="Rambla"/>
              </a:rPr>
              <a:t>Means-ends reasoning</a:t>
            </a:r>
            <a:r>
              <a:rPr lang="en-GB" sz="2600">
                <a:latin typeface="Rambla"/>
                <a:ea typeface="Rambla"/>
                <a:cs typeface="Rambla"/>
                <a:sym typeface="Rambla"/>
              </a:rPr>
              <a:t>: deciding </a:t>
            </a:r>
            <a:r>
              <a:rPr i="1" lang="en-GB" sz="2600">
                <a:latin typeface="Rambla"/>
                <a:ea typeface="Rambla"/>
                <a:cs typeface="Rambla"/>
                <a:sym typeface="Rambla"/>
              </a:rPr>
              <a:t>how</a:t>
            </a:r>
            <a:r>
              <a:rPr lang="en-GB" sz="2600">
                <a:latin typeface="Rambla"/>
                <a:ea typeface="Rambla"/>
                <a:cs typeface="Rambla"/>
                <a:sym typeface="Rambla"/>
              </a:rPr>
              <a:t> to achieve these states of affairs</a:t>
            </a:r>
            <a:endParaRPr sz="1400"/>
          </a:p>
          <a:p>
            <a:pPr indent="0" lvl="0" marL="914400">
              <a:spcBef>
                <a:spcPts val="350"/>
              </a:spcBef>
              <a:spcAft>
                <a:spcPts val="0"/>
              </a:spcAft>
              <a:buNone/>
            </a:pPr>
            <a:r>
              <a:rPr lang="en-GB" sz="2600">
                <a:latin typeface="Rambla"/>
                <a:ea typeface="Rambla"/>
                <a:cs typeface="Rambla"/>
                <a:sym typeface="Rambla"/>
              </a:rPr>
              <a:t>the outputs of means-ends reasoning are </a:t>
            </a:r>
            <a:r>
              <a:rPr i="1" lang="en-GB" sz="2600">
                <a:latin typeface="Rambla"/>
                <a:ea typeface="Rambla"/>
                <a:cs typeface="Rambla"/>
                <a:sym typeface="Rambla"/>
              </a:rPr>
              <a:t>plans</a:t>
            </a:r>
            <a:r>
              <a:rPr lang="en-GB" sz="2600">
                <a:latin typeface="Rambla"/>
                <a:ea typeface="Rambla"/>
                <a:cs typeface="Rambla"/>
                <a:sym typeface="Rambla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Belief-Desire-Intention</a:t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6075" lvl="0" marL="365125" rtl="0">
              <a:spcBef>
                <a:spcPts val="600"/>
              </a:spcBef>
              <a:spcAft>
                <a:spcPts val="0"/>
              </a:spcAft>
              <a:buSzPts val="3000"/>
              <a:buChar char=""/>
            </a:pPr>
            <a:r>
              <a:rPr lang="en-GB"/>
              <a:t>A theory of practical reasoning.</a:t>
            </a:r>
            <a:endParaRPr/>
          </a:p>
          <a:p>
            <a:pPr indent="-346075" lvl="0" marL="365125" rtl="0">
              <a:spcBef>
                <a:spcPts val="0"/>
              </a:spcBef>
              <a:spcAft>
                <a:spcPts val="0"/>
              </a:spcAft>
              <a:buSzPts val="3000"/>
              <a:buChar char=""/>
            </a:pPr>
            <a:r>
              <a:rPr lang="en-GB"/>
              <a:t>Originally developed by M.E. Bratman in his book “Intentions, Plans, and Practical Reason” (1987)</a:t>
            </a:r>
            <a:endParaRPr/>
          </a:p>
          <a:p>
            <a:pPr indent="-346075" lvl="0" marL="365125">
              <a:spcBef>
                <a:spcPts val="0"/>
              </a:spcBef>
              <a:spcAft>
                <a:spcPts val="0"/>
              </a:spcAft>
              <a:buSzPts val="3000"/>
              <a:buChar char=""/>
            </a:pPr>
            <a:r>
              <a:rPr lang="en-GB"/>
              <a:t>Concentrates on the roles of the intentions in practical reasoning.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