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76" r:id="rId2"/>
    <p:sldId id="256" r:id="rId3"/>
    <p:sldId id="270" r:id="rId4"/>
    <p:sldId id="277" r:id="rId5"/>
    <p:sldId id="271" r:id="rId6"/>
    <p:sldId id="274" r:id="rId7"/>
    <p:sldId id="265" r:id="rId8"/>
    <p:sldId id="257" r:id="rId9"/>
    <p:sldId id="258" r:id="rId10"/>
    <p:sldId id="259" r:id="rId11"/>
    <p:sldId id="266" r:id="rId12"/>
    <p:sldId id="261" r:id="rId13"/>
    <p:sldId id="260" r:id="rId14"/>
    <p:sldId id="269" r:id="rId15"/>
    <p:sldId id="262" r:id="rId16"/>
    <p:sldId id="263" r:id="rId17"/>
    <p:sldId id="264" r:id="rId18"/>
    <p:sldId id="267" r:id="rId19"/>
    <p:sldId id="268" r:id="rId20"/>
    <p:sldId id="275" r:id="rId21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3" cy="511731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524" y="0"/>
            <a:ext cx="3078293" cy="511731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CBAE337A-575D-47FA-A158-D247DEACBFB8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43"/>
            <a:ext cx="3078293" cy="511731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524" y="9721243"/>
            <a:ext cx="3078293" cy="511731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BB345AD8-9C29-4AFD-A7BD-B987B36CA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9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4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F1A9-1E48-453C-9619-8099FB577890}" type="datetimeFigureOut">
              <a:rPr lang="en-GB" smtClean="0"/>
              <a:pPr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932A-B6F8-42DB-95E4-CACC27AAF3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Agents and environments</a:t>
            </a:r>
          </a:p>
          <a:p>
            <a:r>
              <a:rPr lang="en-GB" dirty="0" smtClean="0"/>
              <a:t>Task environment (PEAS)</a:t>
            </a:r>
          </a:p>
          <a:p>
            <a:r>
              <a:rPr lang="en-GB" dirty="0" smtClean="0"/>
              <a:t>Types of 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6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Model-Based </a:t>
            </a:r>
            <a:r>
              <a:rPr lang="en-GB" sz="3600" dirty="0"/>
              <a:t>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Action may depend on history or unperceived aspects of the world. </a:t>
            </a:r>
          </a:p>
          <a:p>
            <a:r>
              <a:rPr lang="en-GB" dirty="0" smtClean="0"/>
              <a:t>Need </a:t>
            </a:r>
            <a:r>
              <a:rPr lang="en-GB" dirty="0"/>
              <a:t>to maintain </a:t>
            </a:r>
            <a:r>
              <a:rPr lang="en-GB" i="1" dirty="0" smtClean="0"/>
              <a:t>internal world </a:t>
            </a:r>
            <a:r>
              <a:rPr lang="en-GB" i="1" dirty="0"/>
              <a:t>model</a:t>
            </a:r>
            <a:r>
              <a:rPr lang="en-GB" dirty="0" smtClean="0"/>
              <a:t>. </a:t>
            </a:r>
          </a:p>
          <a:p>
            <a:r>
              <a:rPr lang="en-GB" dirty="0"/>
              <a:t>The agent should keep track of the part of the world it can't </a:t>
            </a:r>
            <a:r>
              <a:rPr lang="en-GB" dirty="0" smtClean="0"/>
              <a:t>see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r>
              <a:rPr lang="en-GB" dirty="0" smtClean="0"/>
              <a:t>Agent</a:t>
            </a:r>
            <a:r>
              <a:rPr lang="en-GB" dirty="0"/>
              <a:t>: robot vacuum cleaner</a:t>
            </a:r>
          </a:p>
          <a:p>
            <a:r>
              <a:rPr lang="en-GB" dirty="0" smtClean="0"/>
              <a:t>Environment</a:t>
            </a:r>
            <a:r>
              <a:rPr lang="en-GB" dirty="0"/>
              <a:t>: dirty room, furniture.</a:t>
            </a:r>
          </a:p>
          <a:p>
            <a:r>
              <a:rPr lang="en-GB" dirty="0" smtClean="0"/>
              <a:t>Model</a:t>
            </a:r>
            <a:r>
              <a:rPr lang="en-GB" dirty="0"/>
              <a:t>: map of room, </a:t>
            </a:r>
            <a:r>
              <a:rPr lang="en-GB" dirty="0" smtClean="0"/>
              <a:t> </a:t>
            </a:r>
            <a:r>
              <a:rPr lang="en-GB" dirty="0"/>
              <a:t>areas already cleaned.</a:t>
            </a:r>
          </a:p>
          <a:p>
            <a:r>
              <a:rPr lang="en-GB" dirty="0" smtClean="0"/>
              <a:t>Sensor/model </a:t>
            </a:r>
            <a:r>
              <a:rPr lang="en-GB" dirty="0" err="1"/>
              <a:t>tradeoff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Updating the internal state information as time goes by requires </a:t>
            </a:r>
            <a:r>
              <a:rPr lang="en-GB" dirty="0" smtClean="0"/>
              <a:t>two kinds </a:t>
            </a:r>
            <a:r>
              <a:rPr lang="en-GB" dirty="0"/>
              <a:t>of knowledge to be encoded in the agent </a:t>
            </a:r>
            <a:r>
              <a:rPr lang="en-GB" dirty="0" smtClean="0"/>
              <a:t>program: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– </a:t>
            </a:r>
            <a:r>
              <a:rPr lang="en-GB" dirty="0"/>
              <a:t>Information about how the world evolves independently of the</a:t>
            </a:r>
          </a:p>
          <a:p>
            <a:pPr marL="0" indent="0">
              <a:buNone/>
            </a:pPr>
            <a:r>
              <a:rPr lang="en-GB" dirty="0" smtClean="0"/>
              <a:t>	   agent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– </a:t>
            </a:r>
            <a:r>
              <a:rPr lang="en-GB" dirty="0"/>
              <a:t>Information about how the agent's own actions affects the world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90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Model-Based Reflex Agents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99503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20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Goal-Based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Agents so far have fixed, implicit goals.</a:t>
            </a:r>
          </a:p>
          <a:p>
            <a:r>
              <a:rPr lang="en-GB" dirty="0" smtClean="0"/>
              <a:t>We </a:t>
            </a:r>
            <a:r>
              <a:rPr lang="en-GB" dirty="0"/>
              <a:t>want agents with variable goals.</a:t>
            </a:r>
          </a:p>
          <a:p>
            <a:r>
              <a:rPr lang="en-GB" dirty="0" smtClean="0"/>
              <a:t>Forming </a:t>
            </a:r>
            <a:r>
              <a:rPr lang="en-GB" dirty="0"/>
              <a:t>plans to achieve goals </a:t>
            </a:r>
            <a:r>
              <a:rPr lang="en-GB" dirty="0" smtClean="0"/>
              <a:t>is an important issue.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r>
              <a:rPr lang="en-GB" dirty="0" smtClean="0"/>
              <a:t>Agent</a:t>
            </a:r>
            <a:r>
              <a:rPr lang="en-GB" dirty="0"/>
              <a:t>: </a:t>
            </a:r>
            <a:r>
              <a:rPr lang="en-GB" dirty="0" smtClean="0"/>
              <a:t>robot maid</a:t>
            </a:r>
            <a:endParaRPr lang="en-GB" dirty="0"/>
          </a:p>
          <a:p>
            <a:r>
              <a:rPr lang="en-GB" dirty="0" smtClean="0"/>
              <a:t>Environment</a:t>
            </a:r>
            <a:r>
              <a:rPr lang="en-GB" dirty="0"/>
              <a:t>: house &amp; people.</a:t>
            </a:r>
          </a:p>
          <a:p>
            <a:r>
              <a:rPr lang="en-GB" dirty="0" smtClean="0"/>
              <a:t>Goals</a:t>
            </a:r>
            <a:r>
              <a:rPr lang="en-GB" dirty="0"/>
              <a:t>: clean clothes, tidy room, table laid,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agent needs some sort of goal information </a:t>
            </a:r>
            <a:r>
              <a:rPr lang="en-GB" dirty="0" smtClean="0"/>
              <a:t>that      describes </a:t>
            </a:r>
            <a:r>
              <a:rPr lang="en-GB" dirty="0"/>
              <a:t>situations that are desirable</a:t>
            </a:r>
          </a:p>
          <a:p>
            <a:r>
              <a:rPr lang="en-GB" dirty="0" smtClean="0"/>
              <a:t>The </a:t>
            </a:r>
            <a:r>
              <a:rPr lang="en-GB" dirty="0"/>
              <a:t>agent program can combine this </a:t>
            </a:r>
            <a:r>
              <a:rPr lang="en-GB" dirty="0" smtClean="0"/>
              <a:t>with  information </a:t>
            </a:r>
            <a:r>
              <a:rPr lang="en-GB" dirty="0"/>
              <a:t>about the results of possible actions </a:t>
            </a:r>
            <a:r>
              <a:rPr lang="en-GB" dirty="0" smtClean="0"/>
              <a:t>in order </a:t>
            </a:r>
            <a:r>
              <a:rPr lang="en-GB" dirty="0"/>
              <a:t>to choose actions that achieve the goal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71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1916832"/>
            <a:ext cx="5688632" cy="362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Goal-Based Agents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27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600" dirty="0"/>
              <a:t>Goal-based agents </a:t>
            </a:r>
            <a:r>
              <a:rPr lang="en-GB" sz="3600" dirty="0" err="1"/>
              <a:t>vs</a:t>
            </a:r>
            <a:r>
              <a:rPr lang="en-GB" sz="3600" dirty="0"/>
              <a:t> reflex-based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Although a </a:t>
            </a:r>
            <a:r>
              <a:rPr lang="en-GB" dirty="0"/>
              <a:t>goal-based </a:t>
            </a:r>
            <a:r>
              <a:rPr lang="en-GB" dirty="0" smtClean="0"/>
              <a:t>agent </a:t>
            </a:r>
            <a:r>
              <a:rPr lang="en-GB" dirty="0"/>
              <a:t>appears less efficient, it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is </a:t>
            </a:r>
            <a:r>
              <a:rPr lang="en-GB" dirty="0"/>
              <a:t>more flexible because the knowledge that</a:t>
            </a:r>
          </a:p>
          <a:p>
            <a:pPr marL="0" indent="0">
              <a:buNone/>
            </a:pPr>
            <a:r>
              <a:rPr lang="en-GB" dirty="0" smtClean="0"/>
              <a:t>    supports </a:t>
            </a:r>
            <a:r>
              <a:rPr lang="en-GB" dirty="0"/>
              <a:t>its decision is represented explicitly and</a:t>
            </a:r>
          </a:p>
          <a:p>
            <a:pPr marL="0" indent="0">
              <a:buNone/>
            </a:pPr>
            <a:r>
              <a:rPr lang="en-GB" dirty="0" smtClean="0"/>
              <a:t>    can </a:t>
            </a:r>
            <a:r>
              <a:rPr lang="en-GB" dirty="0"/>
              <a:t>be modified</a:t>
            </a:r>
          </a:p>
          <a:p>
            <a:r>
              <a:rPr lang="en-GB" dirty="0" smtClean="0"/>
              <a:t>On </a:t>
            </a:r>
            <a:r>
              <a:rPr lang="en-GB" dirty="0"/>
              <a:t>the other hand, for the </a:t>
            </a:r>
            <a:r>
              <a:rPr lang="en-GB" dirty="0" smtClean="0"/>
              <a:t>reflex-based agent</a:t>
            </a:r>
            <a:r>
              <a:rPr lang="en-GB" dirty="0"/>
              <a:t>, </a:t>
            </a:r>
            <a:r>
              <a:rPr lang="en-GB" dirty="0" smtClean="0"/>
              <a:t>many </a:t>
            </a:r>
            <a:r>
              <a:rPr lang="en-GB" dirty="0"/>
              <a:t>condition-action </a:t>
            </a:r>
            <a:r>
              <a:rPr lang="en-GB" dirty="0" smtClean="0"/>
              <a:t>rules have to be rewritten </a:t>
            </a:r>
          </a:p>
          <a:p>
            <a:r>
              <a:rPr lang="en-GB" dirty="0" smtClean="0"/>
              <a:t>The </a:t>
            </a:r>
            <a:r>
              <a:rPr lang="en-GB" dirty="0"/>
              <a:t>goal based agent's </a:t>
            </a:r>
            <a:r>
              <a:rPr lang="en-GB" dirty="0" smtClean="0"/>
              <a:t>behaviour </a:t>
            </a:r>
            <a:r>
              <a:rPr lang="en-GB" dirty="0"/>
              <a:t>can easily </a:t>
            </a:r>
            <a:r>
              <a:rPr lang="en-GB" dirty="0" smtClean="0"/>
              <a:t>be changed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reflex agent's rules must be changed for </a:t>
            </a:r>
            <a:r>
              <a:rPr lang="en-GB" dirty="0" smtClean="0"/>
              <a:t>each </a:t>
            </a:r>
            <a:r>
              <a:rPr lang="en-GB" dirty="0"/>
              <a:t>new</a:t>
            </a:r>
          </a:p>
          <a:p>
            <a:pPr marL="0" indent="0">
              <a:buNone/>
            </a:pPr>
            <a:r>
              <a:rPr lang="en-GB" dirty="0" smtClean="0"/>
              <a:t>     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62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Utility-Based </a:t>
            </a:r>
            <a:r>
              <a:rPr lang="en-GB" sz="3600" dirty="0"/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Agents </a:t>
            </a:r>
            <a:r>
              <a:rPr lang="en-GB" dirty="0"/>
              <a:t>so far have had a single goal. </a:t>
            </a:r>
          </a:p>
          <a:p>
            <a:r>
              <a:rPr lang="en-GB" dirty="0" smtClean="0"/>
              <a:t>Agents </a:t>
            </a:r>
            <a:r>
              <a:rPr lang="en-GB" dirty="0"/>
              <a:t>may have to juggle conflicting goals. </a:t>
            </a:r>
          </a:p>
          <a:p>
            <a:r>
              <a:rPr lang="en-GB" dirty="0" smtClean="0"/>
              <a:t>Need </a:t>
            </a:r>
            <a:r>
              <a:rPr lang="en-GB" dirty="0"/>
              <a:t>to optimise utility over a range of goals.</a:t>
            </a:r>
          </a:p>
          <a:p>
            <a:r>
              <a:rPr lang="en-GB" dirty="0" smtClean="0"/>
              <a:t>Utility</a:t>
            </a:r>
            <a:r>
              <a:rPr lang="en-GB" dirty="0"/>
              <a:t>: measure of </a:t>
            </a:r>
            <a:r>
              <a:rPr lang="en-GB" i="1" dirty="0"/>
              <a:t>goodness </a:t>
            </a:r>
            <a:r>
              <a:rPr lang="en-GB" dirty="0"/>
              <a:t>(a real number).</a:t>
            </a:r>
          </a:p>
          <a:p>
            <a:r>
              <a:rPr lang="en-GB" dirty="0" smtClean="0"/>
              <a:t>Combine </a:t>
            </a:r>
            <a:r>
              <a:rPr lang="en-GB" dirty="0"/>
              <a:t>with probability of success to get </a:t>
            </a:r>
            <a:r>
              <a:rPr lang="en-GB" i="1" dirty="0"/>
              <a:t>expected utility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b="1" dirty="0"/>
              <a:t>Example: </a:t>
            </a:r>
          </a:p>
          <a:p>
            <a:r>
              <a:rPr lang="en-GB" dirty="0" smtClean="0"/>
              <a:t>Agent</a:t>
            </a:r>
            <a:r>
              <a:rPr lang="en-GB" dirty="0"/>
              <a:t>: automatic car.</a:t>
            </a:r>
          </a:p>
          <a:p>
            <a:r>
              <a:rPr lang="fr-FR" dirty="0" err="1" smtClean="0"/>
              <a:t>Environment</a:t>
            </a:r>
            <a:r>
              <a:rPr lang="fr-FR" dirty="0" smtClean="0"/>
              <a:t>: </a:t>
            </a:r>
            <a:r>
              <a:rPr lang="fr-FR" dirty="0" err="1"/>
              <a:t>roads</a:t>
            </a:r>
            <a:r>
              <a:rPr lang="fr-FR" dirty="0"/>
              <a:t>, </a:t>
            </a:r>
            <a:r>
              <a:rPr lang="fr-FR" dirty="0" err="1"/>
              <a:t>vehicles</a:t>
            </a:r>
            <a:r>
              <a:rPr lang="fr-FR" dirty="0"/>
              <a:t>, </a:t>
            </a:r>
            <a:r>
              <a:rPr lang="fr-FR" dirty="0" err="1"/>
              <a:t>signs</a:t>
            </a:r>
            <a:r>
              <a:rPr lang="fr-FR" dirty="0"/>
              <a:t>, etc.</a:t>
            </a:r>
          </a:p>
          <a:p>
            <a:r>
              <a:rPr lang="en-GB" dirty="0" smtClean="0"/>
              <a:t>Goals</a:t>
            </a:r>
            <a:r>
              <a:rPr lang="en-GB" dirty="0"/>
              <a:t>: stay safe, reach destination, be quick, obey law,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save </a:t>
            </a:r>
            <a:r>
              <a:rPr lang="en-GB" dirty="0"/>
              <a:t>fuel,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9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Utility-Based Agents</a:t>
            </a:r>
            <a:endParaRPr lang="en-GB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844824"/>
            <a:ext cx="588191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5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Learning </a:t>
            </a:r>
            <a:r>
              <a:rPr lang="en-GB" sz="3600" dirty="0"/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en-GB" dirty="0"/>
              <a:t>I</a:t>
            </a:r>
            <a:r>
              <a:rPr lang="en-GB" dirty="0" smtClean="0"/>
              <a:t>nstead </a:t>
            </a:r>
            <a:r>
              <a:rPr lang="en-GB" dirty="0"/>
              <a:t>of actually programming</a:t>
            </a:r>
          </a:p>
          <a:p>
            <a:pPr marL="0" indent="0">
              <a:buNone/>
            </a:pPr>
            <a:r>
              <a:rPr lang="en-GB" dirty="0" smtClean="0"/>
              <a:t>    intelligent machines/agents </a:t>
            </a:r>
            <a:r>
              <a:rPr lang="en-GB" dirty="0"/>
              <a:t>by hand</a:t>
            </a:r>
            <a:r>
              <a:rPr lang="en-GB" dirty="0" smtClean="0"/>
              <a:t>, which is a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demanding task, it </a:t>
            </a:r>
            <a:r>
              <a:rPr lang="en-GB" dirty="0"/>
              <a:t>i</a:t>
            </a:r>
            <a:r>
              <a:rPr lang="en-GB" dirty="0" smtClean="0"/>
              <a:t>s easier to build </a:t>
            </a:r>
            <a:r>
              <a:rPr lang="en-GB" dirty="0"/>
              <a:t>learning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agents/machines </a:t>
            </a:r>
            <a:r>
              <a:rPr lang="en-GB" dirty="0"/>
              <a:t>and then teach  </a:t>
            </a:r>
            <a:r>
              <a:rPr lang="en-GB" dirty="0" smtClean="0"/>
              <a:t>them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Learning </a:t>
            </a:r>
            <a:r>
              <a:rPr lang="en-GB" dirty="0"/>
              <a:t>also allows the agent to operate in </a:t>
            </a:r>
            <a:r>
              <a:rPr lang="en-GB" dirty="0" smtClean="0"/>
              <a:t>initially unknown </a:t>
            </a:r>
            <a:r>
              <a:rPr lang="en-GB" dirty="0"/>
              <a:t>environments and to become </a:t>
            </a:r>
            <a:r>
              <a:rPr lang="en-GB" dirty="0" smtClean="0"/>
              <a:t>more competent as its knowledge/learning increases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2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Learning Agents</a:t>
            </a:r>
            <a:endParaRPr lang="en-GB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3"/>
            <a:ext cx="5688632" cy="399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4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Learning Agents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GB" i="1" dirty="0"/>
              <a:t>Learning element </a:t>
            </a:r>
            <a:r>
              <a:rPr lang="en-GB" dirty="0"/>
              <a:t>– responsible for </a:t>
            </a:r>
            <a:r>
              <a:rPr lang="en-GB" dirty="0" smtClean="0"/>
              <a:t>making improvements</a:t>
            </a:r>
            <a:endParaRPr lang="en-GB" dirty="0"/>
          </a:p>
          <a:p>
            <a:r>
              <a:rPr lang="en-GB" i="1" dirty="0" smtClean="0"/>
              <a:t>Performance </a:t>
            </a:r>
            <a:r>
              <a:rPr lang="en-GB" i="1" dirty="0"/>
              <a:t>element </a:t>
            </a:r>
            <a:r>
              <a:rPr lang="en-GB" dirty="0"/>
              <a:t>– responsible for selecting</a:t>
            </a:r>
          </a:p>
          <a:p>
            <a:pPr marL="0" indent="0">
              <a:buNone/>
            </a:pPr>
            <a:r>
              <a:rPr lang="en-GB" dirty="0" smtClean="0"/>
              <a:t>     external </a:t>
            </a:r>
            <a:r>
              <a:rPr lang="en-GB" dirty="0"/>
              <a:t>actions </a:t>
            </a:r>
            <a:endParaRPr lang="en-GB" dirty="0" smtClean="0"/>
          </a:p>
          <a:p>
            <a:r>
              <a:rPr lang="en-GB" i="1" dirty="0" smtClean="0"/>
              <a:t>Learning </a:t>
            </a:r>
            <a:r>
              <a:rPr lang="en-GB" i="1" dirty="0"/>
              <a:t>element </a:t>
            </a:r>
            <a:r>
              <a:rPr lang="en-GB" dirty="0"/>
              <a:t>uses feedback </a:t>
            </a:r>
            <a:r>
              <a:rPr lang="en-GB" dirty="0" smtClean="0"/>
              <a:t>from the </a:t>
            </a:r>
            <a:r>
              <a:rPr lang="en-GB" i="1" dirty="0"/>
              <a:t>critic</a:t>
            </a:r>
            <a:r>
              <a:rPr lang="en-GB" dirty="0"/>
              <a:t> on</a:t>
            </a:r>
            <a:r>
              <a:rPr lang="en-GB" dirty="0" smtClean="0"/>
              <a:t> how </a:t>
            </a:r>
            <a:r>
              <a:rPr lang="en-GB" dirty="0"/>
              <a:t>the agent is doing and determines how </a:t>
            </a:r>
            <a:r>
              <a:rPr lang="en-GB" dirty="0" smtClean="0"/>
              <a:t>the </a:t>
            </a:r>
            <a:r>
              <a:rPr lang="en-GB" i="1" dirty="0" smtClean="0"/>
              <a:t>performance </a:t>
            </a:r>
            <a:r>
              <a:rPr lang="en-GB" i="1" dirty="0"/>
              <a:t>element </a:t>
            </a:r>
            <a:r>
              <a:rPr lang="en-GB" dirty="0"/>
              <a:t>should be modified to </a:t>
            </a:r>
            <a:r>
              <a:rPr lang="en-GB" dirty="0" smtClean="0"/>
              <a:t>do better in the </a:t>
            </a:r>
            <a:r>
              <a:rPr lang="en-GB" dirty="0"/>
              <a:t>future</a:t>
            </a:r>
          </a:p>
          <a:p>
            <a:r>
              <a:rPr lang="en-GB" i="1" dirty="0" smtClean="0"/>
              <a:t>Problem </a:t>
            </a:r>
            <a:r>
              <a:rPr lang="en-GB" i="1" dirty="0"/>
              <a:t>generator </a:t>
            </a:r>
            <a:r>
              <a:rPr lang="en-GB" dirty="0"/>
              <a:t>is responsible for </a:t>
            </a:r>
            <a:r>
              <a:rPr lang="en-GB" dirty="0" smtClean="0"/>
              <a:t>suggesting actions </a:t>
            </a:r>
            <a:r>
              <a:rPr lang="en-GB" dirty="0"/>
              <a:t>that will lead to a new and </a:t>
            </a:r>
            <a:r>
              <a:rPr lang="en-GB" dirty="0" smtClean="0"/>
              <a:t>informative experiences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Intelligent </a:t>
            </a:r>
            <a:r>
              <a:rPr lang="en-GB" sz="3600" dirty="0"/>
              <a:t>Agents and their </a:t>
            </a:r>
            <a:r>
              <a:rPr lang="en-GB" sz="3600" dirty="0" smtClean="0"/>
              <a:t>Environments 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GB" sz="2800" dirty="0"/>
              <a:t>An agent:</a:t>
            </a:r>
          </a:p>
          <a:p>
            <a:pPr marL="0" indent="0">
              <a:buNone/>
            </a:pPr>
            <a:r>
              <a:rPr lang="en-GB" sz="2800" dirty="0" smtClean="0"/>
              <a:t>– Perceives </a:t>
            </a:r>
            <a:r>
              <a:rPr lang="en-GB" sz="2800" dirty="0"/>
              <a:t>its </a:t>
            </a:r>
            <a:r>
              <a:rPr lang="en-GB" sz="2800" i="1" dirty="0"/>
              <a:t>environment</a:t>
            </a:r>
            <a:r>
              <a:rPr lang="en-GB" sz="2800" dirty="0"/>
              <a:t>,</a:t>
            </a:r>
          </a:p>
          <a:p>
            <a:pPr marL="0" indent="0">
              <a:buNone/>
            </a:pPr>
            <a:r>
              <a:rPr lang="en-GB" sz="2800" dirty="0" smtClean="0"/>
              <a:t>– Through </a:t>
            </a:r>
            <a:r>
              <a:rPr lang="en-GB" sz="2800" dirty="0"/>
              <a:t>its </a:t>
            </a:r>
            <a:r>
              <a:rPr lang="en-GB" sz="2800" i="1" dirty="0" smtClean="0"/>
              <a:t>sensors [</a:t>
            </a:r>
            <a:r>
              <a:rPr lang="en-GB" sz="2800" i="1" dirty="0" err="1" smtClean="0"/>
              <a:t>percepts</a:t>
            </a:r>
            <a:r>
              <a:rPr lang="en-GB" sz="2800" i="1" dirty="0" smtClean="0"/>
              <a:t>]</a:t>
            </a:r>
            <a:r>
              <a:rPr lang="en-GB" sz="2800" dirty="0" smtClean="0"/>
              <a:t>,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– Then </a:t>
            </a:r>
            <a:r>
              <a:rPr lang="en-GB" sz="2800" dirty="0"/>
              <a:t>achieves its </a:t>
            </a:r>
            <a:r>
              <a:rPr lang="en-GB" sz="2800" i="1" dirty="0"/>
              <a:t>goals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– By </a:t>
            </a:r>
            <a:r>
              <a:rPr lang="en-GB" sz="2800" dirty="0"/>
              <a:t>acting on its environment via </a:t>
            </a:r>
            <a:r>
              <a:rPr lang="en-GB" sz="2800" i="1" dirty="0" smtClean="0"/>
              <a:t>actuators [actions]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9040"/>
            <a:ext cx="5143541" cy="232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01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Consolidation questions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Using a suitable diagram and explain how an agent interacts with its environment.</a:t>
            </a:r>
          </a:p>
          <a:p>
            <a:r>
              <a:rPr lang="en-GB" sz="2800" dirty="0" smtClean="0"/>
              <a:t>In agent technology the task environment is often specified using PEAS.</a:t>
            </a:r>
          </a:p>
          <a:p>
            <a:pPr lvl="1"/>
            <a:r>
              <a:rPr lang="en-GB" dirty="0" smtClean="0"/>
              <a:t>Explain what PEAS stands for</a:t>
            </a:r>
          </a:p>
          <a:p>
            <a:pPr lvl="1"/>
            <a:r>
              <a:rPr lang="en-GB" dirty="0" smtClean="0"/>
              <a:t>Specify the PEAS for the following agents:</a:t>
            </a:r>
          </a:p>
          <a:p>
            <a:pPr lvl="2"/>
            <a:r>
              <a:rPr lang="en-GB" dirty="0" smtClean="0"/>
              <a:t> an interactive </a:t>
            </a:r>
            <a:r>
              <a:rPr lang="en-GB" dirty="0"/>
              <a:t>English </a:t>
            </a:r>
            <a:r>
              <a:rPr lang="en-GB" dirty="0" smtClean="0"/>
              <a:t>tutor agent and  </a:t>
            </a:r>
          </a:p>
          <a:p>
            <a:pPr lvl="2"/>
            <a:r>
              <a:rPr lang="en-US" dirty="0" smtClean="0"/>
              <a:t> an </a:t>
            </a:r>
            <a:r>
              <a:rPr lang="en-US" dirty="0"/>
              <a:t>automated taxi driver </a:t>
            </a:r>
            <a:r>
              <a:rPr lang="en-US" dirty="0" smtClean="0"/>
              <a:t>agent.</a:t>
            </a:r>
          </a:p>
          <a:p>
            <a:r>
              <a:rPr lang="en-US" sz="2800" dirty="0" smtClean="0"/>
              <a:t>Identify the four types of agent and list their characteristics.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escribe an example of a  simple reflex agent.</a:t>
            </a:r>
          </a:p>
          <a:p>
            <a:r>
              <a:rPr lang="en-US" sz="2800" dirty="0" smtClean="0"/>
              <a:t>What are the advantages of a goal-based agent.</a:t>
            </a:r>
          </a:p>
          <a:p>
            <a:r>
              <a:rPr lang="en-US" sz="2800" dirty="0" smtClean="0"/>
              <a:t>Explain why a utility function/measure is useful.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2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Task Environment - </a:t>
            </a:r>
            <a:r>
              <a:rPr lang="en-US" sz="3600" dirty="0" smtClean="0"/>
              <a:t>PEAS (1)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To design a rational agent, we must first specify the task </a:t>
            </a:r>
            <a:r>
              <a:rPr lang="en-US" sz="2800" dirty="0" smtClean="0"/>
              <a:t>environment:</a:t>
            </a:r>
            <a:endParaRPr lang="en-US" sz="2800" dirty="0"/>
          </a:p>
          <a:p>
            <a:r>
              <a:rPr lang="en-US" sz="2800" dirty="0" smtClean="0"/>
              <a:t>PEAS: </a:t>
            </a:r>
            <a:r>
              <a:rPr lang="en-US" sz="2800" b="1" dirty="0" smtClean="0"/>
              <a:t>P</a:t>
            </a:r>
            <a:r>
              <a:rPr lang="en-US" sz="2800" dirty="0" smtClean="0"/>
              <a:t>erformance measure, </a:t>
            </a:r>
            <a:r>
              <a:rPr lang="en-US" sz="2800" b="1" dirty="0" smtClean="0"/>
              <a:t>E</a:t>
            </a:r>
            <a:r>
              <a:rPr lang="en-US" sz="2800" dirty="0" smtClean="0"/>
              <a:t>nvironment, </a:t>
            </a:r>
            <a:r>
              <a:rPr lang="en-US" sz="2800" b="1" dirty="0" smtClean="0"/>
              <a:t>A</a:t>
            </a:r>
            <a:r>
              <a:rPr lang="en-US" sz="2800" dirty="0" smtClean="0"/>
              <a:t>ctuators, </a:t>
            </a:r>
            <a:r>
              <a:rPr lang="en-US" sz="2800" b="1" dirty="0" smtClean="0"/>
              <a:t>S</a:t>
            </a:r>
            <a:r>
              <a:rPr lang="en-US" sz="2800" dirty="0" smtClean="0"/>
              <a:t>ensors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Consider, e.g., the task of designing an automated taxi driver: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Performance measure</a:t>
            </a:r>
            <a:r>
              <a:rPr lang="en-US" sz="2400" dirty="0" smtClean="0"/>
              <a:t>??
</a:t>
            </a:r>
            <a:r>
              <a:rPr lang="en-US" sz="2400" b="1" dirty="0" smtClean="0"/>
              <a:t>Environment</a:t>
            </a:r>
            <a:r>
              <a:rPr lang="en-US" sz="2400" dirty="0" smtClean="0"/>
              <a:t>??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Actuators</a:t>
            </a:r>
            <a:r>
              <a:rPr lang="en-US" sz="2400" dirty="0" smtClean="0"/>
              <a:t>??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Sensors</a:t>
            </a:r>
            <a:r>
              <a:rPr lang="en-US" sz="2400" dirty="0" smtClean="0"/>
              <a:t>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 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rational agent</a:t>
            </a:r>
            <a:r>
              <a:rPr lang="en-GB" dirty="0"/>
              <a:t> always performs right action, where the right action means the action that causes the agent to be most successful in the given </a:t>
            </a:r>
            <a:r>
              <a:rPr lang="en-GB" dirty="0" smtClean="0"/>
              <a:t>percept sequence.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58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PEAS (2)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 smtClean="0"/>
              <a:t>Consider the task of designing PEAS for: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A</a:t>
            </a:r>
            <a:r>
              <a:rPr lang="en-US" sz="2600" dirty="0" smtClean="0"/>
              <a:t>n automated taxi driver agent:</a:t>
            </a:r>
          </a:p>
          <a:p>
            <a:pPr lvl="1">
              <a:lnSpc>
                <a:spcPct val="120000"/>
              </a:lnSpc>
            </a:pPr>
            <a:r>
              <a:rPr lang="en-US" sz="2600" b="1" dirty="0" smtClean="0"/>
              <a:t>Performance measure</a:t>
            </a:r>
            <a:r>
              <a:rPr lang="en-US" sz="2600" dirty="0" smtClean="0"/>
              <a:t>: Safe, fast, legal, comfortable trip, maximize profits
</a:t>
            </a:r>
            <a:r>
              <a:rPr lang="en-US" sz="2600" b="1" dirty="0" smtClean="0"/>
              <a:t>Environment</a:t>
            </a:r>
            <a:r>
              <a:rPr lang="en-US" sz="2600" dirty="0" smtClean="0"/>
              <a:t>: Roads, other traffic, pedestrians, customers
</a:t>
            </a:r>
            <a:r>
              <a:rPr lang="en-US" sz="2600" b="1" dirty="0" smtClean="0"/>
              <a:t>Actuators</a:t>
            </a:r>
            <a:r>
              <a:rPr lang="en-US" sz="2600" dirty="0" smtClean="0"/>
              <a:t>: Steering wheel, accelerator, brake, signal, horn
</a:t>
            </a:r>
            <a:r>
              <a:rPr lang="en-US" sz="2600" b="1" dirty="0" smtClean="0"/>
              <a:t>Sensors</a:t>
            </a:r>
            <a:r>
              <a:rPr lang="en-US" sz="2600" dirty="0" smtClean="0"/>
              <a:t>: Cameras, sonar, speedometer, GPS, odometer, engine sensors, keyboard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600" dirty="0" smtClean="0"/>
          </a:p>
          <a:p>
            <a:r>
              <a:rPr lang="en-US" sz="2600" dirty="0"/>
              <a:t>A</a:t>
            </a:r>
            <a:r>
              <a:rPr lang="en-US" sz="2600" dirty="0" smtClean="0"/>
              <a:t>n Internet shopping agent</a:t>
            </a:r>
          </a:p>
          <a:p>
            <a:pPr lvl="1"/>
            <a:r>
              <a:rPr lang="en-US" sz="2600" b="1" dirty="0" smtClean="0"/>
              <a:t>Performance measure</a:t>
            </a:r>
            <a:r>
              <a:rPr lang="en-US" sz="2600" dirty="0" smtClean="0"/>
              <a:t>: price, quality, appropriateness, efficiency</a:t>
            </a:r>
          </a:p>
          <a:p>
            <a:pPr lvl="1"/>
            <a:r>
              <a:rPr lang="en-US" sz="2600" b="1" dirty="0" smtClean="0"/>
              <a:t>Environment</a:t>
            </a:r>
            <a:r>
              <a:rPr lang="en-US" sz="2600" dirty="0" smtClean="0"/>
              <a:t>: current and future WWW sites, vendors, shippers</a:t>
            </a:r>
          </a:p>
          <a:p>
            <a:pPr lvl="1"/>
            <a:r>
              <a:rPr lang="en-US" sz="2600" b="1" dirty="0" smtClean="0"/>
              <a:t>Actuators</a:t>
            </a:r>
            <a:r>
              <a:rPr lang="en-US" sz="2600" dirty="0" smtClean="0"/>
              <a:t>: display to user, follow URL, fill in form</a:t>
            </a:r>
          </a:p>
          <a:p>
            <a:pPr lvl="1"/>
            <a:r>
              <a:rPr lang="en-US" sz="2600" b="1" dirty="0" smtClean="0"/>
              <a:t>Sensors</a:t>
            </a:r>
            <a:r>
              <a:rPr lang="en-US" sz="2600" dirty="0" smtClean="0"/>
              <a:t>: </a:t>
            </a:r>
            <a:r>
              <a:rPr lang="fr-FR" sz="2600" dirty="0" smtClean="0"/>
              <a:t>HTML pages (</a:t>
            </a:r>
            <a:r>
              <a:rPr lang="fr-FR" sz="2600" dirty="0" err="1" smtClean="0"/>
              <a:t>text</a:t>
            </a:r>
            <a:r>
              <a:rPr lang="fr-FR" sz="2600" dirty="0" smtClean="0"/>
              <a:t>, </a:t>
            </a:r>
            <a:r>
              <a:rPr lang="fr-FR" sz="2600" dirty="0" err="1" smtClean="0"/>
              <a:t>graphics</a:t>
            </a:r>
            <a:r>
              <a:rPr lang="fr-FR" sz="2600" dirty="0" smtClean="0"/>
              <a:t>, scripts</a:t>
            </a:r>
            <a:r>
              <a:rPr lang="fr-FR" dirty="0" smtClean="0"/>
              <a:t>)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51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PEAS (3)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PEAS for a refinery </a:t>
            </a:r>
            <a:r>
              <a:rPr lang="en-GB" dirty="0" smtClean="0"/>
              <a:t>controller</a:t>
            </a:r>
          </a:p>
          <a:p>
            <a:pPr lvl="1"/>
            <a:r>
              <a:rPr lang="en-GB" b="1" dirty="0" smtClean="0"/>
              <a:t>Performance </a:t>
            </a:r>
            <a:r>
              <a:rPr lang="en-GB" b="1" dirty="0"/>
              <a:t>measure</a:t>
            </a:r>
            <a:r>
              <a:rPr lang="en-GB" dirty="0"/>
              <a:t>: maximize purity, yield, safety</a:t>
            </a:r>
          </a:p>
          <a:p>
            <a:pPr lvl="1"/>
            <a:r>
              <a:rPr lang="en-GB" b="1" dirty="0" smtClean="0"/>
              <a:t>Environment</a:t>
            </a:r>
            <a:r>
              <a:rPr lang="en-GB" b="1" dirty="0"/>
              <a:t>: </a:t>
            </a:r>
            <a:r>
              <a:rPr lang="en-GB" dirty="0"/>
              <a:t>refinery, </a:t>
            </a:r>
            <a:r>
              <a:rPr lang="en-GB" dirty="0" smtClean="0"/>
              <a:t>operators</a:t>
            </a:r>
            <a:endParaRPr lang="en-GB" dirty="0"/>
          </a:p>
          <a:p>
            <a:pPr lvl="1"/>
            <a:r>
              <a:rPr lang="en-GB" b="1" dirty="0" smtClean="0"/>
              <a:t>Actuators</a:t>
            </a:r>
            <a:r>
              <a:rPr lang="en-GB" b="1" dirty="0"/>
              <a:t>: </a:t>
            </a:r>
            <a:r>
              <a:rPr lang="en-GB" dirty="0"/>
              <a:t>valves, pumps, heaters, </a:t>
            </a:r>
            <a:r>
              <a:rPr lang="en-GB" dirty="0" smtClean="0"/>
              <a:t>displays </a:t>
            </a:r>
          </a:p>
          <a:p>
            <a:pPr lvl="1"/>
            <a:r>
              <a:rPr lang="en-GB" b="1" dirty="0" smtClean="0"/>
              <a:t>Sensors</a:t>
            </a:r>
            <a:r>
              <a:rPr lang="en-GB" dirty="0"/>
              <a:t>: temperature, pressure, chemical </a:t>
            </a:r>
            <a:r>
              <a:rPr lang="en-GB" dirty="0" smtClean="0"/>
              <a:t>sensors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PEAS </a:t>
            </a:r>
            <a:r>
              <a:rPr lang="en-GB" dirty="0" smtClean="0"/>
              <a:t>for an </a:t>
            </a:r>
            <a:r>
              <a:rPr lang="en-GB" dirty="0"/>
              <a:t>Interactive English </a:t>
            </a:r>
            <a:r>
              <a:rPr lang="en-GB" dirty="0" smtClean="0"/>
              <a:t>tutor</a:t>
            </a:r>
          </a:p>
          <a:p>
            <a:pPr lvl="1"/>
            <a:r>
              <a:rPr lang="en-GB" b="1" dirty="0" smtClean="0"/>
              <a:t>Performance </a:t>
            </a:r>
            <a:r>
              <a:rPr lang="en-GB" b="1" dirty="0"/>
              <a:t>measure: </a:t>
            </a:r>
            <a:r>
              <a:rPr lang="en-GB" dirty="0"/>
              <a:t>Maximize student's score on test</a:t>
            </a:r>
          </a:p>
          <a:p>
            <a:pPr lvl="1"/>
            <a:r>
              <a:rPr lang="en-GB" b="1" dirty="0" smtClean="0"/>
              <a:t>Environment</a:t>
            </a:r>
            <a:r>
              <a:rPr lang="en-GB" dirty="0"/>
              <a:t>: Set of students</a:t>
            </a:r>
          </a:p>
          <a:p>
            <a:pPr lvl="1"/>
            <a:r>
              <a:rPr lang="en-GB" b="1" dirty="0" smtClean="0"/>
              <a:t>Actuators</a:t>
            </a:r>
            <a:r>
              <a:rPr lang="en-GB" b="1" dirty="0"/>
              <a:t>: </a:t>
            </a:r>
            <a:r>
              <a:rPr lang="en-GB" dirty="0"/>
              <a:t>Screen display (exercises, suggestions, corrections)</a:t>
            </a:r>
          </a:p>
          <a:p>
            <a:pPr lvl="1"/>
            <a:r>
              <a:rPr lang="en-GB" b="1" dirty="0" smtClean="0"/>
              <a:t>Sensors</a:t>
            </a:r>
            <a:r>
              <a:rPr lang="en-GB" b="1" dirty="0"/>
              <a:t>: </a:t>
            </a:r>
            <a:r>
              <a:rPr lang="en-GB" dirty="0" smtClean="0"/>
              <a:t>Keyboard/mouse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5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Types of agent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Four basic </a:t>
            </a:r>
            <a:r>
              <a:rPr lang="en-GB" dirty="0" smtClean="0"/>
              <a:t>types of agent </a:t>
            </a:r>
            <a:r>
              <a:rPr lang="en-GB" dirty="0"/>
              <a:t>in order of increasing </a:t>
            </a:r>
            <a:r>
              <a:rPr lang="en-GB" dirty="0" smtClean="0"/>
              <a:t>generality</a:t>
            </a:r>
            <a:r>
              <a:rPr lang="en-GB" dirty="0"/>
              <a:t>:</a:t>
            </a:r>
          </a:p>
          <a:p>
            <a:r>
              <a:rPr lang="en-GB" dirty="0" smtClean="0"/>
              <a:t>Simple </a:t>
            </a:r>
            <a:r>
              <a:rPr lang="en-GB" dirty="0"/>
              <a:t>reflex agents</a:t>
            </a:r>
          </a:p>
          <a:p>
            <a:r>
              <a:rPr lang="en-GB" dirty="0" smtClean="0"/>
              <a:t>Model-based </a:t>
            </a:r>
            <a:r>
              <a:rPr lang="en-GB" dirty="0"/>
              <a:t>reflex agents</a:t>
            </a:r>
          </a:p>
          <a:p>
            <a:r>
              <a:rPr lang="en-GB" dirty="0" smtClean="0"/>
              <a:t> </a:t>
            </a:r>
            <a:r>
              <a:rPr lang="en-GB" dirty="0"/>
              <a:t>Goal-based agents</a:t>
            </a:r>
          </a:p>
          <a:p>
            <a:r>
              <a:rPr lang="en-GB" dirty="0" smtClean="0"/>
              <a:t> </a:t>
            </a:r>
            <a:r>
              <a:rPr lang="en-GB" dirty="0"/>
              <a:t>Utility-based agents</a:t>
            </a:r>
          </a:p>
        </p:txBody>
      </p:sp>
    </p:spTree>
    <p:extLst>
      <p:ext uri="{BB962C8B-B14F-4D97-AF65-F5344CB8AC3E}">
        <p14:creationId xmlns:p14="http://schemas.microsoft.com/office/powerpoint/2010/main" val="33620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Simple </a:t>
            </a:r>
            <a:r>
              <a:rPr lang="en-GB" sz="3600" dirty="0"/>
              <a:t>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Action depends only on immediate </a:t>
            </a:r>
            <a:r>
              <a:rPr lang="en-GB" dirty="0" err="1"/>
              <a:t>percepts</a:t>
            </a:r>
            <a:r>
              <a:rPr lang="en-GB" dirty="0"/>
              <a:t>.</a:t>
            </a:r>
          </a:p>
          <a:p>
            <a:r>
              <a:rPr lang="en-GB" dirty="0" smtClean="0"/>
              <a:t>Implemented </a:t>
            </a:r>
            <a:r>
              <a:rPr lang="en-GB" dirty="0"/>
              <a:t>by </a:t>
            </a:r>
            <a:r>
              <a:rPr lang="en-GB" i="1" dirty="0"/>
              <a:t>condition-action rules</a:t>
            </a:r>
            <a:r>
              <a:rPr lang="en-GB" dirty="0"/>
              <a:t>. 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 smtClean="0"/>
              <a:t>Agent</a:t>
            </a:r>
            <a:r>
              <a:rPr lang="en-GB" dirty="0"/>
              <a:t>: Mail sorting robot</a:t>
            </a:r>
          </a:p>
          <a:p>
            <a:pPr lvl="1"/>
            <a:r>
              <a:rPr lang="en-GB" dirty="0" smtClean="0"/>
              <a:t>Environment</a:t>
            </a:r>
            <a:r>
              <a:rPr lang="en-GB" dirty="0"/>
              <a:t>: Conveyor belt of letters</a:t>
            </a:r>
          </a:p>
          <a:p>
            <a:pPr lvl="1"/>
            <a:r>
              <a:rPr lang="en-GB" dirty="0" smtClean="0"/>
              <a:t>Rule</a:t>
            </a:r>
            <a:r>
              <a:rPr lang="en-GB" dirty="0"/>
              <a:t>: e.g. </a:t>
            </a:r>
            <a:r>
              <a:rPr lang="en-GB" i="1" dirty="0" smtClean="0"/>
              <a:t>city = </a:t>
            </a:r>
            <a:r>
              <a:rPr lang="en-GB" i="1" dirty="0" err="1" smtClean="0"/>
              <a:t>Cov</a:t>
            </a:r>
            <a:r>
              <a:rPr lang="en-GB" i="1" dirty="0" smtClean="0"/>
              <a:t> </a:t>
            </a:r>
            <a:r>
              <a:rPr lang="en-GB" i="1" dirty="0"/>
              <a:t>→put </a:t>
            </a:r>
            <a:r>
              <a:rPr lang="en-GB" i="1" dirty="0" smtClean="0"/>
              <a:t>West Midlands bag</a:t>
            </a:r>
          </a:p>
          <a:p>
            <a:endParaRPr lang="en-GB" dirty="0" smtClean="0"/>
          </a:p>
          <a:p>
            <a:r>
              <a:rPr lang="en-GB" dirty="0" smtClean="0"/>
              <a:t>Simple-reflex </a:t>
            </a:r>
            <a:r>
              <a:rPr lang="en-GB" dirty="0"/>
              <a:t>agents are simple, but they turn out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to </a:t>
            </a:r>
            <a:r>
              <a:rPr lang="en-GB" dirty="0"/>
              <a:t>be of very limited intelligence</a:t>
            </a:r>
          </a:p>
          <a:p>
            <a:r>
              <a:rPr lang="en-GB" dirty="0" smtClean="0"/>
              <a:t>The </a:t>
            </a:r>
            <a:r>
              <a:rPr lang="en-GB" dirty="0"/>
              <a:t>agent will work only if the correct decision</a:t>
            </a:r>
          </a:p>
          <a:p>
            <a:pPr marL="0" indent="0">
              <a:buNone/>
            </a:pPr>
            <a:r>
              <a:rPr lang="en-GB" dirty="0" smtClean="0"/>
              <a:t>     can </a:t>
            </a:r>
            <a:r>
              <a:rPr lang="en-GB" dirty="0"/>
              <a:t>be made on the basis of the current percept –</a:t>
            </a:r>
          </a:p>
          <a:p>
            <a:pPr marL="0" indent="0">
              <a:buNone/>
            </a:pPr>
            <a:r>
              <a:rPr lang="en-GB" dirty="0" smtClean="0"/>
              <a:t>     that </a:t>
            </a:r>
            <a:r>
              <a:rPr lang="en-GB" dirty="0"/>
              <a:t>is only if the environment is fully observable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38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Simple Reflex Agents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400600" cy="343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904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Outline</vt:lpstr>
      <vt:lpstr>Intelligent Agents and their Environments </vt:lpstr>
      <vt:lpstr>Task Environment - PEAS (1)</vt:lpstr>
      <vt:lpstr>Rational agent</vt:lpstr>
      <vt:lpstr>PEAS (2)</vt:lpstr>
      <vt:lpstr>PEAS (3)</vt:lpstr>
      <vt:lpstr>Types of agent</vt:lpstr>
      <vt:lpstr>Simple Reflex Agents</vt:lpstr>
      <vt:lpstr>Simple Reflex Agents</vt:lpstr>
      <vt:lpstr>Model-Based Reflex Agents</vt:lpstr>
      <vt:lpstr>Model-Based Reflex Agents</vt:lpstr>
      <vt:lpstr>Goal-Based Agents</vt:lpstr>
      <vt:lpstr>Goal-Based Agents</vt:lpstr>
      <vt:lpstr>Goal-based agents vs reflex-based agents</vt:lpstr>
      <vt:lpstr>Utility-Based Agents</vt:lpstr>
      <vt:lpstr>Utility-Based Agents</vt:lpstr>
      <vt:lpstr>Learning Agents</vt:lpstr>
      <vt:lpstr>Learning Agents</vt:lpstr>
      <vt:lpstr>Learning Agents</vt:lpstr>
      <vt:lpstr>Consolidation questions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 and their Environments</dc:title>
  <dc:creator>rza</dc:creator>
  <cp:lastModifiedBy>csx220</cp:lastModifiedBy>
  <cp:revision>26</cp:revision>
  <cp:lastPrinted>2013-10-03T18:32:53Z</cp:lastPrinted>
  <dcterms:created xsi:type="dcterms:W3CDTF">2013-10-02T15:19:17Z</dcterms:created>
  <dcterms:modified xsi:type="dcterms:W3CDTF">2015-10-05T19:29:06Z</dcterms:modified>
</cp:coreProperties>
</file>