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Helvetica Neue"/>
      <p:regular r:id="rId35"/>
      <p:bold r:id="rId36"/>
      <p:italic r:id="rId37"/>
      <p:boldItalic r:id="rId38"/>
    </p:embeddedFont>
    <p:embeddedFont>
      <p:font typeface="Rambl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4E3946-3B1D-4413-A675-1FB49059F897}">
  <a:tblStyle styleId="{264E3946-3B1D-4413-A675-1FB49059F89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mbla-bold.fntdata"/><Relationship Id="rId20" Type="http://schemas.openxmlformats.org/officeDocument/2006/relationships/slide" Target="slides/slide15.xml"/><Relationship Id="rId42" Type="http://schemas.openxmlformats.org/officeDocument/2006/relationships/font" Target="fonts/Rambla-boldItalic.fntdata"/><Relationship Id="rId41" Type="http://schemas.openxmlformats.org/officeDocument/2006/relationships/font" Target="fonts/Rambl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39" Type="http://schemas.openxmlformats.org/officeDocument/2006/relationships/font" Target="fonts/Rambla-regular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3466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755" y="3627027"/>
            <a:ext cx="1959690" cy="139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7923" y="-1"/>
            <a:ext cx="4006077" cy="11427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type="ctrTitle"/>
          </p:nvPr>
        </p:nvSpPr>
        <p:spPr>
          <a:xfrm>
            <a:off x="685800" y="1867775"/>
            <a:ext cx="8168700" cy="164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Intelligent Agents</a:t>
            </a:r>
            <a:endParaRPr/>
          </a:p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685800" y="3627025"/>
            <a:ext cx="6407100" cy="103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Agent Communication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Rachid Anane 2013 / Mark Tyers 2016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Illocutionary Act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</a:pPr>
            <a:r>
              <a:rPr lang="en-GB"/>
              <a:t>The intention behind the uttered words (what  meaning is being conveyed)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e.g. he requested me to make some tea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Perlocutionary Act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1" marL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</a:pPr>
            <a:r>
              <a:rPr lang="en-GB" sz="3000"/>
              <a:t>Effect of the  illocutionary act </a:t>
            </a:r>
            <a:endParaRPr sz="3000"/>
          </a:p>
          <a:p>
            <a:pPr indent="0" lvl="1" marL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</a:pPr>
            <a:r>
              <a:rPr lang="en-GB" sz="3000"/>
              <a:t>Effects that illocutionary acts can have on the state of the addressee, and on his/her actions, beliefs and  judgements</a:t>
            </a:r>
            <a:endParaRPr sz="30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e.g. he got me to make tea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Example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1" marL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</a:pPr>
            <a:r>
              <a:rPr lang="en-GB"/>
              <a:t>The locutionary act :”I affirm that the Earth rotates around the Sun”,  can be seen as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An illocutionary act of affirmation which can be taken as an attempt to convince the addressee that the Earth rotates,</a:t>
            </a:r>
            <a:endParaRPr sz="2400"/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With the intention to modify all his or her beliefs (Perlocutionary act).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Speech Acts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66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Searle identified 5 different types of speech acts:</a:t>
            </a:r>
            <a:endParaRPr sz="2400"/>
          </a:p>
        </p:txBody>
      </p:sp>
      <p:graphicFrame>
        <p:nvGraphicFramePr>
          <p:cNvPr id="121" name="Shape 121"/>
          <p:cNvGraphicFramePr/>
          <p:nvPr/>
        </p:nvGraphicFramePr>
        <p:xfrm>
          <a:off x="1286100" y="186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{264E3946-3B1D-4413-A675-1FB49059F897}</a:tableStyleId>
              </a:tblPr>
              <a:tblGrid>
                <a:gridCol w="2105025"/>
                <a:gridCol w="4829175"/>
              </a:tblGrid>
              <a:tr h="60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</a:rPr>
                        <a:t>Representatives or Assertives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</a:rPr>
                        <a:t>Informing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1" lang="en-GB" u="none" cap="none" strike="noStrike">
                          <a:solidFill>
                            <a:srgbClr val="000000"/>
                          </a:solidFill>
                        </a:rPr>
                        <a:t>e.g. ”It is raining”.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</a:rPr>
                        <a:t>Directives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</a:rPr>
                        <a:t>Speaker tries to make the hearer do something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1" lang="en-GB" u="none" cap="none" strike="noStrike">
                          <a:solidFill>
                            <a:srgbClr val="000000"/>
                          </a:solidFill>
                        </a:rPr>
                        <a:t>e.g. ”Please close the window”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</a:rPr>
                        <a:t>Commisives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</a:rPr>
                        <a:t>Commits the speaker to future action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1" lang="en-GB" u="none" cap="none" strike="noStrike">
                          <a:solidFill>
                            <a:srgbClr val="000000"/>
                          </a:solidFill>
                        </a:rPr>
                        <a:t>e.g. ”I will close the window”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</a:rPr>
                        <a:t>Expressives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</a:rPr>
                        <a:t>Speaker expresses a mental state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1" lang="en-GB" u="none" cap="none" strike="noStrike">
                          <a:solidFill>
                            <a:srgbClr val="000000"/>
                          </a:solidFill>
                        </a:rPr>
                        <a:t>e.g. ”Excuse me”, ”congratulations”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4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</a:rPr>
                        <a:t>Declaratives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</a:rPr>
                        <a:t>Effect some changes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1" lang="en-GB" u="none" cap="none" strike="noStrike">
                          <a:solidFill>
                            <a:srgbClr val="000000"/>
                          </a:solidFill>
                        </a:rPr>
                        <a:t>e.g. ”I name this city Agentville”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Speech Act Components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In general, speech acts can be seen to have two components: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A performative verb (illocutory force)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e.g. Request, inform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Propositional content (concerned proposition)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e.g. ”the window is closed”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Speech Act Components (example)</a:t>
            </a: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847500" y="2165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{264E3946-3B1D-4413-A675-1FB49059F897}</a:tableStyleId>
              </a:tblPr>
              <a:tblGrid>
                <a:gridCol w="1495425"/>
                <a:gridCol w="2101825"/>
                <a:gridCol w="1962425"/>
                <a:gridCol w="2033375"/>
              </a:tblGrid>
              <a:tr h="75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Speech Act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close the door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door is closed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the door closed?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49800"/>
                      </a:srgbClr>
                    </a:solidFill>
                  </a:tcPr>
                </a:tc>
              </a:tr>
              <a:tr h="693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Performative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request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inquire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96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door is closed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door is closed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door is closed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Plan-Based Theory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09600" lvl="0" marL="609600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ymbol"/>
              <a:buChar char=""/>
            </a:pPr>
            <a:r>
              <a:rPr lang="en-GB" sz="2200">
                <a:latin typeface="Rambla"/>
                <a:ea typeface="Rambla"/>
                <a:cs typeface="Rambla"/>
                <a:sym typeface="Rambla"/>
              </a:rPr>
              <a:t>How does one define the semantics of speech acts? When can one say someone has uttered, e.g. a </a:t>
            </a:r>
            <a:r>
              <a:rPr i="1" lang="en-GB" sz="2200">
                <a:latin typeface="Rambla"/>
                <a:ea typeface="Rambla"/>
                <a:cs typeface="Rambla"/>
                <a:sym typeface="Rambla"/>
              </a:rPr>
              <a:t>request</a:t>
            </a:r>
            <a:r>
              <a:rPr lang="en-GB" sz="2200">
                <a:latin typeface="Rambla"/>
                <a:ea typeface="Rambla"/>
                <a:cs typeface="Rambla"/>
                <a:sym typeface="Rambla"/>
              </a:rPr>
              <a:t> or an </a:t>
            </a:r>
            <a:r>
              <a:rPr i="1" lang="en-GB" sz="2200">
                <a:latin typeface="Rambla"/>
                <a:ea typeface="Rambla"/>
                <a:cs typeface="Rambla"/>
                <a:sym typeface="Rambla"/>
              </a:rPr>
              <a:t>inform</a:t>
            </a:r>
            <a:r>
              <a:rPr lang="en-GB" sz="2200">
                <a:latin typeface="Rambla"/>
                <a:ea typeface="Rambla"/>
                <a:cs typeface="Rambla"/>
                <a:sym typeface="Rambla"/>
              </a:rPr>
              <a:t>?</a:t>
            </a:r>
            <a:endParaRPr sz="1400"/>
          </a:p>
          <a:p>
            <a:pPr indent="-609600" lvl="0" marL="609600" rtl="0">
              <a:lnSpc>
                <a:spcPct val="19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ymbol"/>
              <a:buChar char=""/>
            </a:pPr>
            <a:r>
              <a:rPr lang="en-GB" sz="2200">
                <a:latin typeface="Rambla"/>
                <a:ea typeface="Rambla"/>
                <a:cs typeface="Rambla"/>
                <a:sym typeface="Rambla"/>
              </a:rPr>
              <a:t>How can the properties of speech acts be represented such that planning systems could reason about them?</a:t>
            </a:r>
            <a:endParaRPr sz="1400"/>
          </a:p>
          <a:p>
            <a:pPr indent="-609600" lvl="0" marL="609600" rtl="0">
              <a:lnSpc>
                <a:spcPct val="19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ymbol"/>
              <a:buChar char=""/>
            </a:pPr>
            <a:r>
              <a:rPr b="1" lang="en-GB" sz="2200">
                <a:latin typeface="Rambla"/>
                <a:ea typeface="Rambla"/>
                <a:cs typeface="Rambla"/>
                <a:sym typeface="Rambla"/>
              </a:rPr>
              <a:t>Speech acts are treated as physical actions</a:t>
            </a:r>
            <a:r>
              <a:rPr lang="en-GB" sz="2200">
                <a:latin typeface="Rambla"/>
                <a:ea typeface="Rambla"/>
                <a:cs typeface="Rambla"/>
                <a:sym typeface="Rambl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Agent Communication Language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516225" y="1200150"/>
            <a:ext cx="31707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63525" lvl="0" marL="365125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mbla"/>
                <a:ea typeface="Rambla"/>
                <a:cs typeface="Rambla"/>
                <a:sym typeface="Rambla"/>
              </a:rPr>
              <a:t>ACLs allow agents to effectively communicate and exchange knowledge with other agents.</a:t>
            </a:r>
            <a:endParaRPr/>
          </a:p>
        </p:txBody>
      </p:sp>
      <p:grpSp>
        <p:nvGrpSpPr>
          <p:cNvPr id="146" name="Shape 146"/>
          <p:cNvGrpSpPr/>
          <p:nvPr/>
        </p:nvGrpSpPr>
        <p:grpSpPr>
          <a:xfrm>
            <a:off x="1449843" y="2860659"/>
            <a:ext cx="677207" cy="4237"/>
            <a:chOff x="1001712" y="3381375"/>
            <a:chExt cx="739713" cy="4800"/>
          </a:xfrm>
        </p:grpSpPr>
        <p:sp>
          <p:nvSpPr>
            <p:cNvPr id="147" name="Shape 147"/>
            <p:cNvSpPr txBox="1"/>
            <p:nvPr/>
          </p:nvSpPr>
          <p:spPr>
            <a:xfrm>
              <a:off x="1001712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1033462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1065212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1095375" y="3381375"/>
              <a:ext cx="189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1127125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1158875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1190625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1220787" y="3381375"/>
              <a:ext cx="189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1252537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284287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1316037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1346200" y="3381375"/>
              <a:ext cx="189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1377950" y="3381375"/>
              <a:ext cx="189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1409700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1441450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1473200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1503362" y="3381375"/>
              <a:ext cx="189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1535112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566862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1598612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1628775" y="3381375"/>
              <a:ext cx="189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1660525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1692275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1724025" y="3381375"/>
              <a:ext cx="17400" cy="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1" name="Shape 171"/>
          <p:cNvGrpSpPr/>
          <p:nvPr/>
        </p:nvGrpSpPr>
        <p:grpSpPr>
          <a:xfrm>
            <a:off x="457202" y="1239383"/>
            <a:ext cx="4836861" cy="3833919"/>
            <a:chOff x="-127000" y="1828800"/>
            <a:chExt cx="5283300" cy="4343400"/>
          </a:xfrm>
        </p:grpSpPr>
        <p:grpSp>
          <p:nvGrpSpPr>
            <p:cNvPr id="172" name="Shape 172"/>
            <p:cNvGrpSpPr/>
            <p:nvPr/>
          </p:nvGrpSpPr>
          <p:grpSpPr>
            <a:xfrm>
              <a:off x="923874" y="2362309"/>
              <a:ext cx="609577" cy="914439"/>
              <a:chOff x="1600200" y="4114800"/>
              <a:chExt cx="757238" cy="1514473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1828800" y="4114800"/>
                <a:ext cx="303212" cy="301625"/>
              </a:xfrm>
              <a:custGeom>
                <a:pathLst>
                  <a:path extrusionOk="0" h="380" w="382">
                    <a:moveTo>
                      <a:pt x="382" y="190"/>
                    </a:moveTo>
                    <a:lnTo>
                      <a:pt x="379" y="152"/>
                    </a:lnTo>
                    <a:lnTo>
                      <a:pt x="367" y="117"/>
                    </a:lnTo>
                    <a:lnTo>
                      <a:pt x="350" y="84"/>
                    </a:lnTo>
                    <a:lnTo>
                      <a:pt x="327" y="56"/>
                    </a:lnTo>
                    <a:lnTo>
                      <a:pt x="298" y="31"/>
                    </a:lnTo>
                    <a:lnTo>
                      <a:pt x="265" y="13"/>
                    </a:lnTo>
                    <a:lnTo>
                      <a:pt x="229" y="4"/>
                    </a:lnTo>
                    <a:lnTo>
                      <a:pt x="190" y="0"/>
                    </a:lnTo>
                    <a:lnTo>
                      <a:pt x="154" y="4"/>
                    </a:lnTo>
                    <a:lnTo>
                      <a:pt x="117" y="13"/>
                    </a:lnTo>
                    <a:lnTo>
                      <a:pt x="84" y="31"/>
                    </a:lnTo>
                    <a:lnTo>
                      <a:pt x="55" y="56"/>
                    </a:lnTo>
                    <a:lnTo>
                      <a:pt x="32" y="84"/>
                    </a:lnTo>
                    <a:lnTo>
                      <a:pt x="15" y="117"/>
                    </a:lnTo>
                    <a:lnTo>
                      <a:pt x="4" y="152"/>
                    </a:lnTo>
                    <a:lnTo>
                      <a:pt x="0" y="190"/>
                    </a:lnTo>
                    <a:lnTo>
                      <a:pt x="4" y="226"/>
                    </a:lnTo>
                    <a:lnTo>
                      <a:pt x="15" y="263"/>
                    </a:lnTo>
                    <a:lnTo>
                      <a:pt x="32" y="296"/>
                    </a:lnTo>
                    <a:lnTo>
                      <a:pt x="55" y="324"/>
                    </a:lnTo>
                    <a:lnTo>
                      <a:pt x="84" y="347"/>
                    </a:lnTo>
                    <a:lnTo>
                      <a:pt x="117" y="365"/>
                    </a:lnTo>
                    <a:lnTo>
                      <a:pt x="154" y="376"/>
                    </a:lnTo>
                    <a:lnTo>
                      <a:pt x="190" y="380"/>
                    </a:lnTo>
                    <a:lnTo>
                      <a:pt x="229" y="376"/>
                    </a:lnTo>
                    <a:lnTo>
                      <a:pt x="265" y="365"/>
                    </a:lnTo>
                    <a:lnTo>
                      <a:pt x="298" y="347"/>
                    </a:lnTo>
                    <a:lnTo>
                      <a:pt x="327" y="324"/>
                    </a:lnTo>
                    <a:lnTo>
                      <a:pt x="350" y="296"/>
                    </a:lnTo>
                    <a:lnTo>
                      <a:pt x="367" y="263"/>
                    </a:lnTo>
                    <a:lnTo>
                      <a:pt x="379" y="226"/>
                    </a:lnTo>
                    <a:lnTo>
                      <a:pt x="382" y="19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1600200" y="4419600"/>
                <a:ext cx="757238" cy="1209673"/>
              </a:xfrm>
              <a:custGeom>
                <a:pathLst>
                  <a:path extrusionOk="0" h="1523" w="956">
                    <a:moveTo>
                      <a:pt x="489" y="785"/>
                    </a:moveTo>
                    <a:lnTo>
                      <a:pt x="712" y="1523"/>
                    </a:lnTo>
                    <a:lnTo>
                      <a:pt x="889" y="1523"/>
                    </a:lnTo>
                    <a:lnTo>
                      <a:pt x="712" y="666"/>
                    </a:lnTo>
                    <a:lnTo>
                      <a:pt x="712" y="167"/>
                    </a:lnTo>
                    <a:lnTo>
                      <a:pt x="844" y="572"/>
                    </a:lnTo>
                    <a:lnTo>
                      <a:pt x="956" y="499"/>
                    </a:lnTo>
                    <a:lnTo>
                      <a:pt x="800" y="0"/>
                    </a:lnTo>
                    <a:lnTo>
                      <a:pt x="489" y="23"/>
                    </a:lnTo>
                    <a:lnTo>
                      <a:pt x="179" y="0"/>
                    </a:lnTo>
                    <a:lnTo>
                      <a:pt x="0" y="524"/>
                    </a:lnTo>
                    <a:lnTo>
                      <a:pt x="135" y="572"/>
                    </a:lnTo>
                    <a:lnTo>
                      <a:pt x="267" y="167"/>
                    </a:lnTo>
                    <a:lnTo>
                      <a:pt x="267" y="666"/>
                    </a:lnTo>
                    <a:lnTo>
                      <a:pt x="91" y="1523"/>
                    </a:lnTo>
                    <a:lnTo>
                      <a:pt x="267" y="1523"/>
                    </a:lnTo>
                    <a:lnTo>
                      <a:pt x="489" y="78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75" name="Shape 175"/>
            <p:cNvGrpSpPr/>
            <p:nvPr/>
          </p:nvGrpSpPr>
          <p:grpSpPr>
            <a:xfrm>
              <a:off x="3428949" y="2362309"/>
              <a:ext cx="609577" cy="914439"/>
              <a:chOff x="1600200" y="4114800"/>
              <a:chExt cx="757238" cy="1514473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1828800" y="4114800"/>
                <a:ext cx="303212" cy="301625"/>
              </a:xfrm>
              <a:custGeom>
                <a:pathLst>
                  <a:path extrusionOk="0" h="380" w="382">
                    <a:moveTo>
                      <a:pt x="382" y="190"/>
                    </a:moveTo>
                    <a:lnTo>
                      <a:pt x="379" y="152"/>
                    </a:lnTo>
                    <a:lnTo>
                      <a:pt x="367" y="117"/>
                    </a:lnTo>
                    <a:lnTo>
                      <a:pt x="350" y="84"/>
                    </a:lnTo>
                    <a:lnTo>
                      <a:pt x="327" y="56"/>
                    </a:lnTo>
                    <a:lnTo>
                      <a:pt x="298" y="31"/>
                    </a:lnTo>
                    <a:lnTo>
                      <a:pt x="265" y="13"/>
                    </a:lnTo>
                    <a:lnTo>
                      <a:pt x="229" y="4"/>
                    </a:lnTo>
                    <a:lnTo>
                      <a:pt x="190" y="0"/>
                    </a:lnTo>
                    <a:lnTo>
                      <a:pt x="154" y="4"/>
                    </a:lnTo>
                    <a:lnTo>
                      <a:pt x="117" y="13"/>
                    </a:lnTo>
                    <a:lnTo>
                      <a:pt x="84" y="31"/>
                    </a:lnTo>
                    <a:lnTo>
                      <a:pt x="55" y="56"/>
                    </a:lnTo>
                    <a:lnTo>
                      <a:pt x="32" y="84"/>
                    </a:lnTo>
                    <a:lnTo>
                      <a:pt x="15" y="117"/>
                    </a:lnTo>
                    <a:lnTo>
                      <a:pt x="4" y="152"/>
                    </a:lnTo>
                    <a:lnTo>
                      <a:pt x="0" y="190"/>
                    </a:lnTo>
                    <a:lnTo>
                      <a:pt x="4" y="226"/>
                    </a:lnTo>
                    <a:lnTo>
                      <a:pt x="15" y="263"/>
                    </a:lnTo>
                    <a:lnTo>
                      <a:pt x="32" y="296"/>
                    </a:lnTo>
                    <a:lnTo>
                      <a:pt x="55" y="324"/>
                    </a:lnTo>
                    <a:lnTo>
                      <a:pt x="84" y="347"/>
                    </a:lnTo>
                    <a:lnTo>
                      <a:pt x="117" y="365"/>
                    </a:lnTo>
                    <a:lnTo>
                      <a:pt x="154" y="376"/>
                    </a:lnTo>
                    <a:lnTo>
                      <a:pt x="190" y="380"/>
                    </a:lnTo>
                    <a:lnTo>
                      <a:pt x="229" y="376"/>
                    </a:lnTo>
                    <a:lnTo>
                      <a:pt x="265" y="365"/>
                    </a:lnTo>
                    <a:lnTo>
                      <a:pt x="298" y="347"/>
                    </a:lnTo>
                    <a:lnTo>
                      <a:pt x="327" y="324"/>
                    </a:lnTo>
                    <a:lnTo>
                      <a:pt x="350" y="296"/>
                    </a:lnTo>
                    <a:lnTo>
                      <a:pt x="367" y="263"/>
                    </a:lnTo>
                    <a:lnTo>
                      <a:pt x="379" y="226"/>
                    </a:lnTo>
                    <a:lnTo>
                      <a:pt x="382" y="19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1600200" y="4419600"/>
                <a:ext cx="757238" cy="1209673"/>
              </a:xfrm>
              <a:custGeom>
                <a:pathLst>
                  <a:path extrusionOk="0" h="1523" w="956">
                    <a:moveTo>
                      <a:pt x="489" y="785"/>
                    </a:moveTo>
                    <a:lnTo>
                      <a:pt x="712" y="1523"/>
                    </a:lnTo>
                    <a:lnTo>
                      <a:pt x="889" y="1523"/>
                    </a:lnTo>
                    <a:lnTo>
                      <a:pt x="712" y="666"/>
                    </a:lnTo>
                    <a:lnTo>
                      <a:pt x="712" y="167"/>
                    </a:lnTo>
                    <a:lnTo>
                      <a:pt x="844" y="572"/>
                    </a:lnTo>
                    <a:lnTo>
                      <a:pt x="956" y="499"/>
                    </a:lnTo>
                    <a:lnTo>
                      <a:pt x="800" y="0"/>
                    </a:lnTo>
                    <a:lnTo>
                      <a:pt x="489" y="23"/>
                    </a:lnTo>
                    <a:lnTo>
                      <a:pt x="179" y="0"/>
                    </a:lnTo>
                    <a:lnTo>
                      <a:pt x="0" y="524"/>
                    </a:lnTo>
                    <a:lnTo>
                      <a:pt x="135" y="572"/>
                    </a:lnTo>
                    <a:lnTo>
                      <a:pt x="267" y="167"/>
                    </a:lnTo>
                    <a:lnTo>
                      <a:pt x="267" y="666"/>
                    </a:lnTo>
                    <a:lnTo>
                      <a:pt x="91" y="1523"/>
                    </a:lnTo>
                    <a:lnTo>
                      <a:pt x="267" y="1523"/>
                    </a:lnTo>
                    <a:lnTo>
                      <a:pt x="489" y="78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8" name="Shape 178"/>
            <p:cNvSpPr txBox="1"/>
            <p:nvPr/>
          </p:nvSpPr>
          <p:spPr>
            <a:xfrm>
              <a:off x="809625" y="1981200"/>
              <a:ext cx="7383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</a:t>
              </a:r>
              <a:r>
                <a:rPr b="0" i="1" lang="en-GB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3324225" y="1981200"/>
              <a:ext cx="7383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</a:t>
              </a:r>
              <a:r>
                <a:rPr b="0" i="1" lang="en-GB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/>
            </a:p>
          </p:txBody>
        </p:sp>
        <p:cxnSp>
          <p:nvCxnSpPr>
            <p:cNvPr id="180" name="Shape 180"/>
            <p:cNvCxnSpPr/>
            <p:nvPr/>
          </p:nvCxnSpPr>
          <p:spPr>
            <a:xfrm>
              <a:off x="1219200" y="3352800"/>
              <a:ext cx="1500" cy="685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609600" y="4038600"/>
              <a:ext cx="1219200" cy="60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Convert to transport form</a:t>
              </a:r>
              <a:endParaRPr/>
            </a:p>
          </p:txBody>
        </p:sp>
        <p:cxnSp>
          <p:nvCxnSpPr>
            <p:cNvPr id="182" name="Shape 182"/>
            <p:cNvCxnSpPr/>
            <p:nvPr/>
          </p:nvCxnSpPr>
          <p:spPr>
            <a:xfrm>
              <a:off x="3733800" y="3352800"/>
              <a:ext cx="1500" cy="685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lg" w="lg" type="triangle"/>
              <a:tailEnd len="med" w="med" type="none"/>
            </a:ln>
          </p:spPr>
        </p:cxnSp>
        <p:sp>
          <p:nvSpPr>
            <p:cNvPr id="183" name="Shape 183"/>
            <p:cNvSpPr txBox="1"/>
            <p:nvPr/>
          </p:nvSpPr>
          <p:spPr>
            <a:xfrm>
              <a:off x="3124200" y="4038600"/>
              <a:ext cx="1219200" cy="60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Convert from transport form</a:t>
              </a:r>
              <a:endParaRPr/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219200" y="4724400"/>
              <a:ext cx="1500" cy="685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sp>
          <p:nvSpPr>
            <p:cNvPr id="185" name="Shape 185"/>
            <p:cNvSpPr txBox="1"/>
            <p:nvPr/>
          </p:nvSpPr>
          <p:spPr>
            <a:xfrm>
              <a:off x="-127000" y="5486400"/>
              <a:ext cx="52833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 delivery/transportation service</a:t>
              </a:r>
              <a:endParaRPr/>
            </a:p>
          </p:txBody>
        </p:sp>
        <p:cxnSp>
          <p:nvCxnSpPr>
            <p:cNvPr id="186" name="Shape 186"/>
            <p:cNvCxnSpPr/>
            <p:nvPr/>
          </p:nvCxnSpPr>
          <p:spPr>
            <a:xfrm>
              <a:off x="3733800" y="4724400"/>
              <a:ext cx="1500" cy="685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lg" w="lg" type="triangle"/>
              <a:tailEnd len="med" w="med" type="none"/>
            </a:ln>
          </p:spPr>
        </p:cxnSp>
        <p:sp>
          <p:nvSpPr>
            <p:cNvPr id="187" name="Shape 187"/>
            <p:cNvSpPr txBox="1"/>
            <p:nvPr/>
          </p:nvSpPr>
          <p:spPr>
            <a:xfrm>
              <a:off x="1930400" y="1828800"/>
              <a:ext cx="1016100" cy="4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Goal G</a:t>
              </a: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1930400" y="2514600"/>
              <a:ext cx="1016100" cy="4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Intent I</a:t>
              </a: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1930400" y="3200400"/>
              <a:ext cx="1016100" cy="4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Performative</a:t>
              </a:r>
              <a:endParaRPr/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1930400" y="3886200"/>
              <a:ext cx="1016100" cy="4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</a:t>
              </a:r>
              <a:endParaRPr/>
            </a:p>
          </p:txBody>
        </p:sp>
        <p:cxnSp>
          <p:nvCxnSpPr>
            <p:cNvPr id="191" name="Shape 191"/>
            <p:cNvCxnSpPr/>
            <p:nvPr/>
          </p:nvCxnSpPr>
          <p:spPr>
            <a:xfrm>
              <a:off x="2438400" y="2286000"/>
              <a:ext cx="1500" cy="22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cxnSp>
          <p:nvCxnSpPr>
            <p:cNvPr id="192" name="Shape 192"/>
            <p:cNvCxnSpPr/>
            <p:nvPr/>
          </p:nvCxnSpPr>
          <p:spPr>
            <a:xfrm>
              <a:off x="2438400" y="2971800"/>
              <a:ext cx="1500" cy="22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cxnSp>
          <p:nvCxnSpPr>
            <p:cNvPr id="193" name="Shape 193"/>
            <p:cNvCxnSpPr/>
            <p:nvPr/>
          </p:nvCxnSpPr>
          <p:spPr>
            <a:xfrm>
              <a:off x="2438400" y="3657600"/>
              <a:ext cx="1500" cy="22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 Levels</a:t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2293800" y="1192699"/>
            <a:ext cx="4556400" cy="115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of information being transferred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293800" y="2522755"/>
            <a:ext cx="4556400" cy="115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 of the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2293800" y="3852811"/>
            <a:ext cx="4556400" cy="115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of interconnection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 for an ACL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63525" lvl="0" marL="36512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ymbol"/>
              <a:buChar char=""/>
            </a:pPr>
            <a:r>
              <a:rPr b="1" lang="en-GB" sz="2000">
                <a:latin typeface="Rambla"/>
                <a:ea typeface="Rambla"/>
                <a:cs typeface="Rambla"/>
                <a:sym typeface="Rambla"/>
              </a:rPr>
              <a:t>Syntactic translation</a:t>
            </a:r>
            <a:r>
              <a:rPr lang="en-GB" sz="2000">
                <a:latin typeface="Rambla"/>
                <a:ea typeface="Rambla"/>
                <a:cs typeface="Rambla"/>
                <a:sym typeface="Rambla"/>
              </a:rPr>
              <a:t> between languages</a:t>
            </a:r>
            <a:endParaRPr sz="1400"/>
          </a:p>
          <a:p>
            <a:pPr indent="-263525" lvl="0" marL="365125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ymbol"/>
              <a:buChar char=""/>
            </a:pPr>
            <a:r>
              <a:rPr b="1" lang="en-GB" sz="2000">
                <a:latin typeface="Rambla"/>
                <a:ea typeface="Rambla"/>
                <a:cs typeface="Rambla"/>
                <a:sym typeface="Rambla"/>
              </a:rPr>
              <a:t>Semantic content preservation</a:t>
            </a:r>
            <a:r>
              <a:rPr lang="en-GB" sz="2000">
                <a:latin typeface="Rambla"/>
                <a:ea typeface="Rambla"/>
                <a:cs typeface="Rambla"/>
                <a:sym typeface="Rambla"/>
              </a:rPr>
              <a:t> among applications</a:t>
            </a:r>
            <a:endParaRPr sz="1400"/>
          </a:p>
          <a:p>
            <a:pPr indent="-239712" lvl="1" marL="620712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The concept must have a uniform meaning across applications.</a:t>
            </a:r>
            <a:endParaRPr sz="1400"/>
          </a:p>
          <a:p>
            <a:pPr indent="-263525" lvl="0" marL="365125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ymbol"/>
              <a:buChar char=""/>
            </a:pPr>
            <a:r>
              <a:rPr b="1" lang="en-GB" sz="2000">
                <a:latin typeface="Rambla"/>
                <a:ea typeface="Rambla"/>
                <a:cs typeface="Rambla"/>
                <a:sym typeface="Rambla"/>
              </a:rPr>
              <a:t>Ability to communicate complex attitudes</a:t>
            </a:r>
            <a:r>
              <a:rPr lang="en-GB" sz="2000">
                <a:latin typeface="Rambla"/>
                <a:ea typeface="Rambla"/>
                <a:cs typeface="Rambla"/>
                <a:sym typeface="Rambla"/>
              </a:rPr>
              <a:t> about their information and knowledge.</a:t>
            </a:r>
            <a:endParaRPr sz="1400"/>
          </a:p>
          <a:p>
            <a:pPr indent="-239712" lvl="1" marL="620712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Agents need to question, request, etc.</a:t>
            </a:r>
            <a:endParaRPr sz="1400"/>
          </a:p>
          <a:p>
            <a:pPr indent="-239712" lvl="1" marL="620712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Not about transporting bits and bytes.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09600" lvl="0" marL="609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ymbol"/>
              <a:buChar char=""/>
            </a:pPr>
            <a:r>
              <a:rPr lang="en-GB" sz="2400">
                <a:latin typeface="Rambla"/>
                <a:ea typeface="Rambla"/>
                <a:cs typeface="Rambla"/>
                <a:sym typeface="Rambla"/>
              </a:rPr>
              <a:t>Speech Acts</a:t>
            </a:r>
            <a:endParaRPr sz="1400"/>
          </a:p>
          <a:p>
            <a:pPr indent="-609600" lvl="0" marL="609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ymbol"/>
              <a:buChar char=""/>
            </a:pPr>
            <a:r>
              <a:rPr lang="en-GB" sz="2400">
                <a:latin typeface="Rambla"/>
                <a:ea typeface="Rambla"/>
                <a:cs typeface="Rambla"/>
                <a:sym typeface="Rambla"/>
              </a:rPr>
              <a:t>Agent Communication Language (ACL)</a:t>
            </a:r>
            <a:endParaRPr sz="1400"/>
          </a:p>
          <a:p>
            <a:pPr indent="-609600" lvl="0" marL="609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ymbol"/>
              <a:buChar char=""/>
            </a:pPr>
            <a:r>
              <a:rPr lang="en-GB" sz="2400">
                <a:latin typeface="Rambla"/>
                <a:ea typeface="Rambla"/>
                <a:cs typeface="Rambla"/>
                <a:sym typeface="Rambla"/>
              </a:rPr>
              <a:t>Example of ACL</a:t>
            </a:r>
            <a:endParaRPr sz="1400"/>
          </a:p>
          <a:p>
            <a:pPr indent="-533400" lvl="1" marL="9906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GB" sz="2000">
                <a:latin typeface="Rambla"/>
                <a:ea typeface="Rambla"/>
                <a:cs typeface="Rambla"/>
                <a:sym typeface="Rambla"/>
              </a:rPr>
              <a:t>KQML and KIF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Origins of ACLs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63525" lvl="0" marL="365125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292"/>
              <a:buFont typeface="Noto Symbol"/>
              <a:buChar char=""/>
            </a:pPr>
            <a:r>
              <a:rPr lang="en-GB" sz="1900">
                <a:latin typeface="Rambla"/>
                <a:ea typeface="Rambla"/>
                <a:cs typeface="Rambla"/>
                <a:sym typeface="Rambla"/>
              </a:rPr>
              <a:t>Knowledge Sharing Effort (</a:t>
            </a:r>
            <a:r>
              <a:rPr b="1" lang="en-GB" sz="1900">
                <a:latin typeface="Rambla"/>
                <a:ea typeface="Rambla"/>
                <a:cs typeface="Rambla"/>
                <a:sym typeface="Rambla"/>
              </a:rPr>
              <a:t>KSE</a:t>
            </a:r>
            <a:r>
              <a:rPr lang="en-GB" sz="1900">
                <a:latin typeface="Rambla"/>
                <a:ea typeface="Rambla"/>
                <a:cs typeface="Rambla"/>
                <a:sym typeface="Rambla"/>
              </a:rPr>
              <a:t>), funded by ARPA</a:t>
            </a:r>
            <a:endParaRPr sz="1400"/>
          </a:p>
          <a:p>
            <a:pPr indent="-239712" lvl="1" marL="620712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900"/>
              <a:buFont typeface="Verdana"/>
              <a:buChar char="◦"/>
            </a:pPr>
            <a:r>
              <a:rPr lang="en-GB" sz="1900">
                <a:latin typeface="Rambla"/>
                <a:ea typeface="Rambla"/>
                <a:cs typeface="Rambla"/>
                <a:sym typeface="Rambla"/>
              </a:rPr>
              <a:t>Central concept: knowledge sharing requires communication, which in turn requires a </a:t>
            </a:r>
            <a:r>
              <a:rPr i="1" lang="en-GB" sz="1900">
                <a:latin typeface="Rambla"/>
                <a:ea typeface="Rambla"/>
                <a:cs typeface="Rambla"/>
                <a:sym typeface="Rambla"/>
              </a:rPr>
              <a:t>common language</a:t>
            </a:r>
            <a:r>
              <a:rPr lang="en-GB" sz="1900">
                <a:latin typeface="Rambla"/>
                <a:ea typeface="Rambla"/>
                <a:cs typeface="Rambla"/>
                <a:sym typeface="Rambla"/>
              </a:rPr>
              <a:t>. KSE focused on defining that common language.</a:t>
            </a:r>
            <a:endParaRPr sz="1700">
              <a:latin typeface="Rambla"/>
              <a:ea typeface="Rambla"/>
              <a:cs typeface="Rambla"/>
              <a:sym typeface="Rambla"/>
            </a:endParaRPr>
          </a:p>
          <a:p>
            <a:pPr indent="-263525" lvl="0" marL="365125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292"/>
              <a:buFont typeface="Noto Symbol"/>
              <a:buChar char=""/>
            </a:pPr>
            <a:r>
              <a:rPr b="1" lang="en-GB" sz="1900">
                <a:latin typeface="Rambla"/>
                <a:ea typeface="Rambla"/>
                <a:cs typeface="Rambla"/>
                <a:sym typeface="Rambla"/>
              </a:rPr>
              <a:t>KQML</a:t>
            </a:r>
            <a:r>
              <a:rPr lang="en-GB" sz="1900">
                <a:latin typeface="Rambla"/>
                <a:ea typeface="Rambla"/>
                <a:cs typeface="Rambla"/>
                <a:sym typeface="Rambla"/>
              </a:rPr>
              <a:t>: Knowledge Query and Manipulation Language</a:t>
            </a:r>
            <a:endParaRPr sz="1400"/>
          </a:p>
          <a:p>
            <a:pPr indent="-239712" lvl="1" marL="620712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700"/>
              <a:buFont typeface="Verdana"/>
              <a:buChar char="◦"/>
            </a:pPr>
            <a:r>
              <a:rPr lang="en-GB" sz="1700">
                <a:latin typeface="Rambla"/>
                <a:ea typeface="Rambla"/>
                <a:cs typeface="Rambla"/>
                <a:sym typeface="Rambla"/>
              </a:rPr>
              <a:t>Language for both message formatting and message handling protocols.</a:t>
            </a:r>
            <a:endParaRPr sz="1500">
              <a:latin typeface="Rambla"/>
              <a:ea typeface="Rambla"/>
              <a:cs typeface="Rambla"/>
              <a:sym typeface="Rambla"/>
            </a:endParaRPr>
          </a:p>
          <a:p>
            <a:pPr indent="-263525" lvl="0" marL="365125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292"/>
              <a:buFont typeface="Noto Symbol"/>
              <a:buChar char=""/>
            </a:pPr>
            <a:r>
              <a:rPr b="1" lang="en-GB" sz="1900">
                <a:latin typeface="Rambla"/>
                <a:ea typeface="Rambla"/>
                <a:cs typeface="Rambla"/>
                <a:sym typeface="Rambla"/>
              </a:rPr>
              <a:t>KIF</a:t>
            </a:r>
            <a:r>
              <a:rPr lang="en-GB" sz="1900">
                <a:latin typeface="Rambla"/>
                <a:ea typeface="Rambla"/>
                <a:cs typeface="Rambla"/>
                <a:sym typeface="Rambla"/>
              </a:rPr>
              <a:t>: Knowledge Interchange Format</a:t>
            </a:r>
            <a:endParaRPr sz="1400"/>
          </a:p>
          <a:p>
            <a:pPr indent="-239712" lvl="1" marL="620712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700"/>
              <a:buFont typeface="Verdana"/>
              <a:buChar char="◦"/>
            </a:pPr>
            <a:r>
              <a:rPr lang="en-GB" sz="1700">
                <a:latin typeface="Rambla"/>
                <a:ea typeface="Rambla"/>
                <a:cs typeface="Rambla"/>
                <a:sym typeface="Rambla"/>
              </a:rPr>
              <a:t>Language for expressing message content. 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KIF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63525" lvl="0" marL="365125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768"/>
              <a:buFont typeface="Noto Symbol"/>
              <a:buChar char=""/>
            </a:pPr>
            <a:r>
              <a:rPr lang="en-GB" sz="2600">
                <a:latin typeface="Rambla"/>
                <a:ea typeface="Rambla"/>
                <a:cs typeface="Rambla"/>
                <a:sym typeface="Rambla"/>
              </a:rPr>
              <a:t>Motivation: creation of a common language for expressing properties of a domain.</a:t>
            </a:r>
            <a:endParaRPr sz="1400"/>
          </a:p>
          <a:p>
            <a:pPr indent="-239712" lvl="1" marL="620712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Verdana"/>
              <a:buChar char="◦"/>
            </a:pPr>
            <a:r>
              <a:rPr lang="en-GB" sz="2200">
                <a:latin typeface="Rambla"/>
                <a:ea typeface="Rambla"/>
                <a:cs typeface="Rambla"/>
                <a:sym typeface="Rambla"/>
              </a:rPr>
              <a:t>Intented to express content of a message; not the message itself.</a:t>
            </a:r>
            <a:endParaRPr sz="1400"/>
          </a:p>
          <a:p>
            <a:pPr indent="-239712" lvl="1" marL="620712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Verdana"/>
              <a:buChar char="◦"/>
            </a:pPr>
            <a:r>
              <a:rPr lang="en-GB" sz="2200">
                <a:latin typeface="Rambla"/>
                <a:ea typeface="Rambla"/>
                <a:cs typeface="Rambla"/>
                <a:sym typeface="Rambla"/>
              </a:rPr>
              <a:t>Based on first-order logic.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KIF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63525" lvl="0" marL="36512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ymbol"/>
              <a:buChar char=""/>
            </a:pPr>
            <a:r>
              <a:rPr lang="en-GB" sz="2400">
                <a:latin typeface="Rambla"/>
                <a:ea typeface="Rambla"/>
                <a:cs typeface="Rambla"/>
                <a:sym typeface="Rambla"/>
              </a:rPr>
              <a:t>Using KIF, it is possible to express:</a:t>
            </a:r>
            <a:endParaRPr sz="1400"/>
          </a:p>
          <a:p>
            <a:pPr indent="-239712" lvl="1" marL="620712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GB" sz="2000">
                <a:latin typeface="Rambla"/>
                <a:ea typeface="Rambla"/>
                <a:cs typeface="Rambla"/>
                <a:sym typeface="Rambla"/>
              </a:rPr>
              <a:t>Properties of things in a domain</a:t>
            </a:r>
            <a:endParaRPr sz="1400"/>
          </a:p>
          <a:p>
            <a:pPr indent="-236537" lvl="2" marL="858837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Noto Symbol"/>
              <a:buChar char="⚫"/>
            </a:pP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e.g. </a:t>
            </a:r>
            <a:r>
              <a:rPr i="1" lang="en-GB" sz="1800">
                <a:latin typeface="Rambla"/>
                <a:ea typeface="Rambla"/>
                <a:cs typeface="Rambla"/>
                <a:sym typeface="Rambla"/>
              </a:rPr>
              <a:t>X is a vegetarian</a:t>
            </a: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 – X has the property of being a vegetarian</a:t>
            </a:r>
            <a:endParaRPr sz="1400"/>
          </a:p>
          <a:p>
            <a:pPr indent="-239712" lvl="1" marL="620712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GB" sz="2000">
                <a:latin typeface="Rambla"/>
                <a:ea typeface="Rambla"/>
                <a:cs typeface="Rambla"/>
                <a:sym typeface="Rambla"/>
              </a:rPr>
              <a:t>Relationships between things in a domain</a:t>
            </a:r>
            <a:endParaRPr sz="1400"/>
          </a:p>
          <a:p>
            <a:pPr indent="-236537" lvl="2" marL="858837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Noto Symbol"/>
              <a:buChar char="⚫"/>
            </a:pP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e.g. </a:t>
            </a:r>
            <a:r>
              <a:rPr i="1" lang="en-GB" sz="1800">
                <a:latin typeface="Rambla"/>
                <a:ea typeface="Rambla"/>
                <a:cs typeface="Rambla"/>
                <a:sym typeface="Rambla"/>
              </a:rPr>
              <a:t>X and Y are married</a:t>
            </a: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 – the relationship of marriage exists between X and Y.</a:t>
            </a:r>
            <a:endParaRPr sz="1400"/>
          </a:p>
          <a:p>
            <a:pPr indent="-239712" lvl="1" marL="620712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GB" sz="2000">
                <a:latin typeface="Rambla"/>
                <a:ea typeface="Rambla"/>
                <a:cs typeface="Rambla"/>
                <a:sym typeface="Rambla"/>
              </a:rPr>
              <a:t>General properties of a domain </a:t>
            </a:r>
            <a:endParaRPr sz="1400"/>
          </a:p>
          <a:p>
            <a:pPr indent="-236537" lvl="2" marL="858837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Noto Symbol"/>
              <a:buChar char="⚫"/>
            </a:pP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e.g. </a:t>
            </a:r>
            <a:r>
              <a:rPr i="1" lang="en-GB" sz="1800">
                <a:latin typeface="Rambla"/>
                <a:ea typeface="Rambla"/>
                <a:cs typeface="Rambla"/>
                <a:sym typeface="Rambla"/>
              </a:rPr>
              <a:t>Everybody has a mother</a:t>
            </a: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KIF Example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78765" lvl="0" marL="36512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600"/>
              <a:buFont typeface="Noto Symbol"/>
              <a:buChar char=""/>
            </a:pPr>
            <a:r>
              <a:rPr lang="en-GB" sz="1600">
                <a:latin typeface="Rambla"/>
                <a:ea typeface="Rambla"/>
                <a:cs typeface="Rambla"/>
                <a:sym typeface="Rambla"/>
              </a:rPr>
              <a:t>Relation between 2 objects:</a:t>
            </a:r>
            <a:endParaRPr sz="1600"/>
          </a:p>
          <a:p>
            <a:pPr indent="-227012" lvl="1" marL="620712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600"/>
              <a:buFont typeface="Verdana"/>
              <a:buChar char="◦"/>
            </a:pPr>
            <a:r>
              <a:rPr i="1" lang="en-GB" sz="1600">
                <a:latin typeface="Rambla"/>
                <a:ea typeface="Rambla"/>
                <a:cs typeface="Rambla"/>
                <a:sym typeface="Rambla"/>
              </a:rPr>
              <a:t>The temperature of m1 is 83 Celsius:</a:t>
            </a:r>
            <a:endParaRPr sz="1600"/>
          </a:p>
          <a:p>
            <a:pPr indent="-236537" lvl="2" marL="858837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(=  (temperature m1) (scalar 83 Celsius))</a:t>
            </a:r>
            <a:endParaRPr sz="1600"/>
          </a:p>
          <a:p>
            <a:pPr indent="-278765" lvl="0" marL="365125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600"/>
              <a:buFont typeface="Noto Symbol"/>
              <a:buChar char=""/>
            </a:pPr>
            <a:r>
              <a:rPr lang="en-GB" sz="1600">
                <a:latin typeface="Rambla"/>
                <a:ea typeface="Rambla"/>
                <a:cs typeface="Rambla"/>
                <a:sym typeface="Rambla"/>
              </a:rPr>
              <a:t>Definition of new concept:</a:t>
            </a:r>
            <a:endParaRPr sz="1600"/>
          </a:p>
          <a:p>
            <a:pPr indent="-214312" lvl="1" marL="620712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600"/>
              <a:buFont typeface="Verdana"/>
              <a:buChar char="◦"/>
            </a:pPr>
            <a:r>
              <a:rPr i="1" lang="en-GB" sz="1600">
                <a:latin typeface="Rambla"/>
                <a:ea typeface="Rambla"/>
                <a:cs typeface="Rambla"/>
                <a:sym typeface="Rambla"/>
              </a:rPr>
              <a:t>An object is a bachelor if this object is a man and not married:</a:t>
            </a:r>
            <a:endParaRPr sz="1600"/>
          </a:p>
          <a:p>
            <a:pPr indent="-236537" lvl="2" marL="858837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(defrelation bachelor (?x) :=</a:t>
            </a:r>
            <a:endParaRPr sz="1600"/>
          </a:p>
          <a:p>
            <a:pPr indent="-228600" lvl="3" marL="1143000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(and (man ?x)</a:t>
            </a:r>
            <a:endParaRPr sz="1600"/>
          </a:p>
          <a:p>
            <a:pPr indent="-228600" lvl="3" marL="1143000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     (not (married ?x))))</a:t>
            </a:r>
            <a:endParaRPr sz="1600"/>
          </a:p>
          <a:p>
            <a:pPr indent="-278765" lvl="0" marL="365125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600"/>
              <a:buFont typeface="Noto Symbol"/>
              <a:buChar char=""/>
            </a:pPr>
            <a:r>
              <a:rPr lang="en-GB" sz="1600">
                <a:latin typeface="Rambla"/>
                <a:ea typeface="Rambla"/>
                <a:cs typeface="Rambla"/>
                <a:sym typeface="Rambla"/>
              </a:rPr>
              <a:t>Relationship between individuals in the domain:</a:t>
            </a:r>
            <a:endParaRPr sz="1600"/>
          </a:p>
          <a:p>
            <a:pPr indent="-227012" lvl="1" marL="620712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600"/>
              <a:buFont typeface="Verdana"/>
              <a:buChar char="◦"/>
            </a:pPr>
            <a:r>
              <a:rPr i="1" lang="en-GB" sz="1600">
                <a:latin typeface="Rambla"/>
                <a:ea typeface="Rambla"/>
                <a:cs typeface="Rambla"/>
                <a:sym typeface="Rambla"/>
              </a:rPr>
              <a:t>A person with the property of being a person also has the property of being a mammal:</a:t>
            </a:r>
            <a:endParaRPr sz="1600"/>
          </a:p>
          <a:p>
            <a:pPr indent="-236537" lvl="2" marL="858837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(defrelation (person ?x) :=&gt; (mammal ?X))</a:t>
            </a:r>
            <a:endParaRPr sz="1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KQML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00150"/>
            <a:ext cx="42297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mbla"/>
                <a:ea typeface="Rambla"/>
                <a:cs typeface="Rambla"/>
                <a:sym typeface="Rambla"/>
              </a:rPr>
              <a:t>An “outer language” that defines a set of performatives (communicative acts), such as </a:t>
            </a:r>
            <a:r>
              <a:rPr i="1" lang="en-GB" sz="2400">
                <a:latin typeface="Rambla"/>
                <a:ea typeface="Rambla"/>
                <a:cs typeface="Rambla"/>
                <a:sym typeface="Rambla"/>
              </a:rPr>
              <a:t>ask, reply</a:t>
            </a:r>
            <a:r>
              <a:rPr lang="en-GB" sz="2400">
                <a:latin typeface="Rambla"/>
                <a:ea typeface="Rambla"/>
                <a:cs typeface="Rambla"/>
                <a:sym typeface="Rambla"/>
              </a:rPr>
              <a:t>.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Shape 238"/>
          <p:cNvGrpSpPr/>
          <p:nvPr/>
        </p:nvGrpSpPr>
        <p:grpSpPr>
          <a:xfrm>
            <a:off x="4830625" y="1344450"/>
            <a:ext cx="4114800" cy="3581400"/>
            <a:chOff x="609600" y="2895600"/>
            <a:chExt cx="4114800" cy="3581400"/>
          </a:xfrm>
        </p:grpSpPr>
        <p:sp>
          <p:nvSpPr>
            <p:cNvPr id="239" name="Shape 239"/>
            <p:cNvSpPr txBox="1"/>
            <p:nvPr/>
          </p:nvSpPr>
          <p:spPr>
            <a:xfrm>
              <a:off x="609600" y="2895600"/>
              <a:ext cx="4114800" cy="3581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1460500" y="3725862"/>
              <a:ext cx="3063900" cy="2406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2286000" y="4648200"/>
              <a:ext cx="1973400" cy="1398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693737" y="2928937"/>
              <a:ext cx="1187400" cy="3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757237" y="3000375"/>
              <a:ext cx="1821000" cy="21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Communication layer</a:t>
              </a:r>
              <a:endParaRPr/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735012" y="3267075"/>
              <a:ext cx="2730600" cy="263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798512" y="3321050"/>
              <a:ext cx="3170100" cy="184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Mechanics of communication, e.g. sender, receiver</a:t>
              </a:r>
              <a:r>
                <a:rPr b="0" i="0" lang="en-GB" sz="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1533525" y="3827462"/>
              <a:ext cx="1039800" cy="33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1595437" y="3894137"/>
              <a:ext cx="2897100" cy="4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 layer </a:t>
              </a:r>
              <a:r>
                <a:rPr b="0" i="0" lang="en-GB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(performative, language,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      ontology)</a:t>
              </a: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2498725" y="5002212"/>
              <a:ext cx="1511400" cy="4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2513012" y="5057775"/>
              <a:ext cx="1693800" cy="36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Content of communication,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e.g. a KIF expression </a:t>
              </a:r>
              <a:endParaRPr/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2416175" y="4667250"/>
              <a:ext cx="628500" cy="33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2478087" y="4733925"/>
              <a:ext cx="1397100" cy="21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ourier New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Content layer</a:t>
              </a:r>
              <a:endParaRPr/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1574800" y="4162425"/>
              <a:ext cx="2047800" cy="26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1676400" y="4343400"/>
              <a:ext cx="2385900" cy="184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Logic of communication, e.g. ask, tell.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KQML Performatives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200150"/>
            <a:ext cx="86370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2293" lvl="0" marL="36512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Noto Symbol"/>
              <a:buChar char=""/>
            </a:pPr>
            <a:r>
              <a:rPr lang="en-GB" sz="2400">
                <a:latin typeface="Rambla"/>
                <a:ea typeface="Rambla"/>
                <a:cs typeface="Rambla"/>
                <a:sym typeface="Rambla"/>
              </a:rPr>
              <a:t>The idea of communication in KQML is to for </a:t>
            </a:r>
            <a:r>
              <a:rPr i="1" lang="en-GB" sz="2400">
                <a:latin typeface="Rambla"/>
                <a:ea typeface="Rambla"/>
                <a:cs typeface="Rambla"/>
                <a:sym typeface="Rambla"/>
              </a:rPr>
              <a:t>illocutionary acts.</a:t>
            </a:r>
            <a:endParaRPr sz="2400"/>
          </a:p>
          <a:p>
            <a:pPr indent="-312293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Noto Symbol"/>
              <a:buChar char=""/>
            </a:pPr>
            <a:r>
              <a:rPr lang="en-GB" sz="2400">
                <a:latin typeface="Rambla"/>
                <a:ea typeface="Rambla"/>
                <a:cs typeface="Rambla"/>
                <a:sym typeface="Rambla"/>
              </a:rPr>
              <a:t>Performatives form the core of the language:</a:t>
            </a:r>
            <a:endParaRPr sz="2400"/>
          </a:p>
          <a:p>
            <a:pPr indent="-227012" lvl="1" marL="620712" rtl="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Determine the kinds of interactions one can have with KQML-speaking agents.</a:t>
            </a:r>
            <a:endParaRPr sz="1800"/>
          </a:p>
          <a:p>
            <a:pPr indent="-227012" lvl="1" marL="620712" rtl="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Identify the protocol to be used to deliver the message</a:t>
            </a:r>
            <a:endParaRPr sz="1800"/>
          </a:p>
          <a:p>
            <a:pPr indent="-227012" lvl="1" marL="620712" rtl="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Signify that the content is an assertion, a query, a command or another speech act.</a:t>
            </a:r>
            <a:endParaRPr sz="1800"/>
          </a:p>
          <a:p>
            <a:pPr indent="-227012" lvl="1" marL="620712" rtl="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Describe how the sender would like any reply to be delivered.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Categories of Performatives</a:t>
            </a:r>
            <a:endParaRPr/>
          </a:p>
        </p:txBody>
      </p:sp>
      <p:graphicFrame>
        <p:nvGraphicFramePr>
          <p:cNvPr id="265" name="Shape 265"/>
          <p:cNvGraphicFramePr/>
          <p:nvPr/>
        </p:nvGraphicFramePr>
        <p:xfrm>
          <a:off x="977950" y="146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{264E3946-3B1D-4413-A675-1FB49059F897}</a:tableStyleId>
              </a:tblPr>
              <a:tblGrid>
                <a:gridCol w="2244725"/>
                <a:gridCol w="5146675"/>
              </a:tblGrid>
              <a:tr h="34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1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1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Performatives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49800"/>
                      </a:srgbClr>
                    </a:solidFill>
                  </a:tcPr>
                </a:tc>
              </a:tr>
              <a:tr h="340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Query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evaluate, ask-if, ask-one, ask-all, ask-about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Multi-response Query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stream-about, stream-all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7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Response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reply, sorry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Generic informational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tell, achieve, cancel, untell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8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Generator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standby, ready, next,rest, discard, generator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Capability-definition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advertise, subscribe, monitor, import, export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Networking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b="0" i="0" lang="en-GB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register, unregister, forward, broadcast, route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63525" lvl="0" marL="36512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(evaluate</a:t>
            </a:r>
            <a:endParaRPr>
              <a:solidFill>
                <a:srgbClr val="FFFFFF"/>
              </a:solidFill>
            </a:endParaRPr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:sender A </a:t>
            </a:r>
            <a:endParaRPr>
              <a:solidFill>
                <a:srgbClr val="FFFFFF"/>
              </a:solidFill>
            </a:endParaRPr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:receiver B</a:t>
            </a:r>
            <a:endParaRPr>
              <a:solidFill>
                <a:srgbClr val="FFFFFF"/>
              </a:solidFill>
            </a:endParaRPr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:language KIF</a:t>
            </a:r>
            <a:endParaRPr>
              <a:solidFill>
                <a:srgbClr val="FFFFFF"/>
              </a:solidFill>
            </a:endParaRPr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:ontology motors</a:t>
            </a:r>
            <a:endParaRPr>
              <a:solidFill>
                <a:srgbClr val="FFFFFF"/>
              </a:solidFill>
            </a:endParaRPr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:reply-with q1 </a:t>
            </a:r>
            <a:endParaRPr>
              <a:solidFill>
                <a:srgbClr val="FFFFFF"/>
              </a:solidFill>
            </a:endParaRPr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:content (val (torque m1)))</a:t>
            </a:r>
            <a:endParaRPr>
              <a:solidFill>
                <a:srgbClr val="FFFFFF"/>
              </a:solidFill>
            </a:endParaRPr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(reply</a:t>
            </a:r>
            <a:endParaRPr>
              <a:solidFill>
                <a:srgbClr val="FFFFFF"/>
              </a:solidFill>
            </a:endParaRPr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:sender B </a:t>
            </a:r>
            <a:endParaRPr>
              <a:solidFill>
                <a:srgbClr val="FFFFFF"/>
              </a:solidFill>
            </a:endParaRPr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:receiver A</a:t>
            </a:r>
            <a:endParaRPr>
              <a:solidFill>
                <a:srgbClr val="FFFFFF"/>
              </a:solidFill>
            </a:endParaRPr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:language KIF</a:t>
            </a:r>
            <a:endParaRPr>
              <a:solidFill>
                <a:srgbClr val="FFFFFF"/>
              </a:solidFill>
            </a:endParaRPr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:ontology motors</a:t>
            </a:r>
            <a:endParaRPr>
              <a:solidFill>
                <a:srgbClr val="FFFFFF"/>
              </a:solidFill>
            </a:endParaRPr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:in-reply-to q1 </a:t>
            </a:r>
            <a:endParaRPr>
              <a:solidFill>
                <a:srgbClr val="FFFFFF"/>
              </a:solidFill>
            </a:endParaRPr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:content (=  (torque m1) (scalar 12 kgf)))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09600" lvl="0" marL="6096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ymbol"/>
              <a:buChar char=""/>
            </a:pPr>
            <a:r>
              <a:rPr lang="en-GB" sz="2000">
                <a:latin typeface="Rambla"/>
                <a:ea typeface="Rambla"/>
                <a:cs typeface="Rambla"/>
                <a:sym typeface="Rambla"/>
              </a:rPr>
              <a:t>Wooldridge: ”Introduction to MAS”, Chapter 7 </a:t>
            </a:r>
            <a:endParaRPr sz="1400"/>
          </a:p>
          <a:p>
            <a:pPr indent="-609600" lvl="0" marL="609600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ymbol"/>
              <a:buChar char=""/>
            </a:pPr>
            <a:r>
              <a:rPr lang="en-GB" sz="2000">
                <a:latin typeface="Rambla"/>
                <a:ea typeface="Rambla"/>
                <a:cs typeface="Rambla"/>
                <a:sym typeface="Rambla"/>
              </a:rPr>
              <a:t>Y. Labrou,T. Finin and Y. Peng, ”Agent Communication Languages: The Current Landscape”, IEE Intelligent Systems, 1094-7167, 1999.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Agent Communication Language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>
                <a:latin typeface="Rambla"/>
                <a:ea typeface="Rambla"/>
                <a:cs typeface="Rambla"/>
                <a:sym typeface="Rambla"/>
              </a:rPr>
              <a:t>An </a:t>
            </a:r>
            <a:r>
              <a:rPr b="1" lang="en-GB" sz="2700">
                <a:latin typeface="Rambla"/>
                <a:ea typeface="Rambla"/>
                <a:cs typeface="Rambla"/>
                <a:sym typeface="Rambla"/>
              </a:rPr>
              <a:t>Agents Communication Language</a:t>
            </a:r>
            <a:r>
              <a:rPr lang="en-GB" sz="2700">
                <a:latin typeface="Rambla"/>
                <a:ea typeface="Rambla"/>
                <a:cs typeface="Rambla"/>
                <a:sym typeface="Rambla"/>
              </a:rPr>
              <a:t> (ACL) provides agents with a means of exchanging information and knowledge.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ACLs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63525" lvl="0" marL="365125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ymbol"/>
              <a:buChar char=""/>
            </a:pPr>
            <a:r>
              <a:rPr lang="en-GB" sz="2000">
                <a:latin typeface="Rambla"/>
                <a:ea typeface="Rambla"/>
                <a:cs typeface="Rambla"/>
                <a:sym typeface="Rambla"/>
              </a:rPr>
              <a:t>Differences between the above and ACLs are:</a:t>
            </a:r>
            <a:endParaRPr sz="1400"/>
          </a:p>
          <a:p>
            <a:pPr indent="-239712" lvl="1" marL="620712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Semantic complexity</a:t>
            </a:r>
            <a:endParaRPr sz="1400"/>
          </a:p>
          <a:p>
            <a:pPr indent="-239712" lvl="1" marL="620712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ACLs can handle propositions, rules and actions instead of simple objects with no semantics associated with them.</a:t>
            </a:r>
            <a:endParaRPr sz="1400"/>
          </a:p>
          <a:p>
            <a:pPr indent="-239712" lvl="1" marL="620712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en-GB" sz="1800">
                <a:latin typeface="Rambla"/>
                <a:ea typeface="Rambla"/>
                <a:cs typeface="Rambla"/>
                <a:sym typeface="Rambla"/>
              </a:rPr>
              <a:t>An ACL message describes a desired state in a declarative language, rather than a procedure or a method.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Agent Communication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63525" lvl="0" marL="36512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ymbol"/>
              <a:buChar char=""/>
            </a:pPr>
            <a:r>
              <a:rPr lang="en-GB" sz="2400">
                <a:latin typeface="Rambla"/>
                <a:ea typeface="Rambla"/>
                <a:cs typeface="Rambla"/>
                <a:sym typeface="Rambla"/>
              </a:rPr>
              <a:t>Agents have </a:t>
            </a:r>
            <a:r>
              <a:rPr b="1" lang="en-GB" sz="2400">
                <a:latin typeface="Rambla"/>
                <a:ea typeface="Rambla"/>
                <a:cs typeface="Rambla"/>
                <a:sym typeface="Rambla"/>
              </a:rPr>
              <a:t>conversations</a:t>
            </a:r>
            <a:r>
              <a:rPr lang="en-GB" sz="2400">
                <a:latin typeface="Rambla"/>
                <a:ea typeface="Rambla"/>
                <a:cs typeface="Rambla"/>
                <a:sym typeface="Rambla"/>
              </a:rPr>
              <a:t> (as opposed to exchange of messages), e.g.</a:t>
            </a:r>
            <a:endParaRPr sz="1400"/>
          </a:p>
          <a:p>
            <a:pPr indent="-239712" lvl="1" marL="620712" rtl="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GB" sz="2000">
                <a:latin typeface="Rambla"/>
                <a:ea typeface="Rambla"/>
                <a:cs typeface="Rambla"/>
                <a:sym typeface="Rambla"/>
              </a:rPr>
              <a:t>Task-oriented</a:t>
            </a:r>
            <a:endParaRPr sz="1400"/>
          </a:p>
          <a:p>
            <a:pPr indent="-239712" lvl="1" marL="620712" rtl="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GB" sz="2000">
                <a:latin typeface="Rambla"/>
                <a:ea typeface="Rambla"/>
                <a:cs typeface="Rambla"/>
                <a:sym typeface="Rambla"/>
              </a:rPr>
              <a:t>Negotiations</a:t>
            </a:r>
            <a:endParaRPr sz="1400"/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ymbol"/>
              <a:buChar char=""/>
            </a:pPr>
            <a:r>
              <a:rPr lang="en-GB" sz="2400">
                <a:latin typeface="Rambla"/>
                <a:ea typeface="Rambla"/>
                <a:cs typeface="Rambla"/>
                <a:sym typeface="Rambla"/>
              </a:rPr>
              <a:t>A a higher level of conceptualisation, the strategies of an agent drive its communicative behaviour.</a:t>
            </a:r>
            <a:endParaRPr sz="1400"/>
          </a:p>
          <a:p>
            <a:pPr indent="-263525" lvl="0" marL="365125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ymbol"/>
              <a:buChar char=""/>
            </a:pPr>
            <a:r>
              <a:rPr lang="en-GB" sz="2400">
                <a:latin typeface="Rambla"/>
                <a:ea typeface="Rambla"/>
                <a:cs typeface="Rambla"/>
                <a:sym typeface="Rambla"/>
              </a:rPr>
              <a:t>Message type of agents : Speech Acts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Speech Act Theory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6868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Communication in Multi-Agent Systems (MAS) is based on speech act theory.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Pragmatic theories of language, i.e. theories of language use: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Attempt to explain how language is used by people every day to achieve their goals and intentions. </a:t>
            </a:r>
            <a:endParaRPr sz="2400"/>
          </a:p>
          <a:p>
            <a:pPr indent="-312293" lvl="0" marL="365125" rtl="0">
              <a:spcBef>
                <a:spcPts val="60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The origin of speech act theories are traced to the work of the philosopher </a:t>
            </a:r>
            <a:r>
              <a:rPr lang="en-GB" sz="2400" u="sng"/>
              <a:t>John Austin</a:t>
            </a:r>
            <a:r>
              <a:rPr lang="en-GB" sz="2400"/>
              <a:t>, and refined by </a:t>
            </a:r>
            <a:r>
              <a:rPr lang="en-GB" sz="2400" u="sng"/>
              <a:t>Searle</a:t>
            </a:r>
            <a:r>
              <a:rPr lang="en-GB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John Austin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0929" lvl="0" marL="365125" rtl="0">
              <a:spcBef>
                <a:spcPts val="60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Some utterances are like ”physical actions”</a:t>
            </a:r>
            <a:endParaRPr sz="2400"/>
          </a:p>
          <a:p>
            <a:pPr indent="-320929" lvl="0" marL="365125" rtl="0">
              <a:spcBef>
                <a:spcPts val="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appear to change the state of the world. e.g.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Declaring war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”I now pronounce you man and wife”</a:t>
            </a:r>
            <a:endParaRPr sz="2400"/>
          </a:p>
          <a:p>
            <a:pPr indent="-320929" lvl="0" marL="365125" rtl="0">
              <a:spcBef>
                <a:spcPts val="60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In general, everything we utter is uttered with the intention of satisfying some goal or intention.</a:t>
            </a:r>
            <a:endParaRPr sz="2400"/>
          </a:p>
          <a:p>
            <a:pPr indent="-320929" lvl="0" marL="365125" rtl="0">
              <a:spcBef>
                <a:spcPts val="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A theory of how utterances are used to achieve intentions is a speech act theory.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Speech Acts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Austin distinguished 3 different aspects of speech acts: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Locutionary act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Illocutionary act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Perlocutionary  act</a:t>
            </a:r>
            <a:endParaRPr/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Locutionary Act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Austin distinguished 3 different aspects of speech acts: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400"/>
              <a:t>Locutionary act</a:t>
            </a:r>
            <a:r>
              <a:rPr lang="en-GB" sz="2400"/>
              <a:t> - act of making an utterance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Material generation of utterances (actual words used)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e.g. saying ”please make some tea”’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