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pic>
        <p:nvPicPr>
          <p:cNvPr id="76" name="" descr=""/>
          <p:cNvPicPr/>
          <p:nvPr/>
        </p:nvPicPr>
        <p:blipFill>
          <a:blip r:embed="rId2"/>
          <a:stretch/>
        </p:blipFill>
        <p:spPr>
          <a:xfrm>
            <a:off x="1735560" y="1599840"/>
            <a:ext cx="5671800" cy="4525560"/>
          </a:xfrm>
          <a:prstGeom prst="rect">
            <a:avLst/>
          </a:prstGeom>
          <a:ln>
            <a:noFill/>
          </a:ln>
        </p:spPr>
      </p:pic>
      <p:pic>
        <p:nvPicPr>
          <p:cNvPr id="77"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ffffff"/>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ffffff"/>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ffffff"/>
                </a:solidFill>
                <a:uFill>
                  <a:solidFill>
                    <a:srgbClr val="ffffff"/>
                  </a:solidFill>
                </a:uFill>
                <a:latin typeface="Calibri"/>
              </a:rPr>
              <a:t>Click to edit Master title style</a:t>
            </a:r>
            <a:endParaRPr b="0" lang="en-US" sz="1800" spc="-1" strike="noStrike">
              <a:solidFill>
                <a:srgbClr val="ffffff"/>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b="0" lang="en-GB" sz="1200" spc="-1" strike="noStrike">
                <a:solidFill>
                  <a:srgbClr val="ffffff"/>
                </a:solidFill>
                <a:uFill>
                  <a:solidFill>
                    <a:srgbClr val="ffffff"/>
                  </a:solidFill>
                </a:uFill>
                <a:latin typeface="Calibri"/>
              </a:rPr>
              <a:t>19/09/17</a:t>
            </a:r>
            <a:endParaRPr b="0" lang="en-GB" sz="1400" spc="-1" strike="noStrike">
              <a:solidFill>
                <a:srgbClr val="ffffff"/>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GB" sz="2400" spc="-1" strike="noStrike">
              <a:solidFill>
                <a:srgbClr val="ffffff"/>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8042F6FD-C96B-428D-93CB-C0DD13848E68}" type="slidenum">
              <a:rPr b="0" lang="en-GB" sz="1200" spc="-1" strike="noStrike">
                <a:solidFill>
                  <a:srgbClr val="ffffff"/>
                </a:solidFill>
                <a:uFill>
                  <a:solidFill>
                    <a:srgbClr val="ffffff"/>
                  </a:solidFill>
                </a:uFill>
                <a:latin typeface="Calibri"/>
              </a:rPr>
              <a:t>&lt;number&gt;</a:t>
            </a:fld>
            <a:endParaRPr b="0" lang="en-GB" sz="1400" spc="-1" strike="noStrike">
              <a:solidFill>
                <a:srgbClr val="ffffff"/>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Calibri"/>
              </a:rPr>
              <a:t>Click to edit the outline text format</a:t>
            </a:r>
            <a:endParaRPr b="0" lang="en-US" sz="32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b="0" lang="en-US" sz="2400" spc="-1" strike="noStrike">
                <a:solidFill>
                  <a:srgbClr val="ffffff"/>
                </a:solidFill>
                <a:uFill>
                  <a:solidFill>
                    <a:srgbClr val="ffffff"/>
                  </a:solidFill>
                </a:uFill>
                <a:latin typeface="Calibri"/>
              </a:rPr>
              <a:t>Second Outline Level</a:t>
            </a:r>
            <a:endParaRPr b="0" lang="en-US" sz="24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Third Outline Level</a:t>
            </a:r>
            <a:endParaRPr b="0" lang="en-US" sz="20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Calibri"/>
              </a:rPr>
              <a:t>Fourth Outline Level</a:t>
            </a:r>
            <a:endParaRPr b="0" lang="en-US" sz="20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Fifth Outline Level</a:t>
            </a:r>
            <a:endParaRPr b="0" lang="en-US" sz="20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Sixth Outline Level</a:t>
            </a:r>
            <a:endParaRPr b="0" lang="en-US" sz="2000" spc="-1" strike="noStrike">
              <a:solidFill>
                <a:srgbClr val="ffffff"/>
              </a:solidFill>
              <a:uFill>
                <a:solidFill>
                  <a:srgbClr val="ffffff"/>
                </a:solidFill>
              </a:uFill>
              <a:latin typeface="Calibri"/>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Seventh Outline Level</a:t>
            </a:r>
            <a:endParaRPr b="0" lang="en-US" sz="2000" spc="-1" strike="noStrike">
              <a:solidFill>
                <a:srgbClr val="ffffff"/>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ffffff"/>
                </a:solidFill>
                <a:uFill>
                  <a:solidFill>
                    <a:srgbClr val="ffffff"/>
                  </a:solidFill>
                </a:uFill>
                <a:latin typeface="Calibri"/>
              </a:rPr>
              <a:t>Click to edit Master title style</a:t>
            </a:r>
            <a:endParaRPr b="0" lang="en-US" sz="1800" spc="-1" strike="noStrike">
              <a:solidFill>
                <a:srgbClr val="ffffff"/>
              </a:solidFill>
              <a:uFill>
                <a:solidFill>
                  <a:srgbClr val="ffffff"/>
                </a:solidFill>
              </a:uFill>
              <a:latin typeface="Calibri"/>
            </a:endParaRPr>
          </a:p>
        </p:txBody>
      </p:sp>
      <p:sp>
        <p:nvSpPr>
          <p:cNvPr id="40" name="PlaceHolder 2"/>
          <p:cNvSpPr>
            <a:spLocks noGrp="1"/>
          </p:cNvSpPr>
          <p:nvPr>
            <p:ph type="body"/>
          </p:nvPr>
        </p:nvSpPr>
        <p:spPr>
          <a:xfrm>
            <a:off x="457200" y="1600200"/>
            <a:ext cx="8229240" cy="4525560"/>
          </a:xfrm>
          <a:prstGeom prst="rect">
            <a:avLst/>
          </a:prstGeom>
        </p:spPr>
        <p:txBody>
          <a:bodyPr/>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Calibri"/>
              </a:rPr>
              <a:t>Click to edit the outline text format</a:t>
            </a:r>
            <a:endParaRPr b="0" lang="en-US" sz="32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b="0" lang="en-US" sz="3200" spc="-1" strike="noStrike">
                <a:solidFill>
                  <a:srgbClr val="ffffff"/>
                </a:solidFill>
                <a:uFill>
                  <a:solidFill>
                    <a:srgbClr val="ffffff"/>
                  </a:solidFill>
                </a:uFill>
                <a:latin typeface="Calibri"/>
              </a:rPr>
              <a:t>Second Outline Level</a:t>
            </a:r>
            <a:endParaRPr b="0" lang="en-US" sz="32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b="0" lang="en-US" sz="3200" spc="-1" strike="noStrike">
                <a:solidFill>
                  <a:srgbClr val="ffffff"/>
                </a:solidFill>
                <a:uFill>
                  <a:solidFill>
                    <a:srgbClr val="ffffff"/>
                  </a:solidFill>
                </a:uFill>
                <a:latin typeface="Calibri"/>
              </a:rPr>
              <a:t>Third Outline Level</a:t>
            </a:r>
            <a:endParaRPr b="0" lang="en-US" sz="32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b="0" lang="en-US" sz="3200" spc="-1" strike="noStrike">
                <a:solidFill>
                  <a:srgbClr val="ffffff"/>
                </a:solidFill>
                <a:uFill>
                  <a:solidFill>
                    <a:srgbClr val="ffffff"/>
                  </a:solidFill>
                </a:uFill>
                <a:latin typeface="Calibri"/>
              </a:rPr>
              <a:t>Fourth Outline Level</a:t>
            </a:r>
            <a:endParaRPr b="0" lang="en-US" sz="32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b="0" lang="en-US" sz="3200" spc="-1" strike="noStrike">
                <a:solidFill>
                  <a:srgbClr val="ffffff"/>
                </a:solidFill>
                <a:uFill>
                  <a:solidFill>
                    <a:srgbClr val="ffffff"/>
                  </a:solidFill>
                </a:uFill>
                <a:latin typeface="Calibri"/>
              </a:rPr>
              <a:t>Fifth Outline Level</a:t>
            </a:r>
            <a:endParaRPr b="0" lang="en-US" sz="32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b="0" lang="en-US" sz="3200" spc="-1" strike="noStrike">
                <a:solidFill>
                  <a:srgbClr val="ffffff"/>
                </a:solidFill>
                <a:uFill>
                  <a:solidFill>
                    <a:srgbClr val="ffffff"/>
                  </a:solidFill>
                </a:uFill>
                <a:latin typeface="Calibri"/>
              </a:rPr>
              <a:t>Sixth Outline Level</a:t>
            </a: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Seventh Outline LevelClick to edit Master text styles</a:t>
            </a:r>
            <a:endParaRPr b="0" lang="en-US" sz="3200" spc="-1" strike="noStrike">
              <a:solidFill>
                <a:srgbClr val="ffffff"/>
              </a:solidFill>
              <a:uFill>
                <a:solidFill>
                  <a:srgbClr val="ffffff"/>
                </a:solidFill>
              </a:uFill>
              <a:latin typeface="Calibri"/>
            </a:endParaRPr>
          </a:p>
          <a:p>
            <a:pPr lvl="1" marL="743040" indent="-285480">
              <a:lnSpc>
                <a:spcPct val="100000"/>
              </a:lnSpc>
              <a:buClr>
                <a:srgbClr val="ffffff"/>
              </a:buClr>
              <a:buFont typeface="Arial"/>
              <a:buChar char="–"/>
            </a:pPr>
            <a:r>
              <a:rPr b="0" lang="en-US" sz="2800" spc="-1" strike="noStrike">
                <a:solidFill>
                  <a:srgbClr val="ffffff"/>
                </a:solidFill>
                <a:uFill>
                  <a:solidFill>
                    <a:srgbClr val="ffffff"/>
                  </a:solidFill>
                </a:uFill>
                <a:latin typeface="Calibri"/>
              </a:rPr>
              <a:t>Second level</a:t>
            </a:r>
            <a:endParaRPr b="0" lang="en-US" sz="3200" spc="-1" strike="noStrike">
              <a:solidFill>
                <a:srgbClr val="ffffff"/>
              </a:solidFill>
              <a:uFill>
                <a:solidFill>
                  <a:srgbClr val="ffffff"/>
                </a:solidFill>
              </a:uFill>
              <a:latin typeface="Calibri"/>
            </a:endParaRPr>
          </a:p>
          <a:p>
            <a:pPr lvl="2" marL="11430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Third level</a:t>
            </a:r>
            <a:endParaRPr b="0" lang="en-US" sz="3200" spc="-1" strike="noStrike">
              <a:solidFill>
                <a:srgbClr val="ffffff"/>
              </a:solidFill>
              <a:uFill>
                <a:solidFill>
                  <a:srgbClr val="ffffff"/>
                </a:solidFill>
              </a:uFill>
              <a:latin typeface="Calibri"/>
            </a:endParaRPr>
          </a:p>
          <a:p>
            <a:pPr lvl="3" marL="16002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Fourth level</a:t>
            </a:r>
            <a:endParaRPr b="0" lang="en-US" sz="3200" spc="-1" strike="noStrike">
              <a:solidFill>
                <a:srgbClr val="ffffff"/>
              </a:solidFill>
              <a:uFill>
                <a:solidFill>
                  <a:srgbClr val="ffffff"/>
                </a:solidFill>
              </a:uFill>
              <a:latin typeface="Calibri"/>
            </a:endParaRPr>
          </a:p>
          <a:p>
            <a:pPr lvl="4" marL="20574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Fifth level</a:t>
            </a:r>
            <a:endParaRPr b="0" lang="en-US" sz="3200" spc="-1" strike="noStrike">
              <a:solidFill>
                <a:srgbClr val="ffffff"/>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b="0" lang="en-GB" sz="1200" spc="-1" strike="noStrike">
                <a:solidFill>
                  <a:srgbClr val="ffffff"/>
                </a:solidFill>
                <a:uFill>
                  <a:solidFill>
                    <a:srgbClr val="ffffff"/>
                  </a:solidFill>
                </a:uFill>
                <a:latin typeface="Calibri"/>
              </a:rPr>
              <a:t>19/09/17</a:t>
            </a:r>
            <a:endParaRPr b="0" lang="en-GB" sz="1400" spc="-1" strike="noStrike">
              <a:solidFill>
                <a:srgbClr val="ffffff"/>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b="0" lang="en-GB" sz="2400" spc="-1" strike="noStrike">
              <a:solidFill>
                <a:srgbClr val="ffffff"/>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504E7429-3595-4800-8496-B5BBF30846FA}" type="slidenum">
              <a:rPr b="0" lang="en-GB" sz="1200" spc="-1" strike="noStrike">
                <a:solidFill>
                  <a:srgbClr val="ffffff"/>
                </a:solidFill>
                <a:uFill>
                  <a:solidFill>
                    <a:srgbClr val="ffffff"/>
                  </a:solidFill>
                </a:uFill>
                <a:latin typeface="Calibri"/>
              </a:rPr>
              <a:t>&lt;number&gt;</a:t>
            </a:fld>
            <a:endParaRPr b="0" lang="en-GB"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107640" y="2130480"/>
            <a:ext cx="8928720" cy="1469520"/>
          </a:xfrm>
          <a:prstGeom prst="rect">
            <a:avLst/>
          </a:prstGeom>
          <a:noFill/>
          <a:ln>
            <a:noFill/>
          </a:ln>
        </p:spPr>
        <p:txBody>
          <a:bodyPr anchor="ctr"/>
          <a:p>
            <a:pPr algn="ctr">
              <a:lnSpc>
                <a:spcPct val="100000"/>
              </a:lnSpc>
            </a:pPr>
            <a:r>
              <a:rPr b="1" lang="en-US" sz="4800" spc="-1" strike="noStrike">
                <a:solidFill>
                  <a:srgbClr val="ffffff"/>
                </a:solidFill>
                <a:uFill>
                  <a:solidFill>
                    <a:srgbClr val="ffffff"/>
                  </a:solidFill>
                </a:uFill>
                <a:latin typeface="Calibri"/>
              </a:rPr>
              <a:t>
</a:t>
            </a:r>
            <a:r>
              <a:rPr b="1" lang="en-US" sz="4000" spc="-1" strike="noStrike">
                <a:solidFill>
                  <a:srgbClr val="ffffff"/>
                </a:solidFill>
                <a:uFill>
                  <a:solidFill>
                    <a:srgbClr val="ffffff"/>
                  </a:solidFill>
                </a:uFill>
                <a:latin typeface="Calibri"/>
              </a:rPr>
              <a:t>To get the most from this session ...</a:t>
            </a:r>
            <a:r>
              <a:rPr b="1" lang="en-US" sz="4000" spc="-1" strike="noStrike">
                <a:solidFill>
                  <a:srgbClr val="ffffff"/>
                </a:solidFill>
                <a:uFill>
                  <a:solidFill>
                    <a:srgbClr val="ffffff"/>
                  </a:solidFill>
                </a:uFill>
                <a:latin typeface="Calibri"/>
              </a:rPr>
              <a:t>
</a:t>
            </a:r>
            <a:r>
              <a:rPr b="1" lang="en-US" sz="4800" spc="-1" strike="noStrike">
                <a:solidFill>
                  <a:srgbClr val="ffffff"/>
                </a:solidFill>
                <a:uFill>
                  <a:solidFill>
                    <a:srgbClr val="ffffff"/>
                  </a:solidFill>
                </a:uFill>
                <a:latin typeface="Calibri"/>
              </a:rPr>
              <a:t>
</a:t>
            </a:r>
            <a:r>
              <a:rPr b="1" lang="en-US" sz="4800" spc="-1" strike="noStrike">
                <a:solidFill>
                  <a:srgbClr val="ffffff"/>
                </a:solidFill>
                <a:uFill>
                  <a:solidFill>
                    <a:srgbClr val="ffffff"/>
                  </a:solidFill>
                </a:uFill>
                <a:latin typeface="Calibri"/>
              </a:rPr>
              <a:t>Download, read and understand the ‘Awesome Projects’ booklet from the 303COM Moodle page</a:t>
            </a:r>
            <a:endParaRPr b="0" lang="en-US" sz="1800" spc="-1" strike="noStrike">
              <a:solidFill>
                <a:srgbClr val="ffffff"/>
              </a:solidFill>
              <a:uFill>
                <a:solidFill>
                  <a:srgbClr val="ffffff"/>
                </a:solidFill>
              </a:uFill>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57200" y="274680"/>
            <a:ext cx="8229240" cy="849600"/>
          </a:xfrm>
          <a:prstGeom prst="rect">
            <a:avLst/>
          </a:prstGeom>
          <a:noFill/>
          <a:ln>
            <a:noFill/>
          </a:ln>
        </p:spPr>
        <p:txBody>
          <a:bodyPr anchor="ctr"/>
          <a:p>
            <a:pPr>
              <a:lnSpc>
                <a:spcPct val="100000"/>
              </a:lnSpc>
            </a:pPr>
            <a:r>
              <a:rPr b="1" lang="en-US" sz="4400" spc="-1" strike="noStrike">
                <a:solidFill>
                  <a:srgbClr val="ffffff"/>
                </a:solidFill>
                <a:uFill>
                  <a:solidFill>
                    <a:srgbClr val="ffffff"/>
                  </a:solidFill>
                </a:uFill>
                <a:latin typeface="Calibri"/>
              </a:rPr>
              <a:t>One last thing ...</a:t>
            </a:r>
            <a:endParaRPr b="0" lang="en-US" sz="1800" spc="-1" strike="noStrike">
              <a:solidFill>
                <a:srgbClr val="ffffff"/>
              </a:solidFill>
              <a:uFill>
                <a:solidFill>
                  <a:srgbClr val="ffffff"/>
                </a:solidFill>
              </a:uFill>
              <a:latin typeface="Calibri"/>
            </a:endParaRPr>
          </a:p>
        </p:txBody>
      </p:sp>
      <p:sp>
        <p:nvSpPr>
          <p:cNvPr id="92" name="TextShape 2"/>
          <p:cNvSpPr txBox="1"/>
          <p:nvPr/>
        </p:nvSpPr>
        <p:spPr>
          <a:xfrm>
            <a:off x="457200" y="1340640"/>
            <a:ext cx="8229240" cy="4785120"/>
          </a:xfrm>
          <a:prstGeom prst="rect">
            <a:avLst/>
          </a:prstGeom>
          <a:noFill/>
          <a:ln>
            <a:noFill/>
          </a:ln>
        </p:spPr>
        <p:txBody>
          <a:bodyPr/>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For some of you, this is the last time you will ever have to write or think like an academic ...</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Whatever you want to do when you leave University, your project will be written for academics and marked by them.  (not your mum, your friend or the guy down the pub)</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Academics have pretty strict views about what constitutes ‘proper’ academic research.  Just this one last time, you need to think like this too.</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To get the best marks available you should run your project with that in mind </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pP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467640" y="908640"/>
            <a:ext cx="8229240" cy="4525560"/>
          </a:xfrm>
          <a:prstGeom prst="rect">
            <a:avLst/>
          </a:prstGeom>
          <a:noFill/>
          <a:ln>
            <a:noFill/>
          </a:ln>
        </p:spPr>
        <p:txBody>
          <a:bodyPr/>
          <a:p>
            <a:pPr marL="343080" indent="-342720" algn="ctr">
              <a:lnSpc>
                <a:spcPct val="100000"/>
              </a:lnSpc>
            </a:pPr>
            <a:r>
              <a:rPr b="1" lang="en-US" sz="13800" spc="-1" strike="noStrike">
                <a:solidFill>
                  <a:srgbClr val="ffffff"/>
                </a:solidFill>
                <a:uFill>
                  <a:solidFill>
                    <a:srgbClr val="ffffff"/>
                  </a:solidFill>
                </a:uFill>
                <a:latin typeface="Calibri"/>
              </a:rPr>
              <a:t>What is Research?</a:t>
            </a:r>
            <a:endParaRPr b="0" lang="en-US" sz="3200" spc="-1" strike="noStrike">
              <a:solidFill>
                <a:srgbClr val="ffffff"/>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107640" y="332640"/>
            <a:ext cx="8784720" cy="6525000"/>
          </a:xfrm>
          <a:prstGeom prst="rect">
            <a:avLst/>
          </a:prstGeom>
          <a:noFill/>
          <a:ln>
            <a:noFill/>
          </a:ln>
        </p:spPr>
        <p:txBody>
          <a:bodyPr/>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Most undergraduates seem to be pretty confused about what research really is. </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It certainly </a:t>
            </a:r>
            <a:r>
              <a:rPr b="0" i="1" lang="en-US" sz="3200" spc="-1" strike="noStrike">
                <a:solidFill>
                  <a:srgbClr val="ffffff"/>
                </a:solidFill>
                <a:uFill>
                  <a:solidFill>
                    <a:srgbClr val="ffffff"/>
                  </a:solidFill>
                </a:uFill>
                <a:latin typeface="Calibri"/>
              </a:rPr>
              <a:t>isn't</a:t>
            </a:r>
            <a:r>
              <a:rPr b="0" lang="en-US" sz="3200" spc="-1" strike="noStrike">
                <a:solidFill>
                  <a:srgbClr val="ffffff"/>
                </a:solidFill>
                <a:uFill>
                  <a:solidFill>
                    <a:srgbClr val="ffffff"/>
                  </a:solidFill>
                </a:uFill>
                <a:latin typeface="Calibri"/>
              </a:rPr>
              <a:t> about using Google or reading in the library. </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1" i="1" lang="en-US" sz="3200" spc="-1" strike="noStrike">
                <a:solidFill>
                  <a:srgbClr val="ffffff"/>
                </a:solidFill>
                <a:uFill>
                  <a:solidFill>
                    <a:srgbClr val="ffffff"/>
                  </a:solidFill>
                </a:uFill>
                <a:latin typeface="Calibri"/>
              </a:rPr>
              <a:t>Research means adding something new to the body of knowledge on a particular subject</a:t>
            </a:r>
            <a:r>
              <a:rPr b="0" lang="en-US" sz="3200" spc="-1" strike="noStrike">
                <a:solidFill>
                  <a:srgbClr val="ffffff"/>
                </a:solidFill>
                <a:uFill>
                  <a:solidFill>
                    <a:srgbClr val="ffffff"/>
                  </a:solidFill>
                </a:uFill>
                <a:latin typeface="Calibri"/>
              </a:rPr>
              <a:t>. </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This is why it's so important to know what work has already been done (so you know your work is novel), to have a clear problem to solve (so you know what new understanding you're adding) and to write up your work academically  (so other researchers can use it).</a:t>
            </a:r>
            <a:r>
              <a:rPr b="0" lang="en-US" sz="3200" spc="-1" strike="noStrike">
                <a:solidFill>
                  <a:srgbClr val="ffffff"/>
                </a:solidFill>
                <a:uFill>
                  <a:solidFill>
                    <a:srgbClr val="ffffff"/>
                  </a:solidFill>
                </a:uFill>
                <a:latin typeface="Calibri"/>
              </a:rPr>
              <a:t>
</a:t>
            </a:r>
            <a:r>
              <a:rPr b="0" lang="en-US" sz="3200" spc="-1" strike="noStrike">
                <a:solidFill>
                  <a:srgbClr val="ffffff"/>
                </a:solidFill>
                <a:uFill>
                  <a:solidFill>
                    <a:srgbClr val="ffffff"/>
                  </a:solidFill>
                </a:uFill>
                <a:latin typeface="Calibri"/>
              </a:rPr>
              <a:t> </a:t>
            </a:r>
            <a:endParaRPr b="0" lang="en-US" sz="3200" spc="-1" strike="noStrike">
              <a:solidFill>
                <a:srgbClr val="ffffff"/>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179640" y="404640"/>
            <a:ext cx="8856720" cy="5721120"/>
          </a:xfrm>
          <a:prstGeom prst="rect">
            <a:avLst/>
          </a:prstGeom>
          <a:noFill/>
          <a:ln>
            <a:noFill/>
          </a:ln>
        </p:spPr>
        <p:txBody>
          <a:bodyPr/>
          <a:p>
            <a:pPr marL="343080" indent="-342720">
              <a:lnSpc>
                <a:spcPct val="100000"/>
              </a:lnSpc>
            </a:pPr>
            <a:r>
              <a:rPr b="1" i="1" lang="en-US" sz="3200" spc="-1" strike="noStrike">
                <a:solidFill>
                  <a:srgbClr val="ffffff"/>
                </a:solidFill>
                <a:uFill>
                  <a:solidFill>
                    <a:srgbClr val="ffffff"/>
                  </a:solidFill>
                </a:uFill>
                <a:latin typeface="Calibri"/>
              </a:rPr>
              <a:t>	</a:t>
            </a:r>
            <a:r>
              <a:rPr b="1" i="1" lang="en-US" sz="4800" spc="-1" strike="noStrike">
                <a:solidFill>
                  <a:srgbClr val="ffffff"/>
                </a:solidFill>
                <a:uFill>
                  <a:solidFill>
                    <a:srgbClr val="ffffff"/>
                  </a:solidFill>
                </a:uFill>
                <a:latin typeface="Calibri"/>
              </a:rPr>
              <a:t>Research means adding something new to the body of knowledge on a particular subject</a:t>
            </a:r>
            <a:r>
              <a:rPr b="0" lang="en-US" sz="4800" spc="-1" strike="noStrike">
                <a:solidFill>
                  <a:srgbClr val="ffffff"/>
                </a:solidFill>
                <a:uFill>
                  <a:solidFill>
                    <a:srgbClr val="ffffff"/>
                  </a:solidFill>
                </a:uFill>
                <a:latin typeface="Calibri"/>
              </a:rPr>
              <a:t>.</a:t>
            </a:r>
            <a:endParaRPr b="0" lang="en-US" sz="3200" spc="-1" strike="noStrike">
              <a:solidFill>
                <a:srgbClr val="ffffff"/>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457200" y="620640"/>
            <a:ext cx="8229240" cy="5505120"/>
          </a:xfrm>
          <a:prstGeom prst="rect">
            <a:avLst/>
          </a:prstGeom>
          <a:noFill/>
          <a:ln>
            <a:noFill/>
          </a:ln>
        </p:spPr>
        <p:txBody>
          <a:bodyPr/>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Students also get pretty confused about what a literature review is.</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It isn’t writing an annotated list of the things you read whilst doing your project</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1" lang="en-US" sz="3200" spc="-1" strike="noStrike">
                <a:solidFill>
                  <a:srgbClr val="ffffff"/>
                </a:solidFill>
                <a:uFill>
                  <a:solidFill>
                    <a:srgbClr val="ffffff"/>
                  </a:solidFill>
                </a:uFill>
                <a:latin typeface="Calibri"/>
              </a:rPr>
              <a:t>To really understand what a literature review is you need to realise that a Project starts with a research problem ...</a:t>
            </a:r>
            <a:endParaRPr b="0" lang="en-US" sz="3200" spc="-1" strike="noStrike">
              <a:solidFill>
                <a:srgbClr val="ffffff"/>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ffffff"/>
                </a:solidFill>
                <a:uFill>
                  <a:solidFill>
                    <a:srgbClr val="ffffff"/>
                  </a:solidFill>
                </a:uFill>
                <a:latin typeface="Calibri"/>
              </a:rPr>
              <a:t>Research problem</a:t>
            </a:r>
            <a:endParaRPr b="0" lang="en-US" sz="1800" spc="-1" strike="noStrike">
              <a:solidFill>
                <a:srgbClr val="ffffff"/>
              </a:solidFill>
              <a:uFill>
                <a:solidFill>
                  <a:srgbClr val="ffffff"/>
                </a:solidFill>
              </a:uFill>
              <a:latin typeface="Calibri"/>
            </a:endParaRPr>
          </a:p>
        </p:txBody>
      </p:sp>
      <p:sp>
        <p:nvSpPr>
          <p:cNvPr id="84" name="TextShape 2"/>
          <p:cNvSpPr txBox="1"/>
          <p:nvPr/>
        </p:nvSpPr>
        <p:spPr>
          <a:xfrm>
            <a:off x="457200" y="1600200"/>
            <a:ext cx="8229240" cy="4525560"/>
          </a:xfrm>
          <a:prstGeom prst="rect">
            <a:avLst/>
          </a:prstGeom>
          <a:noFill/>
          <a:ln>
            <a:noFill/>
          </a:ln>
        </p:spPr>
        <p:txBody>
          <a:bodyPr/>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Many students start their projects with a </a:t>
            </a:r>
            <a:r>
              <a:rPr b="1" lang="en-US" sz="3200" spc="-1" strike="noStrike">
                <a:solidFill>
                  <a:srgbClr val="ffffff"/>
                </a:solidFill>
                <a:uFill>
                  <a:solidFill>
                    <a:srgbClr val="ffffff"/>
                  </a:solidFill>
                </a:uFill>
                <a:latin typeface="Calibri"/>
              </a:rPr>
              <a:t>solution</a:t>
            </a:r>
            <a:r>
              <a:rPr b="0" lang="en-US" sz="3200" spc="-1" strike="noStrike">
                <a:solidFill>
                  <a:srgbClr val="ffffff"/>
                </a:solidFill>
                <a:uFill>
                  <a:solidFill>
                    <a:srgbClr val="ffffff"/>
                  </a:solidFill>
                </a:uFill>
                <a:latin typeface="Calibri"/>
              </a:rPr>
              <a:t> already in their minds</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Without EVER thinking about the problem they are trying to solve</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lvl="1" marL="743040" indent="-285480">
              <a:lnSpc>
                <a:spcPct val="100000"/>
              </a:lnSpc>
              <a:buClr>
                <a:srgbClr val="ffffff"/>
              </a:buClr>
              <a:buFont typeface="Arial"/>
              <a:buChar char="–"/>
            </a:pPr>
            <a:r>
              <a:rPr b="0" lang="en-US" sz="2800" spc="-1" strike="noStrike">
                <a:solidFill>
                  <a:srgbClr val="ffffff"/>
                </a:solidFill>
                <a:uFill>
                  <a:solidFill>
                    <a:srgbClr val="ffffff"/>
                  </a:solidFill>
                </a:uFill>
                <a:latin typeface="Calibri"/>
              </a:rPr>
              <a:t>What problem are shoes a solution to?</a:t>
            </a:r>
            <a:endParaRPr b="0" lang="en-US" sz="2400" spc="-1" strike="noStrike">
              <a:solidFill>
                <a:srgbClr val="ffffff"/>
              </a:solidFill>
              <a:uFill>
                <a:solidFill>
                  <a:srgbClr val="ffffff"/>
                </a:solidFill>
              </a:uFill>
              <a:latin typeface="Calibri"/>
            </a:endParaRPr>
          </a:p>
          <a:p>
            <a:pPr lvl="1" marL="743040" indent="-285480">
              <a:lnSpc>
                <a:spcPct val="100000"/>
              </a:lnSpc>
              <a:buClr>
                <a:srgbClr val="ffffff"/>
              </a:buClr>
              <a:buFont typeface="Arial"/>
              <a:buChar char="–"/>
            </a:pPr>
            <a:r>
              <a:rPr b="0" lang="en-US" sz="2800" spc="-1" strike="noStrike">
                <a:solidFill>
                  <a:srgbClr val="ffffff"/>
                </a:solidFill>
                <a:uFill>
                  <a:solidFill>
                    <a:srgbClr val="ffffff"/>
                  </a:solidFill>
                </a:uFill>
                <a:latin typeface="Calibri"/>
              </a:rPr>
              <a:t>What problem is a pencil a solution to?</a:t>
            </a:r>
            <a:endParaRPr b="0" lang="en-US" sz="2400" spc="-1" strike="noStrike">
              <a:solidFill>
                <a:srgbClr val="ffffff"/>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467640" y="0"/>
            <a:ext cx="8229240" cy="1142640"/>
          </a:xfrm>
          <a:prstGeom prst="rect">
            <a:avLst/>
          </a:prstGeom>
          <a:noFill/>
          <a:ln>
            <a:noFill/>
          </a:ln>
        </p:spPr>
        <p:txBody>
          <a:bodyPr anchor="ctr"/>
          <a:p>
            <a:pPr algn="ctr">
              <a:lnSpc>
                <a:spcPct val="100000"/>
              </a:lnSpc>
            </a:pPr>
            <a:r>
              <a:rPr b="1" lang="en-US" sz="6000" spc="-1" strike="noStrike">
                <a:solidFill>
                  <a:srgbClr val="ffffff"/>
                </a:solidFill>
                <a:uFill>
                  <a:solidFill>
                    <a:srgbClr val="ffffff"/>
                  </a:solidFill>
                </a:uFill>
                <a:latin typeface="Calibri"/>
              </a:rPr>
              <a:t>That’s Primary Research!</a:t>
            </a:r>
            <a:endParaRPr b="0" lang="en-US" sz="1800" spc="-1" strike="noStrike">
              <a:solidFill>
                <a:srgbClr val="ffffff"/>
              </a:solidFill>
              <a:uFill>
                <a:solidFill>
                  <a:srgbClr val="ffffff"/>
                </a:solidFill>
              </a:uFill>
              <a:latin typeface="Calibri"/>
            </a:endParaRPr>
          </a:p>
        </p:txBody>
      </p:sp>
      <p:sp>
        <p:nvSpPr>
          <p:cNvPr id="86" name="TextShape 2"/>
          <p:cNvSpPr txBox="1"/>
          <p:nvPr/>
        </p:nvSpPr>
        <p:spPr>
          <a:xfrm>
            <a:off x="467640" y="1484640"/>
            <a:ext cx="8229240" cy="4857120"/>
          </a:xfrm>
          <a:prstGeom prst="rect">
            <a:avLst/>
          </a:prstGeom>
          <a:noFill/>
          <a:ln>
            <a:noFill/>
          </a:ln>
        </p:spPr>
        <p:txBody>
          <a:bodyPr/>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Deriving a problem from the real world (or from an academic question)</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Understanding how other people have tried to solve the problem and spotting the ‘gaps’ in their knowledge (literature review)</a:t>
            </a:r>
            <a:r>
              <a:rPr b="0" lang="en-US" sz="3200" spc="-1" strike="noStrike">
                <a:solidFill>
                  <a:srgbClr val="ffffff"/>
                </a:solidFill>
                <a:uFill>
                  <a:solidFill>
                    <a:srgbClr val="ffffff"/>
                  </a:solidFill>
                </a:uFill>
                <a:latin typeface="Calibri"/>
              </a:rPr>
              <a:t>
</a:t>
            </a:r>
            <a:r>
              <a:rPr b="0" lang="en-US" sz="3200" spc="-1" strike="noStrike">
                <a:solidFill>
                  <a:srgbClr val="ffffff"/>
                </a:solidFill>
                <a:uFill>
                  <a:solidFill>
                    <a:srgbClr val="ffffff"/>
                  </a:solidFill>
                </a:uFill>
                <a:latin typeface="Calibri"/>
              </a:rPr>
              <a:t>
</a:t>
            </a:r>
            <a:r>
              <a:rPr b="0" lang="en-US" sz="3200" spc="-1" strike="noStrike">
                <a:solidFill>
                  <a:srgbClr val="ffffff"/>
                </a:solidFill>
                <a:uFill>
                  <a:solidFill>
                    <a:srgbClr val="ffffff"/>
                  </a:solidFill>
                </a:uFill>
                <a:latin typeface="Calibri"/>
              </a:rPr>
              <a:t>Understanding the range of ‘directions’ you can go in to try and solve the problem.</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Choosing and Implementing one (novel) direction to see if you can “add something new to the body of knowledge of the subject”</a:t>
            </a:r>
            <a:endParaRPr b="0" lang="en-US" sz="3200" spc="-1" strike="noStrike">
              <a:solidFill>
                <a:srgbClr val="ffffff"/>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467640" y="260640"/>
            <a:ext cx="8229240" cy="1142640"/>
          </a:xfrm>
          <a:prstGeom prst="rect">
            <a:avLst/>
          </a:prstGeom>
          <a:noFill/>
          <a:ln>
            <a:noFill/>
          </a:ln>
        </p:spPr>
        <p:txBody>
          <a:bodyPr anchor="ctr"/>
          <a:p>
            <a:pPr>
              <a:lnSpc>
                <a:spcPct val="100000"/>
              </a:lnSpc>
            </a:pPr>
            <a:r>
              <a:rPr b="1" lang="en-US" sz="3600" spc="-1" strike="noStrike">
                <a:solidFill>
                  <a:srgbClr val="ffffff"/>
                </a:solidFill>
                <a:uFill>
                  <a:solidFill>
                    <a:srgbClr val="ffffff"/>
                  </a:solidFill>
                </a:uFill>
                <a:latin typeface="Calibri"/>
              </a:rPr>
              <a:t>This makes sense of book research / literature reviews as well ...</a:t>
            </a:r>
            <a:endParaRPr b="0" lang="en-US" sz="1800" spc="-1" strike="noStrike">
              <a:solidFill>
                <a:srgbClr val="ffffff"/>
              </a:solidFill>
              <a:uFill>
                <a:solidFill>
                  <a:srgbClr val="ffffff"/>
                </a:solidFill>
              </a:uFill>
              <a:latin typeface="Calibri"/>
            </a:endParaRPr>
          </a:p>
        </p:txBody>
      </p:sp>
      <p:sp>
        <p:nvSpPr>
          <p:cNvPr id="88" name="TextShape 2"/>
          <p:cNvSpPr txBox="1"/>
          <p:nvPr/>
        </p:nvSpPr>
        <p:spPr>
          <a:xfrm>
            <a:off x="467640" y="1989000"/>
            <a:ext cx="8229240" cy="4353120"/>
          </a:xfrm>
          <a:prstGeom prst="rect">
            <a:avLst/>
          </a:prstGeom>
          <a:noFill/>
          <a:ln>
            <a:noFill/>
          </a:ln>
        </p:spPr>
        <p:txBody>
          <a:bodyPr/>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Literature reviews </a:t>
            </a:r>
            <a:r>
              <a:rPr b="1" lang="en-US" sz="3200" spc="-1" strike="noStrike">
                <a:solidFill>
                  <a:srgbClr val="ffffff"/>
                </a:solidFill>
                <a:uFill>
                  <a:solidFill>
                    <a:srgbClr val="ffffff"/>
                  </a:solidFill>
                </a:uFill>
                <a:latin typeface="Calibri"/>
              </a:rPr>
              <a:t>ARE NOT:  </a:t>
            </a:r>
            <a:r>
              <a:rPr b="0" lang="en-US" sz="3200" spc="-1" strike="noStrike">
                <a:solidFill>
                  <a:srgbClr val="ffffff"/>
                </a:solidFill>
                <a:uFill>
                  <a:solidFill>
                    <a:srgbClr val="ffffff"/>
                  </a:solidFill>
                </a:uFill>
                <a:latin typeface="Calibri"/>
              </a:rPr>
              <a:t>Listing all the books or web pages on your topic, with a brief summary of what they say</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Literature reviews </a:t>
            </a:r>
            <a:r>
              <a:rPr b="1" lang="en-US" sz="3200" spc="-1" strike="noStrike">
                <a:solidFill>
                  <a:srgbClr val="ffffff"/>
                </a:solidFill>
                <a:uFill>
                  <a:solidFill>
                    <a:srgbClr val="ffffff"/>
                  </a:solidFill>
                </a:uFill>
                <a:latin typeface="Calibri"/>
              </a:rPr>
              <a:t>ARE: </a:t>
            </a:r>
            <a:r>
              <a:rPr b="0" lang="en-US" sz="3200" spc="-1" strike="noStrike">
                <a:solidFill>
                  <a:srgbClr val="ffffff"/>
                </a:solidFill>
                <a:uFill>
                  <a:solidFill>
                    <a:srgbClr val="ffffff"/>
                  </a:solidFill>
                </a:uFill>
                <a:latin typeface="Calibri"/>
              </a:rPr>
              <a:t>Understanding how other people have tried to solve the problem, spotting the ‘gaps’ in their knowledge, and learning about possible directions to go to solve the problem</a:t>
            </a:r>
            <a:endParaRPr b="0" lang="en-US" sz="3200" spc="-1" strike="noStrike">
              <a:solidFill>
                <a:srgbClr val="ffffff"/>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p>
            <a:pPr>
              <a:lnSpc>
                <a:spcPct val="100000"/>
              </a:lnSpc>
            </a:pPr>
            <a:r>
              <a:rPr b="1" lang="en-US" sz="6600" spc="-1" strike="noStrike">
                <a:solidFill>
                  <a:srgbClr val="ffffff"/>
                </a:solidFill>
                <a:uFill>
                  <a:solidFill>
                    <a:srgbClr val="ffffff"/>
                  </a:solidFill>
                </a:uFill>
                <a:latin typeface="Calibri"/>
              </a:rPr>
              <a:t>Ask yourself this ....</a:t>
            </a:r>
            <a:endParaRPr b="0" lang="en-US" sz="1800" spc="-1" strike="noStrike">
              <a:solidFill>
                <a:srgbClr val="ffffff"/>
              </a:solidFill>
              <a:uFill>
                <a:solidFill>
                  <a:srgbClr val="ffffff"/>
                </a:solidFill>
              </a:uFill>
              <a:latin typeface="Calibri"/>
            </a:endParaRPr>
          </a:p>
        </p:txBody>
      </p:sp>
      <p:sp>
        <p:nvSpPr>
          <p:cNvPr id="90" name="TextShape 2"/>
          <p:cNvSpPr txBox="1"/>
          <p:nvPr/>
        </p:nvSpPr>
        <p:spPr>
          <a:xfrm>
            <a:off x="467640" y="1845000"/>
            <a:ext cx="8229240" cy="4525560"/>
          </a:xfrm>
          <a:prstGeom prst="rect">
            <a:avLst/>
          </a:prstGeom>
          <a:noFill/>
          <a:ln>
            <a:noFill/>
          </a:ln>
        </p:spPr>
        <p:txBody>
          <a:bodyPr/>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What can someone learn from reading my project that they couldn’t have learned simply by spending a couple of hours on Google?</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0" lang="en-US" sz="3200" spc="-1" strike="noStrike">
                <a:solidFill>
                  <a:srgbClr val="ffffff"/>
                </a:solidFill>
                <a:uFill>
                  <a:solidFill>
                    <a:srgbClr val="ffffff"/>
                  </a:solidFill>
                </a:uFill>
                <a:latin typeface="Calibri"/>
              </a:rPr>
              <a:t>Am I just </a:t>
            </a:r>
            <a:r>
              <a:rPr b="1" lang="en-US" sz="3200" spc="-1" strike="noStrike">
                <a:solidFill>
                  <a:srgbClr val="ffffff"/>
                </a:solidFill>
                <a:uFill>
                  <a:solidFill>
                    <a:srgbClr val="ffffff"/>
                  </a:solidFill>
                </a:uFill>
                <a:latin typeface="Calibri"/>
              </a:rPr>
              <a:t>‘data-shifting’ </a:t>
            </a:r>
            <a:r>
              <a:rPr b="0" lang="en-US" sz="3200" spc="-1" strike="noStrike">
                <a:solidFill>
                  <a:srgbClr val="ffffff"/>
                </a:solidFill>
                <a:uFill>
                  <a:solidFill>
                    <a:srgbClr val="ffffff"/>
                  </a:solidFill>
                </a:uFill>
                <a:latin typeface="Calibri"/>
              </a:rPr>
              <a:t>or am I ...</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1" i="1" lang="en-US" sz="3200" spc="-1" strike="noStrike">
                <a:solidFill>
                  <a:srgbClr val="ffffff"/>
                </a:solidFill>
                <a:uFill>
                  <a:solidFill>
                    <a:srgbClr val="ffffff"/>
                  </a:solidFill>
                </a:uFill>
                <a:latin typeface="Calibri"/>
              </a:rPr>
              <a:t>adding something new to the body of knowledge on a particular subject</a:t>
            </a:r>
            <a:r>
              <a:rPr b="0" lang="en-US" sz="3200" spc="-1" strike="noStrike">
                <a:solidFill>
                  <a:srgbClr val="ffffff"/>
                </a:solidFill>
                <a:uFill>
                  <a:solidFill>
                    <a:srgbClr val="ffffff"/>
                  </a:solidFill>
                </a:uFill>
                <a:latin typeface="Calibri"/>
              </a:rPr>
              <a:t>.</a:t>
            </a:r>
            <a:endParaRPr b="0" lang="en-US" sz="3200" spc="-1" strike="noStrike">
              <a:solidFill>
                <a:srgbClr val="ffffff"/>
              </a:solidFill>
              <a:uFill>
                <a:solidFill>
                  <a:srgbClr val="ffffff"/>
                </a:solidFill>
              </a:uFill>
              <a:latin typeface="Calibri"/>
            </a:endParaRPr>
          </a:p>
          <a:p>
            <a:pPr>
              <a:lnSpc>
                <a:spcPct val="100000"/>
              </a:lnSpc>
            </a:pPr>
            <a:endParaRPr b="0" lang="en-US" sz="3200" spc="-1" strike="noStrike">
              <a:solidFill>
                <a:srgbClr val="ffffff"/>
              </a:solidFill>
              <a:uFill>
                <a:solidFill>
                  <a:srgbClr val="ffffff"/>
                </a:solidFill>
              </a:uFill>
              <a:latin typeface="Calibri"/>
            </a:endParaRPr>
          </a:p>
          <a:p>
            <a:pPr marL="343080" indent="-342720">
              <a:lnSpc>
                <a:spcPct val="100000"/>
              </a:lnSpc>
              <a:buClr>
                <a:srgbClr val="ffffff"/>
              </a:buClr>
              <a:buFont typeface="Arial"/>
              <a:buChar char="•"/>
            </a:pPr>
            <a:r>
              <a:rPr b="0" lang="en-US" sz="3600" spc="-1" strike="noStrike">
                <a:solidFill>
                  <a:srgbClr val="ffffff"/>
                </a:solidFill>
                <a:uFill>
                  <a:solidFill>
                    <a:srgbClr val="ffffff"/>
                  </a:solidFill>
                </a:uFill>
                <a:latin typeface="Calibri"/>
              </a:rPr>
              <a:t>Avoid projects with a title like "an investigation into X" or "a report on Y“ – this isn’t primary research – it’s data shifting</a:t>
            </a:r>
            <a:endParaRPr b="0" lang="en-US" sz="3200" spc="-1" strike="noStrike">
              <a:solidFill>
                <a:srgbClr val="ffffff"/>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TotalTime>
  <Application>LibreOffice/5.1.6.2$Linux_X86_64 LibreOffice_project/10m0$Build-2</Application>
  <Words>505</Words>
  <Paragraphs>54</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2011-11-23T03:35:48Z</dcterms:created>
  <dc:creator>IGLOO</dc:creator>
  <dc:description/>
  <dc:language>en-GB</dc:language>
  <cp:lastModifiedBy/>
  <dcterms:modified xsi:type="dcterms:W3CDTF">2017-09-19T10:27:50Z</dcterms:modified>
  <cp:revision>14</cp:revision>
  <dc:subject/>
  <dc:title>What is Research?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