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6" r:id="rId3"/>
    <p:sldId id="269" r:id="rId4"/>
    <p:sldId id="270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-90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BA934-A916-40BB-B302-30AE38557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E4D400D-7BF0-4E7A-84BA-472BE089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168B2B-3337-46FC-A7E8-000CAFDA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1C1AF6-1541-45EA-8AA1-A4F42002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E83B94-A484-4F54-9113-410CEB1A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6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C7A689-4E4E-480A-A46B-76C0E554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AAD8B6-8276-44B7-93CF-C099C5859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DE5ACD-2112-4D41-A294-DEA195DD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9D12BA-7A64-406F-ADE6-66780384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57034B-0BCD-4216-AF8E-4F2F2923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6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1D2EE2B-385D-4362-8690-72C1E32B7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5F3EED-9663-4CFC-A9D1-A4D38DFB7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BDDB74-46CA-4D20-AE22-0B2192AF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BE28F4-554E-4EEF-9670-DAD37CCA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BCACB9-F432-43F7-96FF-00497D2A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3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4E864-3563-48B4-8D6D-67D7ED6A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A386A2-1191-45F9-9439-B6283EC9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E6CE72-D420-489F-9FF9-C4702856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7C5D90-3A0D-4A78-A16A-98CDA4CC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A85D8E-B510-449B-A9F6-242D3E2A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05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B49BF9-781D-4233-9EDA-BD76CC5D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865894-623B-4DED-8959-4069BA91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DE00BE-F19D-4E31-BF11-D830AB7E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5E377D-52AE-47DE-9695-999AFE2D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823C28-68F8-48C4-9B2C-C3A53AF2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0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669B0-5F70-4B30-8D36-FC69239B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322880-8633-42CB-BA13-F10D8C703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DDF62D-DF9A-4A2F-9230-1810F5BA1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B4C1A4-01AF-43F2-8865-EEAFAD5E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14BF33-B6D5-4835-AA72-249BE886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191F0-3D6D-4DA5-8143-35F66B1E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77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A83AA-86FB-43F0-A164-AB8E7FC5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F2DA6-07B9-4503-A4A4-D39A4613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855C16-A622-4B4F-B33E-9E625E516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CD4FDC-2C00-4297-8C76-1235B0478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D20DF8F-4BDA-417A-94C3-8C24D214A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934CA23-F487-44BE-BD78-9544B7BF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8C3840E-F62B-4ADB-8BCC-0D4383AD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A0F69C3-4C4A-441C-8713-23BD5EBB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2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643BA-8C6B-400B-A1CC-8CDCBC07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24F2FB-4C50-488F-AEAD-A247CB02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BCB72B-EA4C-4AE6-9962-8F755CC8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AC4363-01B2-4024-8480-51EDE82F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1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3DEB0B-C95A-42BD-9079-76C867FD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124947-69BA-46B3-AA7A-8A2C97F7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DEA535-22BA-4747-B485-E9B26BB1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1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74C33-03BB-4592-BC4C-E8FA7BD0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C98B4E-6694-4FD2-A12C-444FFA367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812817-8CDF-4BB5-88A6-AD2E3D2EB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C99BDA-27B4-4682-8739-E30E40C3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3E1086-49FE-417A-A5B6-1311476B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B88D2A-92FB-409D-B6FA-C429F491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03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B20A5-7A97-45E9-9A63-88D0D5C2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81DC9B-652E-4F51-8020-82467117B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BD98B4-C724-4A9C-ADCF-44E2B55EC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A5DF09-FEAC-45C8-8BE0-4A2F9171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DFF8-BF1D-487F-9B1D-E17EE677B290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3C25BC-7E8F-426E-A125-52417515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262D79-4339-4EF9-B473-8B0C907A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669-B557-4E08-BD48-AD8D74ECF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60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F1B95EC-1610-4361-B8F4-243F775B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CA1FF8-86D2-4298-9D15-DD0D1D96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9B40CC-C70F-4B72-92E3-0398D9AA7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DFF8-BF1D-487F-9B1D-E17EE677B290}" type="datetimeFigureOut">
              <a:rPr lang="en-IN" smtClean="0"/>
              <a:t>07-03-2020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27F3F8-187F-4DA9-9289-FFE0CAF1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3FBCD7-3EFC-45DC-ABCE-9CA392D4C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63669-B557-4E08-BD48-AD8D74ECF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3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AEAEFBC7-06FA-4234-8001-0E1F3B62840E}"/>
              </a:ext>
            </a:extLst>
          </p:cNvPr>
          <p:cNvSpPr/>
          <p:nvPr/>
        </p:nvSpPr>
        <p:spPr>
          <a:xfrm>
            <a:off x="857286" y="702365"/>
            <a:ext cx="10111668" cy="25444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1D15DD-6A4A-444B-BA9C-807268C9B8F0}"/>
              </a:ext>
            </a:extLst>
          </p:cNvPr>
          <p:cNvSpPr/>
          <p:nvPr/>
        </p:nvSpPr>
        <p:spPr>
          <a:xfrm>
            <a:off x="11575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2A127C-EF0C-4217-AFF8-31F94B32A3B0}"/>
              </a:ext>
            </a:extLst>
          </p:cNvPr>
          <p:cNvSpPr/>
          <p:nvPr/>
        </p:nvSpPr>
        <p:spPr>
          <a:xfrm>
            <a:off x="728870" y="596348"/>
            <a:ext cx="10734260" cy="580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3455D19-B434-405C-A1C1-47A2ADC5165B}"/>
              </a:ext>
            </a:extLst>
          </p:cNvPr>
          <p:cNvSpPr/>
          <p:nvPr/>
        </p:nvSpPr>
        <p:spPr>
          <a:xfrm>
            <a:off x="1040166" y="1099930"/>
            <a:ext cx="10111668" cy="2146853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>
                <a:latin typeface="Open Sans" panose="020B0606030504020204"/>
              </a:rPr>
              <a:t>Project Title:</a:t>
            </a:r>
          </a:p>
          <a:p>
            <a:pPr algn="ctr"/>
            <a:r>
              <a:rPr lang="en-US" sz="3600" dirty="0">
                <a:latin typeface="Open Sans" panose="020B0606030504020204"/>
              </a:rPr>
              <a:t>“LADS” </a:t>
            </a:r>
            <a:br>
              <a:rPr lang="en-US" sz="3600" dirty="0">
                <a:latin typeface="Open Sans" panose="020B0606030504020204"/>
              </a:rPr>
            </a:br>
            <a:r>
              <a:rPr lang="en-US" sz="3600" dirty="0">
                <a:latin typeface="Open Sans" panose="020B0606030504020204"/>
              </a:rPr>
              <a:t>(License Authorization and Driver’s Safety)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41A36AFB-42C0-4D4A-B2C5-B700A15C4832}"/>
              </a:ext>
            </a:extLst>
          </p:cNvPr>
          <p:cNvSpPr/>
          <p:nvPr/>
        </p:nvSpPr>
        <p:spPr>
          <a:xfrm>
            <a:off x="3866127" y="4363278"/>
            <a:ext cx="4350818" cy="151074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Team Name: </a:t>
            </a:r>
          </a:p>
          <a:p>
            <a:pPr algn="ctr"/>
            <a:r>
              <a:rPr lang="en-US" sz="32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Y-Axis</a:t>
            </a:r>
            <a:endParaRPr lang="en-IN" sz="3200" b="1" u="sng" dirty="0">
              <a:latin typeface="Open Sans" panose="020B060603050402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1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1D15DD-6A4A-444B-BA9C-807268C9B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2A127C-EF0C-4217-AFF8-31F94B32A3B0}"/>
              </a:ext>
            </a:extLst>
          </p:cNvPr>
          <p:cNvSpPr/>
          <p:nvPr/>
        </p:nvSpPr>
        <p:spPr>
          <a:xfrm>
            <a:off x="728870" y="596348"/>
            <a:ext cx="10734260" cy="580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714738"/>
            <a:ext cx="10363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Copperplate Gothic Bold" pitchFamily="34" charset="0"/>
              </a:rPr>
              <a:t>Theme</a:t>
            </a:r>
            <a:r>
              <a:rPr lang="en-US" sz="3200" b="1" dirty="0" smtClean="0">
                <a:latin typeface="Copperplate Gothic Bold" pitchFamily="34" charset="0"/>
              </a:rPr>
              <a:t> </a:t>
            </a:r>
            <a:r>
              <a:rPr lang="en-US" sz="3200" dirty="0" smtClean="0">
                <a:latin typeface="Copperplate Gothic Bold" pitchFamily="34" charset="0"/>
              </a:rPr>
              <a:t>: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pperplate Gothic Bold" pitchFamily="34" charset="0"/>
              </a:rPr>
              <a:t>Prevent Accidents due to unauthorized drivers and drowsy driving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14400" y="1588628"/>
            <a:ext cx="10261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/>
              <a:t>Due to unauthorized drivers</a:t>
            </a:r>
          </a:p>
          <a:p>
            <a:pPr marL="457200" indent="-457200"/>
            <a:r>
              <a:rPr lang="en-US" sz="2400" dirty="0" smtClean="0"/>
              <a:t>46% of road accidents are due to unauthorized drivers </a:t>
            </a:r>
            <a:r>
              <a:rPr lang="en-US" sz="2400" dirty="0" err="1" smtClean="0"/>
              <a:t>i.e</a:t>
            </a:r>
            <a:r>
              <a:rPr lang="en-US" sz="2400" dirty="0" smtClean="0"/>
              <a:t>, teenagers 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 smtClean="0"/>
              <a:t>Due to drowsy driving </a:t>
            </a:r>
          </a:p>
          <a:p>
            <a:r>
              <a:rPr lang="en-US" sz="2400" dirty="0" smtClean="0"/>
              <a:t>  According to “The National Highway Traffic Safety  Administration ”.</a:t>
            </a:r>
          </a:p>
          <a:p>
            <a:pPr marL="457200" indent="-457200"/>
            <a:r>
              <a:rPr lang="en-US" sz="2400" b="1" dirty="0" smtClean="0">
                <a:latin typeface="Bahnschrift Light" pitchFamily="34" charset="0"/>
              </a:rPr>
              <a:t>72,000 crashes</a:t>
            </a:r>
            <a:endParaRPr lang="en-US" sz="2400" dirty="0" smtClean="0">
              <a:latin typeface="Bahnschrift Light" pitchFamily="34" charset="0"/>
            </a:endParaRPr>
          </a:p>
          <a:p>
            <a:pPr marL="457200" indent="-457200"/>
            <a:r>
              <a:rPr lang="en-US" sz="2400" dirty="0" smtClean="0"/>
              <a:t>44,030 injuries            </a:t>
            </a:r>
            <a:r>
              <a:rPr lang="en-US" b="1" dirty="0" err="1" smtClean="0">
                <a:solidFill>
                  <a:prstClr val="black">
                    <a:tint val="75000"/>
                  </a:prstClr>
                </a:solidFill>
              </a:rPr>
              <a:t>Avg</a:t>
            </a:r>
            <a:r>
              <a:rPr lang="en-US" b="1" dirty="0" smtClean="0">
                <a:solidFill>
                  <a:prstClr val="black">
                    <a:tint val="75000"/>
                  </a:prstClr>
                </a:solidFill>
              </a:rPr>
              <a:t>- 6,142  Fatal Crashes 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831 deaths</a:t>
            </a:r>
          </a:p>
          <a:p>
            <a:pPr marL="457200" indent="-457200"/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3672598" y="3413352"/>
            <a:ext cx="2032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66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1D15DD-6A4A-444B-BA9C-807268C9B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2A127C-EF0C-4217-AFF8-31F94B32A3B0}"/>
              </a:ext>
            </a:extLst>
          </p:cNvPr>
          <p:cNvSpPr/>
          <p:nvPr/>
        </p:nvSpPr>
        <p:spPr>
          <a:xfrm>
            <a:off x="728870" y="596348"/>
            <a:ext cx="10734260" cy="580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9622A4-DA8E-49B2-AFD3-C54EE63CC18E}"/>
              </a:ext>
            </a:extLst>
          </p:cNvPr>
          <p:cNvSpPr txBox="1"/>
          <p:nvPr/>
        </p:nvSpPr>
        <p:spPr>
          <a:xfrm>
            <a:off x="833090" y="746532"/>
            <a:ext cx="10111668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Did </a:t>
            </a:r>
            <a:r>
              <a:rPr lang="en-US" sz="2800" dirty="0"/>
              <a:t>you know that most of the accidents occur because of unlicensed drivers. And has a small factor that consists dizziness, so to tackle this problem we have created a 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Technologies Used: </a:t>
            </a:r>
            <a:r>
              <a:rPr lang="en-US" sz="2800" dirty="0"/>
              <a:t>Python, Computer Vision, Deep learning with pre-trained models using Reinforcement learning, D-lib (face recognition)</a:t>
            </a:r>
            <a:endParaRPr lang="en-US" sz="2800" b="1" dirty="0"/>
          </a:p>
          <a:p>
            <a:endParaRPr lang="en-IN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1" y="2137038"/>
            <a:ext cx="2528829" cy="1896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8753DCF-9BEB-44F4-BFFD-42C3C166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47" y="2137038"/>
            <a:ext cx="2576544" cy="18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25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1D15DD-6A4A-444B-BA9C-807268C9B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2A127C-EF0C-4217-AFF8-31F94B32A3B0}"/>
              </a:ext>
            </a:extLst>
          </p:cNvPr>
          <p:cNvSpPr/>
          <p:nvPr/>
        </p:nvSpPr>
        <p:spPr>
          <a:xfrm>
            <a:off x="728870" y="596348"/>
            <a:ext cx="10734260" cy="580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9622A4-DA8E-49B2-AFD3-C54EE63CC18E}"/>
              </a:ext>
            </a:extLst>
          </p:cNvPr>
          <p:cNvSpPr txBox="1"/>
          <p:nvPr/>
        </p:nvSpPr>
        <p:spPr>
          <a:xfrm>
            <a:off x="5185951" y="633218"/>
            <a:ext cx="234128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u="sng" dirty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53" y="1082885"/>
            <a:ext cx="1073813" cy="1073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88316" y="1950488"/>
            <a:ext cx="697297" cy="478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6" y="2091161"/>
            <a:ext cx="1647499" cy="1647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38138" y="2599363"/>
            <a:ext cx="1342662" cy="6058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66202" y="2396069"/>
            <a:ext cx="959327" cy="24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Not Verified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79" y="2149897"/>
            <a:ext cx="1527544" cy="15275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59574" y="2572859"/>
            <a:ext cx="1342662" cy="6541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17" y="1993221"/>
            <a:ext cx="1840892" cy="18408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20709" y="2572858"/>
            <a:ext cx="1342662" cy="6631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10" y="1993221"/>
            <a:ext cx="1869638" cy="18696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58886" y="3343983"/>
            <a:ext cx="697297" cy="4818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53" y="3883095"/>
            <a:ext cx="1031048" cy="10310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45242" y="4094718"/>
            <a:ext cx="1342662" cy="60916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544712" y="3914134"/>
            <a:ext cx="671331" cy="484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57505" y="4988863"/>
            <a:ext cx="697297" cy="4791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38138" y="5533511"/>
            <a:ext cx="1342662" cy="5708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79" y="5220026"/>
            <a:ext cx="1153031" cy="11530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7126" y="5497557"/>
            <a:ext cx="1342662" cy="6395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03" y="4914143"/>
            <a:ext cx="1836302" cy="18363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34" y="3217910"/>
            <a:ext cx="2259395" cy="22593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53862" y="4984860"/>
            <a:ext cx="1114987" cy="697297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062708" y="5931324"/>
            <a:ext cx="697297" cy="204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85384" y="5049176"/>
            <a:ext cx="716313" cy="195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36" name="Elbow Connector 35"/>
          <p:cNvCxnSpPr/>
          <p:nvPr/>
        </p:nvCxnSpPr>
        <p:spPr>
          <a:xfrm rot="10800000">
            <a:off x="2143544" y="2055382"/>
            <a:ext cx="8201885" cy="324929"/>
          </a:xfrm>
          <a:prstGeom prst="bentConnector3">
            <a:avLst>
              <a:gd name="adj1" fmla="val -2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39543FF-31F3-4CD3-A3EE-349AD71F55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5" y="5038332"/>
            <a:ext cx="1530573" cy="15305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0FDD9F20-FA8F-48A9-992C-F8029B4D0D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37497" y="3449774"/>
            <a:ext cx="697297" cy="4785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FDBB7593-B973-4683-882B-1B41B0C335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975" y="3432540"/>
            <a:ext cx="1869638" cy="18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27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31D15DD-6A4A-444B-BA9C-807268C9B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B2A127C-EF0C-4217-AFF8-31F94B32A3B0}"/>
              </a:ext>
            </a:extLst>
          </p:cNvPr>
          <p:cNvSpPr/>
          <p:nvPr/>
        </p:nvSpPr>
        <p:spPr>
          <a:xfrm>
            <a:off x="728870" y="596348"/>
            <a:ext cx="10734260" cy="580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79622A4-DA8E-49B2-AFD3-C54EE63CC18E}"/>
              </a:ext>
            </a:extLst>
          </p:cNvPr>
          <p:cNvSpPr txBox="1"/>
          <p:nvPr/>
        </p:nvSpPr>
        <p:spPr>
          <a:xfrm>
            <a:off x="4490300" y="596348"/>
            <a:ext cx="362002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0106E66-B290-49A2-880D-05A1A8A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08" y="1105988"/>
            <a:ext cx="2875922" cy="2293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E26574E-9922-4107-8046-3EA094DB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08" y="3909198"/>
            <a:ext cx="2875922" cy="2352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F663E30-F935-4B6F-AF11-BA49A2CE9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61" y="1599613"/>
            <a:ext cx="6475351" cy="444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0A06DFF5-592F-4A3E-AF2C-5595F5C408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22685" y="3516354"/>
            <a:ext cx="537701" cy="3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28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31D15DD-6A4A-444B-BA9C-807268C9B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B2A127C-EF0C-4217-AFF8-31F94B32A3B0}"/>
              </a:ext>
            </a:extLst>
          </p:cNvPr>
          <p:cNvSpPr/>
          <p:nvPr/>
        </p:nvSpPr>
        <p:spPr>
          <a:xfrm>
            <a:off x="728870" y="596348"/>
            <a:ext cx="10734260" cy="580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79622A4-DA8E-49B2-AFD3-C54EE63CC18E}"/>
              </a:ext>
            </a:extLst>
          </p:cNvPr>
          <p:cNvSpPr txBox="1"/>
          <p:nvPr/>
        </p:nvSpPr>
        <p:spPr>
          <a:xfrm>
            <a:off x="4490300" y="596348"/>
            <a:ext cx="362002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36D54E8-A9CF-4F48-9345-115E9AD9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0" y="1474251"/>
            <a:ext cx="2875922" cy="2307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ADF4427-F275-4BDE-9D22-9C8545FB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96" y="4659162"/>
            <a:ext cx="8361007" cy="1524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161D82A-EF43-4DC1-8685-A4BF93FA2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68" y="1474250"/>
            <a:ext cx="2902949" cy="2307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938EA90-5440-4C99-A98D-E342997068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64196">
            <a:off x="3281524" y="3955821"/>
            <a:ext cx="1009253" cy="478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707E070-2545-404A-9E0D-341B12A161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6094">
            <a:off x="6697207" y="3962703"/>
            <a:ext cx="1009253" cy="4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85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31D15DD-6A4A-444B-BA9C-807268C9B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B2A127C-EF0C-4217-AFF8-31F94B32A3B0}"/>
              </a:ext>
            </a:extLst>
          </p:cNvPr>
          <p:cNvSpPr/>
          <p:nvPr/>
        </p:nvSpPr>
        <p:spPr>
          <a:xfrm>
            <a:off x="728870" y="596348"/>
            <a:ext cx="10734260" cy="580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79622A4-DA8E-49B2-AFD3-C54EE63CC18E}"/>
              </a:ext>
            </a:extLst>
          </p:cNvPr>
          <p:cNvSpPr txBox="1"/>
          <p:nvPr/>
        </p:nvSpPr>
        <p:spPr>
          <a:xfrm>
            <a:off x="728870" y="596348"/>
            <a:ext cx="10111668" cy="52322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8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Existing solutions:</a:t>
            </a:r>
          </a:p>
          <a:p>
            <a:endParaRPr lang="en-IN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>
                <a:latin typeface="Open Sans" panose="020B0606030504020204"/>
              </a:rPr>
              <a:t>Driver distraction and drowsiness detection system – </a:t>
            </a:r>
            <a:r>
              <a:rPr lang="en-US" sz="2200" dirty="0" err="1">
                <a:latin typeface="Open Sans" panose="020B0606030504020204"/>
              </a:rPr>
              <a:t>Dcube</a:t>
            </a:r>
            <a:r>
              <a:rPr lang="en-US" sz="2200" dirty="0">
                <a:latin typeface="Open Sans" panose="020B0606030504020204"/>
              </a:rPr>
              <a:t> </a:t>
            </a:r>
            <a:endParaRPr lang="en-US" sz="2200" baseline="30000" dirty="0">
              <a:latin typeface="Open Sans" panose="020B0606030504020204"/>
            </a:endParaRPr>
          </a:p>
          <a:p>
            <a:endParaRPr lang="en-US" sz="2200" dirty="0">
              <a:latin typeface="Open Sans" panose="020B0606030504020204"/>
            </a:endParaRPr>
          </a:p>
          <a:p>
            <a:r>
              <a:rPr lang="en-US" sz="2200" dirty="0">
                <a:latin typeface="Open Sans" panose="020B0606030504020204"/>
              </a:rPr>
              <a:t>Major Differences between the models:</a:t>
            </a:r>
          </a:p>
          <a:p>
            <a:r>
              <a:rPr lang="en-US" sz="2200" dirty="0">
                <a:latin typeface="Open Sans" panose="020B0606030504020204"/>
              </a:rPr>
              <a:t>Faster Image Processing with accuracy of 0.96 Frames Per Second</a:t>
            </a:r>
          </a:p>
          <a:p>
            <a:r>
              <a:rPr lang="en-US" sz="2200" dirty="0">
                <a:latin typeface="Open Sans" panose="020B0606030504020204"/>
              </a:rPr>
              <a:t>Extra features like:</a:t>
            </a:r>
          </a:p>
          <a:p>
            <a:r>
              <a:rPr lang="en-US" sz="2200" dirty="0" err="1">
                <a:latin typeface="Open Sans" panose="020B0606030504020204"/>
              </a:rPr>
              <a:t>Licence</a:t>
            </a:r>
            <a:r>
              <a:rPr lang="en-US" sz="2200" dirty="0">
                <a:latin typeface="Open Sans" panose="020B0606030504020204"/>
              </a:rPr>
              <a:t> Authorization with Data Encryption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200" dirty="0">
                <a:latin typeface="Open Sans" panose="020B0606030504020204"/>
              </a:rPr>
              <a:t>https://www.geeksforgeeks.org/project-idea-driver-distraction-and-drowsiness-detection-system-dcube/</a:t>
            </a:r>
          </a:p>
          <a:p>
            <a:endParaRPr lang="en-US" sz="2200" dirty="0">
              <a:latin typeface="Open Sans" panose="020B0606030504020204"/>
            </a:endParaRPr>
          </a:p>
          <a:p>
            <a:endParaRPr lang="en-US" sz="2200" dirty="0">
              <a:latin typeface="Open Sans" panose="020B0606030504020204"/>
            </a:endParaRPr>
          </a:p>
          <a:p>
            <a:endParaRPr lang="en-IN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3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AEAEFBC7-06FA-4234-8001-0E1F3B62840E}"/>
              </a:ext>
            </a:extLst>
          </p:cNvPr>
          <p:cNvSpPr/>
          <p:nvPr/>
        </p:nvSpPr>
        <p:spPr>
          <a:xfrm>
            <a:off x="857286" y="702365"/>
            <a:ext cx="10111668" cy="25444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31D15DD-6A4A-444B-BA9C-807268C9B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B2A127C-EF0C-4217-AFF8-31F94B32A3B0}"/>
              </a:ext>
            </a:extLst>
          </p:cNvPr>
          <p:cNvSpPr/>
          <p:nvPr/>
        </p:nvSpPr>
        <p:spPr>
          <a:xfrm>
            <a:off x="728870" y="596348"/>
            <a:ext cx="10734260" cy="580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2" name="Table 7">
            <a:extLst>
              <a:ext uri="{FF2B5EF4-FFF2-40B4-BE49-F238E27FC236}">
                <a16:creationId xmlns="" xmlns:a16="http://schemas.microsoft.com/office/drawing/2014/main" id="{A8235CA9-94DB-4BCF-81D7-1E11E0A5B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52744"/>
              </p:ext>
            </p:extLst>
          </p:nvPr>
        </p:nvGraphicFramePr>
        <p:xfrm>
          <a:off x="1223046" y="1700327"/>
          <a:ext cx="81280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107025548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952979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135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Rs.5,500 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personal use</a:t>
                      </a:r>
                    </a:p>
                    <a:p>
                      <a:r>
                        <a:rPr lang="en-US" dirty="0"/>
                        <a:t>Uses local Database</a:t>
                      </a:r>
                    </a:p>
                    <a:p>
                      <a:r>
                        <a:rPr lang="en-US" dirty="0"/>
                        <a:t>One-Time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229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Rs.4,500/-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organizations</a:t>
                      </a:r>
                    </a:p>
                    <a:p>
                      <a:r>
                        <a:rPr lang="en-US" dirty="0"/>
                        <a:t>Uses local Database</a:t>
                      </a:r>
                    </a:p>
                    <a:p>
                      <a:r>
                        <a:rPr lang="en-US" dirty="0"/>
                        <a:t>No Cloud Database provided</a:t>
                      </a:r>
                    </a:p>
                    <a:p>
                      <a:r>
                        <a:rPr lang="en-US" dirty="0"/>
                        <a:t>No maintenance services provided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One-Time purchase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69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Rs.4,500/-</a:t>
                      </a:r>
                    </a:p>
                    <a:p>
                      <a:r>
                        <a:rPr lang="en-US" dirty="0"/>
                        <a:t>+</a:t>
                      </a:r>
                    </a:p>
                    <a:p>
                      <a:r>
                        <a:rPr lang="en-US" dirty="0"/>
                        <a:t>Rs.500/- (Monthly Subscription)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organizations</a:t>
                      </a:r>
                    </a:p>
                    <a:p>
                      <a:r>
                        <a:rPr lang="en-US" dirty="0"/>
                        <a:t>Provides dedicated Cloud Servers</a:t>
                      </a:r>
                    </a:p>
                    <a:p>
                      <a:r>
                        <a:rPr lang="en-US" dirty="0"/>
                        <a:t>Maintenance services and updates are provided.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813715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F4A25C2-4960-40DE-933B-6D1D0528275C}"/>
              </a:ext>
            </a:extLst>
          </p:cNvPr>
          <p:cNvSpPr/>
          <p:nvPr/>
        </p:nvSpPr>
        <p:spPr>
          <a:xfrm>
            <a:off x="1126435" y="795130"/>
            <a:ext cx="2915478" cy="7726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DECK:</a:t>
            </a:r>
          </a:p>
        </p:txBody>
      </p:sp>
    </p:spTree>
    <p:extLst>
      <p:ext uri="{BB962C8B-B14F-4D97-AF65-F5344CB8AC3E}">
        <p14:creationId xmlns:p14="http://schemas.microsoft.com/office/powerpoint/2010/main" val="3117100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211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Saiteja</dc:creator>
  <cp:lastModifiedBy>Windows User</cp:lastModifiedBy>
  <cp:revision>68</cp:revision>
  <dcterms:created xsi:type="dcterms:W3CDTF">2020-01-15T16:12:35Z</dcterms:created>
  <dcterms:modified xsi:type="dcterms:W3CDTF">2020-03-07T08:46:16Z</dcterms:modified>
</cp:coreProperties>
</file>