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4" r:id="rId29"/>
    <p:sldId id="286" r:id="rId30"/>
    <p:sldId id="287" r:id="rId31"/>
    <p:sldId id="288" r:id="rId32"/>
    <p:sldId id="289" r:id="rId33"/>
    <p:sldId id="290" r:id="rId34"/>
    <p:sldId id="2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317" autoAdjust="0"/>
    <p:restoredTop sz="94619" autoAdjust="0"/>
  </p:normalViewPr>
  <p:slideViewPr>
    <p:cSldViewPr snapToGrid="0">
      <p:cViewPr varScale="1">
        <p:scale>
          <a:sx n="110" d="100"/>
          <a:sy n="110" d="100"/>
        </p:scale>
        <p:origin x="50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rafjaa/resampling-strategies-for-imbalanced-datase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1" y="2355458"/>
            <a:ext cx="5120640" cy="1630907"/>
          </a:xfrm>
        </p:spPr>
        <p:txBody>
          <a:bodyPr>
            <a:normAutofit fontScale="90000"/>
          </a:bodyPr>
          <a:lstStyle/>
          <a:p>
            <a:r>
              <a:rPr lang="en-US" sz="4400" dirty="0">
                <a:solidFill>
                  <a:schemeClr val="tx1"/>
                </a:solidFill>
              </a:rPr>
              <a:t>Credit Card Fraud Analytics using ml</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Darshana Dahanayake</a:t>
            </a:r>
          </a:p>
          <a:p>
            <a:pPr>
              <a:spcAft>
                <a:spcPts val="600"/>
              </a:spcAft>
            </a:pPr>
            <a:r>
              <a:rPr lang="en-US" dirty="0">
                <a:solidFill>
                  <a:schemeClr val="tx1"/>
                </a:solidFill>
              </a:rPr>
              <a:t>FGS/MDA/2021/030</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C4D8-7AEB-404D-A899-970072B04F37}"/>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D6CDC43-D8EB-4502-8C68-4308CCFDEC57}"/>
              </a:ext>
            </a:extLst>
          </p:cNvPr>
          <p:cNvSpPr>
            <a:spLocks noGrp="1"/>
          </p:cNvSpPr>
          <p:nvPr>
            <p:ph idx="1"/>
          </p:nvPr>
        </p:nvSpPr>
        <p:spPr>
          <a:xfrm>
            <a:off x="1066800" y="2014194"/>
            <a:ext cx="10058400" cy="1186206"/>
          </a:xfrm>
        </p:spPr>
        <p:txBody>
          <a:bodyPr>
            <a:normAutofit/>
          </a:bodyPr>
          <a:lstStyle/>
          <a:p>
            <a:pPr marL="0" indent="0">
              <a:buNone/>
            </a:pPr>
            <a:r>
              <a:rPr lang="en-US" dirty="0"/>
              <a:t>Separation have been done to first 29 numerical columns as feature variables. And the class column becomes the target variable which states if a transaction is legit or fraudulent. Slicing have been used to for separation </a:t>
            </a:r>
          </a:p>
        </p:txBody>
      </p:sp>
      <p:pic>
        <p:nvPicPr>
          <p:cNvPr id="5" name="Picture 4">
            <a:extLst>
              <a:ext uri="{FF2B5EF4-FFF2-40B4-BE49-F238E27FC236}">
                <a16:creationId xmlns:a16="http://schemas.microsoft.com/office/drawing/2014/main" id="{A5EB72C9-0C13-4C24-907E-222282BCB5DC}"/>
              </a:ext>
            </a:extLst>
          </p:cNvPr>
          <p:cNvPicPr>
            <a:picLocks noChangeAspect="1"/>
          </p:cNvPicPr>
          <p:nvPr/>
        </p:nvPicPr>
        <p:blipFill>
          <a:blip r:embed="rId2"/>
          <a:stretch>
            <a:fillRect/>
          </a:stretch>
        </p:blipFill>
        <p:spPr>
          <a:xfrm>
            <a:off x="1191958" y="3200400"/>
            <a:ext cx="9515475" cy="2505075"/>
          </a:xfrm>
          <a:prstGeom prst="rect">
            <a:avLst/>
          </a:prstGeom>
        </p:spPr>
      </p:pic>
    </p:spTree>
    <p:extLst>
      <p:ext uri="{BB962C8B-B14F-4D97-AF65-F5344CB8AC3E}">
        <p14:creationId xmlns:p14="http://schemas.microsoft.com/office/powerpoint/2010/main" val="320809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C4D8-7AEB-404D-A899-970072B04F37}"/>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D6CDC43-D8EB-4502-8C68-4308CCFDEC57}"/>
              </a:ext>
            </a:extLst>
          </p:cNvPr>
          <p:cNvSpPr>
            <a:spLocks noGrp="1"/>
          </p:cNvSpPr>
          <p:nvPr>
            <p:ph idx="1"/>
          </p:nvPr>
        </p:nvSpPr>
        <p:spPr>
          <a:xfrm>
            <a:off x="1066800" y="2014194"/>
            <a:ext cx="10058400" cy="619278"/>
          </a:xfrm>
        </p:spPr>
        <p:txBody>
          <a:bodyPr>
            <a:normAutofit/>
          </a:bodyPr>
          <a:lstStyle/>
          <a:p>
            <a:pPr marL="0" indent="0">
              <a:buNone/>
            </a:pPr>
            <a:r>
              <a:rPr lang="en-US" dirty="0"/>
              <a:t>Plotting Class variables to check the balance of the actual fraud vs non fraudulent</a:t>
            </a:r>
          </a:p>
        </p:txBody>
      </p:sp>
      <p:pic>
        <p:nvPicPr>
          <p:cNvPr id="4" name="Picture 3">
            <a:extLst>
              <a:ext uri="{FF2B5EF4-FFF2-40B4-BE49-F238E27FC236}">
                <a16:creationId xmlns:a16="http://schemas.microsoft.com/office/drawing/2014/main" id="{71D36D0A-C197-4CF3-9881-784FC1127307}"/>
              </a:ext>
            </a:extLst>
          </p:cNvPr>
          <p:cNvPicPr>
            <a:picLocks noChangeAspect="1"/>
          </p:cNvPicPr>
          <p:nvPr/>
        </p:nvPicPr>
        <p:blipFill>
          <a:blip r:embed="rId2"/>
          <a:stretch>
            <a:fillRect/>
          </a:stretch>
        </p:blipFill>
        <p:spPr>
          <a:xfrm>
            <a:off x="1176147" y="2652522"/>
            <a:ext cx="3676650" cy="1352550"/>
          </a:xfrm>
          <a:prstGeom prst="rect">
            <a:avLst/>
          </a:prstGeom>
        </p:spPr>
      </p:pic>
      <p:pic>
        <p:nvPicPr>
          <p:cNvPr id="6" name="Picture 5">
            <a:extLst>
              <a:ext uri="{FF2B5EF4-FFF2-40B4-BE49-F238E27FC236}">
                <a16:creationId xmlns:a16="http://schemas.microsoft.com/office/drawing/2014/main" id="{F11FFD2C-25C4-4D47-AF94-ED9A6AABAE74}"/>
              </a:ext>
            </a:extLst>
          </p:cNvPr>
          <p:cNvPicPr>
            <a:picLocks noChangeAspect="1"/>
          </p:cNvPicPr>
          <p:nvPr/>
        </p:nvPicPr>
        <p:blipFill>
          <a:blip r:embed="rId3"/>
          <a:stretch>
            <a:fillRect/>
          </a:stretch>
        </p:blipFill>
        <p:spPr>
          <a:xfrm>
            <a:off x="5214937" y="2634614"/>
            <a:ext cx="4877287" cy="3208401"/>
          </a:xfrm>
          <a:prstGeom prst="rect">
            <a:avLst/>
          </a:prstGeom>
        </p:spPr>
      </p:pic>
      <p:sp>
        <p:nvSpPr>
          <p:cNvPr id="7" name="Content Placeholder 2">
            <a:extLst>
              <a:ext uri="{FF2B5EF4-FFF2-40B4-BE49-F238E27FC236}">
                <a16:creationId xmlns:a16="http://schemas.microsoft.com/office/drawing/2014/main" id="{9CC842AD-53BE-4A2B-AE36-E5AF8F632D7A}"/>
              </a:ext>
            </a:extLst>
          </p:cNvPr>
          <p:cNvSpPr txBox="1">
            <a:spLocks/>
          </p:cNvSpPr>
          <p:nvPr/>
        </p:nvSpPr>
        <p:spPr>
          <a:xfrm>
            <a:off x="1066800" y="4224528"/>
            <a:ext cx="4148137" cy="199087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After reviewing the fraudulent transactions ratio = 0.17% and graphs show the dataset is highly imbalance. Therefore imbalance data need to be resolved.  </a:t>
            </a:r>
          </a:p>
        </p:txBody>
      </p:sp>
    </p:spTree>
    <p:extLst>
      <p:ext uri="{BB962C8B-B14F-4D97-AF65-F5344CB8AC3E}">
        <p14:creationId xmlns:p14="http://schemas.microsoft.com/office/powerpoint/2010/main" val="145365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C4D8-7AEB-404D-A899-970072B04F37}"/>
              </a:ext>
            </a:extLst>
          </p:cNvPr>
          <p:cNvSpPr>
            <a:spLocks noGrp="1"/>
          </p:cNvSpPr>
          <p:nvPr>
            <p:ph type="title"/>
          </p:nvPr>
        </p:nvSpPr>
        <p:spPr/>
        <p:txBody>
          <a:bodyPr/>
          <a:lstStyle/>
          <a:p>
            <a:r>
              <a:rPr lang="en-US" dirty="0"/>
              <a:t>How to deal with highly imbalanced data?</a:t>
            </a:r>
          </a:p>
        </p:txBody>
      </p:sp>
      <p:sp>
        <p:nvSpPr>
          <p:cNvPr id="3" name="Content Placeholder 2">
            <a:extLst>
              <a:ext uri="{FF2B5EF4-FFF2-40B4-BE49-F238E27FC236}">
                <a16:creationId xmlns:a16="http://schemas.microsoft.com/office/drawing/2014/main" id="{2D6CDC43-D8EB-4502-8C68-4308CCFDEC57}"/>
              </a:ext>
            </a:extLst>
          </p:cNvPr>
          <p:cNvSpPr>
            <a:spLocks noGrp="1"/>
          </p:cNvSpPr>
          <p:nvPr>
            <p:ph idx="1"/>
          </p:nvPr>
        </p:nvSpPr>
        <p:spPr>
          <a:xfrm>
            <a:off x="1066800" y="2014194"/>
            <a:ext cx="10058400" cy="3984270"/>
          </a:xfrm>
        </p:spPr>
        <p:txBody>
          <a:bodyPr>
            <a:normAutofit/>
          </a:bodyPr>
          <a:lstStyle/>
          <a:p>
            <a:pPr marL="0" indent="0">
              <a:buNone/>
            </a:pPr>
            <a:r>
              <a:rPr lang="en-US" dirty="0"/>
              <a:t>Such highly imbalanced data can be managed with the technique call ‘resampling’. A widely adopted technique for dealing with highly unbalanced datasets is called resampling. It consists of removing samples from the majority class (under-sampling) and / or adding more examples from the minority class (over-sampling). </a:t>
            </a:r>
          </a:p>
          <a:p>
            <a:pPr marL="0" indent="0">
              <a:buNone/>
            </a:pPr>
            <a:r>
              <a:rPr lang="en-US" dirty="0"/>
              <a:t>Popular resample techniques:</a:t>
            </a:r>
          </a:p>
          <a:p>
            <a:pPr marL="0" indent="0">
              <a:buNone/>
            </a:pPr>
            <a:r>
              <a:rPr lang="sv-SE" dirty="0"/>
              <a:t>1. Random Under Sampling(RUS)</a:t>
            </a:r>
          </a:p>
          <a:p>
            <a:pPr marL="0" indent="0">
              <a:buNone/>
            </a:pPr>
            <a:r>
              <a:rPr lang="en-US" dirty="0"/>
              <a:t>2. Random Over Sampling(ROS)</a:t>
            </a:r>
          </a:p>
          <a:p>
            <a:pPr marL="0" indent="0">
              <a:buNone/>
            </a:pPr>
            <a:r>
              <a:rPr lang="en-US" dirty="0"/>
              <a:t>3. Synthetic Minority Oversampling Technique(SMOTE)</a:t>
            </a:r>
          </a:p>
          <a:p>
            <a:pPr marL="0" indent="0">
              <a:buNone/>
            </a:pPr>
            <a:endParaRPr lang="en-US" dirty="0"/>
          </a:p>
          <a:p>
            <a:pPr marL="0" indent="0">
              <a:buNone/>
            </a:pPr>
            <a:r>
              <a:rPr lang="en-US" dirty="0">
                <a:hlinkClick r:id="rId2"/>
              </a:rPr>
              <a:t>https://www.kaggle.com/rafjaa/resampling-strategies-for-imbalanced-datasets</a:t>
            </a:r>
            <a:endParaRPr lang="en-US" dirty="0"/>
          </a:p>
          <a:p>
            <a:pPr marL="0" indent="0">
              <a:buNone/>
            </a:pPr>
            <a:endParaRPr lang="en-US" dirty="0"/>
          </a:p>
        </p:txBody>
      </p:sp>
    </p:spTree>
    <p:extLst>
      <p:ext uri="{BB962C8B-B14F-4D97-AF65-F5344CB8AC3E}">
        <p14:creationId xmlns:p14="http://schemas.microsoft.com/office/powerpoint/2010/main" val="24076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C4D8-7AEB-404D-A899-970072B04F37}"/>
              </a:ext>
            </a:extLst>
          </p:cNvPr>
          <p:cNvSpPr>
            <a:spLocks noGrp="1"/>
          </p:cNvSpPr>
          <p:nvPr>
            <p:ph type="title"/>
          </p:nvPr>
        </p:nvSpPr>
        <p:spPr/>
        <p:txBody>
          <a:bodyPr/>
          <a:lstStyle/>
          <a:p>
            <a:r>
              <a:rPr lang="en-US" dirty="0" err="1"/>
              <a:t>Undersampling</a:t>
            </a:r>
            <a:endParaRPr lang="en-US" dirty="0"/>
          </a:p>
        </p:txBody>
      </p:sp>
      <p:sp>
        <p:nvSpPr>
          <p:cNvPr id="3" name="Content Placeholder 2">
            <a:extLst>
              <a:ext uri="{FF2B5EF4-FFF2-40B4-BE49-F238E27FC236}">
                <a16:creationId xmlns:a16="http://schemas.microsoft.com/office/drawing/2014/main" id="{2D6CDC43-D8EB-4502-8C68-4308CCFDEC57}"/>
              </a:ext>
            </a:extLst>
          </p:cNvPr>
          <p:cNvSpPr>
            <a:spLocks noGrp="1"/>
          </p:cNvSpPr>
          <p:nvPr>
            <p:ph idx="1"/>
          </p:nvPr>
        </p:nvSpPr>
        <p:spPr>
          <a:xfrm>
            <a:off x="8924544" y="2014194"/>
            <a:ext cx="2834640" cy="3984270"/>
          </a:xfrm>
        </p:spPr>
        <p:txBody>
          <a:bodyPr>
            <a:normAutofit/>
          </a:bodyPr>
          <a:lstStyle/>
          <a:p>
            <a:pPr marL="0" indent="0">
              <a:buNone/>
            </a:pPr>
            <a:r>
              <a:rPr lang="en-US" dirty="0"/>
              <a:t>In under-sampling, the simplest technique involves removing random records from the majority class, which can cause loss of information.</a:t>
            </a:r>
          </a:p>
        </p:txBody>
      </p:sp>
      <p:pic>
        <p:nvPicPr>
          <p:cNvPr id="4" name="Picture 3">
            <a:extLst>
              <a:ext uri="{FF2B5EF4-FFF2-40B4-BE49-F238E27FC236}">
                <a16:creationId xmlns:a16="http://schemas.microsoft.com/office/drawing/2014/main" id="{7FF6F86F-03A9-448E-A235-0B6F31991FC1}"/>
              </a:ext>
            </a:extLst>
          </p:cNvPr>
          <p:cNvPicPr>
            <a:picLocks noChangeAspect="1"/>
          </p:cNvPicPr>
          <p:nvPr/>
        </p:nvPicPr>
        <p:blipFill>
          <a:blip r:embed="rId2"/>
          <a:stretch>
            <a:fillRect/>
          </a:stretch>
        </p:blipFill>
        <p:spPr>
          <a:xfrm>
            <a:off x="1066800" y="1996553"/>
            <a:ext cx="7697907" cy="4218853"/>
          </a:xfrm>
          <a:prstGeom prst="rect">
            <a:avLst/>
          </a:prstGeom>
        </p:spPr>
      </p:pic>
    </p:spTree>
    <p:extLst>
      <p:ext uri="{BB962C8B-B14F-4D97-AF65-F5344CB8AC3E}">
        <p14:creationId xmlns:p14="http://schemas.microsoft.com/office/powerpoint/2010/main" val="1257534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C4D8-7AEB-404D-A899-970072B04F37}"/>
              </a:ext>
            </a:extLst>
          </p:cNvPr>
          <p:cNvSpPr>
            <a:spLocks noGrp="1"/>
          </p:cNvSpPr>
          <p:nvPr>
            <p:ph type="title"/>
          </p:nvPr>
        </p:nvSpPr>
        <p:spPr/>
        <p:txBody>
          <a:bodyPr/>
          <a:lstStyle/>
          <a:p>
            <a:r>
              <a:rPr lang="en-US" dirty="0"/>
              <a:t>Oversampling</a:t>
            </a:r>
          </a:p>
        </p:txBody>
      </p:sp>
      <p:pic>
        <p:nvPicPr>
          <p:cNvPr id="5" name="Picture 4">
            <a:extLst>
              <a:ext uri="{FF2B5EF4-FFF2-40B4-BE49-F238E27FC236}">
                <a16:creationId xmlns:a16="http://schemas.microsoft.com/office/drawing/2014/main" id="{38D2B610-134D-4BA6-9B04-F0FD878A8CDE}"/>
              </a:ext>
            </a:extLst>
          </p:cNvPr>
          <p:cNvPicPr>
            <a:picLocks noChangeAspect="1"/>
          </p:cNvPicPr>
          <p:nvPr/>
        </p:nvPicPr>
        <p:blipFill>
          <a:blip r:embed="rId2"/>
          <a:stretch>
            <a:fillRect/>
          </a:stretch>
        </p:blipFill>
        <p:spPr>
          <a:xfrm>
            <a:off x="1066800" y="2014194"/>
            <a:ext cx="6670171" cy="4201212"/>
          </a:xfrm>
          <a:prstGeom prst="rect">
            <a:avLst/>
          </a:prstGeom>
        </p:spPr>
      </p:pic>
      <p:sp>
        <p:nvSpPr>
          <p:cNvPr id="6" name="Content Placeholder 2">
            <a:extLst>
              <a:ext uri="{FF2B5EF4-FFF2-40B4-BE49-F238E27FC236}">
                <a16:creationId xmlns:a16="http://schemas.microsoft.com/office/drawing/2014/main" id="{CA5BFDCE-6FF3-4C35-822A-134C6D75AF78}"/>
              </a:ext>
            </a:extLst>
          </p:cNvPr>
          <p:cNvSpPr>
            <a:spLocks noGrp="1"/>
          </p:cNvSpPr>
          <p:nvPr>
            <p:ph idx="1"/>
          </p:nvPr>
        </p:nvSpPr>
        <p:spPr>
          <a:xfrm>
            <a:off x="8924544" y="2014194"/>
            <a:ext cx="2834640" cy="3984270"/>
          </a:xfrm>
        </p:spPr>
        <p:txBody>
          <a:bodyPr>
            <a:normAutofit/>
          </a:bodyPr>
          <a:lstStyle/>
          <a:p>
            <a:pPr marL="0" indent="0">
              <a:buNone/>
            </a:pPr>
            <a:r>
              <a:rPr lang="en-US" dirty="0"/>
              <a:t>over-sampling is to duplicate random records from the minority class, which can cause overfitting.</a:t>
            </a:r>
          </a:p>
        </p:txBody>
      </p:sp>
    </p:spTree>
    <p:extLst>
      <p:ext uri="{BB962C8B-B14F-4D97-AF65-F5344CB8AC3E}">
        <p14:creationId xmlns:p14="http://schemas.microsoft.com/office/powerpoint/2010/main" val="4131764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C4D8-7AEB-404D-A899-970072B04F37}"/>
              </a:ext>
            </a:extLst>
          </p:cNvPr>
          <p:cNvSpPr>
            <a:spLocks noGrp="1"/>
          </p:cNvSpPr>
          <p:nvPr>
            <p:ph type="title"/>
          </p:nvPr>
        </p:nvSpPr>
        <p:spPr/>
        <p:txBody>
          <a:bodyPr/>
          <a:lstStyle/>
          <a:p>
            <a:r>
              <a:rPr lang="en-US" dirty="0"/>
              <a:t>SMOTE (Synthetic Minority Oversampling </a:t>
            </a:r>
            <a:r>
              <a:rPr lang="en-US" dirty="0" err="1"/>
              <a:t>TEchnique</a:t>
            </a:r>
            <a:r>
              <a:rPr lang="en-US" dirty="0"/>
              <a:t>)</a:t>
            </a:r>
          </a:p>
        </p:txBody>
      </p:sp>
      <p:sp>
        <p:nvSpPr>
          <p:cNvPr id="6" name="Content Placeholder 2">
            <a:extLst>
              <a:ext uri="{FF2B5EF4-FFF2-40B4-BE49-F238E27FC236}">
                <a16:creationId xmlns:a16="http://schemas.microsoft.com/office/drawing/2014/main" id="{CA5BFDCE-6FF3-4C35-822A-134C6D75AF78}"/>
              </a:ext>
            </a:extLst>
          </p:cNvPr>
          <p:cNvSpPr>
            <a:spLocks noGrp="1"/>
          </p:cNvSpPr>
          <p:nvPr>
            <p:ph idx="1"/>
          </p:nvPr>
        </p:nvSpPr>
        <p:spPr>
          <a:xfrm>
            <a:off x="1066800" y="5365015"/>
            <a:ext cx="10692384" cy="953490"/>
          </a:xfrm>
        </p:spPr>
        <p:txBody>
          <a:bodyPr>
            <a:normAutofit/>
          </a:bodyPr>
          <a:lstStyle/>
          <a:p>
            <a:pPr marL="0" indent="0">
              <a:buNone/>
            </a:pPr>
            <a:r>
              <a:rPr lang="en-US" dirty="0"/>
              <a:t>SMOTE (Synthetic Minority Oversampling </a:t>
            </a:r>
            <a:r>
              <a:rPr lang="en-US" dirty="0" err="1"/>
              <a:t>TEchnique</a:t>
            </a:r>
            <a:r>
              <a:rPr lang="en-US" dirty="0"/>
              <a:t>) consists of synthesizing elements for the minority class, based on those that already exist. It works randomly </a:t>
            </a:r>
            <a:r>
              <a:rPr lang="en-US" dirty="0" err="1"/>
              <a:t>picing</a:t>
            </a:r>
            <a:r>
              <a:rPr lang="en-US" dirty="0"/>
              <a:t> a point from the minority class and computing the k-nearest neighbors for this point. The synthetic points are added between the chosen point and its neighbors.</a:t>
            </a:r>
          </a:p>
        </p:txBody>
      </p:sp>
      <p:pic>
        <p:nvPicPr>
          <p:cNvPr id="3" name="Picture 2">
            <a:extLst>
              <a:ext uri="{FF2B5EF4-FFF2-40B4-BE49-F238E27FC236}">
                <a16:creationId xmlns:a16="http://schemas.microsoft.com/office/drawing/2014/main" id="{3F7E2EF4-895C-448D-BA1F-7D345468774B}"/>
              </a:ext>
            </a:extLst>
          </p:cNvPr>
          <p:cNvPicPr>
            <a:picLocks noChangeAspect="1"/>
          </p:cNvPicPr>
          <p:nvPr/>
        </p:nvPicPr>
        <p:blipFill>
          <a:blip r:embed="rId2"/>
          <a:stretch>
            <a:fillRect/>
          </a:stretch>
        </p:blipFill>
        <p:spPr>
          <a:xfrm>
            <a:off x="1066799" y="2229421"/>
            <a:ext cx="10288663" cy="3153882"/>
          </a:xfrm>
          <a:prstGeom prst="rect">
            <a:avLst/>
          </a:prstGeom>
        </p:spPr>
      </p:pic>
    </p:spTree>
    <p:extLst>
      <p:ext uri="{BB962C8B-B14F-4D97-AF65-F5344CB8AC3E}">
        <p14:creationId xmlns:p14="http://schemas.microsoft.com/office/powerpoint/2010/main" val="3481722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C4D8-7AEB-404D-A899-970072B04F37}"/>
              </a:ext>
            </a:extLst>
          </p:cNvPr>
          <p:cNvSpPr>
            <a:spLocks noGrp="1"/>
          </p:cNvSpPr>
          <p:nvPr>
            <p:ph type="title"/>
          </p:nvPr>
        </p:nvSpPr>
        <p:spPr/>
        <p:txBody>
          <a:bodyPr/>
          <a:lstStyle/>
          <a:p>
            <a:r>
              <a:rPr lang="en-US" dirty="0"/>
              <a:t>SMOTE (Synthetic Minority Oversampling </a:t>
            </a:r>
            <a:r>
              <a:rPr lang="en-US" dirty="0" err="1"/>
              <a:t>TEchnique</a:t>
            </a:r>
            <a:r>
              <a:rPr lang="en-US" dirty="0"/>
              <a:t>)</a:t>
            </a:r>
          </a:p>
        </p:txBody>
      </p:sp>
      <p:pic>
        <p:nvPicPr>
          <p:cNvPr id="7" name="Content Placeholder 6">
            <a:extLst>
              <a:ext uri="{FF2B5EF4-FFF2-40B4-BE49-F238E27FC236}">
                <a16:creationId xmlns:a16="http://schemas.microsoft.com/office/drawing/2014/main" id="{071A9CD9-50B2-4CC0-A8B3-0495764EF521}"/>
              </a:ext>
            </a:extLst>
          </p:cNvPr>
          <p:cNvPicPr>
            <a:picLocks noGrp="1" noChangeAspect="1"/>
          </p:cNvPicPr>
          <p:nvPr>
            <p:ph idx="1"/>
          </p:nvPr>
        </p:nvPicPr>
        <p:blipFill>
          <a:blip r:embed="rId2"/>
          <a:stretch>
            <a:fillRect/>
          </a:stretch>
        </p:blipFill>
        <p:spPr>
          <a:xfrm>
            <a:off x="1183005" y="2014194"/>
            <a:ext cx="5135499" cy="1531945"/>
          </a:xfrm>
          <a:prstGeom prst="rect">
            <a:avLst/>
          </a:prstGeom>
        </p:spPr>
      </p:pic>
      <p:pic>
        <p:nvPicPr>
          <p:cNvPr id="8" name="Picture 7">
            <a:extLst>
              <a:ext uri="{FF2B5EF4-FFF2-40B4-BE49-F238E27FC236}">
                <a16:creationId xmlns:a16="http://schemas.microsoft.com/office/drawing/2014/main" id="{6FE2232F-513F-4020-977C-D6164914F6D6}"/>
              </a:ext>
            </a:extLst>
          </p:cNvPr>
          <p:cNvPicPr>
            <a:picLocks noChangeAspect="1"/>
          </p:cNvPicPr>
          <p:nvPr/>
        </p:nvPicPr>
        <p:blipFill>
          <a:blip r:embed="rId3"/>
          <a:stretch>
            <a:fillRect/>
          </a:stretch>
        </p:blipFill>
        <p:spPr>
          <a:xfrm>
            <a:off x="1183005" y="3638858"/>
            <a:ext cx="3736467" cy="912189"/>
          </a:xfrm>
          <a:prstGeom prst="rect">
            <a:avLst/>
          </a:prstGeom>
        </p:spPr>
      </p:pic>
      <p:pic>
        <p:nvPicPr>
          <p:cNvPr id="9" name="Picture 8">
            <a:extLst>
              <a:ext uri="{FF2B5EF4-FFF2-40B4-BE49-F238E27FC236}">
                <a16:creationId xmlns:a16="http://schemas.microsoft.com/office/drawing/2014/main" id="{D16CE680-B079-4BC7-BAB3-19A45BFDF217}"/>
              </a:ext>
            </a:extLst>
          </p:cNvPr>
          <p:cNvPicPr>
            <a:picLocks noChangeAspect="1"/>
          </p:cNvPicPr>
          <p:nvPr/>
        </p:nvPicPr>
        <p:blipFill>
          <a:blip r:embed="rId4"/>
          <a:stretch>
            <a:fillRect/>
          </a:stretch>
        </p:blipFill>
        <p:spPr>
          <a:xfrm>
            <a:off x="6434709" y="2014194"/>
            <a:ext cx="4958605" cy="3261894"/>
          </a:xfrm>
          <a:prstGeom prst="rect">
            <a:avLst/>
          </a:prstGeom>
        </p:spPr>
      </p:pic>
    </p:spTree>
    <p:extLst>
      <p:ext uri="{BB962C8B-B14F-4D97-AF65-F5344CB8AC3E}">
        <p14:creationId xmlns:p14="http://schemas.microsoft.com/office/powerpoint/2010/main" val="3211310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C4D8-7AEB-404D-A899-970072B04F37}"/>
              </a:ext>
            </a:extLst>
          </p:cNvPr>
          <p:cNvSpPr>
            <a:spLocks noGrp="1"/>
          </p:cNvSpPr>
          <p:nvPr>
            <p:ph type="title"/>
          </p:nvPr>
        </p:nvSpPr>
        <p:spPr/>
        <p:txBody>
          <a:bodyPr/>
          <a:lstStyle/>
          <a:p>
            <a:r>
              <a:rPr lang="en-US" dirty="0"/>
              <a:t>SMOTE (Synthetic Minority Oversampling </a:t>
            </a:r>
            <a:r>
              <a:rPr lang="en-US" dirty="0" err="1"/>
              <a:t>TEchnique</a:t>
            </a:r>
            <a:r>
              <a:rPr lang="en-US" dirty="0"/>
              <a:t>)</a:t>
            </a:r>
          </a:p>
        </p:txBody>
      </p:sp>
      <p:pic>
        <p:nvPicPr>
          <p:cNvPr id="7" name="Content Placeholder 6">
            <a:extLst>
              <a:ext uri="{FF2B5EF4-FFF2-40B4-BE49-F238E27FC236}">
                <a16:creationId xmlns:a16="http://schemas.microsoft.com/office/drawing/2014/main" id="{071A9CD9-50B2-4CC0-A8B3-0495764EF521}"/>
              </a:ext>
            </a:extLst>
          </p:cNvPr>
          <p:cNvPicPr>
            <a:picLocks noGrp="1" noChangeAspect="1"/>
          </p:cNvPicPr>
          <p:nvPr>
            <p:ph idx="1"/>
          </p:nvPr>
        </p:nvPicPr>
        <p:blipFill>
          <a:blip r:embed="rId2"/>
          <a:stretch>
            <a:fillRect/>
          </a:stretch>
        </p:blipFill>
        <p:spPr>
          <a:xfrm>
            <a:off x="1183006" y="2014194"/>
            <a:ext cx="4371316" cy="1303985"/>
          </a:xfrm>
          <a:prstGeom prst="rect">
            <a:avLst/>
          </a:prstGeom>
        </p:spPr>
      </p:pic>
      <p:pic>
        <p:nvPicPr>
          <p:cNvPr id="8" name="Picture 7">
            <a:extLst>
              <a:ext uri="{FF2B5EF4-FFF2-40B4-BE49-F238E27FC236}">
                <a16:creationId xmlns:a16="http://schemas.microsoft.com/office/drawing/2014/main" id="{6FE2232F-513F-4020-977C-D6164914F6D6}"/>
              </a:ext>
            </a:extLst>
          </p:cNvPr>
          <p:cNvPicPr>
            <a:picLocks noChangeAspect="1"/>
          </p:cNvPicPr>
          <p:nvPr/>
        </p:nvPicPr>
        <p:blipFill>
          <a:blip r:embed="rId3"/>
          <a:stretch>
            <a:fillRect/>
          </a:stretch>
        </p:blipFill>
        <p:spPr>
          <a:xfrm>
            <a:off x="1183005" y="3638858"/>
            <a:ext cx="3407283" cy="831825"/>
          </a:xfrm>
          <a:prstGeom prst="rect">
            <a:avLst/>
          </a:prstGeom>
        </p:spPr>
      </p:pic>
      <p:pic>
        <p:nvPicPr>
          <p:cNvPr id="3" name="Picture 2">
            <a:extLst>
              <a:ext uri="{FF2B5EF4-FFF2-40B4-BE49-F238E27FC236}">
                <a16:creationId xmlns:a16="http://schemas.microsoft.com/office/drawing/2014/main" id="{2FE3D8A3-351A-4F1A-9BBB-0D7BB2F358AB}"/>
              </a:ext>
            </a:extLst>
          </p:cNvPr>
          <p:cNvPicPr>
            <a:picLocks noChangeAspect="1"/>
          </p:cNvPicPr>
          <p:nvPr/>
        </p:nvPicPr>
        <p:blipFill>
          <a:blip r:embed="rId4"/>
          <a:stretch>
            <a:fillRect/>
          </a:stretch>
        </p:blipFill>
        <p:spPr>
          <a:xfrm>
            <a:off x="5670528" y="2007872"/>
            <a:ext cx="6104397" cy="4222472"/>
          </a:xfrm>
          <a:prstGeom prst="rect">
            <a:avLst/>
          </a:prstGeom>
        </p:spPr>
      </p:pic>
    </p:spTree>
    <p:extLst>
      <p:ext uri="{BB962C8B-B14F-4D97-AF65-F5344CB8AC3E}">
        <p14:creationId xmlns:p14="http://schemas.microsoft.com/office/powerpoint/2010/main" val="78818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EE78-FC90-4EF6-B5F4-10039E87125E}"/>
              </a:ext>
            </a:extLst>
          </p:cNvPr>
          <p:cNvSpPr>
            <a:spLocks noGrp="1"/>
          </p:cNvSpPr>
          <p:nvPr>
            <p:ph type="title"/>
          </p:nvPr>
        </p:nvSpPr>
        <p:spPr/>
        <p:txBody>
          <a:bodyPr/>
          <a:lstStyle/>
          <a:p>
            <a:r>
              <a:rPr lang="en-US" dirty="0"/>
              <a:t>Ways to catch fraudsters</a:t>
            </a:r>
          </a:p>
        </p:txBody>
      </p:sp>
      <p:sp>
        <p:nvSpPr>
          <p:cNvPr id="3" name="Content Placeholder 2">
            <a:extLst>
              <a:ext uri="{FF2B5EF4-FFF2-40B4-BE49-F238E27FC236}">
                <a16:creationId xmlns:a16="http://schemas.microsoft.com/office/drawing/2014/main" id="{2B7998AC-F38D-4C2B-AD48-D146D2E95535}"/>
              </a:ext>
            </a:extLst>
          </p:cNvPr>
          <p:cNvSpPr>
            <a:spLocks noGrp="1"/>
          </p:cNvSpPr>
          <p:nvPr>
            <p:ph idx="1"/>
          </p:nvPr>
        </p:nvSpPr>
        <p:spPr/>
        <p:txBody>
          <a:bodyPr/>
          <a:lstStyle/>
          <a:p>
            <a:pPr marL="342900" indent="-342900">
              <a:buFont typeface="+mj-lt"/>
              <a:buAutoNum type="arabicPeriod"/>
            </a:pPr>
            <a:r>
              <a:rPr lang="en-US" dirty="0"/>
              <a:t>Rule-based method</a:t>
            </a:r>
          </a:p>
          <a:p>
            <a:pPr marL="342900" indent="-342900">
              <a:buFont typeface="+mj-lt"/>
              <a:buAutoNum type="arabicPeriod"/>
            </a:pPr>
            <a:r>
              <a:rPr lang="en-US" dirty="0"/>
              <a:t>ML classification algorithms:</a:t>
            </a:r>
          </a:p>
          <a:p>
            <a:pPr lvl="1"/>
            <a:r>
              <a:rPr lang="en-US" dirty="0"/>
              <a:t>Logistic regression</a:t>
            </a:r>
          </a:p>
          <a:p>
            <a:pPr lvl="1"/>
            <a:r>
              <a:rPr lang="en-US" dirty="0"/>
              <a:t>Classification algorithms</a:t>
            </a:r>
          </a:p>
        </p:txBody>
      </p:sp>
    </p:spTree>
    <p:extLst>
      <p:ext uri="{BB962C8B-B14F-4D97-AF65-F5344CB8AC3E}">
        <p14:creationId xmlns:p14="http://schemas.microsoft.com/office/powerpoint/2010/main" val="4005012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EE78-FC90-4EF6-B5F4-10039E87125E}"/>
              </a:ext>
            </a:extLst>
          </p:cNvPr>
          <p:cNvSpPr>
            <a:spLocks noGrp="1"/>
          </p:cNvSpPr>
          <p:nvPr>
            <p:ph type="title"/>
          </p:nvPr>
        </p:nvSpPr>
        <p:spPr/>
        <p:txBody>
          <a:bodyPr/>
          <a:lstStyle/>
          <a:p>
            <a:r>
              <a:rPr lang="en-US" dirty="0"/>
              <a:t>Traditional way</a:t>
            </a:r>
          </a:p>
        </p:txBody>
      </p:sp>
      <p:sp>
        <p:nvSpPr>
          <p:cNvPr id="3" name="Content Placeholder 2">
            <a:extLst>
              <a:ext uri="{FF2B5EF4-FFF2-40B4-BE49-F238E27FC236}">
                <a16:creationId xmlns:a16="http://schemas.microsoft.com/office/drawing/2014/main" id="{2B7998AC-F38D-4C2B-AD48-D146D2E95535}"/>
              </a:ext>
            </a:extLst>
          </p:cNvPr>
          <p:cNvSpPr>
            <a:spLocks noGrp="1"/>
          </p:cNvSpPr>
          <p:nvPr>
            <p:ph idx="1"/>
          </p:nvPr>
        </p:nvSpPr>
        <p:spPr/>
        <p:txBody>
          <a:bodyPr/>
          <a:lstStyle/>
          <a:p>
            <a:pPr marL="0" indent="0">
              <a:buNone/>
            </a:pPr>
            <a:r>
              <a:rPr lang="en-US" dirty="0"/>
              <a:t>Use </a:t>
            </a:r>
            <a:r>
              <a:rPr lang="en-US" dirty="0" err="1"/>
              <a:t>groupby</a:t>
            </a:r>
            <a:r>
              <a:rPr lang="en-US" dirty="0"/>
              <a:t>() to group df on Class and obtain the mean of the features. Define the thresholds/rules like, V1 smaller than -3, and V3 smaller than -5 as a condition to flag fraud cases. As a measure of performance, use the confusion matrix compare our flagged fraud cases to actual fraud cases.</a:t>
            </a:r>
          </a:p>
        </p:txBody>
      </p:sp>
      <p:pic>
        <p:nvPicPr>
          <p:cNvPr id="4" name="Picture 3">
            <a:extLst>
              <a:ext uri="{FF2B5EF4-FFF2-40B4-BE49-F238E27FC236}">
                <a16:creationId xmlns:a16="http://schemas.microsoft.com/office/drawing/2014/main" id="{DA9B7D12-BB0A-475A-A8D1-520D12C78C6B}"/>
              </a:ext>
            </a:extLst>
          </p:cNvPr>
          <p:cNvPicPr>
            <a:picLocks noChangeAspect="1"/>
          </p:cNvPicPr>
          <p:nvPr/>
        </p:nvPicPr>
        <p:blipFill>
          <a:blip r:embed="rId2"/>
          <a:stretch>
            <a:fillRect/>
          </a:stretch>
        </p:blipFill>
        <p:spPr>
          <a:xfrm>
            <a:off x="1173289" y="3088920"/>
            <a:ext cx="9534525" cy="2952750"/>
          </a:xfrm>
          <a:prstGeom prst="rect">
            <a:avLst/>
          </a:prstGeom>
        </p:spPr>
      </p:pic>
    </p:spTree>
    <p:extLst>
      <p:ext uri="{BB962C8B-B14F-4D97-AF65-F5344CB8AC3E}">
        <p14:creationId xmlns:p14="http://schemas.microsoft.com/office/powerpoint/2010/main" val="317061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r>
              <a:rPr lang="en-US" dirty="0"/>
              <a:t>What is fraud analytics?</a:t>
            </a:r>
          </a:p>
        </p:txBody>
      </p:sp>
      <p:sp>
        <p:nvSpPr>
          <p:cNvPr id="3" name="Content Placeholder 2">
            <a:extLst>
              <a:ext uri="{FF2B5EF4-FFF2-40B4-BE49-F238E27FC236}">
                <a16:creationId xmlns:a16="http://schemas.microsoft.com/office/drawing/2014/main" id="{270174E1-5FA5-4690-B011-E0289877A945}"/>
              </a:ext>
            </a:extLst>
          </p:cNvPr>
          <p:cNvSpPr>
            <a:spLocks noGrp="1"/>
          </p:cNvSpPr>
          <p:nvPr>
            <p:ph idx="1"/>
          </p:nvPr>
        </p:nvSpPr>
        <p:spPr/>
        <p:txBody>
          <a:bodyPr/>
          <a:lstStyle/>
          <a:p>
            <a:pPr marL="0" indent="0">
              <a:buNone/>
            </a:pPr>
            <a:r>
              <a:rPr lang="en-US" dirty="0"/>
              <a:t>Fraud analytics is a multidisciplinary field that combines numerous quantitative sciences in order to better understand fraud, for example through business intelligence (BI), and develop effective fraud detection solutions through data science.</a:t>
            </a:r>
          </a:p>
        </p:txBody>
      </p:sp>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EE78-FC90-4EF6-B5F4-10039E87125E}"/>
              </a:ext>
            </a:extLst>
          </p:cNvPr>
          <p:cNvSpPr>
            <a:spLocks noGrp="1"/>
          </p:cNvSpPr>
          <p:nvPr>
            <p:ph type="title"/>
          </p:nvPr>
        </p:nvSpPr>
        <p:spPr/>
        <p:txBody>
          <a:bodyPr/>
          <a:lstStyle/>
          <a:p>
            <a:r>
              <a:rPr lang="en-US" dirty="0"/>
              <a:t>Traditional way </a:t>
            </a:r>
          </a:p>
        </p:txBody>
      </p:sp>
      <p:sp>
        <p:nvSpPr>
          <p:cNvPr id="3" name="Content Placeholder 2">
            <a:extLst>
              <a:ext uri="{FF2B5EF4-FFF2-40B4-BE49-F238E27FC236}">
                <a16:creationId xmlns:a16="http://schemas.microsoft.com/office/drawing/2014/main" id="{2B7998AC-F38D-4C2B-AD48-D146D2E95535}"/>
              </a:ext>
            </a:extLst>
          </p:cNvPr>
          <p:cNvSpPr>
            <a:spLocks noGrp="1"/>
          </p:cNvSpPr>
          <p:nvPr>
            <p:ph idx="1"/>
          </p:nvPr>
        </p:nvSpPr>
        <p:spPr/>
        <p:txBody>
          <a:bodyPr/>
          <a:lstStyle/>
          <a:p>
            <a:pPr marL="0" indent="0">
              <a:buNone/>
            </a:pPr>
            <a:r>
              <a:rPr lang="en-US" dirty="0"/>
              <a:t>Measuring the ‘Old way’ analysis</a:t>
            </a:r>
          </a:p>
        </p:txBody>
      </p:sp>
      <p:pic>
        <p:nvPicPr>
          <p:cNvPr id="5" name="Picture 4">
            <a:extLst>
              <a:ext uri="{FF2B5EF4-FFF2-40B4-BE49-F238E27FC236}">
                <a16:creationId xmlns:a16="http://schemas.microsoft.com/office/drawing/2014/main" id="{E58A1485-B472-4E6F-8630-931203DB500E}"/>
              </a:ext>
            </a:extLst>
          </p:cNvPr>
          <p:cNvPicPr>
            <a:picLocks noChangeAspect="1"/>
          </p:cNvPicPr>
          <p:nvPr/>
        </p:nvPicPr>
        <p:blipFill>
          <a:blip r:embed="rId2"/>
          <a:stretch>
            <a:fillRect/>
          </a:stretch>
        </p:blipFill>
        <p:spPr>
          <a:xfrm>
            <a:off x="1066800" y="2554414"/>
            <a:ext cx="5067300" cy="2352675"/>
          </a:xfrm>
          <a:prstGeom prst="rect">
            <a:avLst/>
          </a:prstGeom>
        </p:spPr>
      </p:pic>
      <p:pic>
        <p:nvPicPr>
          <p:cNvPr id="6" name="Picture 5">
            <a:extLst>
              <a:ext uri="{FF2B5EF4-FFF2-40B4-BE49-F238E27FC236}">
                <a16:creationId xmlns:a16="http://schemas.microsoft.com/office/drawing/2014/main" id="{0B1453AC-8633-4F35-A92B-153726EA8545}"/>
              </a:ext>
            </a:extLst>
          </p:cNvPr>
          <p:cNvPicPr>
            <a:picLocks noChangeAspect="1"/>
          </p:cNvPicPr>
          <p:nvPr/>
        </p:nvPicPr>
        <p:blipFill>
          <a:blip r:embed="rId3"/>
          <a:stretch>
            <a:fillRect/>
          </a:stretch>
        </p:blipFill>
        <p:spPr>
          <a:xfrm>
            <a:off x="6454711" y="2554414"/>
            <a:ext cx="3951161" cy="2766808"/>
          </a:xfrm>
          <a:prstGeom prst="rect">
            <a:avLst/>
          </a:prstGeom>
        </p:spPr>
      </p:pic>
    </p:spTree>
    <p:extLst>
      <p:ext uri="{BB962C8B-B14F-4D97-AF65-F5344CB8AC3E}">
        <p14:creationId xmlns:p14="http://schemas.microsoft.com/office/powerpoint/2010/main" val="1861254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EE78-FC90-4EF6-B5F4-10039E87125E}"/>
              </a:ext>
            </a:extLst>
          </p:cNvPr>
          <p:cNvSpPr>
            <a:spLocks noGrp="1"/>
          </p:cNvSpPr>
          <p:nvPr>
            <p:ph type="title"/>
          </p:nvPr>
        </p:nvSpPr>
        <p:spPr/>
        <p:txBody>
          <a:bodyPr/>
          <a:lstStyle/>
          <a:p>
            <a:r>
              <a:rPr lang="en-US" dirty="0"/>
              <a:t>Traditional way </a:t>
            </a:r>
          </a:p>
        </p:txBody>
      </p:sp>
      <p:sp>
        <p:nvSpPr>
          <p:cNvPr id="3" name="Content Placeholder 2">
            <a:extLst>
              <a:ext uri="{FF2B5EF4-FFF2-40B4-BE49-F238E27FC236}">
                <a16:creationId xmlns:a16="http://schemas.microsoft.com/office/drawing/2014/main" id="{2B7998AC-F38D-4C2B-AD48-D146D2E95535}"/>
              </a:ext>
            </a:extLst>
          </p:cNvPr>
          <p:cNvSpPr>
            <a:spLocks noGrp="1"/>
          </p:cNvSpPr>
          <p:nvPr>
            <p:ph idx="1"/>
          </p:nvPr>
        </p:nvSpPr>
        <p:spPr/>
        <p:txBody>
          <a:bodyPr/>
          <a:lstStyle/>
          <a:p>
            <a:pPr marL="0" indent="0">
              <a:buNone/>
            </a:pPr>
            <a:r>
              <a:rPr lang="en-US" dirty="0"/>
              <a:t>Measuring the ‘Old way’ analysis</a:t>
            </a:r>
          </a:p>
        </p:txBody>
      </p:sp>
      <p:pic>
        <p:nvPicPr>
          <p:cNvPr id="5" name="Picture 4">
            <a:extLst>
              <a:ext uri="{FF2B5EF4-FFF2-40B4-BE49-F238E27FC236}">
                <a16:creationId xmlns:a16="http://schemas.microsoft.com/office/drawing/2014/main" id="{E58A1485-B472-4E6F-8630-931203DB500E}"/>
              </a:ext>
            </a:extLst>
          </p:cNvPr>
          <p:cNvPicPr>
            <a:picLocks noChangeAspect="1"/>
          </p:cNvPicPr>
          <p:nvPr/>
        </p:nvPicPr>
        <p:blipFill>
          <a:blip r:embed="rId2"/>
          <a:stretch>
            <a:fillRect/>
          </a:stretch>
        </p:blipFill>
        <p:spPr>
          <a:xfrm>
            <a:off x="1066800" y="2554414"/>
            <a:ext cx="5067300" cy="2352675"/>
          </a:xfrm>
          <a:prstGeom prst="rect">
            <a:avLst/>
          </a:prstGeom>
        </p:spPr>
      </p:pic>
      <p:pic>
        <p:nvPicPr>
          <p:cNvPr id="6" name="Picture 5">
            <a:extLst>
              <a:ext uri="{FF2B5EF4-FFF2-40B4-BE49-F238E27FC236}">
                <a16:creationId xmlns:a16="http://schemas.microsoft.com/office/drawing/2014/main" id="{0B1453AC-8633-4F35-A92B-153726EA8545}"/>
              </a:ext>
            </a:extLst>
          </p:cNvPr>
          <p:cNvPicPr>
            <a:picLocks noChangeAspect="1"/>
          </p:cNvPicPr>
          <p:nvPr/>
        </p:nvPicPr>
        <p:blipFill>
          <a:blip r:embed="rId3"/>
          <a:stretch>
            <a:fillRect/>
          </a:stretch>
        </p:blipFill>
        <p:spPr>
          <a:xfrm>
            <a:off x="6454711" y="2554414"/>
            <a:ext cx="3951161" cy="2766808"/>
          </a:xfrm>
          <a:prstGeom prst="rect">
            <a:avLst/>
          </a:prstGeom>
        </p:spPr>
      </p:pic>
    </p:spTree>
    <p:extLst>
      <p:ext uri="{BB962C8B-B14F-4D97-AF65-F5344CB8AC3E}">
        <p14:creationId xmlns:p14="http://schemas.microsoft.com/office/powerpoint/2010/main" val="2559818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EE78-FC90-4EF6-B5F4-10039E87125E}"/>
              </a:ext>
            </a:extLst>
          </p:cNvPr>
          <p:cNvSpPr>
            <a:spLocks noGrp="1"/>
          </p:cNvSpPr>
          <p:nvPr>
            <p:ph type="title"/>
          </p:nvPr>
        </p:nvSpPr>
        <p:spPr/>
        <p:txBody>
          <a:bodyPr/>
          <a:lstStyle/>
          <a:p>
            <a:r>
              <a:rPr lang="en-US" dirty="0"/>
              <a:t>Classification methods</a:t>
            </a:r>
          </a:p>
        </p:txBody>
      </p:sp>
      <p:sp>
        <p:nvSpPr>
          <p:cNvPr id="3" name="Content Placeholder 2">
            <a:extLst>
              <a:ext uri="{FF2B5EF4-FFF2-40B4-BE49-F238E27FC236}">
                <a16:creationId xmlns:a16="http://schemas.microsoft.com/office/drawing/2014/main" id="{2B7998AC-F38D-4C2B-AD48-D146D2E95535}"/>
              </a:ext>
            </a:extLst>
          </p:cNvPr>
          <p:cNvSpPr>
            <a:spLocks noGrp="1"/>
          </p:cNvSpPr>
          <p:nvPr>
            <p:ph idx="1"/>
          </p:nvPr>
        </p:nvSpPr>
        <p:spPr/>
        <p:txBody>
          <a:bodyPr/>
          <a:lstStyle/>
          <a:p>
            <a:pPr marL="0" indent="0">
              <a:buNone/>
            </a:pPr>
            <a:r>
              <a:rPr lang="en-US" dirty="0"/>
              <a:t>1. Logistic regression</a:t>
            </a:r>
          </a:p>
          <a:p>
            <a:pPr marL="0" indent="0">
              <a:buNone/>
            </a:pPr>
            <a:r>
              <a:rPr lang="en-US" dirty="0"/>
              <a:t>2. Decision trees</a:t>
            </a:r>
          </a:p>
          <a:p>
            <a:pPr marL="0" indent="0">
              <a:buNone/>
            </a:pPr>
            <a:r>
              <a:rPr lang="en-US" dirty="0"/>
              <a:t>3. Random forests</a:t>
            </a:r>
          </a:p>
          <a:p>
            <a:pPr marL="0" indent="0">
              <a:buNone/>
            </a:pPr>
            <a:r>
              <a:rPr lang="en-US" dirty="0"/>
              <a:t>4. Neural networks</a:t>
            </a:r>
          </a:p>
        </p:txBody>
      </p:sp>
    </p:spTree>
    <p:extLst>
      <p:ext uri="{BB962C8B-B14F-4D97-AF65-F5344CB8AC3E}">
        <p14:creationId xmlns:p14="http://schemas.microsoft.com/office/powerpoint/2010/main" val="2297795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EE78-FC90-4EF6-B5F4-10039E87125E}"/>
              </a:ext>
            </a:extLst>
          </p:cNvPr>
          <p:cNvSpPr>
            <a:spLocks noGrp="1"/>
          </p:cNvSpPr>
          <p:nvPr>
            <p:ph type="title"/>
          </p:nvPr>
        </p:nvSpPr>
        <p:spPr/>
        <p:txBody>
          <a:bodyPr/>
          <a:lstStyle/>
          <a:p>
            <a:r>
              <a:rPr lang="en-US" dirty="0"/>
              <a:t>Logistic regression</a:t>
            </a:r>
          </a:p>
        </p:txBody>
      </p:sp>
      <p:pic>
        <p:nvPicPr>
          <p:cNvPr id="9" name="Picture 8">
            <a:extLst>
              <a:ext uri="{FF2B5EF4-FFF2-40B4-BE49-F238E27FC236}">
                <a16:creationId xmlns:a16="http://schemas.microsoft.com/office/drawing/2014/main" id="{6E963DD7-0897-4EED-9106-0A8F627FBF88}"/>
              </a:ext>
            </a:extLst>
          </p:cNvPr>
          <p:cNvPicPr>
            <a:picLocks noChangeAspect="1"/>
          </p:cNvPicPr>
          <p:nvPr/>
        </p:nvPicPr>
        <p:blipFill>
          <a:blip r:embed="rId2"/>
          <a:stretch>
            <a:fillRect/>
          </a:stretch>
        </p:blipFill>
        <p:spPr>
          <a:xfrm>
            <a:off x="1243584" y="2014194"/>
            <a:ext cx="6248400" cy="3857625"/>
          </a:xfrm>
          <a:prstGeom prst="rect">
            <a:avLst/>
          </a:prstGeom>
        </p:spPr>
      </p:pic>
    </p:spTree>
    <p:extLst>
      <p:ext uri="{BB962C8B-B14F-4D97-AF65-F5344CB8AC3E}">
        <p14:creationId xmlns:p14="http://schemas.microsoft.com/office/powerpoint/2010/main" val="521428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EE78-FC90-4EF6-B5F4-10039E87125E}"/>
              </a:ext>
            </a:extLst>
          </p:cNvPr>
          <p:cNvSpPr>
            <a:spLocks noGrp="1"/>
          </p:cNvSpPr>
          <p:nvPr>
            <p:ph type="title"/>
          </p:nvPr>
        </p:nvSpPr>
        <p:spPr/>
        <p:txBody>
          <a:bodyPr/>
          <a:lstStyle/>
          <a:p>
            <a:r>
              <a:rPr lang="en-US" dirty="0"/>
              <a:t>Logistic regression</a:t>
            </a:r>
          </a:p>
        </p:txBody>
      </p:sp>
      <p:pic>
        <p:nvPicPr>
          <p:cNvPr id="3" name="Picture 2">
            <a:extLst>
              <a:ext uri="{FF2B5EF4-FFF2-40B4-BE49-F238E27FC236}">
                <a16:creationId xmlns:a16="http://schemas.microsoft.com/office/drawing/2014/main" id="{BA9DCECE-40B2-460F-9533-96A80653B36C}"/>
              </a:ext>
            </a:extLst>
          </p:cNvPr>
          <p:cNvPicPr>
            <a:picLocks noChangeAspect="1"/>
          </p:cNvPicPr>
          <p:nvPr/>
        </p:nvPicPr>
        <p:blipFill>
          <a:blip r:embed="rId2"/>
          <a:stretch>
            <a:fillRect/>
          </a:stretch>
        </p:blipFill>
        <p:spPr>
          <a:xfrm>
            <a:off x="1066800" y="2136457"/>
            <a:ext cx="3257550" cy="2219325"/>
          </a:xfrm>
          <a:prstGeom prst="rect">
            <a:avLst/>
          </a:prstGeom>
        </p:spPr>
      </p:pic>
      <p:pic>
        <p:nvPicPr>
          <p:cNvPr id="4" name="Picture 3">
            <a:extLst>
              <a:ext uri="{FF2B5EF4-FFF2-40B4-BE49-F238E27FC236}">
                <a16:creationId xmlns:a16="http://schemas.microsoft.com/office/drawing/2014/main" id="{DD4A6140-4A55-4DCA-9C67-C29050EE45F8}"/>
              </a:ext>
            </a:extLst>
          </p:cNvPr>
          <p:cNvPicPr>
            <a:picLocks noChangeAspect="1"/>
          </p:cNvPicPr>
          <p:nvPr/>
        </p:nvPicPr>
        <p:blipFill>
          <a:blip r:embed="rId3"/>
          <a:stretch>
            <a:fillRect/>
          </a:stretch>
        </p:blipFill>
        <p:spPr>
          <a:xfrm>
            <a:off x="5159882" y="2014194"/>
            <a:ext cx="5227701" cy="3615176"/>
          </a:xfrm>
          <a:prstGeom prst="rect">
            <a:avLst/>
          </a:prstGeom>
        </p:spPr>
      </p:pic>
      <p:sp>
        <p:nvSpPr>
          <p:cNvPr id="5" name="Content Placeholder 2">
            <a:extLst>
              <a:ext uri="{FF2B5EF4-FFF2-40B4-BE49-F238E27FC236}">
                <a16:creationId xmlns:a16="http://schemas.microsoft.com/office/drawing/2014/main" id="{569A6F8E-11F1-4A15-AB01-E6E17785C79B}"/>
              </a:ext>
            </a:extLst>
          </p:cNvPr>
          <p:cNvSpPr>
            <a:spLocks noGrp="1"/>
          </p:cNvSpPr>
          <p:nvPr>
            <p:ph idx="1"/>
          </p:nvPr>
        </p:nvSpPr>
        <p:spPr>
          <a:xfrm>
            <a:off x="1066800" y="4478044"/>
            <a:ext cx="4803648" cy="1895324"/>
          </a:xfrm>
        </p:spPr>
        <p:txBody>
          <a:bodyPr>
            <a:normAutofit/>
          </a:bodyPr>
          <a:lstStyle/>
          <a:p>
            <a:pPr marL="0" indent="0">
              <a:buNone/>
            </a:pPr>
            <a:r>
              <a:rPr lang="en-US" dirty="0"/>
              <a:t>Getting much less false positives, so that's an improvement. Also, noticed catching a higher percentage of fraud cases, so that is also better than before. Above performance based on test data</a:t>
            </a:r>
          </a:p>
        </p:txBody>
      </p:sp>
    </p:spTree>
    <p:extLst>
      <p:ext uri="{BB962C8B-B14F-4D97-AF65-F5344CB8AC3E}">
        <p14:creationId xmlns:p14="http://schemas.microsoft.com/office/powerpoint/2010/main" val="2357717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EE78-FC90-4EF6-B5F4-10039E87125E}"/>
              </a:ext>
            </a:extLst>
          </p:cNvPr>
          <p:cNvSpPr>
            <a:spLocks noGrp="1"/>
          </p:cNvSpPr>
          <p:nvPr>
            <p:ph type="title"/>
          </p:nvPr>
        </p:nvSpPr>
        <p:spPr/>
        <p:txBody>
          <a:bodyPr/>
          <a:lstStyle/>
          <a:p>
            <a:r>
              <a:rPr lang="en-US" dirty="0"/>
              <a:t>Logistic regression combined with SMOTE &amp; pipeline</a:t>
            </a:r>
          </a:p>
        </p:txBody>
      </p:sp>
      <p:pic>
        <p:nvPicPr>
          <p:cNvPr id="5" name="Picture 4">
            <a:extLst>
              <a:ext uri="{FF2B5EF4-FFF2-40B4-BE49-F238E27FC236}">
                <a16:creationId xmlns:a16="http://schemas.microsoft.com/office/drawing/2014/main" id="{DF46470A-EAA8-4B47-BA9C-6529BE0717C5}"/>
              </a:ext>
            </a:extLst>
          </p:cNvPr>
          <p:cNvPicPr>
            <a:picLocks noChangeAspect="1"/>
          </p:cNvPicPr>
          <p:nvPr/>
        </p:nvPicPr>
        <p:blipFill>
          <a:blip r:embed="rId2"/>
          <a:stretch>
            <a:fillRect/>
          </a:stretch>
        </p:blipFill>
        <p:spPr>
          <a:xfrm>
            <a:off x="1169098" y="2312479"/>
            <a:ext cx="6543675" cy="3019425"/>
          </a:xfrm>
          <a:prstGeom prst="rect">
            <a:avLst/>
          </a:prstGeom>
        </p:spPr>
      </p:pic>
    </p:spTree>
    <p:extLst>
      <p:ext uri="{BB962C8B-B14F-4D97-AF65-F5344CB8AC3E}">
        <p14:creationId xmlns:p14="http://schemas.microsoft.com/office/powerpoint/2010/main" val="1978900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EE78-FC90-4EF6-B5F4-10039E87125E}"/>
              </a:ext>
            </a:extLst>
          </p:cNvPr>
          <p:cNvSpPr>
            <a:spLocks noGrp="1"/>
          </p:cNvSpPr>
          <p:nvPr>
            <p:ph type="title"/>
          </p:nvPr>
        </p:nvSpPr>
        <p:spPr/>
        <p:txBody>
          <a:bodyPr/>
          <a:lstStyle/>
          <a:p>
            <a:r>
              <a:rPr lang="en-US" dirty="0"/>
              <a:t>Logistic regression combined with SMOTE &amp; pipeline</a:t>
            </a:r>
          </a:p>
        </p:txBody>
      </p:sp>
      <p:pic>
        <p:nvPicPr>
          <p:cNvPr id="3" name="Picture 2">
            <a:extLst>
              <a:ext uri="{FF2B5EF4-FFF2-40B4-BE49-F238E27FC236}">
                <a16:creationId xmlns:a16="http://schemas.microsoft.com/office/drawing/2014/main" id="{C91C803D-ADE6-48E1-8E5D-77A48A7E9F7D}"/>
              </a:ext>
            </a:extLst>
          </p:cNvPr>
          <p:cNvPicPr>
            <a:picLocks noChangeAspect="1"/>
          </p:cNvPicPr>
          <p:nvPr/>
        </p:nvPicPr>
        <p:blipFill>
          <a:blip r:embed="rId2"/>
          <a:stretch>
            <a:fillRect/>
          </a:stretch>
        </p:blipFill>
        <p:spPr>
          <a:xfrm>
            <a:off x="1208151" y="2516124"/>
            <a:ext cx="3448050" cy="2209800"/>
          </a:xfrm>
          <a:prstGeom prst="rect">
            <a:avLst/>
          </a:prstGeom>
        </p:spPr>
      </p:pic>
    </p:spTree>
    <p:extLst>
      <p:ext uri="{BB962C8B-B14F-4D97-AF65-F5344CB8AC3E}">
        <p14:creationId xmlns:p14="http://schemas.microsoft.com/office/powerpoint/2010/main" val="3541606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EE78-FC90-4EF6-B5F4-10039E87125E}"/>
              </a:ext>
            </a:extLst>
          </p:cNvPr>
          <p:cNvSpPr>
            <a:spLocks noGrp="1"/>
          </p:cNvSpPr>
          <p:nvPr>
            <p:ph type="title"/>
          </p:nvPr>
        </p:nvSpPr>
        <p:spPr/>
        <p:txBody>
          <a:bodyPr/>
          <a:lstStyle/>
          <a:p>
            <a:r>
              <a:rPr lang="en-US" dirty="0"/>
              <a:t>Random forest classifier</a:t>
            </a:r>
          </a:p>
        </p:txBody>
      </p:sp>
      <p:pic>
        <p:nvPicPr>
          <p:cNvPr id="4" name="Picture 3">
            <a:extLst>
              <a:ext uri="{FF2B5EF4-FFF2-40B4-BE49-F238E27FC236}">
                <a16:creationId xmlns:a16="http://schemas.microsoft.com/office/drawing/2014/main" id="{A335D479-1C90-4E66-892B-5BAB1FE11747}"/>
              </a:ext>
            </a:extLst>
          </p:cNvPr>
          <p:cNvPicPr>
            <a:picLocks noChangeAspect="1"/>
          </p:cNvPicPr>
          <p:nvPr/>
        </p:nvPicPr>
        <p:blipFill>
          <a:blip r:embed="rId2"/>
          <a:stretch>
            <a:fillRect/>
          </a:stretch>
        </p:blipFill>
        <p:spPr>
          <a:xfrm>
            <a:off x="1066800" y="1863471"/>
            <a:ext cx="5448300" cy="1924050"/>
          </a:xfrm>
          <a:prstGeom prst="rect">
            <a:avLst/>
          </a:prstGeom>
        </p:spPr>
      </p:pic>
      <p:pic>
        <p:nvPicPr>
          <p:cNvPr id="5" name="Picture 4">
            <a:extLst>
              <a:ext uri="{FF2B5EF4-FFF2-40B4-BE49-F238E27FC236}">
                <a16:creationId xmlns:a16="http://schemas.microsoft.com/office/drawing/2014/main" id="{99B1A537-B11D-4B11-8A46-61815117EE6D}"/>
              </a:ext>
            </a:extLst>
          </p:cNvPr>
          <p:cNvPicPr>
            <a:picLocks noChangeAspect="1"/>
          </p:cNvPicPr>
          <p:nvPr/>
        </p:nvPicPr>
        <p:blipFill>
          <a:blip r:embed="rId3"/>
          <a:stretch>
            <a:fillRect/>
          </a:stretch>
        </p:blipFill>
        <p:spPr>
          <a:xfrm>
            <a:off x="1066800" y="3979698"/>
            <a:ext cx="2686050" cy="1028700"/>
          </a:xfrm>
          <a:prstGeom prst="rect">
            <a:avLst/>
          </a:prstGeom>
        </p:spPr>
      </p:pic>
      <p:pic>
        <p:nvPicPr>
          <p:cNvPr id="6" name="Picture 5">
            <a:extLst>
              <a:ext uri="{FF2B5EF4-FFF2-40B4-BE49-F238E27FC236}">
                <a16:creationId xmlns:a16="http://schemas.microsoft.com/office/drawing/2014/main" id="{8B4C8228-BA81-4FF0-8F88-E6B61926C8F3}"/>
              </a:ext>
            </a:extLst>
          </p:cNvPr>
          <p:cNvPicPr>
            <a:picLocks noChangeAspect="1"/>
          </p:cNvPicPr>
          <p:nvPr/>
        </p:nvPicPr>
        <p:blipFill>
          <a:blip r:embed="rId4"/>
          <a:stretch>
            <a:fillRect/>
          </a:stretch>
        </p:blipFill>
        <p:spPr>
          <a:xfrm>
            <a:off x="1066800" y="5200575"/>
            <a:ext cx="3000375" cy="1152525"/>
          </a:xfrm>
          <a:prstGeom prst="rect">
            <a:avLst/>
          </a:prstGeom>
        </p:spPr>
      </p:pic>
    </p:spTree>
    <p:extLst>
      <p:ext uri="{BB962C8B-B14F-4D97-AF65-F5344CB8AC3E}">
        <p14:creationId xmlns:p14="http://schemas.microsoft.com/office/powerpoint/2010/main" val="2467199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EE78-FC90-4EF6-B5F4-10039E87125E}"/>
              </a:ext>
            </a:extLst>
          </p:cNvPr>
          <p:cNvSpPr>
            <a:spLocks noGrp="1"/>
          </p:cNvSpPr>
          <p:nvPr>
            <p:ph type="title"/>
          </p:nvPr>
        </p:nvSpPr>
        <p:spPr/>
        <p:txBody>
          <a:bodyPr/>
          <a:lstStyle/>
          <a:p>
            <a:r>
              <a:rPr lang="en-US" dirty="0"/>
              <a:t>Random forest classifier</a:t>
            </a:r>
          </a:p>
        </p:txBody>
      </p:sp>
      <p:pic>
        <p:nvPicPr>
          <p:cNvPr id="4" name="Picture 3">
            <a:extLst>
              <a:ext uri="{FF2B5EF4-FFF2-40B4-BE49-F238E27FC236}">
                <a16:creationId xmlns:a16="http://schemas.microsoft.com/office/drawing/2014/main" id="{A335D479-1C90-4E66-892B-5BAB1FE11747}"/>
              </a:ext>
            </a:extLst>
          </p:cNvPr>
          <p:cNvPicPr>
            <a:picLocks noChangeAspect="1"/>
          </p:cNvPicPr>
          <p:nvPr/>
        </p:nvPicPr>
        <p:blipFill>
          <a:blip r:embed="rId2"/>
          <a:stretch>
            <a:fillRect/>
          </a:stretch>
        </p:blipFill>
        <p:spPr>
          <a:xfrm>
            <a:off x="1066800" y="1863471"/>
            <a:ext cx="5448300" cy="1924050"/>
          </a:xfrm>
          <a:prstGeom prst="rect">
            <a:avLst/>
          </a:prstGeom>
        </p:spPr>
      </p:pic>
      <p:pic>
        <p:nvPicPr>
          <p:cNvPr id="5" name="Picture 4">
            <a:extLst>
              <a:ext uri="{FF2B5EF4-FFF2-40B4-BE49-F238E27FC236}">
                <a16:creationId xmlns:a16="http://schemas.microsoft.com/office/drawing/2014/main" id="{99B1A537-B11D-4B11-8A46-61815117EE6D}"/>
              </a:ext>
            </a:extLst>
          </p:cNvPr>
          <p:cNvPicPr>
            <a:picLocks noChangeAspect="1"/>
          </p:cNvPicPr>
          <p:nvPr/>
        </p:nvPicPr>
        <p:blipFill>
          <a:blip r:embed="rId3"/>
          <a:stretch>
            <a:fillRect/>
          </a:stretch>
        </p:blipFill>
        <p:spPr>
          <a:xfrm>
            <a:off x="1066800" y="3979698"/>
            <a:ext cx="2686050" cy="1028700"/>
          </a:xfrm>
          <a:prstGeom prst="rect">
            <a:avLst/>
          </a:prstGeom>
        </p:spPr>
      </p:pic>
      <p:pic>
        <p:nvPicPr>
          <p:cNvPr id="3" name="Picture 2">
            <a:extLst>
              <a:ext uri="{FF2B5EF4-FFF2-40B4-BE49-F238E27FC236}">
                <a16:creationId xmlns:a16="http://schemas.microsoft.com/office/drawing/2014/main" id="{ED9AAA46-3223-4FEE-8DE4-DD5C6D6E0656}"/>
              </a:ext>
            </a:extLst>
          </p:cNvPr>
          <p:cNvPicPr>
            <a:picLocks noChangeAspect="1"/>
          </p:cNvPicPr>
          <p:nvPr/>
        </p:nvPicPr>
        <p:blipFill>
          <a:blip r:embed="rId4"/>
          <a:stretch>
            <a:fillRect/>
          </a:stretch>
        </p:blipFill>
        <p:spPr>
          <a:xfrm>
            <a:off x="7605321" y="4084232"/>
            <a:ext cx="3519879" cy="2232686"/>
          </a:xfrm>
          <a:prstGeom prst="rect">
            <a:avLst/>
          </a:prstGeom>
        </p:spPr>
      </p:pic>
    </p:spTree>
    <p:extLst>
      <p:ext uri="{BB962C8B-B14F-4D97-AF65-F5344CB8AC3E}">
        <p14:creationId xmlns:p14="http://schemas.microsoft.com/office/powerpoint/2010/main" val="2915735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EE78-FC90-4EF6-B5F4-10039E87125E}"/>
              </a:ext>
            </a:extLst>
          </p:cNvPr>
          <p:cNvSpPr>
            <a:spLocks noGrp="1"/>
          </p:cNvSpPr>
          <p:nvPr>
            <p:ph type="title"/>
          </p:nvPr>
        </p:nvSpPr>
        <p:spPr/>
        <p:txBody>
          <a:bodyPr>
            <a:normAutofit/>
          </a:bodyPr>
          <a:lstStyle/>
          <a:p>
            <a:r>
              <a:rPr lang="en-US" dirty="0"/>
              <a:t>Random forest classifier optimized hyperparameters</a:t>
            </a:r>
          </a:p>
        </p:txBody>
      </p:sp>
      <p:pic>
        <p:nvPicPr>
          <p:cNvPr id="7" name="Picture 6">
            <a:extLst>
              <a:ext uri="{FF2B5EF4-FFF2-40B4-BE49-F238E27FC236}">
                <a16:creationId xmlns:a16="http://schemas.microsoft.com/office/drawing/2014/main" id="{D377FB08-BDF8-4063-8D12-88CFF4AC8EBD}"/>
              </a:ext>
            </a:extLst>
          </p:cNvPr>
          <p:cNvPicPr>
            <a:picLocks noChangeAspect="1"/>
          </p:cNvPicPr>
          <p:nvPr/>
        </p:nvPicPr>
        <p:blipFill>
          <a:blip r:embed="rId2"/>
          <a:stretch>
            <a:fillRect/>
          </a:stretch>
        </p:blipFill>
        <p:spPr>
          <a:xfrm>
            <a:off x="6932485" y="4347819"/>
            <a:ext cx="3209925" cy="1924050"/>
          </a:xfrm>
          <a:prstGeom prst="rect">
            <a:avLst/>
          </a:prstGeom>
        </p:spPr>
      </p:pic>
      <p:pic>
        <p:nvPicPr>
          <p:cNvPr id="8" name="Picture 7">
            <a:extLst>
              <a:ext uri="{FF2B5EF4-FFF2-40B4-BE49-F238E27FC236}">
                <a16:creationId xmlns:a16="http://schemas.microsoft.com/office/drawing/2014/main" id="{550BE46C-0E75-422B-A2B7-8D1DB3A3167E}"/>
              </a:ext>
            </a:extLst>
          </p:cNvPr>
          <p:cNvPicPr>
            <a:picLocks noChangeAspect="1"/>
          </p:cNvPicPr>
          <p:nvPr/>
        </p:nvPicPr>
        <p:blipFill>
          <a:blip r:embed="rId3"/>
          <a:stretch>
            <a:fillRect/>
          </a:stretch>
        </p:blipFill>
        <p:spPr>
          <a:xfrm>
            <a:off x="1183576" y="2014194"/>
            <a:ext cx="4448175" cy="4210050"/>
          </a:xfrm>
          <a:prstGeom prst="rect">
            <a:avLst/>
          </a:prstGeom>
        </p:spPr>
      </p:pic>
      <p:sp>
        <p:nvSpPr>
          <p:cNvPr id="9" name="Content Placeholder 2">
            <a:extLst>
              <a:ext uri="{FF2B5EF4-FFF2-40B4-BE49-F238E27FC236}">
                <a16:creationId xmlns:a16="http://schemas.microsoft.com/office/drawing/2014/main" id="{9106641D-8AC0-48B3-85A3-3ABD3212D4AA}"/>
              </a:ext>
            </a:extLst>
          </p:cNvPr>
          <p:cNvSpPr>
            <a:spLocks noGrp="1"/>
          </p:cNvSpPr>
          <p:nvPr>
            <p:ph idx="1"/>
          </p:nvPr>
        </p:nvSpPr>
        <p:spPr>
          <a:xfrm>
            <a:off x="6932485" y="2014194"/>
            <a:ext cx="4803648" cy="1895324"/>
          </a:xfrm>
        </p:spPr>
        <p:txBody>
          <a:bodyPr>
            <a:normAutofit/>
          </a:bodyPr>
          <a:lstStyle/>
          <a:p>
            <a:pPr marL="0" indent="0">
              <a:buNone/>
            </a:pPr>
            <a:r>
              <a:rPr lang="en-US" dirty="0"/>
              <a:t>Adjusting the RFC to fraud detection</a:t>
            </a:r>
          </a:p>
        </p:txBody>
      </p:sp>
    </p:spTree>
    <p:extLst>
      <p:ext uri="{BB962C8B-B14F-4D97-AF65-F5344CB8AC3E}">
        <p14:creationId xmlns:p14="http://schemas.microsoft.com/office/powerpoint/2010/main" val="137360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EDAB-319E-4C1E-AB57-934E3A92DDA5}"/>
              </a:ext>
            </a:extLst>
          </p:cNvPr>
          <p:cNvSpPr>
            <a:spLocks noGrp="1"/>
          </p:cNvSpPr>
          <p:nvPr>
            <p:ph type="title"/>
          </p:nvPr>
        </p:nvSpPr>
        <p:spPr/>
        <p:txBody>
          <a:bodyPr/>
          <a:lstStyle/>
          <a:p>
            <a:r>
              <a:rPr lang="en-US" dirty="0"/>
              <a:t>Why fraud analytics?</a:t>
            </a:r>
          </a:p>
        </p:txBody>
      </p:sp>
      <p:sp>
        <p:nvSpPr>
          <p:cNvPr id="3" name="Content Placeholder 2">
            <a:extLst>
              <a:ext uri="{FF2B5EF4-FFF2-40B4-BE49-F238E27FC236}">
                <a16:creationId xmlns:a16="http://schemas.microsoft.com/office/drawing/2014/main" id="{7D1B01E7-6A1B-4F64-BA9C-A5F18BF1DB4B}"/>
              </a:ext>
            </a:extLst>
          </p:cNvPr>
          <p:cNvSpPr>
            <a:spLocks noGrp="1"/>
          </p:cNvSpPr>
          <p:nvPr>
            <p:ph idx="1"/>
          </p:nvPr>
        </p:nvSpPr>
        <p:spPr/>
        <p:txBody>
          <a:bodyPr/>
          <a:lstStyle/>
          <a:p>
            <a:r>
              <a:rPr lang="en-US" dirty="0"/>
              <a:t>Over 2000 firms reported of ~923,000 cases of suspected money laundering.</a:t>
            </a:r>
          </a:p>
          <a:p>
            <a:r>
              <a:rPr lang="en-US" dirty="0"/>
              <a:t>Over 1.15 million prospective customers were refused services.</a:t>
            </a:r>
          </a:p>
          <a:p>
            <a:r>
              <a:rPr lang="en-US" dirty="0"/>
              <a:t>A typical financial organisation loses 5% of its yearly revenue to fraud.</a:t>
            </a:r>
          </a:p>
          <a:p>
            <a:r>
              <a:rPr lang="en-US" dirty="0"/>
              <a:t>Estimated loss of 100 billion USD each year because of fraud.</a:t>
            </a:r>
          </a:p>
        </p:txBody>
      </p:sp>
    </p:spTree>
    <p:extLst>
      <p:ext uri="{BB962C8B-B14F-4D97-AF65-F5344CB8AC3E}">
        <p14:creationId xmlns:p14="http://schemas.microsoft.com/office/powerpoint/2010/main" val="3570929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EE78-FC90-4EF6-B5F4-10039E87125E}"/>
              </a:ext>
            </a:extLst>
          </p:cNvPr>
          <p:cNvSpPr>
            <a:spLocks noGrp="1"/>
          </p:cNvSpPr>
          <p:nvPr>
            <p:ph type="title"/>
          </p:nvPr>
        </p:nvSpPr>
        <p:spPr/>
        <p:txBody>
          <a:bodyPr>
            <a:normAutofit/>
          </a:bodyPr>
          <a:lstStyle/>
          <a:p>
            <a:r>
              <a:rPr lang="en-US" dirty="0"/>
              <a:t>Decision Tree Classifier</a:t>
            </a:r>
          </a:p>
        </p:txBody>
      </p:sp>
      <p:pic>
        <p:nvPicPr>
          <p:cNvPr id="3" name="Picture 2">
            <a:extLst>
              <a:ext uri="{FF2B5EF4-FFF2-40B4-BE49-F238E27FC236}">
                <a16:creationId xmlns:a16="http://schemas.microsoft.com/office/drawing/2014/main" id="{D111BC2B-A904-4A32-B01F-6FF7591F3F36}"/>
              </a:ext>
            </a:extLst>
          </p:cNvPr>
          <p:cNvPicPr>
            <a:picLocks noChangeAspect="1"/>
          </p:cNvPicPr>
          <p:nvPr/>
        </p:nvPicPr>
        <p:blipFill>
          <a:blip r:embed="rId2"/>
          <a:stretch>
            <a:fillRect/>
          </a:stretch>
        </p:blipFill>
        <p:spPr>
          <a:xfrm>
            <a:off x="1140904" y="2052294"/>
            <a:ext cx="5210175" cy="3257550"/>
          </a:xfrm>
          <a:prstGeom prst="rect">
            <a:avLst/>
          </a:prstGeom>
        </p:spPr>
      </p:pic>
      <p:pic>
        <p:nvPicPr>
          <p:cNvPr id="6" name="Picture 5">
            <a:extLst>
              <a:ext uri="{FF2B5EF4-FFF2-40B4-BE49-F238E27FC236}">
                <a16:creationId xmlns:a16="http://schemas.microsoft.com/office/drawing/2014/main" id="{1FFB93CD-9361-4E58-B686-70822C3F96C4}"/>
              </a:ext>
            </a:extLst>
          </p:cNvPr>
          <p:cNvPicPr>
            <a:picLocks noChangeAspect="1"/>
          </p:cNvPicPr>
          <p:nvPr/>
        </p:nvPicPr>
        <p:blipFill>
          <a:blip r:embed="rId3"/>
          <a:stretch>
            <a:fillRect/>
          </a:stretch>
        </p:blipFill>
        <p:spPr>
          <a:xfrm>
            <a:off x="6953821" y="2052294"/>
            <a:ext cx="3057525" cy="2076450"/>
          </a:xfrm>
          <a:prstGeom prst="rect">
            <a:avLst/>
          </a:prstGeom>
        </p:spPr>
      </p:pic>
    </p:spTree>
    <p:extLst>
      <p:ext uri="{BB962C8B-B14F-4D97-AF65-F5344CB8AC3E}">
        <p14:creationId xmlns:p14="http://schemas.microsoft.com/office/powerpoint/2010/main" val="1176943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A4BB-5A68-4D66-9645-F62D60C3C6C0}"/>
              </a:ext>
            </a:extLst>
          </p:cNvPr>
          <p:cNvSpPr>
            <a:spLocks noGrp="1"/>
          </p:cNvSpPr>
          <p:nvPr>
            <p:ph type="title"/>
          </p:nvPr>
        </p:nvSpPr>
        <p:spPr>
          <a:xfrm>
            <a:off x="1066800" y="2743200"/>
            <a:ext cx="10058400" cy="1371600"/>
          </a:xfrm>
        </p:spPr>
        <p:txBody>
          <a:bodyPr/>
          <a:lstStyle/>
          <a:p>
            <a:pPr algn="ctr"/>
            <a:r>
              <a:rPr lang="en-US" dirty="0"/>
              <a:t>Thank You</a:t>
            </a:r>
          </a:p>
        </p:txBody>
      </p:sp>
    </p:spTree>
    <p:extLst>
      <p:ext uri="{BB962C8B-B14F-4D97-AF65-F5344CB8AC3E}">
        <p14:creationId xmlns:p14="http://schemas.microsoft.com/office/powerpoint/2010/main" val="318561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EE78-FC90-4EF6-B5F4-10039E87125E}"/>
              </a:ext>
            </a:extLst>
          </p:cNvPr>
          <p:cNvSpPr>
            <a:spLocks noGrp="1"/>
          </p:cNvSpPr>
          <p:nvPr>
            <p:ph type="title"/>
          </p:nvPr>
        </p:nvSpPr>
        <p:spPr/>
        <p:txBody>
          <a:bodyPr/>
          <a:lstStyle/>
          <a:p>
            <a:r>
              <a:rPr lang="en-US" dirty="0"/>
              <a:t>How companies deal with fraud?</a:t>
            </a:r>
          </a:p>
        </p:txBody>
      </p:sp>
      <p:sp>
        <p:nvSpPr>
          <p:cNvPr id="3" name="Content Placeholder 2">
            <a:extLst>
              <a:ext uri="{FF2B5EF4-FFF2-40B4-BE49-F238E27FC236}">
                <a16:creationId xmlns:a16="http://schemas.microsoft.com/office/drawing/2014/main" id="{2B7998AC-F38D-4C2B-AD48-D146D2E95535}"/>
              </a:ext>
            </a:extLst>
          </p:cNvPr>
          <p:cNvSpPr>
            <a:spLocks noGrp="1"/>
          </p:cNvSpPr>
          <p:nvPr>
            <p:ph idx="1"/>
          </p:nvPr>
        </p:nvSpPr>
        <p:spPr/>
        <p:txBody>
          <a:bodyPr/>
          <a:lstStyle/>
          <a:p>
            <a:pPr marL="342900" indent="-342900">
              <a:buFont typeface="+mj-lt"/>
              <a:buAutoNum type="arabicPeriod"/>
            </a:pPr>
            <a:r>
              <a:rPr lang="en-US" dirty="0"/>
              <a:t>They use rule based trigger systems based on manually set thresholds.</a:t>
            </a:r>
          </a:p>
          <a:p>
            <a:pPr marL="342900" indent="-342900">
              <a:buFont typeface="+mj-lt"/>
              <a:buAutoNum type="arabicPeriod"/>
            </a:pPr>
            <a:r>
              <a:rPr lang="en-US" dirty="0"/>
              <a:t>Check the news.</a:t>
            </a:r>
          </a:p>
          <a:p>
            <a:pPr marL="342900" indent="-342900">
              <a:buFont typeface="+mj-lt"/>
              <a:buAutoNum type="arabicPeriod"/>
            </a:pPr>
            <a:r>
              <a:rPr lang="en-US" dirty="0"/>
              <a:t>Use ML to detect fraud or any suspicious behavior</a:t>
            </a:r>
          </a:p>
          <a:p>
            <a:pPr marL="342900" indent="-342900">
              <a:buFont typeface="+mj-lt"/>
              <a:buAutoNum type="arabicPeriod"/>
            </a:pPr>
            <a:r>
              <a:rPr lang="en-US" dirty="0"/>
              <a:t>Lookup external list of fraudsters</a:t>
            </a:r>
          </a:p>
        </p:txBody>
      </p:sp>
    </p:spTree>
    <p:extLst>
      <p:ext uri="{BB962C8B-B14F-4D97-AF65-F5344CB8AC3E}">
        <p14:creationId xmlns:p14="http://schemas.microsoft.com/office/powerpoint/2010/main" val="2247673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C4D8-7AEB-404D-A899-970072B04F3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D6CDC43-D8EB-4502-8C68-4308CCFDEC57}"/>
              </a:ext>
            </a:extLst>
          </p:cNvPr>
          <p:cNvSpPr>
            <a:spLocks noGrp="1"/>
          </p:cNvSpPr>
          <p:nvPr>
            <p:ph idx="1"/>
          </p:nvPr>
        </p:nvSpPr>
        <p:spPr/>
        <p:txBody>
          <a:bodyPr/>
          <a:lstStyle/>
          <a:p>
            <a:pPr marL="0" indent="0">
              <a:buNone/>
            </a:pPr>
            <a:r>
              <a:rPr lang="en-US" dirty="0"/>
              <a:t>Aim: Identify fraudulent credit card transaction.</a:t>
            </a:r>
          </a:p>
          <a:p>
            <a:pPr marL="0" indent="0">
              <a:buNone/>
            </a:pPr>
            <a:r>
              <a:rPr lang="en-US" dirty="0"/>
              <a:t>The dataset contains transactions made via credit cards by </a:t>
            </a:r>
            <a:r>
              <a:rPr lang="en-US" dirty="0" err="1"/>
              <a:t>european</a:t>
            </a:r>
            <a:r>
              <a:rPr lang="en-US" dirty="0"/>
              <a:t> cardholders. This dataset presents transactions that occurred in two days, where we have 492 frauds out of 284,807 transactions. The dataset is highly unbalanced, the positive class (frauds) account for 0.172% of all transactions.</a:t>
            </a:r>
          </a:p>
        </p:txBody>
      </p:sp>
      <p:pic>
        <p:nvPicPr>
          <p:cNvPr id="4" name="Picture 3">
            <a:extLst>
              <a:ext uri="{FF2B5EF4-FFF2-40B4-BE49-F238E27FC236}">
                <a16:creationId xmlns:a16="http://schemas.microsoft.com/office/drawing/2014/main" id="{BD66DC92-93FC-4B6C-9EBE-0207F1C54BC8}"/>
              </a:ext>
            </a:extLst>
          </p:cNvPr>
          <p:cNvPicPr>
            <a:picLocks noChangeAspect="1"/>
          </p:cNvPicPr>
          <p:nvPr/>
        </p:nvPicPr>
        <p:blipFill>
          <a:blip r:embed="rId2"/>
          <a:stretch>
            <a:fillRect/>
          </a:stretch>
        </p:blipFill>
        <p:spPr>
          <a:xfrm>
            <a:off x="957551" y="3673374"/>
            <a:ext cx="10276897" cy="2139696"/>
          </a:xfrm>
          <a:prstGeom prst="rect">
            <a:avLst/>
          </a:prstGeom>
        </p:spPr>
      </p:pic>
    </p:spTree>
    <p:extLst>
      <p:ext uri="{BB962C8B-B14F-4D97-AF65-F5344CB8AC3E}">
        <p14:creationId xmlns:p14="http://schemas.microsoft.com/office/powerpoint/2010/main" val="3565536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C4D8-7AEB-404D-A899-970072B04F37}"/>
              </a:ext>
            </a:extLst>
          </p:cNvPr>
          <p:cNvSpPr>
            <a:spLocks noGrp="1"/>
          </p:cNvSpPr>
          <p:nvPr>
            <p:ph type="title"/>
          </p:nvPr>
        </p:nvSpPr>
        <p:spPr/>
        <p:txBody>
          <a:bodyPr/>
          <a:lstStyle/>
          <a:p>
            <a:r>
              <a:rPr lang="en-US" dirty="0"/>
              <a:t>Techniques use:</a:t>
            </a:r>
          </a:p>
        </p:txBody>
      </p:sp>
      <p:sp>
        <p:nvSpPr>
          <p:cNvPr id="4" name="Rectangle 3">
            <a:extLst>
              <a:ext uri="{FF2B5EF4-FFF2-40B4-BE49-F238E27FC236}">
                <a16:creationId xmlns:a16="http://schemas.microsoft.com/office/drawing/2014/main" id="{26135B7E-F394-4476-8648-85A0DFFB49D7}"/>
              </a:ext>
            </a:extLst>
          </p:cNvPr>
          <p:cNvSpPr/>
          <p:nvPr/>
        </p:nvSpPr>
        <p:spPr>
          <a:xfrm>
            <a:off x="5423916" y="1941042"/>
            <a:ext cx="1344168" cy="768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Fraud Detection</a:t>
            </a:r>
          </a:p>
        </p:txBody>
      </p:sp>
      <p:sp>
        <p:nvSpPr>
          <p:cNvPr id="5" name="Rectangle 4">
            <a:extLst>
              <a:ext uri="{FF2B5EF4-FFF2-40B4-BE49-F238E27FC236}">
                <a16:creationId xmlns:a16="http://schemas.microsoft.com/office/drawing/2014/main" id="{EB73CBD1-1309-4E7B-84A5-EEFA0B70F8EA}"/>
              </a:ext>
            </a:extLst>
          </p:cNvPr>
          <p:cNvSpPr/>
          <p:nvPr/>
        </p:nvSpPr>
        <p:spPr>
          <a:xfrm>
            <a:off x="736098" y="3558384"/>
            <a:ext cx="1618488" cy="768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Rule based trigger systems</a:t>
            </a:r>
          </a:p>
        </p:txBody>
      </p:sp>
      <p:sp>
        <p:nvSpPr>
          <p:cNvPr id="6" name="Rectangle 5">
            <a:extLst>
              <a:ext uri="{FF2B5EF4-FFF2-40B4-BE49-F238E27FC236}">
                <a16:creationId xmlns:a16="http://schemas.microsoft.com/office/drawing/2014/main" id="{D0290059-FA02-48BC-9394-AC86D5E9EB43}"/>
              </a:ext>
            </a:extLst>
          </p:cNvPr>
          <p:cNvSpPr/>
          <p:nvPr/>
        </p:nvSpPr>
        <p:spPr>
          <a:xfrm>
            <a:off x="3080007" y="3558384"/>
            <a:ext cx="1618488" cy="7680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Logistic regression</a:t>
            </a:r>
          </a:p>
        </p:txBody>
      </p:sp>
      <p:sp>
        <p:nvSpPr>
          <p:cNvPr id="7" name="Rectangle 6">
            <a:extLst>
              <a:ext uri="{FF2B5EF4-FFF2-40B4-BE49-F238E27FC236}">
                <a16:creationId xmlns:a16="http://schemas.microsoft.com/office/drawing/2014/main" id="{225D93AC-D7B9-4A54-B797-7DCF860DDF62}"/>
              </a:ext>
            </a:extLst>
          </p:cNvPr>
          <p:cNvSpPr/>
          <p:nvPr/>
        </p:nvSpPr>
        <p:spPr>
          <a:xfrm>
            <a:off x="5423916" y="3558384"/>
            <a:ext cx="1344168" cy="7680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Decision trees</a:t>
            </a:r>
          </a:p>
        </p:txBody>
      </p:sp>
      <p:sp>
        <p:nvSpPr>
          <p:cNvPr id="8" name="Rectangle 7">
            <a:extLst>
              <a:ext uri="{FF2B5EF4-FFF2-40B4-BE49-F238E27FC236}">
                <a16:creationId xmlns:a16="http://schemas.microsoft.com/office/drawing/2014/main" id="{DCA4D65E-928A-469C-939B-F75AAEF30596}"/>
              </a:ext>
            </a:extLst>
          </p:cNvPr>
          <p:cNvSpPr/>
          <p:nvPr/>
        </p:nvSpPr>
        <p:spPr>
          <a:xfrm>
            <a:off x="7493505" y="3548784"/>
            <a:ext cx="1618488" cy="7680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Random forest classifier</a:t>
            </a:r>
          </a:p>
        </p:txBody>
      </p:sp>
      <p:sp>
        <p:nvSpPr>
          <p:cNvPr id="9" name="Rectangle 8">
            <a:extLst>
              <a:ext uri="{FF2B5EF4-FFF2-40B4-BE49-F238E27FC236}">
                <a16:creationId xmlns:a16="http://schemas.microsoft.com/office/drawing/2014/main" id="{09E74198-6422-4ECC-BB96-2DEEA4A7A32F}"/>
              </a:ext>
            </a:extLst>
          </p:cNvPr>
          <p:cNvSpPr/>
          <p:nvPr/>
        </p:nvSpPr>
        <p:spPr>
          <a:xfrm>
            <a:off x="9837414" y="3548784"/>
            <a:ext cx="1618488" cy="76809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Neural networks</a:t>
            </a:r>
          </a:p>
        </p:txBody>
      </p:sp>
      <p:cxnSp>
        <p:nvCxnSpPr>
          <p:cNvPr id="16" name="Straight Connector 15">
            <a:extLst>
              <a:ext uri="{FF2B5EF4-FFF2-40B4-BE49-F238E27FC236}">
                <a16:creationId xmlns:a16="http://schemas.microsoft.com/office/drawing/2014/main" id="{4E2F15AF-37B9-414B-AEF0-CD964FEF234E}"/>
              </a:ext>
            </a:extLst>
          </p:cNvPr>
          <p:cNvCxnSpPr>
            <a:stCxn id="4" idx="2"/>
            <a:endCxn id="7" idx="0"/>
          </p:cNvCxnSpPr>
          <p:nvPr/>
        </p:nvCxnSpPr>
        <p:spPr>
          <a:xfrm>
            <a:off x="6096000" y="2709138"/>
            <a:ext cx="0" cy="849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C6AC50D6-7BAC-42C4-B9C2-E7F12E8CA7C4}"/>
              </a:ext>
            </a:extLst>
          </p:cNvPr>
          <p:cNvCxnSpPr>
            <a:stCxn id="5" idx="0"/>
          </p:cNvCxnSpPr>
          <p:nvPr/>
        </p:nvCxnSpPr>
        <p:spPr>
          <a:xfrm rot="5400000" flipH="1" flipV="1">
            <a:off x="3608360" y="1070744"/>
            <a:ext cx="424623" cy="455065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AF8874F2-5301-40B4-A23F-BB7D0C10FAA9}"/>
              </a:ext>
            </a:extLst>
          </p:cNvPr>
          <p:cNvCxnSpPr>
            <a:stCxn id="9" idx="0"/>
          </p:cNvCxnSpPr>
          <p:nvPr/>
        </p:nvCxnSpPr>
        <p:spPr>
          <a:xfrm rot="16200000" flipV="1">
            <a:off x="8163818" y="1065944"/>
            <a:ext cx="415023" cy="455065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BBC876F-89B9-4F54-92E6-A48C57791A13}"/>
              </a:ext>
            </a:extLst>
          </p:cNvPr>
          <p:cNvCxnSpPr>
            <a:stCxn id="6" idx="0"/>
          </p:cNvCxnSpPr>
          <p:nvPr/>
        </p:nvCxnSpPr>
        <p:spPr>
          <a:xfrm flipV="1">
            <a:off x="3889251" y="3133761"/>
            <a:ext cx="0" cy="424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7C205D1-AC0D-4E77-9488-C93A95CDF8D4}"/>
              </a:ext>
            </a:extLst>
          </p:cNvPr>
          <p:cNvCxnSpPr>
            <a:stCxn id="8" idx="0"/>
          </p:cNvCxnSpPr>
          <p:nvPr/>
        </p:nvCxnSpPr>
        <p:spPr>
          <a:xfrm flipV="1">
            <a:off x="8302749" y="3133761"/>
            <a:ext cx="0" cy="415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32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C4D8-7AEB-404D-A899-970072B04F37}"/>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2D6CDC43-D8EB-4502-8C68-4308CCFDEC57}"/>
              </a:ext>
            </a:extLst>
          </p:cNvPr>
          <p:cNvSpPr>
            <a:spLocks noGrp="1"/>
          </p:cNvSpPr>
          <p:nvPr>
            <p:ph idx="1"/>
          </p:nvPr>
        </p:nvSpPr>
        <p:spPr>
          <a:xfrm>
            <a:off x="1066800" y="2014194"/>
            <a:ext cx="10058400" cy="3849624"/>
          </a:xfrm>
        </p:spPr>
        <p:txBody>
          <a:bodyPr/>
          <a:lstStyle/>
          <a:p>
            <a:pPr marL="0" indent="0">
              <a:buNone/>
            </a:pPr>
            <a:r>
              <a:rPr lang="en-US" dirty="0"/>
              <a:t>Data</a:t>
            </a:r>
          </a:p>
          <a:p>
            <a:pPr marL="0" indent="0">
              <a:buNone/>
            </a:pPr>
            <a:r>
              <a:rPr lang="en-US" dirty="0"/>
              <a:t>It contains only numerical input variables which are the result of a PCA transformation.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and feature 'Class' is the response variable and it takes value 1 in case of fraud and 0 otherwise.</a:t>
            </a:r>
          </a:p>
        </p:txBody>
      </p:sp>
      <p:pic>
        <p:nvPicPr>
          <p:cNvPr id="5" name="Picture 4">
            <a:extLst>
              <a:ext uri="{FF2B5EF4-FFF2-40B4-BE49-F238E27FC236}">
                <a16:creationId xmlns:a16="http://schemas.microsoft.com/office/drawing/2014/main" id="{52B0F246-0735-4AC7-A415-F791EFB3C550}"/>
              </a:ext>
            </a:extLst>
          </p:cNvPr>
          <p:cNvPicPr>
            <a:picLocks noChangeAspect="1"/>
          </p:cNvPicPr>
          <p:nvPr/>
        </p:nvPicPr>
        <p:blipFill>
          <a:blip r:embed="rId2"/>
          <a:stretch>
            <a:fillRect/>
          </a:stretch>
        </p:blipFill>
        <p:spPr>
          <a:xfrm>
            <a:off x="1161288" y="3815771"/>
            <a:ext cx="6117551" cy="2399635"/>
          </a:xfrm>
          <a:prstGeom prst="rect">
            <a:avLst/>
          </a:prstGeom>
        </p:spPr>
      </p:pic>
    </p:spTree>
    <p:extLst>
      <p:ext uri="{BB962C8B-B14F-4D97-AF65-F5344CB8AC3E}">
        <p14:creationId xmlns:p14="http://schemas.microsoft.com/office/powerpoint/2010/main" val="300505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C4D8-7AEB-404D-A899-970072B04F37}"/>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2D6CDC43-D8EB-4502-8C68-4308CCFDEC57}"/>
              </a:ext>
            </a:extLst>
          </p:cNvPr>
          <p:cNvSpPr>
            <a:spLocks noGrp="1"/>
          </p:cNvSpPr>
          <p:nvPr>
            <p:ph idx="1"/>
          </p:nvPr>
        </p:nvSpPr>
        <p:spPr>
          <a:xfrm>
            <a:off x="1066800" y="2014194"/>
            <a:ext cx="10058400" cy="3849624"/>
          </a:xfrm>
        </p:spPr>
        <p:txBody>
          <a:bodyPr/>
          <a:lstStyle/>
          <a:p>
            <a:pPr marL="0" indent="0">
              <a:buNone/>
            </a:pPr>
            <a:r>
              <a:rPr lang="en-US" dirty="0"/>
              <a:t>Features available in the dataset</a:t>
            </a:r>
          </a:p>
        </p:txBody>
      </p:sp>
      <p:pic>
        <p:nvPicPr>
          <p:cNvPr id="6" name="Picture 5">
            <a:extLst>
              <a:ext uri="{FF2B5EF4-FFF2-40B4-BE49-F238E27FC236}">
                <a16:creationId xmlns:a16="http://schemas.microsoft.com/office/drawing/2014/main" id="{81719B7B-E4D3-45F8-975A-2DB4A25E8CA8}"/>
              </a:ext>
            </a:extLst>
          </p:cNvPr>
          <p:cNvPicPr>
            <a:picLocks noChangeAspect="1"/>
          </p:cNvPicPr>
          <p:nvPr/>
        </p:nvPicPr>
        <p:blipFill>
          <a:blip r:embed="rId2"/>
          <a:stretch>
            <a:fillRect/>
          </a:stretch>
        </p:blipFill>
        <p:spPr>
          <a:xfrm>
            <a:off x="1170812" y="2368676"/>
            <a:ext cx="3202251" cy="3846729"/>
          </a:xfrm>
          <a:prstGeom prst="rect">
            <a:avLst/>
          </a:prstGeom>
        </p:spPr>
      </p:pic>
      <p:pic>
        <p:nvPicPr>
          <p:cNvPr id="7" name="Picture 6">
            <a:extLst>
              <a:ext uri="{FF2B5EF4-FFF2-40B4-BE49-F238E27FC236}">
                <a16:creationId xmlns:a16="http://schemas.microsoft.com/office/drawing/2014/main" id="{EDFBD293-3BDA-472A-9061-75AD707F68D5}"/>
              </a:ext>
            </a:extLst>
          </p:cNvPr>
          <p:cNvPicPr>
            <a:picLocks noChangeAspect="1"/>
          </p:cNvPicPr>
          <p:nvPr/>
        </p:nvPicPr>
        <p:blipFill>
          <a:blip r:embed="rId3"/>
          <a:stretch>
            <a:fillRect/>
          </a:stretch>
        </p:blipFill>
        <p:spPr>
          <a:xfrm>
            <a:off x="4785741" y="2368676"/>
            <a:ext cx="2868627" cy="3172588"/>
          </a:xfrm>
          <a:prstGeom prst="rect">
            <a:avLst/>
          </a:prstGeom>
        </p:spPr>
      </p:pic>
    </p:spTree>
    <p:extLst>
      <p:ext uri="{BB962C8B-B14F-4D97-AF65-F5344CB8AC3E}">
        <p14:creationId xmlns:p14="http://schemas.microsoft.com/office/powerpoint/2010/main" val="3073584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C4D8-7AEB-404D-A899-970072B04F37}"/>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2D6CDC43-D8EB-4502-8C68-4308CCFDEC57}"/>
              </a:ext>
            </a:extLst>
          </p:cNvPr>
          <p:cNvSpPr>
            <a:spLocks noGrp="1"/>
          </p:cNvSpPr>
          <p:nvPr>
            <p:ph idx="1"/>
          </p:nvPr>
        </p:nvSpPr>
        <p:spPr>
          <a:xfrm>
            <a:off x="1066800" y="2014194"/>
            <a:ext cx="10058400" cy="354102"/>
          </a:xfrm>
        </p:spPr>
        <p:txBody>
          <a:bodyPr/>
          <a:lstStyle/>
          <a:p>
            <a:pPr marL="0" indent="0">
              <a:buNone/>
            </a:pPr>
            <a:r>
              <a:rPr lang="en-US" dirty="0"/>
              <a:t>Calculate fraud and non fraud ratio and visualization the data </a:t>
            </a:r>
          </a:p>
        </p:txBody>
      </p:sp>
      <p:pic>
        <p:nvPicPr>
          <p:cNvPr id="4" name="Picture 3">
            <a:extLst>
              <a:ext uri="{FF2B5EF4-FFF2-40B4-BE49-F238E27FC236}">
                <a16:creationId xmlns:a16="http://schemas.microsoft.com/office/drawing/2014/main" id="{92F9A6D8-1EAC-4F96-8975-587ACE042A1B}"/>
              </a:ext>
            </a:extLst>
          </p:cNvPr>
          <p:cNvPicPr>
            <a:picLocks noChangeAspect="1"/>
          </p:cNvPicPr>
          <p:nvPr/>
        </p:nvPicPr>
        <p:blipFill>
          <a:blip r:embed="rId2"/>
          <a:stretch>
            <a:fillRect/>
          </a:stretch>
        </p:blipFill>
        <p:spPr>
          <a:xfrm>
            <a:off x="1066800" y="2966692"/>
            <a:ext cx="3039430" cy="2475511"/>
          </a:xfrm>
          <a:prstGeom prst="rect">
            <a:avLst/>
          </a:prstGeom>
        </p:spPr>
      </p:pic>
      <p:pic>
        <p:nvPicPr>
          <p:cNvPr id="8" name="Picture 7">
            <a:extLst>
              <a:ext uri="{FF2B5EF4-FFF2-40B4-BE49-F238E27FC236}">
                <a16:creationId xmlns:a16="http://schemas.microsoft.com/office/drawing/2014/main" id="{F00279B5-45AA-4DDE-A034-0101C3F03415}"/>
              </a:ext>
            </a:extLst>
          </p:cNvPr>
          <p:cNvPicPr>
            <a:picLocks noChangeAspect="1"/>
          </p:cNvPicPr>
          <p:nvPr/>
        </p:nvPicPr>
        <p:blipFill>
          <a:blip r:embed="rId3"/>
          <a:stretch>
            <a:fillRect/>
          </a:stretch>
        </p:blipFill>
        <p:spPr>
          <a:xfrm>
            <a:off x="4738116" y="2648444"/>
            <a:ext cx="4617088" cy="3112008"/>
          </a:xfrm>
          <a:prstGeom prst="rect">
            <a:avLst/>
          </a:prstGeom>
        </p:spPr>
      </p:pic>
    </p:spTree>
    <p:extLst>
      <p:ext uri="{BB962C8B-B14F-4D97-AF65-F5344CB8AC3E}">
        <p14:creationId xmlns:p14="http://schemas.microsoft.com/office/powerpoint/2010/main" val="3332595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{0517F795-8F45-4B0D-99E0-BD5E1DB415D8}tf78438558_win32</Template>
  <TotalTime>669</TotalTime>
  <Words>827</Words>
  <Application>Microsoft Office PowerPoint</Application>
  <PresentationFormat>Widescreen</PresentationFormat>
  <Paragraphs>80</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Century Gothic</vt:lpstr>
      <vt:lpstr>Garamond</vt:lpstr>
      <vt:lpstr>SavonVTI</vt:lpstr>
      <vt:lpstr>Credit Card Fraud Analytics using ml</vt:lpstr>
      <vt:lpstr>What is fraud analytics?</vt:lpstr>
      <vt:lpstr>Why fraud analytics?</vt:lpstr>
      <vt:lpstr>How companies deal with fraud?</vt:lpstr>
      <vt:lpstr>Problem Statement</vt:lpstr>
      <vt:lpstr>Techniques use:</vt:lpstr>
      <vt:lpstr>Exploratory analysis</vt:lpstr>
      <vt:lpstr>Exploratory analysis</vt:lpstr>
      <vt:lpstr>Exploratory analysis</vt:lpstr>
      <vt:lpstr>Preparing data</vt:lpstr>
      <vt:lpstr>Preparing data</vt:lpstr>
      <vt:lpstr>How to deal with highly imbalanced data?</vt:lpstr>
      <vt:lpstr>Undersampling</vt:lpstr>
      <vt:lpstr>Oversampling</vt:lpstr>
      <vt:lpstr>SMOTE (Synthetic Minority Oversampling TEchnique)</vt:lpstr>
      <vt:lpstr>SMOTE (Synthetic Minority Oversampling TEchnique)</vt:lpstr>
      <vt:lpstr>SMOTE (Synthetic Minority Oversampling TEchnique)</vt:lpstr>
      <vt:lpstr>Ways to catch fraudsters</vt:lpstr>
      <vt:lpstr>Traditional way</vt:lpstr>
      <vt:lpstr>Traditional way </vt:lpstr>
      <vt:lpstr>Traditional way </vt:lpstr>
      <vt:lpstr>Classification methods</vt:lpstr>
      <vt:lpstr>Logistic regression</vt:lpstr>
      <vt:lpstr>Logistic regression</vt:lpstr>
      <vt:lpstr>Logistic regression combined with SMOTE &amp; pipeline</vt:lpstr>
      <vt:lpstr>Logistic regression combined with SMOTE &amp; pipeline</vt:lpstr>
      <vt:lpstr>Random forest classifier</vt:lpstr>
      <vt:lpstr>Random forest classifier</vt:lpstr>
      <vt:lpstr>Random forest classifier optimized hyperparameters</vt:lpstr>
      <vt:lpstr>Decision Tree Classifier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Analytics</dc:title>
  <dc:creator>User</dc:creator>
  <cp:lastModifiedBy>User</cp:lastModifiedBy>
  <cp:revision>41</cp:revision>
  <dcterms:created xsi:type="dcterms:W3CDTF">2021-10-17T06:32:19Z</dcterms:created>
  <dcterms:modified xsi:type="dcterms:W3CDTF">2021-12-05T07:08:08Z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