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19"/>
    <a:srgbClr val="DB4437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7" autoAdjust="0"/>
    <p:restoredTop sz="94660"/>
  </p:normalViewPr>
  <p:slideViewPr>
    <p:cSldViewPr snapToGrid="0">
      <p:cViewPr>
        <p:scale>
          <a:sx n="75" d="100"/>
          <a:sy n="75" d="100"/>
        </p:scale>
        <p:origin x="149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AD2C-F6EB-4DDA-99BD-2B5B0F6BD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C28C1-E194-4521-8878-61B711B56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E27F-0E16-4F20-8408-350D77EE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C5C-8149-4EA1-9146-D215138AD06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C20F-ECAE-4592-A180-E71F71D5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4BB1-EE0A-4DB9-8453-5A6D494F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9358-E0C8-478B-A797-87EFE7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7EFD-FAAA-4AE9-A019-8A296EBB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C2092-2262-43E7-B032-BF2C3E285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A871-32A7-4F4C-B709-69411C63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C5C-8149-4EA1-9146-D215138AD06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0430A-4868-4C1E-BE5B-A1DDB663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1EB1-2BBE-4C41-A18E-FF89A4DF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9358-E0C8-478B-A797-87EFE7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EAA88-B461-4547-911F-3A420553F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C602E-149A-422F-B326-DF0A581F4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273E0-BD9E-4F05-B592-CE1F688A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C5C-8149-4EA1-9146-D215138AD06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D8F94-CC1B-4D66-8403-5AA97155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05E6-CEEE-4189-A493-86A704FC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9358-E0C8-478B-A797-87EFE7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A5BC-0C56-42DF-87C5-A364D52A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259E-DAE8-4E05-89E0-024BE391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0B7B-AB12-4C9B-A062-2C1A4A77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C5C-8149-4EA1-9146-D215138AD06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4B20-3BD4-401B-944A-153F4497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7FD2-A7C0-44A6-844F-3A7BCE7A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9358-E0C8-478B-A797-87EFE7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4258-C450-4E94-9E13-54D3A0BB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AF311-210E-49B3-90BB-3D446704D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0006-A936-4D93-98B9-C31E3C45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C5C-8149-4EA1-9146-D215138AD06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5B5A1-846F-473E-8BE9-62A2A4F4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E5E0-6F51-4DB5-A9CD-5FFEF415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9358-E0C8-478B-A797-87EFE7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DAB0-BDED-492D-BADB-A7FC6FDD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BE33-FCC7-41A5-A5EB-CCDCA2C7F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EFAB6-42D0-4EC7-892A-A6B16B615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7AEFC-0539-44D6-9B08-534494AC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C5C-8149-4EA1-9146-D215138AD06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C3247-7283-4F2B-A11E-18AF8CFA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E60C0-BAEF-46BC-AF1E-EF93D026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9358-E0C8-478B-A797-87EFE7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BD9A-69C4-41D6-99E0-BA716AEA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0B33C-175F-41B2-AC3B-AD68D756B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F8370-92FB-4FB5-80C5-40186CB4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24646-9112-42C1-BB5F-220A04CE3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60D9B-D149-4A93-BFC2-93D294E0C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3B955-E70E-4083-BA0B-9C59556D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C5C-8149-4EA1-9146-D215138AD06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887EC-8D20-4A12-99F7-09354A34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63EC6-B37A-43DA-AE0B-DFCB77A1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9358-E0C8-478B-A797-87EFE7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8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7BFF-E703-4750-B26D-5A79B800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515A3-6BBE-477F-A4CB-63EB7576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C5C-8149-4EA1-9146-D215138AD06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1583-39CD-4E1C-8880-EBFD7465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4AD29-1DDD-4CB6-9535-34B87FDF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9358-E0C8-478B-A797-87EFE7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8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1BCA6-61FA-4333-ABA6-71056BC5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C5C-8149-4EA1-9146-D215138AD06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9000A-0711-45A8-8AC7-F5E6C6AA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8746A-C6C1-4B49-A2E8-7FB0F724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9358-E0C8-478B-A797-87EFE7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1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2843-A715-4068-B138-1815964A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B3EB-DB48-4E0F-A80E-9828A4439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DE534-8909-4FD3-B943-E18605E61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21194-9EC0-4858-A60C-A0F0785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C5C-8149-4EA1-9146-D215138AD06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C77BD-59B1-4DA5-B87B-63BEF4F5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7E75D-DB3F-4CB9-9D2E-59FDB5F4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9358-E0C8-478B-A797-87EFE7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BF3A-BD4C-46C9-80FB-05D5B21F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C3E89-B0F7-4153-9973-4034A2782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9BD6D-A5D7-4F72-A743-86188643A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486A7-B567-470A-95C5-80132E4D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4C5C-8149-4EA1-9146-D215138AD06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F7DC0-2E3B-4309-A672-427EF8A5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9AFFC-22A1-4016-99FC-6A1A64AE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9358-E0C8-478B-A797-87EFE7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0E959-B584-4C1E-BA9F-ED892E7A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98237-0007-42A3-A754-60AC66403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0FCC4-6867-41A4-A562-8656876D6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4C5C-8149-4EA1-9146-D215138AD06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3ECDF-1A47-44C2-9888-5BF1FB79B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85FC-FC4B-4EE2-98D2-24BB61DC0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9358-E0C8-478B-A797-87EFE7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stacart.com/" TargetMode="External"/><Relationship Id="rId4" Type="http://schemas.openxmlformats.org/officeDocument/2006/relationships/hyperlink" Target="https://www.kaggle.com/c/instacart-market-basket-analysis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1EF9A-52CE-469B-A87F-991DD0790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 b="778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66BB73-56C5-412C-9125-841B8D9EAEF6}"/>
              </a:ext>
            </a:extLst>
          </p:cNvPr>
          <p:cNvSpPr txBox="1"/>
          <p:nvPr/>
        </p:nvSpPr>
        <p:spPr>
          <a:xfrm>
            <a:off x="475488" y="521208"/>
            <a:ext cx="4142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Data Warehouse with 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b="1" dirty="0">
                <a:solidFill>
                  <a:srgbClr val="FFC8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2C753-99B4-41E6-B467-8A454707F4E8}"/>
              </a:ext>
            </a:extLst>
          </p:cNvPr>
          <p:cNvSpPr txBox="1"/>
          <p:nvPr/>
        </p:nvSpPr>
        <p:spPr>
          <a:xfrm>
            <a:off x="475488" y="5852180"/>
            <a:ext cx="482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Prepared by: Darshana Dahanayake 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Index : FGS/MDA/2021/030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83740B-A5F0-41B7-B883-32DB2282D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2B117E-3C48-4FDD-BD92-9078872817FF}"/>
              </a:ext>
            </a:extLst>
          </p:cNvPr>
          <p:cNvSpPr txBox="1"/>
          <p:nvPr/>
        </p:nvSpPr>
        <p:spPr>
          <a:xfrm>
            <a:off x="5024232" y="4736592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800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66BB73-56C5-412C-9125-841B8D9EAEF6}"/>
              </a:ext>
            </a:extLst>
          </p:cNvPr>
          <p:cNvSpPr txBox="1"/>
          <p:nvPr/>
        </p:nvSpPr>
        <p:spPr>
          <a:xfrm>
            <a:off x="475488" y="521208"/>
            <a:ext cx="801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Google Big Query?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99649-A922-492E-9497-45034AC61E06}"/>
              </a:ext>
            </a:extLst>
          </p:cNvPr>
          <p:cNvSpPr/>
          <p:nvPr/>
        </p:nvSpPr>
        <p:spPr>
          <a:xfrm>
            <a:off x="256032" y="512064"/>
            <a:ext cx="219456" cy="71501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ACCB4-4C5E-4D85-9879-5C8534E06BAA}"/>
              </a:ext>
            </a:extLst>
          </p:cNvPr>
          <p:cNvSpPr txBox="1"/>
          <p:nvPr/>
        </p:nvSpPr>
        <p:spPr>
          <a:xfrm>
            <a:off x="475488" y="1463040"/>
            <a:ext cx="5620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“BigQuery is fully-managed and cloud-based interactive Data Analytics as a Service (</a:t>
            </a:r>
            <a:r>
              <a:rPr lang="en-US" dirty="0" err="1"/>
              <a:t>DAaaS</a:t>
            </a:r>
            <a:r>
              <a:rPr lang="en-US" dirty="0"/>
              <a:t>) for massive datasets.”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FBD08-D9F3-4CA0-81E0-70E8A38DE2B7}"/>
              </a:ext>
            </a:extLst>
          </p:cNvPr>
          <p:cNvSpPr txBox="1"/>
          <p:nvPr/>
        </p:nvSpPr>
        <p:spPr>
          <a:xfrm>
            <a:off x="475488" y="2345329"/>
            <a:ext cx="5620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285F4"/>
              </a:buClr>
              <a:buFont typeface="Arial" panose="020B0604020202020204" pitchFamily="34" charset="0"/>
              <a:buChar char="•"/>
            </a:pPr>
            <a:r>
              <a:rPr lang="en-US" dirty="0"/>
              <a:t>Service for interactive analysis for massive datasets (peta-byte)</a:t>
            </a:r>
          </a:p>
          <a:p>
            <a:pPr marL="742950" lvl="1" indent="-285750">
              <a:buClr>
                <a:srgbClr val="DB4437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Query billions of rows: second to write, second to return</a:t>
            </a:r>
          </a:p>
          <a:p>
            <a:pPr marL="742950" lvl="1" indent="-285750">
              <a:buClr>
                <a:srgbClr val="DB4437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Uses a SQL style query syntax</a:t>
            </a:r>
          </a:p>
          <a:p>
            <a:pPr marL="742950" lvl="1" indent="-285750">
              <a:buClr>
                <a:srgbClr val="DB4437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It’s a service, accessed by a RESTful API</a:t>
            </a:r>
          </a:p>
          <a:p>
            <a:pPr marL="285750" indent="-285750">
              <a:buClr>
                <a:srgbClr val="4285F4"/>
              </a:buClr>
              <a:buFont typeface="Arial" panose="020B0604020202020204" pitchFamily="34" charset="0"/>
              <a:buChar char="•"/>
            </a:pPr>
            <a:r>
              <a:rPr lang="en-US" dirty="0"/>
              <a:t>Reliable and secured</a:t>
            </a:r>
          </a:p>
          <a:p>
            <a:pPr marL="742950" lvl="1" indent="-285750">
              <a:buClr>
                <a:srgbClr val="DB4437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Data is fully encrypted. </a:t>
            </a:r>
            <a:r>
              <a:rPr lang="en-US" sz="1400" dirty="0" err="1"/>
              <a:t>Goolge</a:t>
            </a:r>
            <a:r>
              <a:rPr lang="en-US" sz="1400" dirty="0"/>
              <a:t> managed keys or customer keys</a:t>
            </a:r>
          </a:p>
          <a:p>
            <a:pPr marL="742950" lvl="1" indent="-285750">
              <a:buClr>
                <a:srgbClr val="DB4437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Secured through Access Control List</a:t>
            </a:r>
          </a:p>
          <a:p>
            <a:pPr marL="742950" lvl="1" indent="-285750">
              <a:buClr>
                <a:srgbClr val="DB4437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Replicated across multiple sites </a:t>
            </a:r>
          </a:p>
          <a:p>
            <a:pPr marL="285750" indent="-285750">
              <a:buClr>
                <a:srgbClr val="4285F4"/>
              </a:buClr>
              <a:buFont typeface="Arial" panose="020B0604020202020204" pitchFamily="34" charset="0"/>
              <a:buChar char="•"/>
            </a:pPr>
            <a:r>
              <a:rPr lang="en-US" dirty="0"/>
              <a:t>Scalable</a:t>
            </a:r>
          </a:p>
          <a:p>
            <a:pPr marL="742950" lvl="1" indent="-285750">
              <a:buClr>
                <a:srgbClr val="DB4437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Store hundreds of peta-bytes, exabytes</a:t>
            </a:r>
          </a:p>
          <a:p>
            <a:pPr marL="742950" lvl="1" indent="-285750">
              <a:buClr>
                <a:srgbClr val="DB4437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Pay as you go</a:t>
            </a:r>
          </a:p>
          <a:p>
            <a:pPr marL="285750" indent="-285750">
              <a:buClr>
                <a:srgbClr val="4285F4"/>
              </a:buClr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742950" lvl="1" indent="-285750">
              <a:buClr>
                <a:srgbClr val="DB4437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Run ad hoc queries on multi-petabyte datasets in seconds</a:t>
            </a:r>
          </a:p>
          <a:p>
            <a:pPr marL="285750" indent="-285750">
              <a:buClr>
                <a:srgbClr val="4285F4"/>
              </a:buClr>
              <a:buFont typeface="Arial" panose="020B0604020202020204" pitchFamily="34" charset="0"/>
              <a:buChar char="•"/>
            </a:pPr>
            <a:r>
              <a:rPr lang="en-US" dirty="0"/>
              <a:t>Real time and Streaming data</a:t>
            </a:r>
          </a:p>
          <a:p>
            <a:pPr marL="285750" indent="-285750">
              <a:buClr>
                <a:srgbClr val="4285F4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95A69-ED9B-4568-B1B1-12839162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37" y="1463040"/>
            <a:ext cx="50577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9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66BB73-56C5-412C-9125-841B8D9EAEF6}"/>
              </a:ext>
            </a:extLst>
          </p:cNvPr>
          <p:cNvSpPr txBox="1"/>
          <p:nvPr/>
        </p:nvSpPr>
        <p:spPr>
          <a:xfrm>
            <a:off x="475488" y="521208"/>
            <a:ext cx="801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Big Query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99649-A922-492E-9497-45034AC61E06}"/>
              </a:ext>
            </a:extLst>
          </p:cNvPr>
          <p:cNvSpPr/>
          <p:nvPr/>
        </p:nvSpPr>
        <p:spPr>
          <a:xfrm>
            <a:off x="256032" y="512064"/>
            <a:ext cx="219456" cy="715018"/>
          </a:xfrm>
          <a:prstGeom prst="rect">
            <a:avLst/>
          </a:prstGeom>
          <a:solidFill>
            <a:srgbClr val="DB4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ACCB4-4C5E-4D85-9879-5C8534E06BAA}"/>
              </a:ext>
            </a:extLst>
          </p:cNvPr>
          <p:cNvSpPr txBox="1"/>
          <p:nvPr/>
        </p:nvSpPr>
        <p:spPr>
          <a:xfrm>
            <a:off x="475488" y="1463040"/>
            <a:ext cx="562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FBD08-D9F3-4CA0-81E0-70E8A38DE2B7}"/>
              </a:ext>
            </a:extLst>
          </p:cNvPr>
          <p:cNvSpPr txBox="1"/>
          <p:nvPr/>
        </p:nvSpPr>
        <p:spPr>
          <a:xfrm>
            <a:off x="475488" y="2175168"/>
            <a:ext cx="562051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4A000"/>
              </a:buClr>
              <a:buFont typeface="Arial" panose="020B0604020202020204" pitchFamily="34" charset="0"/>
              <a:buChar char="•"/>
            </a:pPr>
            <a:r>
              <a:rPr lang="en-US" dirty="0"/>
              <a:t>Root server:</a:t>
            </a:r>
          </a:p>
          <a:p>
            <a:pPr marL="742950" lvl="1" indent="-285750">
              <a:buClr>
                <a:srgbClr val="0F9D58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Receive query + table meta data</a:t>
            </a:r>
          </a:p>
          <a:p>
            <a:pPr marL="742950" lvl="1" indent="-285750">
              <a:buClr>
                <a:srgbClr val="0F9D58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Rewrites the queries</a:t>
            </a:r>
          </a:p>
          <a:p>
            <a:pPr marL="742950" lvl="1" indent="-285750">
              <a:buClr>
                <a:srgbClr val="0F9D58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Send queries to the next level</a:t>
            </a:r>
          </a:p>
          <a:p>
            <a:pPr marL="742950" lvl="1" indent="-285750">
              <a:buClr>
                <a:srgbClr val="0F9D58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Return final query results</a:t>
            </a:r>
          </a:p>
          <a:p>
            <a:pPr marL="285750" indent="-285750">
              <a:buClr>
                <a:srgbClr val="F4A000"/>
              </a:buClr>
              <a:buFont typeface="Arial" panose="020B0604020202020204" pitchFamily="34" charset="0"/>
              <a:buChar char="•"/>
            </a:pPr>
            <a:r>
              <a:rPr lang="en-US" dirty="0"/>
              <a:t>Intermediate servers:</a:t>
            </a:r>
          </a:p>
          <a:p>
            <a:pPr marL="742950" lvl="1" indent="-285750">
              <a:buClr>
                <a:srgbClr val="0F9D58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Similar steps</a:t>
            </a:r>
          </a:p>
          <a:p>
            <a:pPr marL="742950" lvl="1" indent="-285750">
              <a:buClr>
                <a:srgbClr val="0F9D58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Parallel partial aggregation</a:t>
            </a:r>
          </a:p>
          <a:p>
            <a:pPr marL="285750" indent="-285750">
              <a:buClr>
                <a:srgbClr val="F4A000"/>
              </a:buClr>
              <a:buFont typeface="Arial" panose="020B0604020202020204" pitchFamily="34" charset="0"/>
              <a:buChar char="•"/>
            </a:pPr>
            <a:r>
              <a:rPr lang="en-US" dirty="0"/>
              <a:t>Leaf servers:</a:t>
            </a:r>
          </a:p>
          <a:p>
            <a:pPr marL="742950" lvl="1" indent="-285750">
              <a:buClr>
                <a:srgbClr val="0F9D58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Actual  scan(parts) of the table</a:t>
            </a:r>
          </a:p>
          <a:p>
            <a:pPr marL="742950" lvl="1" indent="-285750">
              <a:buClr>
                <a:srgbClr val="0F9D58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Send data to intermediate servers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0309D-8E76-4878-B23A-40ABE4E0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7082"/>
            <a:ext cx="4539948" cy="509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7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66BB73-56C5-412C-9125-841B8D9EAEF6}"/>
              </a:ext>
            </a:extLst>
          </p:cNvPr>
          <p:cNvSpPr txBox="1"/>
          <p:nvPr/>
        </p:nvSpPr>
        <p:spPr>
          <a:xfrm>
            <a:off x="475488" y="521208"/>
            <a:ext cx="801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MDA MDAN 54053 - Use Case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99649-A922-492E-9497-45034AC61E06}"/>
              </a:ext>
            </a:extLst>
          </p:cNvPr>
          <p:cNvSpPr/>
          <p:nvPr/>
        </p:nvSpPr>
        <p:spPr>
          <a:xfrm>
            <a:off x="256032" y="512064"/>
            <a:ext cx="219456" cy="715018"/>
          </a:xfrm>
          <a:prstGeom prst="rect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ACCB4-4C5E-4D85-9879-5C8534E06BAA}"/>
              </a:ext>
            </a:extLst>
          </p:cNvPr>
          <p:cNvSpPr txBox="1"/>
          <p:nvPr/>
        </p:nvSpPr>
        <p:spPr>
          <a:xfrm>
            <a:off x="475488" y="1463040"/>
            <a:ext cx="5620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Instacart market basket analysis public dataset from </a:t>
            </a:r>
            <a:r>
              <a:rPr lang="en-US" dirty="0">
                <a:solidFill>
                  <a:srgbClr val="00B0F0"/>
                </a:solidFill>
              </a:rPr>
              <a:t>Kaggle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FBD08-D9F3-4CA0-81E0-70E8A38DE2B7}"/>
              </a:ext>
            </a:extLst>
          </p:cNvPr>
          <p:cNvSpPr txBox="1"/>
          <p:nvPr/>
        </p:nvSpPr>
        <p:spPr>
          <a:xfrm>
            <a:off x="475488" y="2175168"/>
            <a:ext cx="5620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4A00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dataset is anonymized and contains a sample of over 3 million grocery orders from more than 200,000 Instacart users. For each user, Instacart provide between 4 and 100 of their orders, with the sequence of products purchased in each order. We also provide the week and hour of day the order was placed, and a relative measure of time between orders.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CBFF6-A586-4DF5-B445-93DE32F5E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6" t="10937" r="12953"/>
          <a:stretch/>
        </p:blipFill>
        <p:spPr>
          <a:xfrm>
            <a:off x="6315454" y="1093615"/>
            <a:ext cx="5081834" cy="2810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3F305-CC0B-47CD-9B69-BA6BF787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54" y="4076169"/>
            <a:ext cx="5081834" cy="25409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FC8799-8533-4DD5-954E-8F2188EE97D4}"/>
              </a:ext>
            </a:extLst>
          </p:cNvPr>
          <p:cNvSpPr txBox="1"/>
          <p:nvPr/>
        </p:nvSpPr>
        <p:spPr>
          <a:xfrm>
            <a:off x="475488" y="3676060"/>
            <a:ext cx="562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</a:t>
            </a:r>
          </a:p>
          <a:p>
            <a:r>
              <a:rPr lang="en-US" sz="1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https://www.kaggle.com/c/instacart-market-basket-analysis/data</a:t>
            </a:r>
            <a:endParaRPr lang="en-US" sz="1400" dirty="0">
              <a:solidFill>
                <a:srgbClr val="00B0F0"/>
              </a:solidFill>
            </a:endParaRPr>
          </a:p>
          <a:p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https://www.instacart.com/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66BB73-56C5-412C-9125-841B8D9EAEF6}"/>
              </a:ext>
            </a:extLst>
          </p:cNvPr>
          <p:cNvSpPr txBox="1"/>
          <p:nvPr/>
        </p:nvSpPr>
        <p:spPr>
          <a:xfrm>
            <a:off x="475488" y="521208"/>
            <a:ext cx="801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Warehouse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99649-A922-492E-9497-45034AC61E06}"/>
              </a:ext>
            </a:extLst>
          </p:cNvPr>
          <p:cNvSpPr/>
          <p:nvPr/>
        </p:nvSpPr>
        <p:spPr>
          <a:xfrm>
            <a:off x="256032" y="512064"/>
            <a:ext cx="219456" cy="7150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ACCB4-4C5E-4D85-9879-5C8534E06BAA}"/>
              </a:ext>
            </a:extLst>
          </p:cNvPr>
          <p:cNvSpPr txBox="1"/>
          <p:nvPr/>
        </p:nvSpPr>
        <p:spPr>
          <a:xfrm>
            <a:off x="475488" y="1463040"/>
            <a:ext cx="562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Topology - Star schema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E677DF-9A69-49C3-BA4D-7BA197194C3C}"/>
              </a:ext>
            </a:extLst>
          </p:cNvPr>
          <p:cNvGrpSpPr/>
          <p:nvPr/>
        </p:nvGrpSpPr>
        <p:grpSpPr>
          <a:xfrm>
            <a:off x="5434148" y="3428972"/>
            <a:ext cx="2063931" cy="2433226"/>
            <a:chOff x="5434149" y="3119432"/>
            <a:chExt cx="2063931" cy="24332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A1D0E-5E5A-4A9A-98A7-D96C1F6D1980}"/>
                </a:ext>
              </a:extLst>
            </p:cNvPr>
            <p:cNvSpPr txBox="1"/>
            <p:nvPr/>
          </p:nvSpPr>
          <p:spPr>
            <a:xfrm>
              <a:off x="5434149" y="3429000"/>
              <a:ext cx="2063931" cy="212365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order_SK</a:t>
              </a:r>
              <a:endParaRPr lang="en-US" sz="1200" dirty="0"/>
            </a:p>
            <a:p>
              <a:r>
                <a:rPr lang="en-US" sz="1200" dirty="0" err="1"/>
                <a:t>product_SK</a:t>
              </a:r>
              <a:endParaRPr lang="en-US" sz="1200" dirty="0"/>
            </a:p>
            <a:p>
              <a:r>
                <a:rPr lang="en-US" sz="1200" dirty="0" err="1"/>
                <a:t>department_SK</a:t>
              </a:r>
              <a:endParaRPr lang="en-US" sz="1200" dirty="0"/>
            </a:p>
            <a:p>
              <a:r>
                <a:rPr lang="en-US" sz="1200" dirty="0" err="1"/>
                <a:t>aisle_SK</a:t>
              </a:r>
              <a:endParaRPr lang="en-US" sz="1200" dirty="0"/>
            </a:p>
            <a:p>
              <a:r>
                <a:rPr lang="en-US" sz="1200" dirty="0" err="1"/>
                <a:t>order_id</a:t>
              </a:r>
              <a:endParaRPr lang="en-US" sz="1200" dirty="0"/>
            </a:p>
            <a:p>
              <a:r>
                <a:rPr lang="en-US" sz="1200" dirty="0" err="1"/>
                <a:t>user_id</a:t>
              </a:r>
              <a:endParaRPr lang="en-US" sz="1200" dirty="0"/>
            </a:p>
            <a:p>
              <a:r>
                <a:rPr lang="en-US" sz="1200" dirty="0" err="1"/>
                <a:t>product_name</a:t>
              </a:r>
              <a:endParaRPr lang="en-US" sz="1200" dirty="0"/>
            </a:p>
            <a:p>
              <a:r>
                <a:rPr lang="en-US" sz="1200" dirty="0"/>
                <a:t>department</a:t>
              </a:r>
            </a:p>
            <a:p>
              <a:r>
                <a:rPr lang="en-US" sz="1200" dirty="0"/>
                <a:t>Aisle</a:t>
              </a:r>
            </a:p>
            <a:p>
              <a:r>
                <a:rPr lang="en-US" sz="1200" dirty="0" err="1"/>
                <a:t>order_hour_of_day</a:t>
              </a:r>
              <a:endParaRPr lang="en-US" sz="1200" dirty="0"/>
            </a:p>
            <a:p>
              <a:r>
                <a:rPr lang="en-US" sz="1200" dirty="0"/>
                <a:t>Date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32E4B4-C74D-4AEF-94D0-344A643811FF}"/>
                </a:ext>
              </a:extLst>
            </p:cNvPr>
            <p:cNvSpPr txBox="1"/>
            <p:nvPr/>
          </p:nvSpPr>
          <p:spPr>
            <a:xfrm>
              <a:off x="5434149" y="3119432"/>
              <a:ext cx="2063931" cy="307777"/>
            </a:xfrm>
            <a:prstGeom prst="rect">
              <a:avLst/>
            </a:prstGeom>
            <a:solidFill>
              <a:srgbClr val="4285F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Fact_sales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C68A9-A685-412C-8663-DE6D73C1CF4C}"/>
              </a:ext>
            </a:extLst>
          </p:cNvPr>
          <p:cNvGrpSpPr/>
          <p:nvPr/>
        </p:nvGrpSpPr>
        <p:grpSpPr>
          <a:xfrm>
            <a:off x="5434147" y="1647706"/>
            <a:ext cx="2063931" cy="955899"/>
            <a:chOff x="1558835" y="2374094"/>
            <a:chExt cx="2063931" cy="9558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827B6B-BF5C-4BAA-97CE-DC514688DDA9}"/>
                </a:ext>
              </a:extLst>
            </p:cNvPr>
            <p:cNvSpPr txBox="1"/>
            <p:nvPr/>
          </p:nvSpPr>
          <p:spPr>
            <a:xfrm>
              <a:off x="1558835" y="2683662"/>
              <a:ext cx="2063931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aisle_SK</a:t>
              </a:r>
            </a:p>
            <a:p>
              <a:r>
                <a:rPr lang="en-US" sz="1200" dirty="0" err="1"/>
                <a:t>aisle_id</a:t>
              </a:r>
              <a:endParaRPr lang="en-US" sz="1200" dirty="0"/>
            </a:p>
            <a:p>
              <a:r>
                <a:rPr lang="en-US" sz="1200" dirty="0"/>
                <a:t>aisle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E0F3DA-124F-4D85-AC0B-BA340C8CF07D}"/>
                </a:ext>
              </a:extLst>
            </p:cNvPr>
            <p:cNvSpPr txBox="1"/>
            <p:nvPr/>
          </p:nvSpPr>
          <p:spPr>
            <a:xfrm>
              <a:off x="1558835" y="2374094"/>
              <a:ext cx="2063931" cy="307777"/>
            </a:xfrm>
            <a:prstGeom prst="rect">
              <a:avLst/>
            </a:prstGeom>
            <a:solidFill>
              <a:srgbClr val="DB4437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Dim_aisle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E14C89-0A2B-47E3-B4FA-2BEA98CDDFF1}"/>
              </a:ext>
            </a:extLst>
          </p:cNvPr>
          <p:cNvGrpSpPr/>
          <p:nvPr/>
        </p:nvGrpSpPr>
        <p:grpSpPr>
          <a:xfrm>
            <a:off x="9178834" y="1554948"/>
            <a:ext cx="2063931" cy="955899"/>
            <a:chOff x="1558835" y="3668072"/>
            <a:chExt cx="2063931" cy="9558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8040E9-C8EB-41F3-9441-E35E4BF805AA}"/>
                </a:ext>
              </a:extLst>
            </p:cNvPr>
            <p:cNvSpPr txBox="1"/>
            <p:nvPr/>
          </p:nvSpPr>
          <p:spPr>
            <a:xfrm>
              <a:off x="1558835" y="3977640"/>
              <a:ext cx="2063931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department_SK</a:t>
              </a:r>
            </a:p>
            <a:p>
              <a:r>
                <a:rPr lang="en-US" sz="1200" dirty="0" err="1"/>
                <a:t>department_id</a:t>
              </a:r>
              <a:endParaRPr lang="en-US" sz="1200" dirty="0"/>
            </a:p>
            <a:p>
              <a:r>
                <a:rPr lang="en-US" sz="1200" dirty="0"/>
                <a:t>Department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90F548-A646-41E5-8FAA-C5D2ED5AEA58}"/>
                </a:ext>
              </a:extLst>
            </p:cNvPr>
            <p:cNvSpPr txBox="1"/>
            <p:nvPr/>
          </p:nvSpPr>
          <p:spPr>
            <a:xfrm>
              <a:off x="1558835" y="3668072"/>
              <a:ext cx="2063931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Dim_departments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A4F86C-4699-465A-BF26-AB3380C4000A}"/>
              </a:ext>
            </a:extLst>
          </p:cNvPr>
          <p:cNvGrpSpPr/>
          <p:nvPr/>
        </p:nvGrpSpPr>
        <p:grpSpPr>
          <a:xfrm>
            <a:off x="1689463" y="2273364"/>
            <a:ext cx="2063931" cy="1325231"/>
            <a:chOff x="9178834" y="1169756"/>
            <a:chExt cx="2063931" cy="13252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5E10D3-A0BF-4C8E-95ED-503A43FEB24C}"/>
                </a:ext>
              </a:extLst>
            </p:cNvPr>
            <p:cNvSpPr txBox="1"/>
            <p:nvPr/>
          </p:nvSpPr>
          <p:spPr>
            <a:xfrm>
              <a:off x="9178834" y="1479324"/>
              <a:ext cx="2063931" cy="101566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product_SK</a:t>
              </a:r>
            </a:p>
            <a:p>
              <a:r>
                <a:rPr lang="en-US" sz="1200" dirty="0" err="1"/>
                <a:t>product_id</a:t>
              </a:r>
              <a:endParaRPr lang="en-US" sz="1200" dirty="0"/>
            </a:p>
            <a:p>
              <a:r>
                <a:rPr lang="en-US" sz="1200" dirty="0"/>
                <a:t>product_name</a:t>
              </a:r>
            </a:p>
            <a:p>
              <a:r>
                <a:rPr lang="en-US" sz="1200" dirty="0" err="1"/>
                <a:t>aisle_id</a:t>
              </a:r>
              <a:endParaRPr lang="en-US" sz="1200" dirty="0"/>
            </a:p>
            <a:p>
              <a:r>
                <a:rPr lang="en-US" sz="1200" dirty="0"/>
                <a:t>department_id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18AC9F-F40F-4204-BE3B-12B6709FF7CD}"/>
                </a:ext>
              </a:extLst>
            </p:cNvPr>
            <p:cNvSpPr txBox="1"/>
            <p:nvPr/>
          </p:nvSpPr>
          <p:spPr>
            <a:xfrm>
              <a:off x="9178834" y="1169756"/>
              <a:ext cx="2063931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Dim_products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F31A66-FA6D-41BC-B817-F0AABBC1F96F}"/>
              </a:ext>
            </a:extLst>
          </p:cNvPr>
          <p:cNvGrpSpPr/>
          <p:nvPr/>
        </p:nvGrpSpPr>
        <p:grpSpPr>
          <a:xfrm>
            <a:off x="1689464" y="4097688"/>
            <a:ext cx="2063931" cy="2248560"/>
            <a:chOff x="1558835" y="2374094"/>
            <a:chExt cx="2063931" cy="224856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25F6CA-1E78-42E0-B23F-E6E400141618}"/>
                </a:ext>
              </a:extLst>
            </p:cNvPr>
            <p:cNvSpPr txBox="1"/>
            <p:nvPr/>
          </p:nvSpPr>
          <p:spPr>
            <a:xfrm>
              <a:off x="1558835" y="2683662"/>
              <a:ext cx="2063931" cy="19389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order_SK </a:t>
              </a:r>
            </a:p>
            <a:p>
              <a:r>
                <a:rPr lang="en-US" sz="1200" dirty="0"/>
                <a:t>order_id</a:t>
              </a:r>
            </a:p>
            <a:p>
              <a:r>
                <a:rPr lang="en-US" sz="1200" dirty="0"/>
                <a:t>user_id</a:t>
              </a:r>
            </a:p>
            <a:p>
              <a:r>
                <a:rPr lang="en-US" sz="1200" dirty="0" err="1"/>
                <a:t>eval_set</a:t>
              </a:r>
              <a:endParaRPr lang="en-US" sz="1200" dirty="0"/>
            </a:p>
            <a:p>
              <a:r>
                <a:rPr lang="en-US" sz="1200" dirty="0" err="1"/>
                <a:t>order_number</a:t>
              </a:r>
              <a:endParaRPr lang="en-US" sz="1200" dirty="0"/>
            </a:p>
            <a:p>
              <a:r>
                <a:rPr lang="en-US" sz="1200" dirty="0" err="1"/>
                <a:t>order_dow</a:t>
              </a:r>
              <a:endParaRPr lang="en-US" sz="1200" dirty="0"/>
            </a:p>
            <a:p>
              <a:r>
                <a:rPr lang="en-US" sz="1200" dirty="0"/>
                <a:t>order_hour_of_day</a:t>
              </a:r>
            </a:p>
            <a:p>
              <a:r>
                <a:rPr lang="en-US" sz="1200" dirty="0" err="1"/>
                <a:t>days_since_prior_order</a:t>
              </a:r>
              <a:endParaRPr lang="en-US" sz="1200" dirty="0"/>
            </a:p>
            <a:p>
              <a:r>
                <a:rPr lang="en-US" sz="1200" dirty="0" err="1"/>
                <a:t>product_id</a:t>
              </a:r>
              <a:endParaRPr lang="en-US" sz="1200" dirty="0"/>
            </a:p>
            <a:p>
              <a:r>
                <a:rPr lang="en-US" sz="1200" dirty="0" err="1"/>
                <a:t>purchase_date</a:t>
              </a:r>
              <a:endParaRPr 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4ADEC0-AFC0-4AF9-A639-3809AAC65277}"/>
                </a:ext>
              </a:extLst>
            </p:cNvPr>
            <p:cNvSpPr txBox="1"/>
            <p:nvPr/>
          </p:nvSpPr>
          <p:spPr>
            <a:xfrm>
              <a:off x="1558835" y="2374094"/>
              <a:ext cx="2063931" cy="307777"/>
            </a:xfrm>
            <a:prstGeom prst="rect">
              <a:avLst/>
            </a:prstGeom>
            <a:solidFill>
              <a:srgbClr val="DB4437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Dim_orders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E03576-8314-432F-ADCF-F1A4F34F4B4C}"/>
              </a:ext>
            </a:extLst>
          </p:cNvPr>
          <p:cNvGrpSpPr/>
          <p:nvPr/>
        </p:nvGrpSpPr>
        <p:grpSpPr>
          <a:xfrm>
            <a:off x="9178834" y="2987722"/>
            <a:ext cx="2063931" cy="3356556"/>
            <a:chOff x="9178834" y="1169756"/>
            <a:chExt cx="2063931" cy="335655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163EA0-3D71-4073-B9A6-13C24DA8A227}"/>
                </a:ext>
              </a:extLst>
            </p:cNvPr>
            <p:cNvSpPr txBox="1"/>
            <p:nvPr/>
          </p:nvSpPr>
          <p:spPr>
            <a:xfrm>
              <a:off x="9178834" y="1479324"/>
              <a:ext cx="2063931" cy="304698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DateNum</a:t>
              </a:r>
              <a:endParaRPr lang="en-US" sz="1200" dirty="0"/>
            </a:p>
            <a:p>
              <a:r>
                <a:rPr lang="en-US" sz="1200" dirty="0"/>
                <a:t>Date</a:t>
              </a:r>
            </a:p>
            <a:p>
              <a:r>
                <a:rPr lang="en-US" sz="1200" dirty="0" err="1"/>
                <a:t>YearMonthNum</a:t>
              </a:r>
              <a:endParaRPr lang="en-US" sz="1200" dirty="0"/>
            </a:p>
            <a:p>
              <a:r>
                <a:rPr lang="en-US" sz="1200" dirty="0" err="1"/>
                <a:t>Calendar_Quarter</a:t>
              </a:r>
              <a:endParaRPr lang="en-US" sz="1200" dirty="0"/>
            </a:p>
            <a:p>
              <a:r>
                <a:rPr lang="en-US" sz="1200" dirty="0" err="1"/>
                <a:t>MonthNum</a:t>
              </a:r>
              <a:endParaRPr lang="en-US" sz="1200" dirty="0"/>
            </a:p>
            <a:p>
              <a:r>
                <a:rPr lang="en-US" sz="1200" dirty="0" err="1"/>
                <a:t>MonthName</a:t>
              </a:r>
              <a:endParaRPr lang="en-US" sz="1200" dirty="0"/>
            </a:p>
            <a:p>
              <a:r>
                <a:rPr lang="en-US" sz="1200" dirty="0" err="1"/>
                <a:t>MonthShortName</a:t>
              </a:r>
              <a:endParaRPr lang="en-US" sz="1200" dirty="0"/>
            </a:p>
            <a:p>
              <a:r>
                <a:rPr lang="en-US" sz="1200" dirty="0" err="1"/>
                <a:t>WeekNum</a:t>
              </a:r>
              <a:endParaRPr lang="en-US" sz="1200" dirty="0"/>
            </a:p>
            <a:p>
              <a:r>
                <a:rPr lang="en-US" sz="1200" dirty="0" err="1"/>
                <a:t>DayNumOfYear</a:t>
              </a:r>
              <a:endParaRPr lang="en-US" sz="1200" dirty="0"/>
            </a:p>
            <a:p>
              <a:r>
                <a:rPr lang="en-US" sz="1200" dirty="0" err="1"/>
                <a:t>DayNumOfMonth</a:t>
              </a:r>
              <a:endParaRPr lang="en-US" sz="1200" dirty="0"/>
            </a:p>
            <a:p>
              <a:r>
                <a:rPr lang="en-US" sz="1200" dirty="0" err="1"/>
                <a:t>DayNumOfWeek</a:t>
              </a:r>
              <a:endParaRPr lang="en-US" sz="1200" dirty="0"/>
            </a:p>
            <a:p>
              <a:r>
                <a:rPr lang="en-US" sz="1200" dirty="0" err="1"/>
                <a:t>DayName</a:t>
              </a:r>
              <a:endParaRPr lang="en-US" sz="1200" dirty="0"/>
            </a:p>
            <a:p>
              <a:r>
                <a:rPr lang="en-US" sz="1200" dirty="0" err="1"/>
                <a:t>DayShortName</a:t>
              </a:r>
              <a:endParaRPr lang="en-US" sz="1200" dirty="0"/>
            </a:p>
            <a:p>
              <a:r>
                <a:rPr lang="en-US" sz="1200" dirty="0"/>
                <a:t>Quarter</a:t>
              </a:r>
            </a:p>
            <a:p>
              <a:r>
                <a:rPr lang="en-US" sz="1200" dirty="0" err="1"/>
                <a:t>YearQuarterNum</a:t>
              </a:r>
              <a:endParaRPr lang="en-US" sz="1200" dirty="0"/>
            </a:p>
            <a:p>
              <a:r>
                <a:rPr lang="en-US" sz="1200" dirty="0" err="1"/>
                <a:t>DayNumOfQuarter</a:t>
              </a:r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5A61D5-54B4-457F-93C0-CB7EB46DB60E}"/>
                </a:ext>
              </a:extLst>
            </p:cNvPr>
            <p:cNvSpPr txBox="1"/>
            <p:nvPr/>
          </p:nvSpPr>
          <p:spPr>
            <a:xfrm>
              <a:off x="9178834" y="1169756"/>
              <a:ext cx="2063931" cy="307777"/>
            </a:xfrm>
            <a:prstGeom prst="rect">
              <a:avLst/>
            </a:prstGeom>
            <a:solidFill>
              <a:srgbClr val="FFC81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Dim_date</a:t>
              </a:r>
              <a:endParaRPr lang="en-US" sz="14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21442E-CFE2-408E-A197-5DEF86167162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>
            <a:off x="6466113" y="2603605"/>
            <a:ext cx="1" cy="82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E94A95-1A24-49F5-ACA9-18D7B41CFDC1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7498079" y="2187682"/>
            <a:ext cx="1680755" cy="1395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1AEC40-D44F-46E1-968C-FB18972F25E8}"/>
              </a:ext>
            </a:extLst>
          </p:cNvPr>
          <p:cNvCxnSpPr>
            <a:stCxn id="12" idx="3"/>
            <a:endCxn id="31" idx="1"/>
          </p:cNvCxnSpPr>
          <p:nvPr/>
        </p:nvCxnSpPr>
        <p:spPr>
          <a:xfrm>
            <a:off x="7498079" y="4800369"/>
            <a:ext cx="1680755" cy="2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D180F5-B84A-4A8F-9547-683E3BEAADD6}"/>
              </a:ext>
            </a:extLst>
          </p:cNvPr>
          <p:cNvCxnSpPr>
            <a:stCxn id="13" idx="1"/>
            <a:endCxn id="24" idx="3"/>
          </p:cNvCxnSpPr>
          <p:nvPr/>
        </p:nvCxnSpPr>
        <p:spPr>
          <a:xfrm flipH="1" flipV="1">
            <a:off x="3753394" y="3090764"/>
            <a:ext cx="1680754" cy="49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F346D0-508F-4EF7-ABC3-1560E2EA5244}"/>
              </a:ext>
            </a:extLst>
          </p:cNvPr>
          <p:cNvCxnSpPr>
            <a:stCxn id="12" idx="1"/>
            <a:endCxn id="27" idx="3"/>
          </p:cNvCxnSpPr>
          <p:nvPr/>
        </p:nvCxnSpPr>
        <p:spPr>
          <a:xfrm flipH="1">
            <a:off x="3753395" y="4800369"/>
            <a:ext cx="1680753" cy="576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2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66BB73-56C5-412C-9125-841B8D9EAEF6}"/>
              </a:ext>
            </a:extLst>
          </p:cNvPr>
          <p:cNvSpPr txBox="1"/>
          <p:nvPr/>
        </p:nvSpPr>
        <p:spPr>
          <a:xfrm>
            <a:off x="475488" y="521208"/>
            <a:ext cx="801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99649-A922-492E-9497-45034AC61E06}"/>
              </a:ext>
            </a:extLst>
          </p:cNvPr>
          <p:cNvSpPr/>
          <p:nvPr/>
        </p:nvSpPr>
        <p:spPr>
          <a:xfrm>
            <a:off x="256032" y="512064"/>
            <a:ext cx="219456" cy="71501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BD8C8-1F8E-40C9-8D1A-11C2B899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09" y="1371449"/>
            <a:ext cx="9652581" cy="49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66BB73-56C5-412C-9125-841B8D9EAEF6}"/>
              </a:ext>
            </a:extLst>
          </p:cNvPr>
          <p:cNvSpPr txBox="1"/>
          <p:nvPr/>
        </p:nvSpPr>
        <p:spPr>
          <a:xfrm>
            <a:off x="475488" y="521208"/>
            <a:ext cx="801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Pros and Cons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99649-A922-492E-9497-45034AC61E06}"/>
              </a:ext>
            </a:extLst>
          </p:cNvPr>
          <p:cNvSpPr/>
          <p:nvPr/>
        </p:nvSpPr>
        <p:spPr>
          <a:xfrm>
            <a:off x="256032" y="512064"/>
            <a:ext cx="219456" cy="715018"/>
          </a:xfrm>
          <a:prstGeom prst="rect">
            <a:avLst/>
          </a:prstGeom>
          <a:solidFill>
            <a:srgbClr val="DB4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F00FE-6A1D-49E1-B9C5-8992A9AEB5A3}"/>
              </a:ext>
            </a:extLst>
          </p:cNvPr>
          <p:cNvSpPr txBox="1"/>
          <p:nvPr/>
        </p:nvSpPr>
        <p:spPr>
          <a:xfrm>
            <a:off x="475488" y="2237712"/>
            <a:ext cx="5620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Multiple supported format and options for Table creation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Cloud storage / buckets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Partitioning and clustering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Easy data ingesting and ETL options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API integration 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Automated load jobs/ Batch jobs  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Any Table modification can accommodate while running the queries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No cost for caching queries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Inbuilt Google Data Studio for data visualization </a:t>
            </a:r>
          </a:p>
          <a:p>
            <a:pPr marL="285750" indent="-285750">
              <a:buClr>
                <a:srgbClr val="4285F4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1B804-9C0D-4535-BEB9-8F21D170AE5E}"/>
              </a:ext>
            </a:extLst>
          </p:cNvPr>
          <p:cNvSpPr txBox="1"/>
          <p:nvPr/>
        </p:nvSpPr>
        <p:spPr>
          <a:xfrm>
            <a:off x="6096000" y="2237712"/>
            <a:ext cx="56205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B4437"/>
              </a:buClr>
              <a:buFont typeface="Arial" panose="020B0604020202020204" pitchFamily="34" charset="0"/>
              <a:buChar char="•"/>
            </a:pPr>
            <a:r>
              <a:rPr lang="en-US" dirty="0"/>
              <a:t>No Primary Key, Foreign Key constrains</a:t>
            </a:r>
          </a:p>
          <a:p>
            <a:pPr marL="285750" indent="-285750">
              <a:buClr>
                <a:srgbClr val="DB4437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Clr>
                <a:srgbClr val="DB4437"/>
              </a:buClr>
              <a:buFont typeface="Arial" panose="020B0604020202020204" pitchFamily="34" charset="0"/>
              <a:buChar char="•"/>
            </a:pPr>
            <a:r>
              <a:rPr lang="en-US" dirty="0"/>
              <a:t>Limited data types</a:t>
            </a:r>
          </a:p>
          <a:p>
            <a:pPr marL="742950" lvl="1" indent="-285750">
              <a:buClr>
                <a:srgbClr val="FFC819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Only few datatypes and no auto incremental</a:t>
            </a:r>
          </a:p>
          <a:p>
            <a:pPr marL="285750" indent="-285750">
              <a:buClr>
                <a:srgbClr val="DB4437"/>
              </a:buClr>
              <a:buFont typeface="Arial" panose="020B0604020202020204" pitchFamily="34" charset="0"/>
              <a:buChar char="•"/>
            </a:pPr>
            <a:r>
              <a:rPr lang="en-US" dirty="0"/>
              <a:t>Strict data governance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DF7CB-C704-4338-BAA8-230E1C9C29E1}"/>
              </a:ext>
            </a:extLst>
          </p:cNvPr>
          <p:cNvSpPr txBox="1"/>
          <p:nvPr/>
        </p:nvSpPr>
        <p:spPr>
          <a:xfrm>
            <a:off x="475488" y="1463040"/>
            <a:ext cx="562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C537F-0DBD-45B2-985D-5D38E5B136B8}"/>
              </a:ext>
            </a:extLst>
          </p:cNvPr>
          <p:cNvSpPr txBox="1"/>
          <p:nvPr/>
        </p:nvSpPr>
        <p:spPr>
          <a:xfrm>
            <a:off x="6096000" y="1463040"/>
            <a:ext cx="562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48090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66BB73-56C5-412C-9125-841B8D9EAEF6}"/>
              </a:ext>
            </a:extLst>
          </p:cNvPr>
          <p:cNvSpPr txBox="1"/>
          <p:nvPr/>
        </p:nvSpPr>
        <p:spPr>
          <a:xfrm>
            <a:off x="475488" y="521208"/>
            <a:ext cx="801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 with Google Data Studio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99649-A922-492E-9497-45034AC61E06}"/>
              </a:ext>
            </a:extLst>
          </p:cNvPr>
          <p:cNvSpPr/>
          <p:nvPr/>
        </p:nvSpPr>
        <p:spPr>
          <a:xfrm>
            <a:off x="256032" y="512064"/>
            <a:ext cx="219456" cy="715018"/>
          </a:xfrm>
          <a:prstGeom prst="rect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042EE-330B-4FEC-AF35-E98D745A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317493"/>
            <a:ext cx="4592955" cy="4017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62E00F-18F8-40BA-9641-1A561CEF4677}"/>
              </a:ext>
            </a:extLst>
          </p:cNvPr>
          <p:cNvSpPr txBox="1"/>
          <p:nvPr/>
        </p:nvSpPr>
        <p:spPr>
          <a:xfrm>
            <a:off x="475488" y="1463040"/>
            <a:ext cx="5620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Vs aisle – most number of sales happen on which aisle. Poor sales aisles can be move to aisles where high sales were reported.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778B1-B5EE-4229-8A49-83694959C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7493"/>
            <a:ext cx="4032069" cy="40077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2409CA-0F73-4FA5-8F54-57FB75E93A02}"/>
              </a:ext>
            </a:extLst>
          </p:cNvPr>
          <p:cNvSpPr txBox="1"/>
          <p:nvPr/>
        </p:nvSpPr>
        <p:spPr>
          <a:xfrm>
            <a:off x="6096000" y="1475248"/>
            <a:ext cx="5620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Sales during the hours of the day: Sales pickup from 9.00 am till 4.00 pm daily. More resource could be allocated during that period.</a:t>
            </a:r>
          </a:p>
        </p:txBody>
      </p:sp>
    </p:spTree>
    <p:extLst>
      <p:ext uri="{BB962C8B-B14F-4D97-AF65-F5344CB8AC3E}">
        <p14:creationId xmlns:p14="http://schemas.microsoft.com/office/powerpoint/2010/main" val="36506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6774F3-5497-4F97-BE06-AF077EB94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6" t="16335" b="163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83740B-A5F0-41B7-B883-32DB2282D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2B117E-3C48-4FDD-BD92-9078872817FF}"/>
              </a:ext>
            </a:extLst>
          </p:cNvPr>
          <p:cNvSpPr txBox="1"/>
          <p:nvPr/>
        </p:nvSpPr>
        <p:spPr>
          <a:xfrm>
            <a:off x="5024232" y="4736592"/>
            <a:ext cx="2240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60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568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33</cp:revision>
  <dcterms:created xsi:type="dcterms:W3CDTF">2021-09-09T17:16:02Z</dcterms:created>
  <dcterms:modified xsi:type="dcterms:W3CDTF">2021-09-09T20:22:10Z</dcterms:modified>
</cp:coreProperties>
</file>