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5" r:id="rId6"/>
    <p:sldId id="309" r:id="rId7"/>
    <p:sldId id="260" r:id="rId8"/>
    <p:sldId id="261" r:id="rId9"/>
    <p:sldId id="262" r:id="rId10"/>
    <p:sldId id="431" r:id="rId11"/>
    <p:sldId id="404" r:id="rId12"/>
    <p:sldId id="405" r:id="rId13"/>
    <p:sldId id="387" r:id="rId14"/>
    <p:sldId id="288" r:id="rId15"/>
    <p:sldId id="289" r:id="rId16"/>
    <p:sldId id="432" r:id="rId17"/>
    <p:sldId id="433" r:id="rId18"/>
    <p:sldId id="434" r:id="rId19"/>
    <p:sldId id="435" r:id="rId20"/>
    <p:sldId id="436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258" r:id="rId41"/>
    <p:sldId id="29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03AE4-3597-4CB6-99C9-2DA0DA38A0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让玩具聪明起来01.jpg"/>
          <p:cNvPicPr>
            <a:picLocks noChangeAspect="1"/>
          </p:cNvPicPr>
          <p:nvPr/>
        </p:nvPicPr>
        <p:blipFill>
          <a:blip r:embed="rId1"/>
          <a:srcRect r="17210"/>
          <a:stretch>
            <a:fillRect/>
          </a:stretch>
        </p:blipFill>
        <p:spPr>
          <a:xfrm>
            <a:off x="3095604" y="1571612"/>
            <a:ext cx="7570254" cy="44413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274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i="1" dirty="0" smtClean="0">
                <a:solidFill>
                  <a:schemeClr val="accent4"/>
                </a:solidFill>
                <a:latin typeface="华文彩云" pitchFamily="2" charset="-122"/>
                <a:ea typeface="华文彩云" pitchFamily="2" charset="-122"/>
              </a:rPr>
              <a:t>电子积木与图形界面编程</a:t>
            </a:r>
            <a:br>
              <a:rPr lang="en-US" altLang="zh-CN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br>
              <a:rPr lang="en-US" altLang="zh-CN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i="1" dirty="0">
              <a:solidFill>
                <a:schemeClr val="accent1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0438"/>
            <a:ext cx="6400800" cy="1752600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53" y="530522"/>
            <a:ext cx="1905000" cy="60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520" y="4332605"/>
            <a:ext cx="52298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E272B"/>
                </a:solidFill>
                <a:latin typeface="华文彩云" pitchFamily="2" charset="-122"/>
                <a:ea typeface="华文彩云" pitchFamily="2" charset="-122"/>
              </a:rPr>
              <a:t>第</a:t>
            </a:r>
            <a:r>
              <a:rPr lang="en-US" altLang="zh-CN" sz="3200" b="1" dirty="0" smtClean="0">
                <a:solidFill>
                  <a:srgbClr val="CE272B"/>
                </a:solidFill>
                <a:latin typeface="华文彩云" pitchFamily="2" charset="-122"/>
                <a:ea typeface="华文彩云" pitchFamily="2" charset="-122"/>
              </a:rPr>
              <a:t>13</a:t>
            </a:r>
            <a:r>
              <a:rPr lang="zh-CN" altLang="en-US" sz="3200" b="1" dirty="0" smtClean="0">
                <a:solidFill>
                  <a:srgbClr val="CE272B"/>
                </a:solidFill>
                <a:latin typeface="华文彩云" pitchFamily="2" charset="-122"/>
                <a:ea typeface="华文彩云" pitchFamily="2" charset="-122"/>
              </a:rPr>
              <a:t>节</a:t>
            </a:r>
            <a:r>
              <a:rPr lang="en-US" altLang="zh-CN" sz="3200" b="1" dirty="0" smtClean="0">
                <a:solidFill>
                  <a:srgbClr val="CE272B"/>
                </a:solidFill>
                <a:latin typeface="华文彩云" pitchFamily="2" charset="-122"/>
                <a:ea typeface="华文彩云" pitchFamily="2" charset="-122"/>
              </a:rPr>
              <a:t>OLED</a:t>
            </a:r>
            <a:r>
              <a:rPr lang="zh-CN" altLang="en-US" sz="3200" b="1" dirty="0" smtClean="0">
                <a:solidFill>
                  <a:srgbClr val="CE272B"/>
                </a:solidFill>
                <a:latin typeface="华文彩云" pitchFamily="2" charset="-122"/>
                <a:ea typeface="华文彩云" pitchFamily="2" charset="-122"/>
              </a:rPr>
              <a:t>显示屏的使用</a:t>
            </a:r>
            <a:endParaRPr lang="zh-CN" altLang="en-US" sz="3200" b="1" dirty="0" smtClean="0">
              <a:solidFill>
                <a:srgbClr val="CE272B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1315720"/>
            <a:ext cx="103625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蓝牙模块说明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870" y="1985010"/>
            <a:ext cx="7841615" cy="392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1315720"/>
            <a:ext cx="10362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Step3：搭建完毕，语法说明。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690" y="1986280"/>
            <a:ext cx="8514715" cy="42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720" y="1503680"/>
            <a:ext cx="9821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Step1：选择好板卡（Core USB 32U4），和COM端口（默认自动识别）。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2200910"/>
            <a:ext cx="5847080" cy="438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Android设备调试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Step1：系统要4.3以上的手机才能与mCooki-BT模块通讯。下载Android的通讯软件，安装到手机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370" y="2809875"/>
            <a:ext cx="3088005" cy="308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30" y="287655"/>
            <a:ext cx="10515600" cy="1109980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Android设备调试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7415" y="1550035"/>
            <a:ext cx="1064260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Step2：开始设置Android设备，打开Android设备的蓝牙功能，打开下载的App。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Step3：点击App右上方SCAN按钮，这是用来搜索周围蓝牙接入点的，点击SCAN后会显示周围的蓝牙设备。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Step4：点击对应的Microduino蓝牙编号，进入界面等待2-3秒钟，待屏右上角变成“Serial ready”字样，说明手机已经与蓝牙建立了连接.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5390" y="2572385"/>
            <a:ext cx="2385695" cy="424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Android设备调试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Step5：打开Mixly串口监视器。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890" y="3181350"/>
            <a:ext cx="6417310" cy="213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Android设备调试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Step6：确认串口波特率是否与设定的一致（默认9600）。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885" y="2465705"/>
            <a:ext cx="5714365" cy="38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Android设备调试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Step7：手机向mCookie发送英文字符，串口监视器中收到手机发送的内容。同时手机接收到了mCookie发送的“mCookie!”信息，验证了蓝牙的双向通信功能。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0370" y="2588895"/>
            <a:ext cx="5914390" cy="394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iPhone4s以上、iPod touch 5以上、iPad 3以上、iPad mini以上；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Step1：下载ios App。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前往App Store里下载LightBlue；安装“lightblue”，打开IOS设备的蓝牙功能。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2844800"/>
            <a:ext cx="4953000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655" y="1503680"/>
            <a:ext cx="106426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Step2：连接蓝牙。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打开LightBlue；进入蓝牙设备搜索界面，从“Peripherals Nearby”下的列表中找到Microduino的蓝牙设备，点击Microduino，弹出界面滑到最下端选择并点击Characteristic6建立连接。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360" y="2574290"/>
            <a:ext cx="5374640" cy="403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本节课所需模块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0" y="1554480"/>
            <a:ext cx="6977380" cy="465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60" y="1842770"/>
            <a:ext cx="106426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Step3：设置字符串模式。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观察屏幕右上方的编码格式，默认为Hex 16进制编码，点击Hex，并选择UTF-8编码格式设置成发送字符串。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2443480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1302385"/>
            <a:ext cx="106426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Step4：数据接收及发送。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点击“Listen for notifications”使手机进入接收数据状态。点击“Write new value”，弹出文本编辑界面，可以发送消息。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2289175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1302385"/>
            <a:ext cx="10642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Step5：打开Mixly的串口监视器。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170" y="1755140"/>
            <a:ext cx="7226935" cy="481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IOS设备调试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1302385"/>
            <a:ext cx="106426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Step6：数据确认。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自定义输入一个字符串，如“hello mCookie”，串口监视器能显示接收到的“hello mCookie”，同时在手机上也能收到发给手机的“mCookie”。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725" y="2211705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蓝牙串口数据OLED显示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615" y="2459990"/>
            <a:ext cx="10642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蓝牙发送数据在OLED上显示。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搭建硬件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4645" y="1425575"/>
            <a:ext cx="972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将CoreUSB，BT，OLED通过USB数据线链接到电脑。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2123440"/>
            <a:ext cx="7685405" cy="384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250" y="1547495"/>
            <a:ext cx="793051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整体代码说明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2157095"/>
            <a:ext cx="7619365" cy="38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720" y="1503680"/>
            <a:ext cx="9821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Step1：选择好板卡（Core USB 32U4），和COM端口（默认自动识别）。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2200910"/>
            <a:ext cx="5847080" cy="438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720" y="1503680"/>
            <a:ext cx="982154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选择好后下载程序。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程序下载成功，OLED屏幕上将显示“mCookie：”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参考【实验一：蓝牙串口通讯功能演示】，进行蓝牙连接。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给蓝牙发送消息，将在OLED屏幕上显示内容。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035" y="2696845"/>
            <a:ext cx="5714365" cy="38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蓝牙控制彩灯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405" y="3061970"/>
            <a:ext cx="982154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C00000"/>
                </a:solidFill>
              </a:rPr>
              <a:t>通过蓝牙控制彩灯。</a:t>
            </a:r>
            <a:endParaRPr lang="zh-CN" alt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蓝牙串口通讯功能演示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790" y="4177665"/>
            <a:ext cx="940498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蓝牙和手机连接，通过手机发送数据给蓝牙模块，蓝牙模块接收到数据后，给手机发送信息。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75" y="1995805"/>
            <a:ext cx="254000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概述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7130" y="2696210"/>
            <a:ext cx="10267950" cy="948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mCookie蓝牙，蓝牙4.0版本与其他支持蓝牙4.0的设备通讯，如手机，电脑等。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蓝牙控制彩灯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034605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Step1：用连接线将彩灯安装到Hub模块的A0接口上</a:t>
            </a:r>
            <a:r>
              <a:rPr lang="zh-CN" altLang="en-US" sz="3600">
                <a:solidFill>
                  <a:srgbClr val="C00000"/>
                </a:solidFill>
              </a:rPr>
              <a:t>。</a:t>
            </a:r>
            <a:endParaRPr lang="zh-CN" altLang="en-US" sz="3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2540635"/>
            <a:ext cx="7334885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蓝牙控制彩灯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034605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LED级联（OUT）：前一个LED的OUT接下一个LED的IN</a:t>
            </a:r>
            <a:r>
              <a:rPr lang="zh-CN" altLang="en-US" sz="3600">
                <a:solidFill>
                  <a:srgbClr val="C00000"/>
                </a:solidFill>
              </a:rPr>
              <a:t>。</a:t>
            </a:r>
            <a:endParaRPr lang="zh-CN" altLang="en-US" sz="36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2419985"/>
            <a:ext cx="5252085" cy="3938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蓝牙控制彩灯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10401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Step2：用USB线将CoreUSB，BT，Colorled，hub与PC／Mac相连</a:t>
            </a:r>
            <a:r>
              <a:rPr lang="zh-CN" altLang="en-US" sz="3600">
                <a:solidFill>
                  <a:srgbClr val="C00000"/>
                </a:solidFill>
              </a:rPr>
              <a:t>。</a:t>
            </a:r>
            <a:endParaRPr lang="zh-CN" altLang="en-US" sz="3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2524760"/>
            <a:ext cx="7967345" cy="398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10401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整体代码说明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275" y="2849245"/>
            <a:ext cx="8851900" cy="331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APP调试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1040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Setup 1：扫描左侧的二维码，下载Bluetooth Light APP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2397125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APP调试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1734820"/>
            <a:ext cx="110401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Setup 2：载安装App后，打开应用，如果没有打开蓝牙，系统会提示，选择打开</a:t>
            </a:r>
            <a:r>
              <a:rPr lang="zh-CN" altLang="en-US" sz="2800">
                <a:solidFill>
                  <a:srgbClr val="C00000"/>
                </a:solidFill>
              </a:rPr>
              <a:t>。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260" y="2273300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APP调试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1611630"/>
            <a:ext cx="11394440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Setup 3：点击Scan，手机会开始搜索蓝牙设备，并显示在下方，选择名称Microduino的设备.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180" y="2197735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APP调试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1611630"/>
            <a:ext cx="1139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Setup 4：连接成功后，你就可以用手机来控制灯光了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2249805"/>
            <a:ext cx="5714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彩云" charset="0"/>
                <a:ea typeface="华文彩云" charset="0"/>
              </a:rPr>
              <a:t>本节所学知识点</a:t>
            </a:r>
            <a:endParaRPr lang="zh-CN" altLang="en-US">
              <a:latin typeface="华文彩云" charset="0"/>
              <a:ea typeface="华文彩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</a:rPr>
              <a:t>蓝牙模块的认识</a:t>
            </a:r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蓝牙模块的</a:t>
            </a:r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mixly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编程</a:t>
            </a:r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蓝牙和</a:t>
            </a:r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o</a:t>
            </a:r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led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的结合使用</a:t>
            </a:r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蓝牙和</a:t>
            </a:r>
            <a:r>
              <a:rPr lang="en-US" altLang="zh-CN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led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灯</a:t>
            </a:r>
            <a:r>
              <a:rPr lang="zh-CN" altLang="en-US">
                <a:solidFill>
                  <a:srgbClr val="FF0000"/>
                </a:solidFill>
                <a:latin typeface="华文细黑" charset="0"/>
                <a:ea typeface="华文细黑" charset="0"/>
                <a:sym typeface="+mn-ea"/>
              </a:rPr>
              <a:t>的结合使用</a:t>
            </a:r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  <a:sym typeface="+mn-ea"/>
            </a:endParaRPr>
          </a:p>
          <a:p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  <a:sym typeface="+mn-ea"/>
            </a:endParaRPr>
          </a:p>
          <a:p>
            <a:endParaRPr lang="zh-CN" altLang="en-US">
              <a:solidFill>
                <a:srgbClr val="FF0000"/>
              </a:solidFill>
              <a:latin typeface="华文细黑" charset="0"/>
              <a:ea typeface="华文细黑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rgbClr val="7030A0"/>
                </a:solidFill>
                <a:latin typeface="华文彩云" pitchFamily="2" charset="-122"/>
                <a:ea typeface="华文彩云" pitchFamily="2" charset="-122"/>
                <a:sym typeface="+mn-ea"/>
              </a:rPr>
              <a:t>本节课结束</a:t>
            </a:r>
            <a:endParaRPr lang="zh-CN" altLang="en-US"/>
          </a:p>
        </p:txBody>
      </p:sp>
      <p:pic>
        <p:nvPicPr>
          <p:cNvPr id="5" name="内容占位符 4" descr="让玩具聪明起来01.jpg"/>
          <p:cNvPicPr>
            <a:picLocks noChangeAspect="1"/>
          </p:cNvPicPr>
          <p:nvPr>
            <p:ph idx="1"/>
          </p:nvPr>
        </p:nvPicPr>
        <p:blipFill>
          <a:blip r:embed="rId1"/>
          <a:srcRect r="17210"/>
          <a:stretch>
            <a:fillRect/>
          </a:stretch>
        </p:blipFill>
        <p:spPr>
          <a:xfrm>
            <a:off x="1012190" y="1686560"/>
            <a:ext cx="6761480" cy="3825875"/>
          </a:xfrm>
          <a:prstGeom prst="rect">
            <a:avLst/>
          </a:prstGeom>
        </p:spPr>
      </p:pic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81" y="5429899"/>
            <a:ext cx="1905000" cy="60007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81075" y="2351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华文琥珀" charset="0"/>
                <a:ea typeface="华文琥珀" charset="0"/>
              </a:rPr>
              <a:t>Thanks</a:t>
            </a:r>
            <a:r>
              <a:rPr lang="zh-CN" altLang="en-US">
                <a:latin typeface="华文琥珀" charset="0"/>
                <a:ea typeface="华文琥珀" charset="0"/>
              </a:rPr>
              <a:t>！</a:t>
            </a:r>
            <a:endParaRPr lang="zh-CN" altLang="en-US">
              <a:latin typeface="华文琥珀" charset="0"/>
              <a:ea typeface="华文琥珀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搭建硬件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4645" y="1425575"/>
            <a:ext cx="972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Step1：将CoreUSB与BT连接。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2153920"/>
            <a:ext cx="7396480" cy="369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  <a:sym typeface="+mn-ea"/>
              </a:rPr>
              <a:t>搭建硬件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2710" y="1716405"/>
            <a:ext cx="882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Step2：将CoreUSB，BT通过USB数据线链接到电脑。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0" y="2401570"/>
            <a:ext cx="7164705" cy="358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250" y="1547495"/>
            <a:ext cx="793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Step1：在美科科技的通讯模块里面，找到BT控制相关模块。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9480" y="2017395"/>
            <a:ext cx="6254115" cy="416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1315720"/>
            <a:ext cx="103625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蓝牙模块说明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2092960"/>
            <a:ext cx="7256145" cy="362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1315720"/>
            <a:ext cx="103625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蓝牙模块说明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265" y="1999615"/>
            <a:ext cx="7812405" cy="390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华文彩云" pitchFamily="2" charset="-122"/>
                <a:ea typeface="华文彩云" pitchFamily="2" charset="-122"/>
              </a:rPr>
              <a:t>Mixly编程</a:t>
            </a:r>
            <a:endParaRPr lang="zh-CN" altLang="en-US" dirty="0">
              <a:solidFill>
                <a:srgbClr val="00B0F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1315720"/>
            <a:ext cx="103625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蓝牙模块说明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285" y="1722755"/>
            <a:ext cx="8321675" cy="416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演示</Application>
  <PresentationFormat>宽屏</PresentationFormat>
  <Paragraphs>189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电子积木与图形界面编程  </vt:lpstr>
      <vt:lpstr>本节课所需模块</vt:lpstr>
      <vt:lpstr>OLED显示屏</vt:lpstr>
      <vt:lpstr>搭建硬件</vt:lpstr>
      <vt:lpstr>搭建硬件</vt:lpstr>
      <vt:lpstr>Mixly编程</vt:lpstr>
      <vt:lpstr>Mixly编程</vt:lpstr>
      <vt:lpstr>Mixly编程</vt:lpstr>
      <vt:lpstr>Mixly编程</vt:lpstr>
      <vt:lpstr>Mixly编程</vt:lpstr>
      <vt:lpstr>Mixly编程</vt:lpstr>
      <vt:lpstr>调试</vt:lpstr>
      <vt:lpstr>调试</vt:lpstr>
      <vt:lpstr>Android设备调试</vt:lpstr>
      <vt:lpstr>Android设备调试</vt:lpstr>
      <vt:lpstr>Android设备调试</vt:lpstr>
      <vt:lpstr>Android设备调试</vt:lpstr>
      <vt:lpstr>Android设备调试</vt:lpstr>
      <vt:lpstr>IOS设备调试</vt:lpstr>
      <vt:lpstr>IOS设备调试</vt:lpstr>
      <vt:lpstr>IOS设备调试</vt:lpstr>
      <vt:lpstr>IOS设备调试</vt:lpstr>
      <vt:lpstr>IOS设备调试</vt:lpstr>
      <vt:lpstr>IOS设备调试</vt:lpstr>
      <vt:lpstr>搭建硬件</vt:lpstr>
      <vt:lpstr>Mixly编程</vt:lpstr>
      <vt:lpstr>调试</vt:lpstr>
      <vt:lpstr>调试</vt:lpstr>
      <vt:lpstr>调试</vt:lpstr>
      <vt:lpstr>蓝牙控制彩灯</vt:lpstr>
      <vt:lpstr>蓝牙控制彩灯</vt:lpstr>
      <vt:lpstr>蓝牙控制彩灯</vt:lpstr>
      <vt:lpstr>蓝牙控制彩灯</vt:lpstr>
      <vt:lpstr>Mixly编程</vt:lpstr>
      <vt:lpstr>APP调试</vt:lpstr>
      <vt:lpstr>APP调试</vt:lpstr>
      <vt:lpstr>APP调试</vt:lpstr>
      <vt:lpstr>本节所学知识点</vt:lpstr>
      <vt:lpstr>本节课结束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1</cp:lastModifiedBy>
  <cp:revision>351</cp:revision>
  <dcterms:created xsi:type="dcterms:W3CDTF">2015-05-05T08:02:00Z</dcterms:created>
  <dcterms:modified xsi:type="dcterms:W3CDTF">2016-04-05T06:16:42Z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