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  <p:sldMasterId id="2147483687" r:id="rId3"/>
    <p:sldMasterId id="2147483693" r:id="rId4"/>
  </p:sldMasterIdLst>
  <p:notesMasterIdLst>
    <p:notesMasterId r:id="rId15"/>
  </p:notesMasterIdLst>
  <p:sldIdLst>
    <p:sldId id="541" r:id="rId5"/>
    <p:sldId id="606" r:id="rId6"/>
    <p:sldId id="587" r:id="rId7"/>
    <p:sldId id="626" r:id="rId8"/>
    <p:sldId id="625" r:id="rId9"/>
    <p:sldId id="628" r:id="rId10"/>
    <p:sldId id="630" r:id="rId11"/>
    <p:sldId id="632" r:id="rId12"/>
    <p:sldId id="631" r:id="rId13"/>
    <p:sldId id="629" r:id="rId1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 슬라이드" id="{9BD7FAB1-928E-4E42-BFAD-ECAB18E3BE8C}">
          <p14:sldIdLst>
            <p14:sldId id="541"/>
            <p14:sldId id="606"/>
            <p14:sldId id="587"/>
            <p14:sldId id="626"/>
            <p14:sldId id="625"/>
            <p14:sldId id="628"/>
            <p14:sldId id="630"/>
            <p14:sldId id="632"/>
            <p14:sldId id="631"/>
            <p14:sldId id="629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 pos="754" userDrawn="1">
          <p15:clr>
            <a:srgbClr val="A4A3A4"/>
          </p15:clr>
        </p15:guide>
        <p15:guide id="24" pos="5700" userDrawn="1">
          <p15:clr>
            <a:srgbClr val="A4A3A4"/>
          </p15:clr>
        </p15:guide>
        <p15:guide id="25" pos="211" userDrawn="1">
          <p15:clr>
            <a:srgbClr val="A4A3A4"/>
          </p15:clr>
        </p15:guide>
        <p15:guide id="2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3D8B3D"/>
    <a:srgbClr val="008000"/>
    <a:srgbClr val="CECEEF"/>
    <a:srgbClr val="43437F"/>
    <a:srgbClr val="C92626"/>
    <a:srgbClr val="26BC6A"/>
    <a:srgbClr val="D9D9D9"/>
    <a:srgbClr val="BFBF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5" autoAdjust="0"/>
    <p:restoredTop sz="96429" autoAdjust="0"/>
  </p:normalViewPr>
  <p:slideViewPr>
    <p:cSldViewPr>
      <p:cViewPr varScale="1">
        <p:scale>
          <a:sx n="116" d="100"/>
          <a:sy n="116" d="100"/>
        </p:scale>
        <p:origin x="1050" y="108"/>
      </p:cViewPr>
      <p:guideLst>
        <p:guide orient="horz" pos="754"/>
        <p:guide pos="5700"/>
        <p:guide pos="2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6B8B-673B-4EF5-894F-0DC64F6A5BC1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D5EB-D21F-47E3-BEC5-1B92A9D2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2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6F154-FC8E-478E-A571-5659E786E3E7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8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UX</a:t>
            </a:r>
            <a:r>
              <a:rPr lang="ko-KR" altLang="en-US"/>
              <a:t>자료 진행현황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2F5FA-3820-4DD7-99CE-1224470A28FE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0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UX</a:t>
            </a:r>
            <a:r>
              <a:rPr lang="ko-KR" altLang="en-US"/>
              <a:t>자료 진행현황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2F5FA-3820-4DD7-99CE-1224470A28FE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9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UX</a:t>
            </a:r>
            <a:r>
              <a:rPr lang="ko-KR" altLang="en-US"/>
              <a:t>자료 진행현황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2F5FA-3820-4DD7-99CE-1224470A28FE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UX</a:t>
            </a:r>
            <a:r>
              <a:rPr lang="ko-KR" altLang="en-US"/>
              <a:t>자료 진행현황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2F5FA-3820-4DD7-99CE-1224470A28FE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5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UX</a:t>
            </a:r>
            <a:r>
              <a:rPr lang="ko-KR" altLang="en-US"/>
              <a:t>자료 진행현황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2F5FA-3820-4DD7-99CE-1224470A28FE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8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UX</a:t>
            </a:r>
            <a:r>
              <a:rPr lang="ko-KR" altLang="en-US"/>
              <a:t>자료 진행현황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2F5FA-3820-4DD7-99CE-1224470A28FE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4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UX</a:t>
            </a:r>
            <a:r>
              <a:rPr lang="ko-KR" altLang="en-US"/>
              <a:t>자료 진행현황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2F5FA-3820-4DD7-99CE-1224470A28FE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3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UX</a:t>
            </a:r>
            <a:r>
              <a:rPr lang="ko-KR" altLang="en-US"/>
              <a:t>자료 진행현황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2F5FA-3820-4DD7-99CE-1224470A28FE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5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4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>
            <a:spLocks noGrp="1"/>
          </p:cNvSpPr>
          <p:nvPr>
            <p:ph type="title"/>
          </p:nvPr>
        </p:nvSpPr>
        <p:spPr>
          <a:xfrm>
            <a:off x="121317" y="71438"/>
            <a:ext cx="4875729" cy="398053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2000" b="1" kern="12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209549" y="669591"/>
            <a:ext cx="11717755" cy="325438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20000"/>
              </a:lnSpc>
              <a:buNone/>
              <a:defRPr kumimoji="1" lang="ko-KR" altLang="en-US" sz="16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687216" y="90121"/>
            <a:ext cx="3240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r">
              <a:buNone/>
              <a:defRPr lang="ko-KR" altLang="en-US" sz="1500" b="1" kern="1200" smtClean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kern="1200"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 algn="r" latinLnBrk="0">
              <a:lnSpc>
                <a:spcPct val="120000"/>
              </a:lnSpc>
              <a:spcBef>
                <a:spcPct val="0"/>
              </a:spcBef>
              <a:tabLst>
                <a:tab pos="3767138" algn="l"/>
              </a:tabLs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9788347-A31F-4247-B456-AAFAC3F217CB}" type="datetimeFigureOut">
              <a:rPr lang="ko-KR" altLang="en-US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/>
              <a:t>2023-07-10</a:t>
            </a:fld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639E3D4A-18FB-44D8-8E63-6350A2C7983C}" type="slidenum">
              <a:rPr lang="ko-KR" altLang="en-US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09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33558" y="170929"/>
            <a:ext cx="11712257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8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46186" y="620714"/>
            <a:ext cx="11450919" cy="3077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168101" y="6650481"/>
            <a:ext cx="865790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/>
              <a:t>‹#›</a:t>
            </a:fld>
            <a:r>
              <a:rPr lang="ko-KR" altLang="en-US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p</a:t>
            </a:r>
            <a:endParaRPr lang="ko-KR" altLang="en-US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gray">
          <a:xfrm>
            <a:off x="5467131" y="6660775"/>
            <a:ext cx="12492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 dirty="0">
                <a:solidFill>
                  <a:srgbClr val="595959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dirty="0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dirty="0">
              <a:solidFill>
                <a:srgbClr val="59595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185" y="544512"/>
            <a:ext cx="11699631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46186" y="6654879"/>
            <a:ext cx="116996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30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20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056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5045321" y="2"/>
            <a:ext cx="2101361" cy="4591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788" tIns="36393" rIns="72788" bIns="36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1661" fontAlgn="base">
              <a:spcBef>
                <a:spcPct val="30000"/>
              </a:spcBef>
              <a:spcAft>
                <a:spcPct val="0"/>
              </a:spcAft>
            </a:pPr>
            <a:endParaRPr lang="ko-KR" altLang="en-US" sz="1138" dirty="0">
              <a:solidFill>
                <a:prstClr val="white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5526009" y="117857"/>
            <a:ext cx="930647" cy="225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74267" tIns="37134" rIns="74267" bIns="3713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75" dirty="0">
                <a:solidFill>
                  <a:srgbClr val="FFFFFF">
                    <a:lumMod val="75000"/>
                  </a:srgbClr>
                </a:solidFill>
                <a:ea typeface="LG스마트체 Regular" panose="020B0600000101010101" pitchFamily="50" charset="-127"/>
              </a:rPr>
              <a:t>LGE Confidential</a:t>
            </a:r>
            <a:endParaRPr kumimoji="1" lang="ko-KR" altLang="en-US" sz="975" dirty="0">
              <a:solidFill>
                <a:srgbClr val="FFFFFF">
                  <a:lumMod val="75000"/>
                </a:srgbClr>
              </a:solidFill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949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,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latin typeface="Arial Narrow" panose="020B0606020202030204" pitchFamily="34" charset="0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617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/>
          <p:cNvSpPr>
            <a:spLocks noGrp="1"/>
          </p:cNvSpPr>
          <p:nvPr>
            <p:ph type="title"/>
          </p:nvPr>
        </p:nvSpPr>
        <p:spPr>
          <a:xfrm>
            <a:off x="317780" y="116632"/>
            <a:ext cx="3065845" cy="34974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2118" y="533400"/>
            <a:ext cx="12189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  <a:defRPr/>
            </a:pPr>
            <a:endParaRPr kumimoji="1" lang="en-US" sz="1200" dirty="0">
              <a:solidFill>
                <a:prstClr val="black"/>
              </a:solidFill>
            </a:endParaRPr>
          </a:p>
        </p:txBody>
      </p:sp>
      <p:sp>
        <p:nvSpPr>
          <p:cNvPr id="7" name="Text Box 168"/>
          <p:cNvSpPr txBox="1">
            <a:spLocks noChangeArrowheads="1"/>
          </p:cNvSpPr>
          <p:nvPr userDrawn="1"/>
        </p:nvSpPr>
        <p:spPr bwMode="auto">
          <a:xfrm>
            <a:off x="5359636" y="131623"/>
            <a:ext cx="1472727" cy="288000"/>
          </a:xfrm>
          <a:prstGeom prst="rect">
            <a:avLst/>
          </a:prstGeom>
          <a:noFill/>
          <a:ln w="6350" cmpd="dbl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i="1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4438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02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,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D:\조직문화\로고\LGE_CI_LOGO\누끼 컷\LGE_Logo_3D_Tagline(W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612" y="6179570"/>
            <a:ext cx="120042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2772" y="141869"/>
            <a:ext cx="1734155" cy="611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726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,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2118" y="533400"/>
            <a:ext cx="12189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  <a:defRPr/>
            </a:pPr>
            <a:endParaRPr kumimoji="1" lang="en-US" sz="97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1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9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>
            <a:spLocks noGrp="1"/>
          </p:cNvSpPr>
          <p:nvPr>
            <p:ph type="title"/>
          </p:nvPr>
        </p:nvSpPr>
        <p:spPr>
          <a:xfrm>
            <a:off x="121317" y="71438"/>
            <a:ext cx="4875729" cy="398053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2000" b="1" kern="12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209549" y="669591"/>
            <a:ext cx="11717755" cy="325438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20000"/>
              </a:lnSpc>
              <a:buNone/>
              <a:defRPr kumimoji="1" lang="ko-KR" altLang="en-US" sz="16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687216" y="90121"/>
            <a:ext cx="3240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r">
              <a:buNone/>
              <a:defRPr lang="ko-KR" altLang="en-US" sz="1500" b="1" kern="1200" smtClean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kern="1200"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 algn="r" latinLnBrk="0">
              <a:lnSpc>
                <a:spcPct val="120000"/>
              </a:lnSpc>
              <a:spcBef>
                <a:spcPct val="0"/>
              </a:spcBef>
              <a:tabLst>
                <a:tab pos="3767138" algn="l"/>
              </a:tabLs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9788347-A31F-4247-B456-AAFAC3F217CB}" type="datetimeFigureOut">
              <a:rPr lang="ko-KR" altLang="en-US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/>
              <a:t>2023-07-10</a:t>
            </a:fld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639E3D4A-18FB-44D8-8E63-6350A2C7983C}" type="slidenum">
              <a:rPr lang="ko-KR" altLang="en-US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2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33558" y="170929"/>
            <a:ext cx="11712257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8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46186" y="620714"/>
            <a:ext cx="11450919" cy="3077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168101" y="6650481"/>
            <a:ext cx="865790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/>
              <a:t>‹#›</a:t>
            </a:fld>
            <a:r>
              <a:rPr lang="ko-KR" altLang="en-US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p</a:t>
            </a:r>
            <a:endParaRPr lang="ko-KR" altLang="en-US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gray">
          <a:xfrm>
            <a:off x="5467131" y="6660775"/>
            <a:ext cx="12492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 dirty="0">
                <a:solidFill>
                  <a:srgbClr val="595959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dirty="0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dirty="0">
              <a:solidFill>
                <a:srgbClr val="59595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185" y="544512"/>
            <a:ext cx="11699631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46186" y="6654879"/>
            <a:ext cx="116996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0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056" dirty="0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5045321" y="2"/>
            <a:ext cx="2101361" cy="4591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788" tIns="36393" rIns="72788" bIns="36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1661" fontAlgn="base">
              <a:spcBef>
                <a:spcPct val="30000"/>
              </a:spcBef>
              <a:spcAft>
                <a:spcPct val="0"/>
              </a:spcAft>
            </a:pPr>
            <a:endParaRPr lang="ko-KR" altLang="en-US" sz="1138" dirty="0">
              <a:solidFill>
                <a:prstClr val="white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5526009" y="117857"/>
            <a:ext cx="930647" cy="225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74267" tIns="37134" rIns="74267" bIns="3713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75" dirty="0">
                <a:solidFill>
                  <a:srgbClr val="FFFFFF">
                    <a:lumMod val="75000"/>
                  </a:srgbClr>
                </a:solidFill>
                <a:ea typeface="LG스마트체 Regular" panose="020B0600000101010101" pitchFamily="50" charset="-127"/>
              </a:rPr>
              <a:t>LGE Confidential</a:t>
            </a:r>
            <a:endParaRPr kumimoji="1" lang="ko-KR" altLang="en-US" sz="975" dirty="0">
              <a:solidFill>
                <a:srgbClr val="FFFFFF">
                  <a:lumMod val="75000"/>
                </a:srgbClr>
              </a:solidFill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>
            <a:extLst>
              <a:ext uri="{FF2B5EF4-FFF2-40B4-BE49-F238E27FC236}">
                <a16:creationId xmlns="" xmlns:a16="http://schemas.microsoft.com/office/drawing/2014/main" id="{225EDD54-8695-CFC0-E038-FC69C49D5B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0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87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06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966751382,&quot;Placement&quot;:&quot;Header&quot;,&quot;Top&quot;:0.0,&quot;Left&quot;:413.954651,&quot;SlideWidth&quot;:960,&quot;SlideHeight&quot;:540}">
            <a:extLst>
              <a:ext uri="{FF2B5EF4-FFF2-40B4-BE49-F238E27FC236}">
                <a16:creationId xmlns="" xmlns:a16="http://schemas.microsoft.com/office/drawing/2014/main" id="{CF99E5F5-5770-45AE-B9F4-7B43271A92E9}"/>
              </a:ext>
            </a:extLst>
          </p:cNvPr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7780" y="116632"/>
            <a:ext cx="3065845" cy="349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87279" tIns="43639" rIns="87279" bIns="43639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defTabSz="873169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118" y="533400"/>
            <a:ext cx="12189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  <a:defRPr/>
            </a:pPr>
            <a:endParaRPr kumimoji="1"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 Box 168"/>
          <p:cNvSpPr txBox="1">
            <a:spLocks noChangeArrowheads="1"/>
          </p:cNvSpPr>
          <p:nvPr userDrawn="1"/>
        </p:nvSpPr>
        <p:spPr bwMode="auto">
          <a:xfrm>
            <a:off x="5359636" y="131623"/>
            <a:ext cx="1472727" cy="288000"/>
          </a:xfrm>
          <a:prstGeom prst="rect">
            <a:avLst/>
          </a:prstGeom>
          <a:noFill/>
          <a:ln w="6350" cmpd="dbl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i="1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LGE Internal Use Only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idx="1"/>
          </p:nvPr>
        </p:nvSpPr>
        <p:spPr>
          <a:xfrm>
            <a:off x="272480" y="980728"/>
            <a:ext cx="9361040" cy="53285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73050" marR="0" lvl="0" indent="-273050" algn="l" defTabSz="914400" rtl="0" eaLnBrk="1" fontAlgn="auto" latin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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마스터 텍스트 스타일을 편집합니다</a:t>
            </a:r>
          </a:p>
          <a:p>
            <a:pPr marL="450850" marR="0" lvl="1" indent="-1778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둘째 수준</a:t>
            </a:r>
          </a:p>
          <a:p>
            <a:pPr marL="628650" marR="0" lvl="2" indent="-1778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셋째 수준</a:t>
            </a:r>
          </a:p>
          <a:p>
            <a:pPr marL="808038" marR="0" lvl="3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넷째 수준</a:t>
            </a:r>
          </a:p>
          <a:p>
            <a:pPr marL="273050" marR="0" lvl="0" indent="-273050" algn="l" defTabSz="914400" rtl="0" eaLnBrk="1" fontAlgn="auto" latin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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마스터 텍스트 스타일을 편집합니다</a:t>
            </a:r>
          </a:p>
          <a:p>
            <a:pPr marL="450850" marR="0" lvl="1" indent="-1778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둘째 수준</a:t>
            </a:r>
          </a:p>
          <a:p>
            <a:pPr marL="628650" marR="0" lvl="2" indent="-1778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셋째 수준</a:t>
            </a:r>
          </a:p>
          <a:p>
            <a:pPr marL="808038" marR="0" lvl="3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넷째 수준</a:t>
            </a:r>
          </a:p>
        </p:txBody>
      </p:sp>
      <p:sp>
        <p:nvSpPr>
          <p:cNvPr id="3" name="MSIPCMContentMarking" descr="{&quot;HashCode&quot;:966751382,&quot;Placement&quot;:&quot;Header&quot;,&quot;Top&quot;:0.0,&quot;Left&quot;:413.954651,&quot;SlideWidth&quot;:960,&quot;SlideHeight&quot;:540}">
            <a:extLst>
              <a:ext uri="{FF2B5EF4-FFF2-40B4-BE49-F238E27FC236}">
                <a16:creationId xmlns="" xmlns:a16="http://schemas.microsoft.com/office/drawing/2014/main" id="{FFB0EA49-43D1-4361-ABDA-1AAEA1ED5801}"/>
              </a:ext>
            </a:extLst>
          </p:cNvPr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  <a:endParaRPr lang="ko-KR" altLang="en-US" sz="1200" b="1" dirty="0" err="1">
              <a:solidFill>
                <a:srgbClr val="000000"/>
              </a:solidFill>
              <a:latin typeface="Calibri" panose="020F0502020204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46" rtl="0" eaLnBrk="1" latinLnBrk="1" hangingPunct="1">
        <a:spcBef>
          <a:spcPct val="0"/>
        </a:spcBef>
        <a:buNone/>
        <a:defRPr kumimoji="1" lang="ko-KR" altLang="en-US" sz="2000" b="1" kern="1200" dirty="0" smtClean="0">
          <a:solidFill>
            <a:schemeClr val="tx1"/>
          </a:solidFill>
          <a:latin typeface="Arial Narrow" panose="020B0606020202030204" pitchFamily="34" charset="0"/>
          <a:ea typeface="LG스마트체 Regular" panose="020B0600000101010101" pitchFamily="50" charset="-127"/>
          <a:cs typeface="Arial" pitchFamily="34" charset="0"/>
        </a:defRPr>
      </a:lvl1pPr>
    </p:titleStyle>
    <p:bodyStyle>
      <a:lvl1pPr marL="273064" marR="0" indent="-273064" algn="l" defTabSz="914446" rtl="0" eaLnBrk="1" fontAlgn="auto" latinLnBrk="1" hangingPunct="1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Wingdings" pitchFamily="2" charset="2"/>
        <a:buChar char=""/>
        <a:tabLst/>
        <a:defRPr sz="1400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1pPr>
      <a:lvl2pPr marL="450873" marR="0" indent="-177808" algn="l" defTabSz="914446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Wingdings" pitchFamily="2" charset="2"/>
        <a:buChar char="§"/>
        <a:tabLst/>
        <a:defRPr sz="1200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2pPr>
      <a:lvl3pPr marL="628681" marR="0" indent="-177808" algn="l" defTabSz="914446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-"/>
        <a:tabLst/>
        <a:defRPr sz="1100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3pPr>
      <a:lvl4pPr marL="808078" marR="0" indent="-179398" algn="l" defTabSz="914446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050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4pPr>
      <a:lvl5pPr marL="2057504" indent="-228612" algn="l" defTabSz="91444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4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2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5520113" y="153841"/>
            <a:ext cx="1231426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LGE Internal Use Only</a:t>
            </a:r>
          </a:p>
        </p:txBody>
      </p:sp>
      <p:sp>
        <p:nvSpPr>
          <p:cNvPr id="2" name="MSIPCMContentMarking" descr="{&quot;HashCode&quot;:966751382,&quot;Placement&quot;:&quot;Header&quot;,&quot;Top&quot;:0.0,&quot;Left&quot;:413.954651,&quot;SlideWidth&quot;:960,&quot;SlideHeight&quot;:540}">
            <a:extLst>
              <a:ext uri="{FF2B5EF4-FFF2-40B4-BE49-F238E27FC236}">
                <a16:creationId xmlns="" xmlns:a16="http://schemas.microsoft.com/office/drawing/2014/main" id="{22CB2B70-FDBF-45B8-9EF6-75688C261642}"/>
              </a:ext>
            </a:extLst>
          </p:cNvPr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  <a:endParaRPr lang="ko-KR" altLang="en-US" sz="1200" b="1" dirty="0" err="1">
              <a:solidFill>
                <a:srgbClr val="000000"/>
              </a:solidFill>
              <a:latin typeface="Calibri" panose="020F0502020204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l" defTabSz="742987" rtl="0" eaLnBrk="1" latinLnBrk="1" hangingPunct="1">
        <a:spcBef>
          <a:spcPct val="0"/>
        </a:spcBef>
        <a:buNone/>
        <a:defRPr kumimoji="1" lang="ko-KR" altLang="en-US" sz="2000" b="1" kern="1200" dirty="0" smtClean="0">
          <a:solidFill>
            <a:schemeClr val="tx1"/>
          </a:solidFill>
          <a:latin typeface="Arial Narrow" panose="020B0606020202030204" pitchFamily="34" charset="0"/>
          <a:ea typeface="LG스마트체 Regular" panose="020B0600000101010101" pitchFamily="50" charset="-127"/>
          <a:cs typeface="Arial" pitchFamily="34" charset="0"/>
        </a:defRPr>
      </a:lvl1pPr>
    </p:titleStyle>
    <p:bodyStyle>
      <a:lvl1pPr marL="221865" marR="0" indent="-221865" algn="l" defTabSz="742987" rtl="0" eaLnBrk="1" fontAlgn="auto" latinLnBrk="1" hangingPunct="1">
        <a:lnSpc>
          <a:spcPct val="100000"/>
        </a:lnSpc>
        <a:spcBef>
          <a:spcPts val="975"/>
        </a:spcBef>
        <a:spcAft>
          <a:spcPts val="0"/>
        </a:spcAft>
        <a:buClrTx/>
        <a:buSzPct val="100000"/>
        <a:buFont typeface="Wingdings" pitchFamily="2" charset="2"/>
        <a:buChar char=""/>
        <a:tabLst/>
        <a:defRPr sz="1138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1pPr>
      <a:lvl2pPr marL="366334" marR="0" indent="-144469" algn="l" defTabSz="74298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Wingdings" pitchFamily="2" charset="2"/>
        <a:buChar char="§"/>
        <a:tabLst/>
        <a:defRPr sz="975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2pPr>
      <a:lvl3pPr marL="510803" marR="0" indent="-144469" algn="l" defTabSz="74298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-"/>
        <a:tabLst/>
        <a:defRPr sz="894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3pPr>
      <a:lvl4pPr marL="656563" marR="0" indent="-145761" algn="l" defTabSz="74298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853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4pPr>
      <a:lvl5pPr marL="1671722" indent="-185747" algn="l" defTabSz="742987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215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709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202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695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95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87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80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75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68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1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455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948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36" y="1916832"/>
            <a:ext cx="12200736" cy="45365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2048" y="804350"/>
            <a:ext cx="736022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b="1" u="sng" dirty="0" smtClean="0">
                <a:solidFill>
                  <a:srgbClr val="000000"/>
                </a:solidFill>
                <a:ea typeface="LG스마트체 Regular" panose="020B0600000101010101" pitchFamily="50" charset="-127"/>
                <a:cs typeface="Arial" pitchFamily="34" charset="0"/>
              </a:rPr>
              <a:t>MARS </a:t>
            </a:r>
            <a:endParaRPr lang="en-US" altLang="ko-KR" sz="4400" b="1" u="sng" dirty="0">
              <a:solidFill>
                <a:srgbClr val="000000"/>
              </a:solidFill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3352" y="188796"/>
            <a:ext cx="37789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smtClean="0">
                <a:solidFill>
                  <a:srgbClr val="006600"/>
                </a:solidFill>
                <a:cs typeface="Arial" pitchFamily="34" charset="0"/>
              </a:rPr>
              <a:t>VOIP and Video Communication System</a:t>
            </a:r>
          </a:p>
        </p:txBody>
      </p:sp>
      <p:sp>
        <p:nvSpPr>
          <p:cNvPr id="12" name="내용 개체 틀 3"/>
          <p:cNvSpPr txBox="1">
            <a:spLocks/>
          </p:cNvSpPr>
          <p:nvPr/>
        </p:nvSpPr>
        <p:spPr>
          <a:xfrm>
            <a:off x="10632504" y="6453336"/>
            <a:ext cx="1568232" cy="3077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C00000"/>
                </a:solidFill>
                <a:latin typeface="+mn-lt"/>
                <a:ea typeface="LG스마트체 Regular" panose="020B0600000101010101" pitchFamily="50" charset="-127"/>
              </a:rPr>
              <a:t>By TEAM 3</a:t>
            </a:r>
            <a:r>
              <a:rPr lang="en-US" altLang="ko-KR" b="1" dirty="0" smtClean="0">
                <a:solidFill>
                  <a:schemeClr val="tx1"/>
                </a:solidFill>
                <a:latin typeface="+mn-lt"/>
                <a:ea typeface="LG스마트체 Regular" panose="020B0600000101010101" pitchFamily="50" charset="-127"/>
              </a:rPr>
              <a:t>, MARS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  <a:ea typeface="LG스마트체 Regular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18575" y="1583902"/>
            <a:ext cx="25471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ulti-user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A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nytime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endezvous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pace</a:t>
            </a:r>
          </a:p>
        </p:txBody>
      </p:sp>
    </p:spTree>
    <p:extLst>
      <p:ext uri="{BB962C8B-B14F-4D97-AF65-F5344CB8AC3E}">
        <p14:creationId xmlns:p14="http://schemas.microsoft.com/office/powerpoint/2010/main" val="4492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Box 3"/>
          <p:cNvSpPr txBox="1">
            <a:spLocks noChangeArrowheads="1"/>
          </p:cNvSpPr>
          <p:nvPr/>
        </p:nvSpPr>
        <p:spPr bwMode="auto">
          <a:xfrm>
            <a:off x="5891562" y="6596489"/>
            <a:ext cx="408876" cy="261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36" tIns="45671" rIns="91336" bIns="45671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algn="ctr"/>
            <a:r>
              <a:rPr lang="en-US" altLang="ko-KR" sz="110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2</a:t>
            </a:r>
            <a:r>
              <a:rPr lang="en-US" altLang="ko-KR" sz="1100" b="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 / 4</a:t>
            </a:r>
            <a:endParaRPr lang="ko-KR" altLang="en-US" sz="1100" b="0" dirty="0">
              <a:solidFill>
                <a:prstClr val="black">
                  <a:lumMod val="95000"/>
                  <a:lumOff val="5000"/>
                </a:prstClr>
              </a:solidFill>
              <a:latin typeface="Arial Narrow"/>
              <a:ea typeface="LG스마트체 Regular" panose="020B0600000101010101" pitchFamily="50" charset="-127"/>
            </a:endParaRPr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75422" y="21148"/>
            <a:ext cx="3449500" cy="52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09" tIns="47855" rIns="95709" bIns="47855">
            <a:spAutoFit/>
          </a:bodyPr>
          <a:lstStyle>
            <a:lvl1pPr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ko-KR" sz="2800" b="1" dirty="0" smtClean="0">
                <a:solidFill>
                  <a:srgbClr val="000000"/>
                </a:solidFill>
                <a:latin typeface="Arial Narrow"/>
                <a:ea typeface="LG스마트체 Regular" panose="020B0600000101010101" pitchFamily="50" charset="-127"/>
                <a:cs typeface="Arial" panose="020B0604020202020204" pitchFamily="34" charset="0"/>
              </a:rPr>
              <a:t>Architectural Approach</a:t>
            </a:r>
            <a:endParaRPr lang="ko-KR" altLang="en-US" sz="2800" b="1" dirty="0">
              <a:solidFill>
                <a:srgbClr val="000000"/>
              </a:solidFill>
              <a:latin typeface="Arial Nar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86025" y="2578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4AF82AA8-8FC1-6E0D-A5EB-115A64F8186A}"/>
              </a:ext>
            </a:extLst>
          </p:cNvPr>
          <p:cNvSpPr txBox="1"/>
          <p:nvPr/>
        </p:nvSpPr>
        <p:spPr>
          <a:xfrm>
            <a:off x="479376" y="90872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0000"/>
                </a:solidFill>
              </a:defRPr>
            </a:lvl1pPr>
          </a:lstStyle>
          <a:p>
            <a:r>
              <a:rPr lang="en-US" altLang="ko-KR" dirty="0" err="1">
                <a:solidFill>
                  <a:prstClr val="black"/>
                </a:solidFill>
              </a:rPr>
              <a:t>xxxxx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5422" y="110870"/>
            <a:ext cx="642128" cy="40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09" tIns="47855" rIns="95709" bIns="47855">
            <a:spAutoFit/>
          </a:bodyPr>
          <a:lstStyle>
            <a:lvl1pPr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</a:pPr>
            <a:r>
              <a:rPr lang="ko-KR" altLang="en-US" sz="2000" b="1" dirty="0" smtClean="0">
                <a:solidFill>
                  <a:srgbClr val="000000"/>
                </a:solidFill>
                <a:latin typeface="Arial Narrow"/>
                <a:ea typeface="LG스마트체 Regular" panose="020B0600000101010101" pitchFamily="50" charset="-127"/>
                <a:cs typeface="Arial" panose="020B0604020202020204" pitchFamily="34" charset="0"/>
              </a:rPr>
              <a:t>목차</a:t>
            </a:r>
            <a:endParaRPr lang="ko-KR" altLang="en-US" sz="2000" b="1" dirty="0">
              <a:solidFill>
                <a:srgbClr val="000000"/>
              </a:solidFill>
              <a:latin typeface="Arial Nar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5891562" y="6596489"/>
            <a:ext cx="408876" cy="261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36" tIns="45671" rIns="91336" bIns="45671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algn="ctr"/>
            <a:r>
              <a:rPr lang="en-US" altLang="ko-KR" sz="110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1</a:t>
            </a:r>
            <a:r>
              <a:rPr lang="en-US" altLang="ko-KR" sz="1100" b="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 / 4</a:t>
            </a:r>
            <a:endParaRPr lang="ko-KR" altLang="en-US" sz="1100" b="0" dirty="0">
              <a:solidFill>
                <a:prstClr val="black">
                  <a:lumMod val="95000"/>
                  <a:lumOff val="5000"/>
                </a:prstClr>
              </a:solidFill>
              <a:latin typeface="Arial Narrow"/>
              <a:ea typeface="LG스마트체 Regular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70944E3-8BA6-155A-09ED-198AF4AD08B3}"/>
              </a:ext>
            </a:extLst>
          </p:cNvPr>
          <p:cNvSpPr txBox="1"/>
          <p:nvPr/>
        </p:nvSpPr>
        <p:spPr>
          <a:xfrm>
            <a:off x="191344" y="6525344"/>
            <a:ext cx="37382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</a:rPr>
              <a:t>1) ?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3371" y="583990"/>
            <a:ext cx="6119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MARS</a:t>
            </a:r>
            <a:r>
              <a:rPr lang="en-US" altLang="ko-KR" sz="2400" dirty="0" smtClean="0"/>
              <a:t> is secure VOIP and video conference system.</a:t>
            </a:r>
          </a:p>
        </p:txBody>
      </p:sp>
      <p:sp>
        <p:nvSpPr>
          <p:cNvPr id="103" name="Text Box 3"/>
          <p:cNvSpPr txBox="1">
            <a:spLocks noChangeArrowheads="1"/>
          </p:cNvSpPr>
          <p:nvPr/>
        </p:nvSpPr>
        <p:spPr bwMode="auto">
          <a:xfrm>
            <a:off x="75422" y="21148"/>
            <a:ext cx="1501338" cy="52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09" tIns="47855" rIns="95709" bIns="47855">
            <a:spAutoFit/>
          </a:bodyPr>
          <a:lstStyle>
            <a:lvl1pPr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ko-KR" sz="2800" b="1" dirty="0" smtClean="0">
                <a:solidFill>
                  <a:srgbClr val="000000"/>
                </a:solidFill>
                <a:latin typeface="Arial Narrow"/>
                <a:ea typeface="LG스마트체 Regular" panose="020B0600000101010101" pitchFamily="50" charset="-127"/>
                <a:cs typeface="Arial" panose="020B0604020202020204" pitchFamily="34" charset="0"/>
              </a:rPr>
              <a:t>Overview</a:t>
            </a:r>
            <a:endParaRPr lang="ko-KR" altLang="en-US" sz="2800" b="1" dirty="0">
              <a:solidFill>
                <a:srgbClr val="000000"/>
              </a:solidFill>
              <a:latin typeface="Arial Nar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10E007AA-1F64-9B5D-FACB-9899EA30E242}"/>
              </a:ext>
            </a:extLst>
          </p:cNvPr>
          <p:cNvGrpSpPr/>
          <p:nvPr/>
        </p:nvGrpSpPr>
        <p:grpSpPr>
          <a:xfrm>
            <a:off x="262795" y="1412777"/>
            <a:ext cx="5513308" cy="461665"/>
            <a:chOff x="813414" y="807139"/>
            <a:chExt cx="2548544" cy="461665"/>
          </a:xfrm>
        </p:grpSpPr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B379D8F9-F614-9D90-5A45-E46A7D347C82}"/>
                </a:ext>
              </a:extLst>
            </p:cNvPr>
            <p:cNvCxnSpPr/>
            <p:nvPr/>
          </p:nvCxnSpPr>
          <p:spPr>
            <a:xfrm>
              <a:off x="813414" y="1268804"/>
              <a:ext cx="2548544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4AF82AA8-8FC1-6E0D-A5EB-115A64F8186A}"/>
                </a:ext>
              </a:extLst>
            </p:cNvPr>
            <p:cNvSpPr txBox="1"/>
            <p:nvPr/>
          </p:nvSpPr>
          <p:spPr>
            <a:xfrm>
              <a:off x="1399868" y="807139"/>
              <a:ext cx="1375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000000"/>
                  </a:solidFill>
                </a:rPr>
                <a:t>GOAL of </a:t>
              </a:r>
              <a:r>
                <a:rPr lang="en-US" altLang="ko-KR" sz="2400" b="1" dirty="0" smtClean="0">
                  <a:solidFill>
                    <a:srgbClr val="3D8B3D"/>
                  </a:solidFill>
                </a:rPr>
                <a:t>MARS system</a:t>
              </a:r>
              <a:endParaRPr lang="ko-KR" altLang="en-US" sz="2400" b="1" dirty="0">
                <a:solidFill>
                  <a:srgbClr val="3D8B3D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91344" y="2001182"/>
            <a:ext cx="55847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200" dirty="0"/>
              <a:t>High quality voice and video communication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200" dirty="0">
                <a:sym typeface="Arial"/>
              </a:rPr>
              <a:t>Secure and reliable communication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200" dirty="0"/>
              <a:t>Minimum network bandwidth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200" dirty="0"/>
              <a:t>Easily </a:t>
            </a:r>
            <a:r>
              <a:rPr lang="en-US" altLang="ko-KR" sz="2200" dirty="0" smtClean="0"/>
              <a:t>adding/replacing codecs </a:t>
            </a:r>
            <a:r>
              <a:rPr lang="en-US" altLang="ko-KR" sz="2200" dirty="0"/>
              <a:t>and/or encryption algorithms </a:t>
            </a:r>
            <a:endParaRPr lang="en-US" altLang="ko-KR" sz="2200" dirty="0">
              <a:sym typeface="Arial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10E007AA-1F64-9B5D-FACB-9899EA30E242}"/>
              </a:ext>
            </a:extLst>
          </p:cNvPr>
          <p:cNvGrpSpPr/>
          <p:nvPr/>
        </p:nvGrpSpPr>
        <p:grpSpPr>
          <a:xfrm>
            <a:off x="6563233" y="1412776"/>
            <a:ext cx="5513308" cy="461665"/>
            <a:chOff x="813414" y="807139"/>
            <a:chExt cx="2548544" cy="461665"/>
          </a:xfrm>
        </p:grpSpPr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B379D8F9-F614-9D90-5A45-E46A7D347C82}"/>
                </a:ext>
              </a:extLst>
            </p:cNvPr>
            <p:cNvCxnSpPr/>
            <p:nvPr/>
          </p:nvCxnSpPr>
          <p:spPr>
            <a:xfrm>
              <a:off x="813414" y="1268804"/>
              <a:ext cx="2548544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4AF82AA8-8FC1-6E0D-A5EB-115A64F8186A}"/>
                </a:ext>
              </a:extLst>
            </p:cNvPr>
            <p:cNvSpPr txBox="1"/>
            <p:nvPr/>
          </p:nvSpPr>
          <p:spPr>
            <a:xfrm>
              <a:off x="1465075" y="807139"/>
              <a:ext cx="1245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000000"/>
                  </a:solidFill>
                </a:rPr>
                <a:t>GOAL of </a:t>
              </a:r>
              <a:r>
                <a:rPr lang="en-US" altLang="ko-KR" sz="2400" b="1" dirty="0" smtClean="0">
                  <a:solidFill>
                    <a:srgbClr val="C00000"/>
                  </a:solidFill>
                </a:rPr>
                <a:t>MARS team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6564608" y="2001182"/>
            <a:ext cx="5584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Derive appropriate </a:t>
            </a:r>
            <a:r>
              <a:rPr lang="en-US" altLang="ko-KR" sz="2400" dirty="0" smtClean="0"/>
              <a:t>requirements</a:t>
            </a:r>
            <a:endParaRPr lang="en-US" altLang="ko-KR" sz="2400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Decide the architectural solutions effectively</a:t>
            </a:r>
            <a:endParaRPr lang="en-US" altLang="ko-KR" sz="2400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ym typeface="Arial"/>
              </a:rPr>
              <a:t>Apply the architecture to the product well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Demonstrate the product </a:t>
            </a:r>
            <a:endParaRPr lang="en-US" altLang="ko-KR" sz="2400" dirty="0">
              <a:sym typeface="Arial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722" y="5274669"/>
            <a:ext cx="1150877" cy="1117954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06023" y="5258935"/>
            <a:ext cx="991242" cy="11128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13" y="3933056"/>
            <a:ext cx="742706" cy="1006251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8743599" y="6063970"/>
            <a:ext cx="1656184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Windows Application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27600" y="6084846"/>
            <a:ext cx="1656184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Windows Application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626532" y="4939307"/>
            <a:ext cx="1235561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Backend Server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390896" y="4548621"/>
            <a:ext cx="1402307" cy="93111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 rot="19664136">
            <a:off x="4163290" y="4722104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Conference information</a:t>
            </a:r>
            <a:endParaRPr lang="ko-KR" altLang="en-US" sz="1400"/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4390897" y="4548620"/>
            <a:ext cx="1402307" cy="93111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 rot="19664136">
            <a:off x="4163291" y="4722103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Conference information</a:t>
            </a:r>
            <a:endParaRPr lang="ko-KR" altLang="en-US" sz="1400"/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6686466" y="4387586"/>
            <a:ext cx="1331600" cy="9722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 rot="2135125">
            <a:off x="6587829" y="4590336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Conference information</a:t>
            </a:r>
            <a:endParaRPr lang="ko-KR" altLang="en-US" sz="140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894952" y="5833646"/>
            <a:ext cx="255144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 rot="19664136">
            <a:off x="4163292" y="4722102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Conference information</a:t>
            </a:r>
            <a:endParaRPr lang="ko-KR" altLang="en-US" sz="1400"/>
          </a:p>
        </p:txBody>
      </p:sp>
      <p:sp>
        <p:nvSpPr>
          <p:cNvPr id="157" name="직사각형 156"/>
          <p:cNvSpPr/>
          <p:nvPr/>
        </p:nvSpPr>
        <p:spPr>
          <a:xfrm>
            <a:off x="5398996" y="5546192"/>
            <a:ext cx="1648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Video or Voice Stream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944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5891562" y="6596489"/>
            <a:ext cx="408876" cy="261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36" tIns="45671" rIns="91336" bIns="45671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algn="ctr"/>
            <a:r>
              <a:rPr lang="en-US" altLang="ko-KR" sz="110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1</a:t>
            </a:r>
            <a:r>
              <a:rPr lang="en-US" altLang="ko-KR" sz="1100" b="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 / 4</a:t>
            </a:r>
            <a:endParaRPr lang="ko-KR" altLang="en-US" sz="1100" b="0" dirty="0">
              <a:solidFill>
                <a:prstClr val="black">
                  <a:lumMod val="95000"/>
                  <a:lumOff val="5000"/>
                </a:prstClr>
              </a:solidFill>
              <a:latin typeface="Arial Narrow"/>
              <a:ea typeface="LG스마트체 Regular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70944E3-8BA6-155A-09ED-198AF4AD08B3}"/>
              </a:ext>
            </a:extLst>
          </p:cNvPr>
          <p:cNvSpPr txBox="1"/>
          <p:nvPr/>
        </p:nvSpPr>
        <p:spPr>
          <a:xfrm>
            <a:off x="191344" y="6525344"/>
            <a:ext cx="37382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</a:rPr>
              <a:t>1) ? </a:t>
            </a:r>
          </a:p>
        </p:txBody>
      </p:sp>
      <p:sp>
        <p:nvSpPr>
          <p:cNvPr id="103" name="Text Box 3"/>
          <p:cNvSpPr txBox="1">
            <a:spLocks noChangeArrowheads="1"/>
          </p:cNvSpPr>
          <p:nvPr/>
        </p:nvSpPr>
        <p:spPr bwMode="auto">
          <a:xfrm>
            <a:off x="75422" y="21148"/>
            <a:ext cx="2548099" cy="52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09" tIns="47855" rIns="95709" bIns="47855">
            <a:spAutoFit/>
          </a:bodyPr>
          <a:lstStyle>
            <a:lvl1pPr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ko-KR" sz="2800" b="1" dirty="0" smtClean="0">
                <a:solidFill>
                  <a:srgbClr val="000000"/>
                </a:solidFill>
                <a:latin typeface="Arial Narrow"/>
                <a:ea typeface="LG스마트체 Regular" panose="020B0600000101010101" pitchFamily="50" charset="-127"/>
                <a:cs typeface="Arial" panose="020B0604020202020204" pitchFamily="34" charset="0"/>
              </a:rPr>
              <a:t>Plan &amp; Milestone</a:t>
            </a:r>
            <a:endParaRPr lang="ko-KR" altLang="en-US" sz="2800" b="1" dirty="0">
              <a:solidFill>
                <a:srgbClr val="000000"/>
              </a:solidFill>
              <a:latin typeface="Arial Nar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052736"/>
            <a:ext cx="10164568" cy="502287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0881480" y="5877272"/>
            <a:ext cx="144016" cy="144016"/>
          </a:xfrm>
          <a:prstGeom prst="ellipse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9552384" y="3789040"/>
            <a:ext cx="144016" cy="144016"/>
          </a:xfrm>
          <a:prstGeom prst="ellipse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888088" y="2564904"/>
            <a:ext cx="144016" cy="144016"/>
          </a:xfrm>
          <a:prstGeom prst="ellipse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0096" y="2513801"/>
            <a:ext cx="765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Milestone 1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50681" y="3717032"/>
            <a:ext cx="765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Milestone 2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83110" y="5829389"/>
            <a:ext cx="765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Milestone 3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Box 3"/>
          <p:cNvSpPr txBox="1">
            <a:spLocks noChangeArrowheads="1"/>
          </p:cNvSpPr>
          <p:nvPr/>
        </p:nvSpPr>
        <p:spPr bwMode="auto">
          <a:xfrm>
            <a:off x="5891562" y="6596489"/>
            <a:ext cx="408876" cy="261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36" tIns="45671" rIns="91336" bIns="45671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algn="ctr"/>
            <a:r>
              <a:rPr lang="en-US" altLang="ko-KR" sz="110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2</a:t>
            </a:r>
            <a:r>
              <a:rPr lang="en-US" altLang="ko-KR" sz="1100" b="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 / 4</a:t>
            </a:r>
            <a:endParaRPr lang="ko-KR" altLang="en-US" sz="1100" b="0" dirty="0">
              <a:solidFill>
                <a:prstClr val="black">
                  <a:lumMod val="95000"/>
                  <a:lumOff val="5000"/>
                </a:prstClr>
              </a:solidFill>
              <a:latin typeface="Arial Narrow"/>
              <a:ea typeface="LG스마트체 Regular" panose="020B0600000101010101" pitchFamily="50" charset="-127"/>
            </a:endParaRPr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75422" y="21148"/>
            <a:ext cx="2486094" cy="52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09" tIns="47855" rIns="95709" bIns="47855">
            <a:spAutoFit/>
          </a:bodyPr>
          <a:lstStyle>
            <a:lvl1pPr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ko-KR" sz="2800" b="1" dirty="0" smtClean="0">
                <a:solidFill>
                  <a:srgbClr val="000000"/>
                </a:solidFill>
                <a:latin typeface="Arial Narrow"/>
                <a:ea typeface="LG스마트체 Regular" panose="020B0600000101010101" pitchFamily="50" charset="-127"/>
                <a:cs typeface="Arial" panose="020B0604020202020204" pitchFamily="34" charset="0"/>
              </a:rPr>
              <a:t>Quality Attribute</a:t>
            </a:r>
            <a:endParaRPr lang="ko-KR" altLang="en-US" sz="2800" b="1" dirty="0">
              <a:solidFill>
                <a:srgbClr val="000000"/>
              </a:solidFill>
              <a:latin typeface="Arial Nar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45" name="Shape 89"/>
          <p:cNvGraphicFramePr/>
          <p:nvPr>
            <p:extLst>
              <p:ext uri="{D42A27DB-BD31-4B8C-83A1-F6EECF244321}">
                <p14:modId xmlns:p14="http://schemas.microsoft.com/office/powerpoint/2010/main" val="3137451004"/>
              </p:ext>
            </p:extLst>
          </p:nvPr>
        </p:nvGraphicFramePr>
        <p:xfrm>
          <a:off x="413273" y="1182175"/>
          <a:ext cx="11227342" cy="3310329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75495"/>
                <a:gridCol w="1809427"/>
                <a:gridCol w="5478125"/>
                <a:gridCol w="1368152"/>
                <a:gridCol w="1296143"/>
              </a:tblGrid>
              <a:tr h="40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Georgia"/>
                          <a:sym typeface="Georgia"/>
                        </a:rPr>
                        <a:t>ID</a:t>
                      </a:r>
                      <a:endParaRPr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Georgia"/>
                          <a:sym typeface="Georgia"/>
                        </a:rPr>
                        <a:t>QA</a:t>
                      </a:r>
                      <a:endParaRPr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Georgia"/>
                          <a:sym typeface="Georgia"/>
                        </a:rPr>
                        <a:t>Description</a:t>
                      </a:r>
                      <a:endParaRPr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Georgia"/>
                          <a:sym typeface="Georgia"/>
                        </a:rPr>
                        <a:t>Difficulty</a:t>
                      </a:r>
                      <a:endParaRPr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Georgia"/>
                          <a:sym typeface="Georgia"/>
                        </a:rPr>
                        <a:t>Priority</a:t>
                      </a:r>
                      <a:endParaRPr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</a:tr>
              <a:tr h="1046112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QA-01</a:t>
                      </a:r>
                      <a:endParaRPr b="1"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Availability</a:t>
                      </a:r>
                      <a:endParaRPr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 smtClean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MARS shall continue the</a:t>
                      </a:r>
                      <a:r>
                        <a:rPr lang="en-US" dirty="0" smtClean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 conference,</a:t>
                      </a:r>
                      <a:r>
                        <a:rPr lang="en-US" altLang="ko-KR" dirty="0" smtClean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 even if packets are dropped due to poor network conditions in a conference with at least four participants.</a:t>
                      </a:r>
                      <a:endParaRPr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H</a:t>
                      </a:r>
                      <a:endParaRPr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1</a:t>
                      </a:r>
                      <a:endParaRPr b="1"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24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QA-02</a:t>
                      </a:r>
                      <a:endParaRPr b="1"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Performance</a:t>
                      </a:r>
                      <a:endParaRPr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eorgia"/>
                        </a:rPr>
                        <a:t>MARS shall play audio/video continuously even if network jitter happens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eorgia"/>
                          <a:sym typeface="Georgia"/>
                        </a:rPr>
                        <a:t>in a conference with at least four participants.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H</a:t>
                      </a:r>
                      <a:endParaRPr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1</a:t>
                      </a:r>
                      <a:endParaRPr b="1"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352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QA-03</a:t>
                      </a:r>
                      <a:endParaRPr b="1"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Availability</a:t>
                      </a:r>
                      <a:endParaRPr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eorgia"/>
                        </a:rPr>
                        <a:t>MARS shall have capability to detect call drop if there is no response from the peer.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eorgia"/>
                          <a:sym typeface="Georgia"/>
                        </a:rPr>
                        <a:t>.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H</a:t>
                      </a:r>
                      <a:endParaRPr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+mn-ea"/>
                          <a:ea typeface="+mn-ea"/>
                          <a:cs typeface="Georgia"/>
                          <a:sym typeface="Georgia"/>
                        </a:rPr>
                        <a:t>1</a:t>
                      </a:r>
                      <a:endParaRPr b="1" dirty="0">
                        <a:latin typeface="+mn-ea"/>
                        <a:ea typeface="+mn-e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9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Box 3"/>
          <p:cNvSpPr txBox="1">
            <a:spLocks noChangeArrowheads="1"/>
          </p:cNvSpPr>
          <p:nvPr/>
        </p:nvSpPr>
        <p:spPr bwMode="auto">
          <a:xfrm>
            <a:off x="5891562" y="6596489"/>
            <a:ext cx="408876" cy="261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36" tIns="45671" rIns="91336" bIns="45671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algn="ctr"/>
            <a:r>
              <a:rPr lang="en-US" altLang="ko-KR" sz="110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2</a:t>
            </a:r>
            <a:r>
              <a:rPr lang="en-US" altLang="ko-KR" sz="1100" b="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 / 4</a:t>
            </a:r>
            <a:endParaRPr lang="ko-KR" altLang="en-US" sz="1100" b="0" dirty="0">
              <a:solidFill>
                <a:prstClr val="black">
                  <a:lumMod val="95000"/>
                  <a:lumOff val="5000"/>
                </a:prstClr>
              </a:solidFill>
              <a:latin typeface="Arial Narrow"/>
              <a:ea typeface="LG스마트체 Regular" panose="020B0600000101010101" pitchFamily="50" charset="-127"/>
            </a:endParaRPr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75422" y="21148"/>
            <a:ext cx="2889538" cy="52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09" tIns="47855" rIns="95709" bIns="47855">
            <a:spAutoFit/>
          </a:bodyPr>
          <a:lstStyle>
            <a:lvl1pPr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ko-KR" sz="2800" b="1" dirty="0" smtClean="0">
                <a:solidFill>
                  <a:srgbClr val="000000"/>
                </a:solidFill>
                <a:latin typeface="Arial Narrow"/>
                <a:ea typeface="LG스마트체 Regular" panose="020B0600000101010101" pitchFamily="50" charset="-127"/>
                <a:cs typeface="Arial" panose="020B0604020202020204" pitchFamily="34" charset="0"/>
              </a:rPr>
              <a:t>Design Constraints</a:t>
            </a:r>
            <a:endParaRPr lang="ko-KR" altLang="en-US" sz="2800" b="1" dirty="0">
              <a:solidFill>
                <a:srgbClr val="000000"/>
              </a:solidFill>
              <a:latin typeface="Arial Nar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90368"/>
              </p:ext>
            </p:extLst>
          </p:nvPr>
        </p:nvGraphicFramePr>
        <p:xfrm>
          <a:off x="695400" y="1196752"/>
          <a:ext cx="10873208" cy="4536504"/>
        </p:xfrm>
        <a:graphic>
          <a:graphicData uri="http://schemas.openxmlformats.org/drawingml/2006/table">
            <a:tbl>
              <a:tblPr/>
              <a:tblGrid>
                <a:gridCol w="1096452"/>
                <a:gridCol w="2503948"/>
                <a:gridCol w="7272808"/>
              </a:tblGrid>
              <a:tr h="55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Functional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Requirement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52838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DC-01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Platform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 User Application has to run on Windows platforms.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838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DC-02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Test Router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Test router has two Wi-Fi access points (AP’s).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97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DC-03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Wifi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Network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 shall utilize LG’s Wi-Fi network for normal application development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97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DC-04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 Environment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This project should be implemented in Microsoft Windows 10 or 11.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66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DC-05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Required Software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This project should be implemented by Microsoft Visual Studio Community 2022 (64-bit) Version 17.5.5 or later.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97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DC-06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Library restrictions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Should not use any Session Initiation Protocols (SIP) or any VoIP libraries in source code 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86025" y="2578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Box 3"/>
          <p:cNvSpPr txBox="1">
            <a:spLocks noChangeArrowheads="1"/>
          </p:cNvSpPr>
          <p:nvPr/>
        </p:nvSpPr>
        <p:spPr bwMode="auto">
          <a:xfrm>
            <a:off x="5891562" y="6596489"/>
            <a:ext cx="408876" cy="261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36" tIns="45671" rIns="91336" bIns="45671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algn="ctr"/>
            <a:r>
              <a:rPr lang="en-US" altLang="ko-KR" sz="110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2</a:t>
            </a:r>
            <a:r>
              <a:rPr lang="en-US" altLang="ko-KR" sz="1100" b="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 / 4</a:t>
            </a:r>
            <a:endParaRPr lang="ko-KR" altLang="en-US" sz="1100" b="0" dirty="0">
              <a:solidFill>
                <a:prstClr val="black">
                  <a:lumMod val="95000"/>
                  <a:lumOff val="5000"/>
                </a:prstClr>
              </a:solidFill>
              <a:latin typeface="Arial Narrow"/>
              <a:ea typeface="LG스마트체 Regular" panose="020B0600000101010101" pitchFamily="50" charset="-127"/>
            </a:endParaRPr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75422" y="21148"/>
            <a:ext cx="2569451" cy="52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09" tIns="47855" rIns="95709" bIns="47855">
            <a:spAutoFit/>
          </a:bodyPr>
          <a:lstStyle>
            <a:lvl1pPr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ko-KR" sz="2800" b="1" dirty="0" smtClean="0">
                <a:solidFill>
                  <a:srgbClr val="000000"/>
                </a:solidFill>
                <a:latin typeface="Arial Narrow"/>
                <a:ea typeface="LG스마트체 Regular" panose="020B0600000101010101" pitchFamily="50" charset="-127"/>
                <a:cs typeface="Arial" panose="020B0604020202020204" pitchFamily="34" charset="0"/>
              </a:rPr>
              <a:t>Risk Assignment</a:t>
            </a:r>
            <a:endParaRPr lang="ko-KR" altLang="en-US" sz="2800" b="1" dirty="0">
              <a:solidFill>
                <a:srgbClr val="000000"/>
              </a:solidFill>
              <a:latin typeface="Arial Nar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86025" y="2578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34036"/>
              </p:ext>
            </p:extLst>
          </p:nvPr>
        </p:nvGraphicFramePr>
        <p:xfrm>
          <a:off x="551384" y="908720"/>
          <a:ext cx="11305257" cy="5124678"/>
        </p:xfrm>
        <a:graphic>
          <a:graphicData uri="http://schemas.openxmlformats.org/drawingml/2006/table">
            <a:tbl>
              <a:tblPr/>
              <a:tblGrid>
                <a:gridCol w="755660"/>
                <a:gridCol w="4015367"/>
                <a:gridCol w="5556318"/>
                <a:gridCol w="977912"/>
              </a:tblGrid>
              <a:tr h="6480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Risk Description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Mitigation Plan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Priority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6994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 experience on Windows application development may lead to higher development effort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 MFC rather than Win32 as it is easier to learn MFC faster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Allocate more resources (2 people) for the UI development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Research on Window application development which may lead to 1W delay on UI development</a:t>
                      </a: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04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 experience on encrypting stream data (No one has experience in data encryption)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Begin without encryption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Allocate more resources (2 people) for network development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 may give up the use of UDP to transfer stream data, but use TCP over SSL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10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How are network jitter and packet drop different? How do they affect and look at the application level when they exist separately or in combination?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Experiment EXP-01, EXP-03 are being conducted to address this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risk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4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Box 3"/>
          <p:cNvSpPr txBox="1">
            <a:spLocks noChangeArrowheads="1"/>
          </p:cNvSpPr>
          <p:nvPr/>
        </p:nvSpPr>
        <p:spPr bwMode="auto">
          <a:xfrm>
            <a:off x="5891562" y="6596489"/>
            <a:ext cx="408876" cy="261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36" tIns="45671" rIns="91336" bIns="45671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algn="ctr"/>
            <a:r>
              <a:rPr lang="en-US" altLang="ko-KR" sz="110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2</a:t>
            </a:r>
            <a:r>
              <a:rPr lang="en-US" altLang="ko-KR" sz="1100" b="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/>
                <a:ea typeface="LG스마트체 Regular" panose="020B0600000101010101" pitchFamily="50" charset="-127"/>
              </a:rPr>
              <a:t> / 4</a:t>
            </a:r>
            <a:endParaRPr lang="ko-KR" altLang="en-US" sz="1100" b="0" dirty="0">
              <a:solidFill>
                <a:prstClr val="black">
                  <a:lumMod val="95000"/>
                  <a:lumOff val="5000"/>
                </a:prstClr>
              </a:solidFill>
              <a:latin typeface="Arial Narrow"/>
              <a:ea typeface="LG스마트체 Regular" panose="020B0600000101010101" pitchFamily="50" charset="-127"/>
            </a:endParaRPr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75422" y="21148"/>
            <a:ext cx="2569451" cy="52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09" tIns="47855" rIns="95709" bIns="47855">
            <a:spAutoFit/>
          </a:bodyPr>
          <a:lstStyle>
            <a:lvl1pPr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ko-KR" sz="2800" b="1" dirty="0" smtClean="0">
                <a:solidFill>
                  <a:srgbClr val="000000"/>
                </a:solidFill>
                <a:latin typeface="Arial Narrow"/>
                <a:ea typeface="LG스마트체 Regular" panose="020B0600000101010101" pitchFamily="50" charset="-127"/>
                <a:cs typeface="Arial" panose="020B0604020202020204" pitchFamily="34" charset="0"/>
              </a:rPr>
              <a:t>Risk Assignment</a:t>
            </a:r>
            <a:endParaRPr lang="ko-KR" altLang="en-US" sz="2800" b="1" dirty="0">
              <a:solidFill>
                <a:srgbClr val="000000"/>
              </a:solidFill>
              <a:latin typeface="Arial Nar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86025" y="2578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65891"/>
              </p:ext>
            </p:extLst>
          </p:nvPr>
        </p:nvGraphicFramePr>
        <p:xfrm>
          <a:off x="551384" y="908720"/>
          <a:ext cx="11305257" cy="2414594"/>
        </p:xfrm>
        <a:graphic>
          <a:graphicData uri="http://schemas.openxmlformats.org/drawingml/2006/table">
            <a:tbl>
              <a:tblPr/>
              <a:tblGrid>
                <a:gridCol w="755660"/>
                <a:gridCol w="4015367"/>
                <a:gridCol w="5556318"/>
                <a:gridCol w="977912"/>
              </a:tblGrid>
              <a:tr h="6480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Risk Description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Mitigation Plan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Priority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2204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 is required to research how we implement AEC / VAD on the client application</a:t>
                      </a:r>
                      <a:endParaRPr 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Begin with no AEC / VAD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Allocate more resources (2 people) for multimedia development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 the AEC  / VAD in the sample program (Dan's) in depth and ensure that it is sufficient to satisfy our goal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0301" marR="60301" marT="60301" marB="60301">
                    <a:lnL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4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3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2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2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50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300" b="1" dirty="0" err="1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lnSpc>
            <a:spcPct val="120000"/>
          </a:lnSpc>
          <a:spcBef>
            <a:spcPts val="600"/>
          </a:spcBef>
          <a:defRPr sz="1300" b="1" dirty="0" err="1" smtClean="0"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092C012B-8DC7-4D47-AEC6-1E1EC3415C0E}" vid="{2284C654-546A-494F-BF2C-B4BB08B8FE90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50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300" b="1" dirty="0" err="1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lnSpc>
            <a:spcPct val="120000"/>
          </a:lnSpc>
          <a:spcBef>
            <a:spcPts val="600"/>
          </a:spcBef>
          <a:defRPr sz="1300" b="1" dirty="0" err="1" smtClean="0"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9" id="{78241294-D911-4ACE-AE5F-76820161A45F}" vid="{5C081E83-B558-4488-AD06-57DC4514AFD7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93125</TotalTime>
  <Words>551</Words>
  <Application>Microsoft Office PowerPoint</Application>
  <PresentationFormat>와이드스크린</PresentationFormat>
  <Paragraphs>132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LG스마트체 Regular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Calibri</vt:lpstr>
      <vt:lpstr>Georgia</vt:lpstr>
      <vt:lpstr>Wingdings</vt:lpstr>
      <vt:lpstr>기본 디자인</vt:lpstr>
      <vt:lpstr>1_기본 디자인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김상진/책임/전략운영팀</dc:creator>
  <cp:lastModifiedBy>김혜영/책임연구원/ICT기술센터 C&amp;M표준(연)Advanced V2X Task(tina.kim@lge.com)</cp:lastModifiedBy>
  <cp:revision>2152</cp:revision>
  <cp:lastPrinted>2021-10-12T02:12:35Z</cp:lastPrinted>
  <dcterms:created xsi:type="dcterms:W3CDTF">2019-06-07T00:22:34Z</dcterms:created>
  <dcterms:modified xsi:type="dcterms:W3CDTF">2023-07-10T00:22:31Z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2023-05-10T02:41:33Z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93ea057a-6cea-4acb-9ee4-94ec01242c0d</vt:lpwstr>
  </property>
  <property fmtid="{D5CDD505-2E9C-101B-9397-08002B2CF9AE}" pid="8" name="MSIP_Label_cc6ed9fc-fefc-4a0c-a6d6-10cf236c0d4f_ContentBits">
    <vt:lpwstr>1</vt:lpwstr>
  </property>
</Properties>
</file>