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58" r:id="rId3"/>
    <p:sldId id="263" r:id="rId4"/>
    <p:sldId id="273" r:id="rId5"/>
    <p:sldId id="264" r:id="rId6"/>
    <p:sldId id="265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94690"/>
  </p:normalViewPr>
  <p:slideViewPr>
    <p:cSldViewPr>
      <p:cViewPr varScale="1">
        <p:scale>
          <a:sx n="79" d="100"/>
          <a:sy n="79" d="100"/>
        </p:scale>
        <p:origin x="-132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917F-3779-494C-9E43-E18191BE8D6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40B1-E9D8-4C28-A139-527EF5D6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3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육각형 2"/>
          <p:cNvSpPr/>
          <p:nvPr userDrawn="1"/>
        </p:nvSpPr>
        <p:spPr>
          <a:xfrm rot="1852672">
            <a:off x="0" y="3860632"/>
            <a:ext cx="1475656" cy="136815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 userDrawn="1"/>
        </p:nvSpPr>
        <p:spPr>
          <a:xfrm rot="1852672">
            <a:off x="2586250" y="1779147"/>
            <a:ext cx="1475656" cy="136815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 userDrawn="1"/>
        </p:nvSpPr>
        <p:spPr>
          <a:xfrm rot="1852672">
            <a:off x="4384575" y="465637"/>
            <a:ext cx="985036" cy="83189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 userDrawn="1"/>
        </p:nvSpPr>
        <p:spPr>
          <a:xfrm rot="1852672">
            <a:off x="7500148" y="4360996"/>
            <a:ext cx="985036" cy="83189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95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331640" y="692696"/>
            <a:ext cx="78123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 userDrawn="1"/>
        </p:nvSpPr>
        <p:spPr>
          <a:xfrm rot="1741948">
            <a:off x="7448524" y="5734206"/>
            <a:ext cx="720080" cy="6480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2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5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4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1904-2BAF-4775-92D9-5004856175C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0502-BA92-46A0-8455-F6A55BAB9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59832" y="2087270"/>
            <a:ext cx="5580112" cy="2277834"/>
          </a:xfrm>
        </p:spPr>
        <p:txBody>
          <a:bodyPr/>
          <a:lstStyle/>
          <a:p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800" b="1" spc="-15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 문제해결 프로세스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PDMR</a:t>
            </a:r>
            <a:endParaRPr lang="ko-KR" altLang="en-US" sz="1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0160"/>
              </p:ext>
            </p:extLst>
          </p:nvPr>
        </p:nvGraphicFramePr>
        <p:xfrm>
          <a:off x="4139952" y="6525344"/>
          <a:ext cx="606698" cy="14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사진" r:id="rId4" imgW="3947400" imgH="975240" progId="StaticDib">
                  <p:embed/>
                </p:oleObj>
              </mc:Choice>
              <mc:Fallback>
                <p:oleObj name="사진" r:id="rId4" imgW="3947400" imgH="97524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9952" y="6525344"/>
                        <a:ext cx="606698" cy="14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1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98"/>
            <a:ext cx="9144000" cy="47017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1. </a:t>
            </a:r>
            <a:r>
              <a:rPr lang="en-US" altLang="ko-KR" sz="2200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PDMR </a:t>
            </a:r>
            <a:r>
              <a:rPr lang="ko-KR" altLang="en-US" sz="1400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1400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275" b="1" kern="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896260" y="2739650"/>
            <a:ext cx="795419" cy="3588920"/>
          </a:xfrm>
          <a:prstGeom prst="downArrow">
            <a:avLst>
              <a:gd name="adj1" fmla="val 57855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55"/>
          <p:cNvCxnSpPr>
            <a:cxnSpLocks noChangeShapeType="1"/>
          </p:cNvCxnSpPr>
          <p:nvPr/>
        </p:nvCxnSpPr>
        <p:spPr bwMode="auto">
          <a:xfrm rot="10800000">
            <a:off x="3282610" y="3995082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55"/>
          <p:cNvCxnSpPr>
            <a:cxnSpLocks noChangeShapeType="1"/>
          </p:cNvCxnSpPr>
          <p:nvPr/>
        </p:nvCxnSpPr>
        <p:spPr bwMode="auto">
          <a:xfrm rot="10800000">
            <a:off x="3282610" y="4781377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55"/>
          <p:cNvCxnSpPr>
            <a:cxnSpLocks noChangeShapeType="1"/>
          </p:cNvCxnSpPr>
          <p:nvPr/>
        </p:nvCxnSpPr>
        <p:spPr bwMode="auto">
          <a:xfrm rot="10800000">
            <a:off x="3282610" y="5567672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55"/>
          <p:cNvCxnSpPr>
            <a:cxnSpLocks noChangeShapeType="1"/>
          </p:cNvCxnSpPr>
          <p:nvPr/>
        </p:nvCxnSpPr>
        <p:spPr bwMode="auto">
          <a:xfrm rot="10800000">
            <a:off x="3282610" y="3208787"/>
            <a:ext cx="1080000" cy="0"/>
          </a:xfrm>
          <a:prstGeom prst="line">
            <a:avLst/>
          </a:prstGeom>
          <a:noFill/>
          <a:ln w="6350" algn="ctr">
            <a:solidFill>
              <a:srgbClr val="7F7F7F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1253360" y="2862465"/>
            <a:ext cx="1584176" cy="636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latinLnBrk="0">
              <a:spcAft>
                <a:spcPts val="300"/>
              </a:spcAft>
              <a:buSzPct val="80000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문제정의서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53360" y="4443847"/>
            <a:ext cx="1584176" cy="636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latinLnBrk="0">
              <a:spcAft>
                <a:spcPts val="300"/>
              </a:spcAft>
              <a:buSzPct val="80000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모델정의서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53360" y="3653156"/>
            <a:ext cx="1584176" cy="636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latinLnBrk="0">
              <a:spcAft>
                <a:spcPts val="300"/>
              </a:spcAft>
              <a:buSzPct val="80000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53360" y="5234537"/>
            <a:ext cx="1584176" cy="636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wrap="none" rtlCol="0" anchor="ctr"/>
          <a:lstStyle/>
          <a:p>
            <a:pPr latinLnBrk="0">
              <a:spcAft>
                <a:spcPts val="300"/>
              </a:spcAft>
              <a:buSzPct val="80000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최종보고서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07438" y="2978273"/>
            <a:ext cx="271901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주요 이슈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 방안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7438" y="3797834"/>
            <a:ext cx="287610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ko-KR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파악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탐색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07437" y="4573629"/>
            <a:ext cx="2561920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ko-KR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 최적화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07437" y="5354170"/>
            <a:ext cx="2561920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65" latinLnBrk="0">
              <a:lnSpc>
                <a:spcPct val="150000"/>
              </a:lnSpc>
              <a:spcAft>
                <a:spcPts val="300"/>
              </a:spcAft>
              <a:buSzPct val="80000"/>
              <a:defRPr/>
            </a:pP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방법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확산 계획</a:t>
            </a:r>
            <a:endParaRPr lang="ko-KR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4165" y="712148"/>
            <a:ext cx="832831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  <a:sym typeface="Wingdings"/>
              </a:rPr>
              <a:t>‘</a:t>
            </a:r>
            <a:r>
              <a:rPr lang="ko-KR" altLang="en-US" sz="2800" b="1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  <a:sym typeface="Wingdings"/>
              </a:rPr>
              <a:t>머신러닝</a:t>
            </a:r>
            <a:r>
              <a:rPr lang="ko-KR" altLang="en-US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  <a:sym typeface="Wingdings"/>
              </a:rPr>
              <a:t> 기반 문제해결 프로세스</a:t>
            </a:r>
            <a:r>
              <a:rPr lang="en-US" altLang="ko-KR" sz="28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  <a:sym typeface="Wingdings"/>
              </a:rPr>
              <a:t>’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본 과정은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ko-KR" alt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머신러닝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기반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기술을 체계적으로 배우고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‘PDMR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따라 프로젝트를 진행하면서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향후 현업에서 혼자서도 분석할 수 있는 역량을 키울 것입니다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 과정 단계별로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4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가지 템플릿을 작성하고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,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교육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참석 전에 문제정의서를 제출할 수 있도록 안내해 드립니다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. </a:t>
            </a:r>
          </a:p>
        </p:txBody>
      </p:sp>
      <p:sp>
        <p:nvSpPr>
          <p:cNvPr id="34" name="슬라이드 번호 개체 틀 5"/>
          <p:cNvSpPr txBox="1">
            <a:spLocks/>
          </p:cNvSpPr>
          <p:nvPr/>
        </p:nvSpPr>
        <p:spPr>
          <a:xfrm>
            <a:off x="8532440" y="6575115"/>
            <a:ext cx="667279" cy="2828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1" kern="1200">
                <a:solidFill>
                  <a:prstClr val="white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914400" rtl="0" eaLnBrk="1" latinLnBrk="1" hangingPunct="1">
              <a:defRPr/>
            </a:pPr>
            <a:fld id="{D8624281-084D-424A-8C8F-326D9139CF0D}" type="slidenum">
              <a:rPr lang="ko-KR" altLang="en-US" sz="1200" b="1" kern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marL="0" algn="r" defTabSz="914400" rtl="0" eaLnBrk="1" latinLnBrk="1" hangingPunct="1">
                <a:defRPr/>
              </a:pPr>
              <a:t>2</a:t>
            </a:fld>
            <a:endParaRPr lang="ko-KR" altLang="en-US" sz="12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4680" y="5297020"/>
            <a:ext cx="1152128" cy="530535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chemeClr val="tx2">
                <a:lumMod val="40000"/>
                <a:lumOff val="60000"/>
              </a:scheme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00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eport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94680" y="2920755"/>
            <a:ext cx="1152128" cy="530535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chemeClr val="tx2">
                <a:lumMod val="40000"/>
                <a:lumOff val="60000"/>
              </a:scheme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00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roblem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94680" y="4504931"/>
            <a:ext cx="1152128" cy="530535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chemeClr val="tx2">
                <a:lumMod val="40000"/>
                <a:lumOff val="60000"/>
              </a:scheme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00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odel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94680" y="3712843"/>
            <a:ext cx="1152128" cy="530535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chemeClr val="tx2">
                <a:lumMod val="40000"/>
                <a:lumOff val="60000"/>
              </a:schemeClr>
            </a:bgClr>
          </a:patt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latinLnBrk="0">
              <a:spcAft>
                <a:spcPts val="800"/>
              </a:spcAft>
              <a:defRPr/>
            </a:pPr>
            <a:r>
              <a:rPr kumimoji="1" lang="en-US" altLang="ko-KR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0000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ata</a:t>
            </a:r>
            <a:r>
              <a:rPr lang="ko-KR" altLang="en-US" sz="14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3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98"/>
            <a:ext cx="9144000" cy="47017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atinLnBrk="0">
              <a:defRPr/>
            </a:pP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문제정의서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275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roblem Definition)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222644" y="606530"/>
            <a:ext cx="8185030" cy="31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>
              <a:lnSpc>
                <a:spcPct val="12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머신러닝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프로젝트의 문제를 명확히 정의합니다</a:t>
            </a: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.</a:t>
            </a:r>
            <a:endParaRPr lang="en-US" altLang="ko-KR" sz="1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5"/>
          <p:cNvSpPr txBox="1">
            <a:spLocks/>
          </p:cNvSpPr>
          <p:nvPr/>
        </p:nvSpPr>
        <p:spPr>
          <a:xfrm>
            <a:off x="8532440" y="6602499"/>
            <a:ext cx="667279" cy="2828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1" kern="1200">
                <a:solidFill>
                  <a:prstClr val="white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914400" rtl="0" eaLnBrk="1" latinLnBrk="1" hangingPunct="1">
              <a:defRPr/>
            </a:pPr>
            <a:fld id="{D8624281-084D-424A-8C8F-326D9139CF0D}" type="slidenum">
              <a:rPr lang="ko-KR" altLang="en-US" sz="1200" b="1" kern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marL="0" algn="r" defTabSz="914400" rtl="0" eaLnBrk="1" latinLnBrk="1" hangingPunct="1">
                <a:defRPr/>
              </a:pPr>
              <a:t>3</a:t>
            </a:fld>
            <a:endParaRPr lang="ko-KR" altLang="en-US" sz="12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1913"/>
              </p:ext>
            </p:extLst>
          </p:nvPr>
        </p:nvGraphicFramePr>
        <p:xfrm>
          <a:off x="260861" y="1053395"/>
          <a:ext cx="8703627" cy="5471949"/>
        </p:xfrm>
        <a:graphic>
          <a:graphicData uri="http://schemas.openxmlformats.org/drawingml/2006/table">
            <a:tbl>
              <a:tblPr/>
              <a:tblGrid>
                <a:gridCol w="1439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3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9000">
                <a:tc>
                  <a:txBody>
                    <a:bodyPr/>
                    <a:lstStyle/>
                    <a:p>
                      <a:pPr marL="38100" marR="3810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명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38100" marR="3810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팀구성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5994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수행하는 최종 목적과 예상 결과물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수행 전략</a:t>
                      </a:r>
                      <a:endParaRPr lang="en-US" altLang="ko-KR" sz="14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어떤 데이터를 사용하여 어떤 지능적인 서비스를 제공하며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협력 부서는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어디인가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4905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이슈</a:t>
                      </a:r>
                      <a:endParaRPr lang="en-US" altLang="ko-KR" sz="14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프로젝트 수행의 예상되는 애로사항</a:t>
                      </a: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3114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활용 방안</a:t>
                      </a:r>
                      <a:endParaRPr lang="en-US" altLang="ko-KR" sz="14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이용자 관점의 현장 활용 방안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시나리오 분석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7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98"/>
            <a:ext cx="9144000" cy="47017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atinLnBrk="0">
              <a:defRPr/>
            </a:pP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데이터분석서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275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ata</a:t>
            </a: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Analysis)</a:t>
            </a:r>
          </a:p>
        </p:txBody>
      </p:sp>
      <p:sp>
        <p:nvSpPr>
          <p:cNvPr id="5" name="슬라이드 번호 개체 틀 5"/>
          <p:cNvSpPr txBox="1">
            <a:spLocks/>
          </p:cNvSpPr>
          <p:nvPr/>
        </p:nvSpPr>
        <p:spPr>
          <a:xfrm>
            <a:off x="8532440" y="6602499"/>
            <a:ext cx="667279" cy="2828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1" kern="1200">
                <a:solidFill>
                  <a:prstClr val="white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8624281-084D-424A-8C8F-326D9139CF0D}" type="slidenum">
              <a:rPr lang="ko-KR" altLang="en-US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>
                <a:defRPr/>
              </a:pPr>
              <a:t>4</a:t>
            </a:fld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2831"/>
              </p:ext>
            </p:extLst>
          </p:nvPr>
        </p:nvGraphicFramePr>
        <p:xfrm>
          <a:off x="256682" y="1539200"/>
          <a:ext cx="8624083" cy="2045688"/>
        </p:xfrm>
        <a:graphic>
          <a:graphicData uri="http://schemas.openxmlformats.org/drawingml/2006/table">
            <a:tbl>
              <a:tblPr/>
              <a:tblGrid>
                <a:gridCol w="1426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7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9352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 파악</a:t>
                      </a:r>
                      <a:endParaRPr lang="en-US" altLang="ko-KR" sz="14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프로젝트에 필요한 관련 데이터 목록 및 주요 내용</a:t>
                      </a: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336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 수집</a:t>
                      </a:r>
                      <a:endParaRPr lang="en-US" altLang="ko-KR" sz="14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어떤 방법으로 수집할 것인가</a:t>
                      </a: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5145" y="622096"/>
            <a:ext cx="2903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 </a:t>
            </a:r>
            <a:r>
              <a:rPr lang="ko-KR" altLang="en-US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프로젝트에 필요한 데이터를 파악합니다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.</a:t>
            </a:r>
            <a:r>
              <a:rPr lang="ko-KR" altLang="en-US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50932"/>
              </p:ext>
            </p:extLst>
          </p:nvPr>
        </p:nvGraphicFramePr>
        <p:xfrm>
          <a:off x="256682" y="3611386"/>
          <a:ext cx="8609397" cy="2024456"/>
        </p:xfrm>
        <a:graphic>
          <a:graphicData uri="http://schemas.openxmlformats.org/drawingml/2006/table">
            <a:tbl>
              <a:tblPr/>
              <a:tblGrid>
                <a:gridCol w="1424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5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428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포맷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데이터의 서식 및 필드 정의</a:t>
                      </a: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0" indent="-1440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016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탐색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데이터 시각화 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별첨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AA5E73C-D88F-FF44-A846-27611BA7B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31516"/>
              </p:ext>
            </p:extLst>
          </p:nvPr>
        </p:nvGraphicFramePr>
        <p:xfrm>
          <a:off x="256682" y="990737"/>
          <a:ext cx="8609397" cy="521965"/>
        </p:xfrm>
        <a:graphic>
          <a:graphicData uri="http://schemas.openxmlformats.org/drawingml/2006/table">
            <a:tbl>
              <a:tblPr/>
              <a:tblGrid>
                <a:gridCol w="1424307">
                  <a:extLst>
                    <a:ext uri="{9D8B030D-6E8A-4147-A177-3AD203B41FA5}">
                      <a16:colId xmlns:a16="http://schemas.microsoft.com/office/drawing/2014/main" xmlns="" val="2807051495"/>
                    </a:ext>
                  </a:extLst>
                </a:gridCol>
                <a:gridCol w="7185090">
                  <a:extLst>
                    <a:ext uri="{9D8B030D-6E8A-4147-A177-3AD203B41FA5}">
                      <a16:colId xmlns:a16="http://schemas.microsoft.com/office/drawing/2014/main" xmlns="" val="3096137732"/>
                    </a:ext>
                  </a:extLst>
                </a:gridCol>
              </a:tblGrid>
              <a:tr h="521965">
                <a:tc>
                  <a:txBody>
                    <a:bodyPr/>
                    <a:lstStyle/>
                    <a:p>
                      <a:pPr marL="38100" marR="3810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명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38100" marR="3810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팀구성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932468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B1C70ED1-1097-8240-85FD-517A8348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52083"/>
              </p:ext>
            </p:extLst>
          </p:nvPr>
        </p:nvGraphicFramePr>
        <p:xfrm>
          <a:off x="256682" y="5662339"/>
          <a:ext cx="8624083" cy="824505"/>
        </p:xfrm>
        <a:graphic>
          <a:graphicData uri="http://schemas.openxmlformats.org/drawingml/2006/table">
            <a:tbl>
              <a:tblPr/>
              <a:tblGrid>
                <a:gridCol w="1426737">
                  <a:extLst>
                    <a:ext uri="{9D8B030D-6E8A-4147-A177-3AD203B41FA5}">
                      <a16:colId xmlns:a16="http://schemas.microsoft.com/office/drawing/2014/main" xmlns="" val="942179552"/>
                    </a:ext>
                  </a:extLst>
                </a:gridCol>
                <a:gridCol w="7197346">
                  <a:extLst>
                    <a:ext uri="{9D8B030D-6E8A-4147-A177-3AD203B41FA5}">
                      <a16:colId xmlns:a16="http://schemas.microsoft.com/office/drawing/2014/main" xmlns="" val="2781938887"/>
                    </a:ext>
                  </a:extLst>
                </a:gridCol>
              </a:tblGrid>
              <a:tr h="82450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 데이터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현재 보유하고 있지 않으나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추가로 필요한 데이터는</a:t>
                      </a: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52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6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98"/>
            <a:ext cx="9144000" cy="47017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atinLnBrk="0">
              <a:defRPr/>
            </a:pP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3. </a:t>
            </a:r>
            <a:r>
              <a:rPr lang="ko-KR" altLang="en-US" sz="2275" b="1" kern="0" dirty="0" err="1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모델정의서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275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odel)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174179" y="574562"/>
            <a:ext cx="8185030" cy="321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>
              <a:lnSpc>
                <a:spcPct val="12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인공지능 서비스 동작을 실현하는 </a:t>
            </a:r>
            <a:r>
              <a:rPr lang="ko-KR" altLang="en-US" sz="1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머신러닝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모델을 구현합니다</a:t>
            </a:r>
            <a:endParaRPr lang="en-US" altLang="ko-KR" sz="1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/>
        </p:nvSpPr>
        <p:spPr>
          <a:xfrm>
            <a:off x="8532440" y="6575115"/>
            <a:ext cx="667279" cy="2828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1" kern="1200">
                <a:solidFill>
                  <a:prstClr val="white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914400" rtl="0" eaLnBrk="1" latinLnBrk="1" hangingPunct="1">
              <a:defRPr/>
            </a:pPr>
            <a:fld id="{D8624281-084D-424A-8C8F-326D9139CF0D}" type="slidenum">
              <a:rPr lang="ko-KR" altLang="en-US" sz="1200" b="1" kern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marL="0" algn="r" defTabSz="914400" rtl="0" eaLnBrk="1" latinLnBrk="1" hangingPunct="1">
                <a:defRPr/>
              </a:pPr>
              <a:t>5</a:t>
            </a:fld>
            <a:endParaRPr lang="ko-KR" altLang="en-US" sz="12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50787"/>
              </p:ext>
            </p:extLst>
          </p:nvPr>
        </p:nvGraphicFramePr>
        <p:xfrm>
          <a:off x="260861" y="999776"/>
          <a:ext cx="8605218" cy="5511168"/>
        </p:xfrm>
        <a:graphic>
          <a:graphicData uri="http://schemas.openxmlformats.org/drawingml/2006/table">
            <a:tbl>
              <a:tblPr/>
              <a:tblGrid>
                <a:gridCol w="142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1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911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명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팀구성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874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모델 구성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입력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(X)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및 출력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(y)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데이터 정의와 모델 구현 </a:t>
                      </a:r>
                      <a:r>
                        <a:rPr lang="ko-KR" altLang="en-US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알고리즘</a:t>
                      </a: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indent="-171450" algn="l" defTabSz="91440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9396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모델 성능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모델 학습 및 성능 측정 </a:t>
                      </a:r>
                      <a:r>
                        <a:rPr lang="ko-KR" altLang="en-US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방법</a:t>
                      </a: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회귀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분류</a:t>
                      </a: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0994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성능 최적화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kern="1200" noProof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특성공학</a:t>
                      </a:r>
                      <a:r>
                        <a:rPr lang="en-US" altLang="ko-KR" sz="1100" kern="1200" noProof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noProof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noProof="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하이퍼파라미터</a:t>
                      </a:r>
                      <a:r>
                        <a:rPr lang="ko-KR" altLang="en-US" sz="1100" kern="1200" noProof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최적화 </a:t>
                      </a:r>
                      <a:r>
                        <a:rPr lang="ko-KR" altLang="en-US" sz="1100" kern="1200" noProof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방안</a:t>
                      </a:r>
                      <a:endParaRPr lang="en-US" altLang="ko-KR" sz="1100" kern="1200" noProof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altLang="ko-KR" sz="1100" kern="1200" noProof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altLang="ko-KR" sz="1100" kern="1200" noProof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altLang="ko-KR" sz="1100" kern="1200" noProof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noProof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noProof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noProof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kern="1200" noProof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98"/>
            <a:ext cx="9144000" cy="47017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atinLnBrk="0">
              <a:defRPr/>
            </a:pP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600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최종보고서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2275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2275" b="1" kern="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eport)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B92E487-E439-6C48-8EDF-48AD96CB81D2}"/>
              </a:ext>
            </a:extLst>
          </p:cNvPr>
          <p:cNvSpPr/>
          <p:nvPr/>
        </p:nvSpPr>
        <p:spPr>
          <a:xfrm>
            <a:off x="131386" y="603137"/>
            <a:ext cx="8185030" cy="31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65">
              <a:lnSpc>
                <a:spcPct val="12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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구현한</a:t>
            </a: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머신러닝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 모델의 최종 서비스를 확인하고 확산 전략을 제시합니다</a:t>
            </a:r>
            <a:r>
              <a:rPr lang="en-US" altLang="ko-KR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.</a:t>
            </a:r>
            <a:endParaRPr lang="en-US" altLang="ko-KR" sz="1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/>
        </p:nvSpPr>
        <p:spPr>
          <a:xfrm>
            <a:off x="8532440" y="6575115"/>
            <a:ext cx="667279" cy="2828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1" kern="1200">
                <a:solidFill>
                  <a:prstClr val="white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914400" rtl="0" eaLnBrk="1" latinLnBrk="1" hangingPunct="1">
              <a:defRPr/>
            </a:pPr>
            <a:fld id="{D8624281-084D-424A-8C8F-326D9139CF0D}" type="slidenum">
              <a:rPr lang="ko-KR" altLang="en-US" sz="1200" b="1" kern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marL="0" algn="r" defTabSz="914400" rtl="0" eaLnBrk="1" latinLnBrk="1" hangingPunct="1">
                <a:defRPr/>
              </a:pPr>
              <a:t>6</a:t>
            </a:fld>
            <a:endParaRPr lang="ko-KR" altLang="en-US" sz="12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16298"/>
              </p:ext>
            </p:extLst>
          </p:nvPr>
        </p:nvGraphicFramePr>
        <p:xfrm>
          <a:off x="260861" y="1009302"/>
          <a:ext cx="8605218" cy="5444034"/>
        </p:xfrm>
        <a:graphic>
          <a:graphicData uri="http://schemas.openxmlformats.org/drawingml/2006/table">
            <a:tbl>
              <a:tblPr/>
              <a:tblGrid>
                <a:gridCol w="142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1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9498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명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38100" marR="381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팀구성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7830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서비스 개요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/>
                        </a:rPr>
                        <a:t>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/>
                        </a:rPr>
                        <a:t>프로젝트 수행 결과로 어떤 문제를 해결하는가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/>
                        </a:rPr>
                        <a:t>?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9851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이용 방법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모델 구동 환경 조건과 이용방법 </a:t>
                      </a:r>
                      <a:r>
                        <a:rPr lang="en-US" altLang="ko-KR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알람</a:t>
                      </a:r>
                      <a:r>
                        <a:rPr lang="ko-KR" altLang="en-US" sz="1100" kern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통보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 최적 값 추천 방법 등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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/>
                        </a:rPr>
                        <a:t>향후 확산 방안 및 건의사항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27384"/>
            <a:ext cx="9144000" cy="6858000"/>
            <a:chOff x="0" y="0"/>
            <a:chExt cx="9144000" cy="68580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 userDrawn="1"/>
          </p:nvSpPr>
          <p:spPr>
            <a:xfrm>
              <a:off x="1331640" y="692696"/>
              <a:ext cx="781236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 userDrawn="1"/>
          </p:nvSpPr>
          <p:spPr>
            <a:xfrm rot="1741948">
              <a:off x="7448524" y="5734206"/>
              <a:ext cx="720080" cy="6480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6"/>
          <p:cNvSpPr txBox="1">
            <a:spLocks/>
          </p:cNvSpPr>
          <p:nvPr/>
        </p:nvSpPr>
        <p:spPr>
          <a:xfrm>
            <a:off x="3055251" y="2564904"/>
            <a:ext cx="3033497" cy="138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  <a:t>‘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  <a:t>머신러닝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  <a:t> 기반 문제해결 프로세스’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</a:b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itchFamily="34" charset="-127"/>
                <a:ea typeface="나눔스퀘어OTF_ac ExtraBold" pitchFamily="34" charset="-127"/>
              </a:rPr>
              <a:t>PDMR</a:t>
            </a:r>
          </a:p>
          <a:p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itchFamily="34" charset="-127"/>
                <a:ea typeface="나눔스퀘어OTF_ac ExtraBold" pitchFamily="34" charset="-127"/>
                <a:cs typeface="+mn-cs"/>
              </a:rPr>
              <a:t>작성문의 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itchFamily="34" charset="-127"/>
                <a:ea typeface="나눔스퀘어OTF_ac ExtraBold" pitchFamily="34" charset="-127"/>
                <a:cs typeface="+mn-cs"/>
              </a:rPr>
              <a:t>Tel:02-360-0740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363</Words>
  <Application>Microsoft Office PowerPoint</Application>
  <PresentationFormat>화면 슬라이드 쇼(4:3)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사진</vt:lpstr>
      <vt:lpstr>‘머신러닝 기반 문제해결 프로세스’ PDMR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60</cp:revision>
  <dcterms:created xsi:type="dcterms:W3CDTF">2020-01-08T02:21:49Z</dcterms:created>
  <dcterms:modified xsi:type="dcterms:W3CDTF">2021-04-28T04:58:09Z</dcterms:modified>
</cp:coreProperties>
</file>