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62" r:id="rId3"/>
    <p:sldId id="261" r:id="rId4"/>
    <p:sldId id="260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08" r:id="rId16"/>
    <p:sldId id="377" r:id="rId17"/>
    <p:sldId id="378" r:id="rId18"/>
    <p:sldId id="379" r:id="rId19"/>
    <p:sldId id="381" r:id="rId20"/>
    <p:sldId id="382" r:id="rId21"/>
    <p:sldId id="383" r:id="rId22"/>
    <p:sldId id="347" r:id="rId23"/>
    <p:sldId id="380" r:id="rId24"/>
    <p:sldId id="384" r:id="rId25"/>
    <p:sldId id="386" r:id="rId26"/>
    <p:sldId id="387" r:id="rId27"/>
    <p:sldId id="388" r:id="rId28"/>
    <p:sldId id="361" r:id="rId29"/>
    <p:sldId id="389" r:id="rId30"/>
    <p:sldId id="390" r:id="rId31"/>
    <p:sldId id="391" r:id="rId32"/>
    <p:sldId id="392" r:id="rId33"/>
    <p:sldId id="39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pos="483" userDrawn="1">
          <p15:clr>
            <a:srgbClr val="A4A3A4"/>
          </p15:clr>
        </p15:guide>
        <p15:guide id="10" pos="6017" userDrawn="1">
          <p15:clr>
            <a:srgbClr val="A4A3A4"/>
          </p15:clr>
        </p15:guide>
        <p15:guide id="11" pos="3681" userDrawn="1">
          <p15:clr>
            <a:srgbClr val="A4A3A4"/>
          </p15:clr>
        </p15:guide>
        <p15:guide id="12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DA"/>
    <a:srgbClr val="EF6611"/>
    <a:srgbClr val="FF0D0D"/>
    <a:srgbClr val="0050AB"/>
    <a:srgbClr val="F46C06"/>
    <a:srgbClr val="003064"/>
    <a:srgbClr val="ADF13F"/>
    <a:srgbClr val="1DC800"/>
    <a:srgbClr val="5845EA"/>
    <a:srgbClr val="187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247" autoAdjust="0"/>
  </p:normalViewPr>
  <p:slideViewPr>
    <p:cSldViewPr snapToGrid="0" showGuides="1">
      <p:cViewPr varScale="1">
        <p:scale>
          <a:sx n="63" d="100"/>
          <a:sy n="63" d="100"/>
        </p:scale>
        <p:origin x="792" y="64"/>
      </p:cViewPr>
      <p:guideLst>
        <p:guide orient="horz" pos="2115"/>
        <p:guide pos="3840"/>
        <p:guide pos="7469"/>
        <p:guide pos="211"/>
        <p:guide orient="horz" pos="4042"/>
        <p:guide pos="483"/>
        <p:guide pos="6017"/>
        <p:guide pos="3681"/>
        <p:guide orient="horz" pos="1117"/>
      </p:guideLst>
    </p:cSldViewPr>
  </p:slideViewPr>
  <p:outlineViewPr>
    <p:cViewPr>
      <p:scale>
        <a:sx n="33" d="100"/>
        <a:sy n="33" d="100"/>
      </p:scale>
      <p:origin x="0" y="-38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5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9295-D4DD-49CE-81EF-1FFA0E22E7BD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7F08-D8F8-4025-8B7D-1E7DABBE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9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3041286, 2604944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9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2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56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2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https://www.flaticon.com/free-icon/megaphone_584648?term=loudspeaker&amp;page=1&amp;position=18&amp;page=1&amp;position=18&amp;related_id=584648&amp;origin=search</a:t>
            </a:r>
          </a:p>
          <a:p>
            <a:endParaRPr lang="en-US" altLang="ko-KR" dirty="0"/>
          </a:p>
          <a:p>
            <a:r>
              <a:rPr lang="ko-KR" altLang="en-US" dirty="0"/>
              <a:t>아이클릭아트 </a:t>
            </a:r>
            <a:r>
              <a:rPr lang="en-US" altLang="ko-KR" dirty="0"/>
              <a:t>: 2997459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52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2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6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84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1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9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https://colab.research.google.com/drive/1ftODbMKfKqpPFNHdYgXQhzithegNXjFo?usp=sharing#scrollTo=1uuE0ULGIRNy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74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6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75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1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85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4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http://dinodeco.com/article/%EC%9D%B8%ED%85%8C%EB%A6%AC%EC%96%B4-talk/15/20376/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6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http://dinodeco.com/article/%EC%9D%B8%ED%85%8C%EB%A6%AC%EC%96%B4-talk/15/20376/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04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http://dinodeco.com/article/%EC%9D%B8%ED%85%8C%EB%A6%AC%EC%96%B4-talk/15/20376/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89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66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2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6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8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2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7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E7F08-D8F8-4025-8B7D-1E7DABBEF6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5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34963" y="1242000"/>
            <a:ext cx="11522076" cy="56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5780" y="270000"/>
            <a:ext cx="6165760" cy="631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611436" y="656679"/>
            <a:ext cx="3407867" cy="5944692"/>
            <a:chOff x="611436" y="656679"/>
            <a:chExt cx="3407867" cy="5944692"/>
          </a:xfrm>
        </p:grpSpPr>
        <p:sp>
          <p:nvSpPr>
            <p:cNvPr id="7" name="타원 6"/>
            <p:cNvSpPr/>
            <p:nvPr userDrawn="1"/>
          </p:nvSpPr>
          <p:spPr>
            <a:xfrm>
              <a:off x="2241798" y="656679"/>
              <a:ext cx="64592" cy="6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>
              <a:off x="3741986" y="2023517"/>
              <a:ext cx="64592" cy="6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3808661" y="2999829"/>
              <a:ext cx="64592" cy="6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3954711" y="4307929"/>
              <a:ext cx="64592" cy="6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2881561" y="3171279"/>
              <a:ext cx="64592" cy="6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802186" y="5917654"/>
              <a:ext cx="64592" cy="6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611436" y="5517604"/>
              <a:ext cx="64592" cy="6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963861" y="6536779"/>
              <a:ext cx="64592" cy="64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5780" y="270000"/>
            <a:ext cx="6165760" cy="6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7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인트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1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s://colab.research.google.com/driv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0" t="10625" r="4825" b="10267"/>
          <a:stretch/>
        </p:blipFill>
        <p:spPr>
          <a:xfrm>
            <a:off x="6396843" y="836712"/>
            <a:ext cx="5101122" cy="52091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5" t="7467" r="4975" b="47333"/>
          <a:stretch/>
        </p:blipFill>
        <p:spPr>
          <a:xfrm>
            <a:off x="8458200" y="512064"/>
            <a:ext cx="3127248" cy="30998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5" t="47200" r="29950"/>
          <a:stretch/>
        </p:blipFill>
        <p:spPr>
          <a:xfrm>
            <a:off x="5769864" y="3236976"/>
            <a:ext cx="2770632" cy="36210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5" t="41867" r="20650" b="44666"/>
          <a:stretch/>
        </p:blipFill>
        <p:spPr>
          <a:xfrm>
            <a:off x="8220456" y="2871216"/>
            <a:ext cx="1453896" cy="92354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5" t="41867" r="20650" b="44666"/>
          <a:stretch/>
        </p:blipFill>
        <p:spPr>
          <a:xfrm>
            <a:off x="8220456" y="2871216"/>
            <a:ext cx="1453896" cy="9235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664" y="2129805"/>
            <a:ext cx="4263988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5200" spc="-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코랩</a:t>
            </a:r>
            <a:r>
              <a:rPr lang="ko-KR" altLang="en-US" sz="52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 사용법</a:t>
            </a:r>
            <a:r>
              <a:rPr lang="en-US" altLang="ko-KR" sz="52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&amp;</a:t>
            </a:r>
          </a:p>
          <a:p>
            <a:r>
              <a:rPr lang="ko-KR" altLang="en-US" sz="52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실전 코드 소개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74664" y="4133850"/>
            <a:ext cx="1044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4000" y="104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7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79167E-6 -4.44444E-6 L -0.03855 0.0632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314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04167E-6 3.7037E-7 L 0.08737 -0.09722 " pathEditMode="relative" rAng="0" ptsTypes="AA">
                                      <p:cBhvr>
                                        <p:cTn id="42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486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4.81481E-6 L 0.2875 -4.81481E-6 " pathEditMode="relative" rAng="0" ptsTypes="AA">
                                      <p:cBhvr>
                                        <p:cTn id="5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F5B1A79-7F37-42AE-81B3-2D1B3DAF0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9"/>
          <a:stretch/>
        </p:blipFill>
        <p:spPr>
          <a:xfrm>
            <a:off x="775816" y="2018622"/>
            <a:ext cx="8751600" cy="190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4963" y="450562"/>
            <a:ext cx="2236190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3. </a:t>
            </a:r>
            <a:r>
              <a:rPr lang="en-US" altLang="ko-KR" sz="3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IDE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3585116" cy="369332"/>
            <a:chOff x="766764" y="1485785"/>
            <a:chExt cx="3585116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309379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텍스트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(</a:t>
              </a:r>
              <a:r>
                <a:rPr lang="ko-KR" altLang="en-US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마크다운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) 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사용법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11249" y="2908300"/>
            <a:ext cx="8382001" cy="1013747"/>
            <a:chOff x="1111249" y="2908300"/>
            <a:chExt cx="8382001" cy="1013747"/>
          </a:xfrm>
        </p:grpSpPr>
        <p:sp>
          <p:nvSpPr>
            <p:cNvPr id="2" name="직사각형 1"/>
            <p:cNvSpPr/>
            <p:nvPr/>
          </p:nvSpPr>
          <p:spPr>
            <a:xfrm>
              <a:off x="1117600" y="3356897"/>
              <a:ext cx="8369300" cy="565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테이블이(가) 표시된 사진&#10;&#10;자동 생성된 설명">
              <a:extLst>
                <a:ext uri="{FF2B5EF4-FFF2-40B4-BE49-F238E27FC236}">
                  <a16:creationId xmlns:a16="http://schemas.microsoft.com/office/drawing/2014/main" id="{0DF6D627-3BE9-4C3D-9307-AAD75D059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50" t="56537" r="154" b="1"/>
            <a:stretch/>
          </p:blipFill>
          <p:spPr>
            <a:xfrm>
              <a:off x="1111249" y="2908300"/>
              <a:ext cx="8382001" cy="664821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334963" y="5033726"/>
            <a:ext cx="11522075" cy="1824273"/>
            <a:chOff x="334963" y="5033726"/>
            <a:chExt cx="11522075" cy="1824273"/>
          </a:xfrm>
        </p:grpSpPr>
        <p:sp>
          <p:nvSpPr>
            <p:cNvPr id="11" name="직사각형 10"/>
            <p:cNvSpPr/>
            <p:nvPr/>
          </p:nvSpPr>
          <p:spPr>
            <a:xfrm>
              <a:off x="334963" y="5033726"/>
              <a:ext cx="11522075" cy="1824273"/>
            </a:xfrm>
            <a:prstGeom prst="rect">
              <a:avLst/>
            </a:pr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6452" y="5256419"/>
              <a:ext cx="4247638" cy="8858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marL="144000" indent="-144000">
                <a:lnSpc>
                  <a:spcPct val="11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</a:pPr>
              <a:r>
                <a:rPr lang="en-US" altLang="ko-KR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 : 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제목을 의미</a:t>
              </a:r>
              <a:r>
                <a:rPr lang="en-US" altLang="ko-KR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개수에 따라 제목이 낮은 단계로 생성</a:t>
              </a:r>
            </a:p>
            <a:p>
              <a:pPr marL="144000" indent="-144000">
                <a:lnSpc>
                  <a:spcPct val="110000"/>
                </a:lnSpc>
                <a:spcBef>
                  <a:spcPts val="700"/>
                </a:spcBef>
                <a:buFont typeface="Arial" panose="020B0604020202020204" pitchFamily="34" charset="0"/>
                <a:buChar char="•"/>
              </a:pPr>
              <a:r>
                <a:rPr lang="ko-KR" altLang="en-US" sz="16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글씨 </a:t>
              </a:r>
              <a:r>
                <a:rPr lang="ko-KR" altLang="en-US" sz="16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글씨를 두껍게 표시하는 </a:t>
              </a:r>
              <a:r>
                <a:rPr lang="ko-KR" altLang="en-US" sz="16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마크다운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기호</a:t>
              </a:r>
              <a:b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점선 왼쪽 </a:t>
              </a:r>
              <a:r>
                <a:rPr lang="en-US" altLang="ko-KR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 입력</a:t>
              </a:r>
              <a:r>
                <a:rPr lang="en-US" altLang="ko-KR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점선 오른쪽 </a:t>
              </a:r>
              <a:r>
                <a:rPr lang="en-US" altLang="ko-KR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6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미리보기</a:t>
              </a:r>
              <a:r>
                <a:rPr lang="en-US" altLang="ko-KR" sz="16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endParaRPr lang="ko-KR" altLang="en-US" sz="1600" spc="-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26452" y="4197168"/>
            <a:ext cx="8312853" cy="6437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144000" indent="-1440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800" spc="-200" dirty="0"/>
              <a:t>텍스트를 클릭하여 마크 다운 모드가 되면  </a:t>
            </a:r>
            <a:r>
              <a:rPr lang="en-US" altLang="ko-KR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### ** 1. </a:t>
            </a:r>
            <a:r>
              <a:rPr lang="ko-KR" altLang="en-US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열 체크 </a:t>
            </a:r>
            <a:r>
              <a:rPr lang="ko-KR" altLang="en-US" sz="1800" spc="0" dirty="0" err="1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실전코드</a:t>
            </a:r>
            <a:r>
              <a:rPr lang="ko-KR" altLang="en-US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** </a:t>
            </a:r>
            <a:r>
              <a:rPr lang="ko-KR" altLang="en-US" sz="1800" spc="-200" dirty="0"/>
              <a:t>입력 </a:t>
            </a:r>
          </a:p>
          <a:p>
            <a:pPr marL="144000" indent="-1440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800" spc="0" dirty="0"/>
              <a:t>Shift + Enter </a:t>
            </a:r>
            <a:r>
              <a:rPr lang="ko-KR" altLang="en-US" sz="1800" spc="-2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0812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A66CBCA-D2AA-4275-A676-1586662A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6" y="2018622"/>
            <a:ext cx="8751600" cy="20146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4963" y="450562"/>
            <a:ext cx="2236190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3. </a:t>
            </a:r>
            <a:r>
              <a:rPr lang="en-US" altLang="ko-KR" sz="3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IDE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2456602" cy="369332"/>
            <a:chOff x="766764" y="1485785"/>
            <a:chExt cx="2456602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196528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코드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(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셀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) 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사용법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6452" y="4287698"/>
            <a:ext cx="54771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144000" indent="-1440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800" spc="-200" dirty="0"/>
              <a:t>코드를 누르면</a:t>
            </a:r>
            <a:r>
              <a:rPr lang="en-US" altLang="ko-KR" sz="1800" spc="-200" dirty="0"/>
              <a:t>, </a:t>
            </a:r>
            <a:r>
              <a:rPr lang="ko-KR" altLang="en-US" sz="1800" spc="-200" dirty="0"/>
              <a:t>텍스트 밑으로 코드를 작성할 수 있는 셀 생성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34963" y="5033726"/>
            <a:ext cx="11522075" cy="1824273"/>
            <a:chOff x="334963" y="5033726"/>
            <a:chExt cx="11522075" cy="1824273"/>
          </a:xfrm>
        </p:grpSpPr>
        <p:sp>
          <p:nvSpPr>
            <p:cNvPr id="22" name="직사각형 21"/>
            <p:cNvSpPr/>
            <p:nvPr/>
          </p:nvSpPr>
          <p:spPr>
            <a:xfrm>
              <a:off x="334963" y="5033726"/>
              <a:ext cx="11522075" cy="182427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61609" y="5349747"/>
              <a:ext cx="2807307" cy="9022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700"/>
                </a:spcBef>
              </a:pPr>
              <a:r>
                <a:rPr lang="ko-KR" altLang="en-US" sz="1600" spc="-200" dirty="0">
                  <a:solidFill>
                    <a:schemeClr val="bg1"/>
                  </a:solidFill>
                </a:rPr>
                <a:t>셀 </a:t>
              </a:r>
              <a:r>
                <a:rPr lang="en-US" altLang="ko-KR" sz="1600" spc="-2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spc="-200" dirty="0">
                  <a:solidFill>
                    <a:schemeClr val="bg1"/>
                  </a:solidFill>
                </a:rPr>
                <a:t>셀 안에 코드 작성 영역</a:t>
              </a:r>
              <a:endParaRPr lang="en-US" altLang="ko-KR" sz="1600" spc="-200" dirty="0">
                <a:solidFill>
                  <a:schemeClr val="bg1"/>
                </a:solidFill>
              </a:endParaRPr>
            </a:p>
            <a:p>
              <a:pPr>
                <a:lnSpc>
                  <a:spcPct val="110000"/>
                </a:lnSpc>
                <a:spcBef>
                  <a:spcPts val="700"/>
                </a:spcBef>
              </a:pPr>
              <a:r>
                <a:rPr lang="ko-KR" altLang="en-US" sz="1600" spc="-200" dirty="0">
                  <a:solidFill>
                    <a:schemeClr val="bg1"/>
                  </a:solidFill>
                </a:rPr>
                <a:t>실행 </a:t>
              </a:r>
              <a:r>
                <a:rPr lang="en-US" altLang="ko-KR" sz="1600" spc="-2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spc="-200" dirty="0">
                  <a:solidFill>
                    <a:schemeClr val="bg1"/>
                  </a:solidFill>
                </a:rPr>
                <a:t>셀에 코드를 입력 후 실행</a:t>
              </a:r>
              <a:r>
                <a:rPr lang="en-US" altLang="ko-KR" sz="1600" spc="-200" dirty="0">
                  <a:solidFill>
                    <a:schemeClr val="bg1"/>
                  </a:solidFill>
                </a:rPr>
                <a:t>,</a:t>
              </a:r>
              <a:br>
                <a:rPr lang="en-US" altLang="ko-KR" sz="1600" spc="-200" dirty="0">
                  <a:solidFill>
                    <a:schemeClr val="bg1"/>
                  </a:solidFill>
                </a:rPr>
              </a:br>
              <a:r>
                <a:rPr lang="en-US" altLang="ko-KR" sz="1600" spc="0" dirty="0">
                  <a:solidFill>
                    <a:schemeClr val="bg1"/>
                  </a:solidFill>
                </a:rPr>
                <a:t>Shift + Enter</a:t>
              </a:r>
              <a:r>
                <a:rPr lang="ko-KR" altLang="en-US" sz="1600" spc="-200" dirty="0">
                  <a:solidFill>
                    <a:schemeClr val="bg1"/>
                  </a:solidFill>
                </a:rPr>
                <a:t>와 같은 실행 아이콘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FAF4EF-1493-4F8B-BF4A-F656576C3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51" r="9483" b="-1"/>
            <a:stretch/>
          </p:blipFill>
          <p:spPr>
            <a:xfrm>
              <a:off x="766763" y="5686425"/>
              <a:ext cx="250031" cy="27091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A972637-6D4F-4370-8232-73A0EA725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6735"/>
            <a:stretch/>
          </p:blipFill>
          <p:spPr>
            <a:xfrm>
              <a:off x="766763" y="5319054"/>
              <a:ext cx="695325" cy="2952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715D1B7-3BA0-4085-B198-B3DB6ECCF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08" t="5484" r="1724" b="10032"/>
            <a:stretch/>
          </p:blipFill>
          <p:spPr>
            <a:xfrm>
              <a:off x="4904185" y="5350804"/>
              <a:ext cx="1878806" cy="23336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886481" y="5349747"/>
              <a:ext cx="1481175" cy="6149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700"/>
                </a:spcBef>
              </a:pPr>
              <a:r>
                <a:rPr lang="ko-KR" altLang="en-US" sz="1600" spc="-200" dirty="0">
                  <a:solidFill>
                    <a:schemeClr val="bg1"/>
                  </a:solidFill>
                </a:rPr>
                <a:t>화살표 </a:t>
              </a:r>
              <a:r>
                <a:rPr lang="en-US" altLang="ko-KR" sz="1600" spc="-2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spc="-200" dirty="0">
                  <a:solidFill>
                    <a:schemeClr val="bg1"/>
                  </a:solidFill>
                </a:rPr>
                <a:t>셀 위</a:t>
              </a:r>
              <a:r>
                <a:rPr lang="en-US" altLang="ko-KR" sz="1600" spc="-2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spc="-200" dirty="0">
                  <a:solidFill>
                    <a:schemeClr val="bg1"/>
                  </a:solidFill>
                </a:rPr>
                <a:t>아래</a:t>
              </a:r>
            </a:p>
            <a:p>
              <a:pPr>
                <a:lnSpc>
                  <a:spcPct val="110000"/>
                </a:lnSpc>
                <a:spcBef>
                  <a:spcPts val="700"/>
                </a:spcBef>
              </a:pPr>
              <a:r>
                <a:rPr lang="ko-KR" altLang="en-US" sz="1600" spc="-200" dirty="0">
                  <a:solidFill>
                    <a:schemeClr val="bg1"/>
                  </a:solidFill>
                </a:rPr>
                <a:t>쓰레기통 </a:t>
              </a:r>
              <a:r>
                <a:rPr lang="en-US" altLang="ko-KR" sz="1600" spc="-200" dirty="0">
                  <a:solidFill>
                    <a:schemeClr val="bg1"/>
                  </a:solidFill>
                </a:rPr>
                <a:t>: </a:t>
              </a:r>
              <a:r>
                <a:rPr lang="ko-KR" altLang="en-US" sz="1600" spc="-200" dirty="0">
                  <a:solidFill>
                    <a:schemeClr val="bg1"/>
                  </a:solidFill>
                </a:rPr>
                <a:t>셀 삭제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89500" y="5353050"/>
              <a:ext cx="476250" cy="228600"/>
            </a:xfrm>
            <a:prstGeom prst="rect">
              <a:avLst/>
            </a:prstGeom>
            <a:noFill/>
            <a:ln w="19050">
              <a:solidFill>
                <a:srgbClr val="FF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1900" y="5353050"/>
              <a:ext cx="215900" cy="228600"/>
            </a:xfrm>
            <a:prstGeom prst="rect">
              <a:avLst/>
            </a:prstGeom>
            <a:noFill/>
            <a:ln w="19050">
              <a:solidFill>
                <a:srgbClr val="FF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4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07014 " pathEditMode="relative" rAng="0" ptsTypes="AA">
                                      <p:cBhvr>
                                        <p:cTn id="12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2236190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3. </a:t>
            </a:r>
            <a:r>
              <a:rPr lang="en-US" altLang="ko-KR" sz="3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IDE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3338253" cy="369332"/>
            <a:chOff x="766764" y="1485785"/>
            <a:chExt cx="3338253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284693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 컴퓨터 파일 업로드</a:t>
              </a:r>
            </a:p>
          </p:txBody>
        </p:sp>
      </p:grp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C1878BC7-88E2-427E-B2F5-8246B24C3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3"/>
          <a:stretch/>
        </p:blipFill>
        <p:spPr>
          <a:xfrm>
            <a:off x="1004416" y="2237697"/>
            <a:ext cx="8015759" cy="3152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766763" y="2018622"/>
            <a:ext cx="466344" cy="466344"/>
            <a:chOff x="6418390" y="2596896"/>
            <a:chExt cx="466344" cy="466344"/>
          </a:xfrm>
        </p:grpSpPr>
        <p:sp>
          <p:nvSpPr>
            <p:cNvPr id="25" name="타원 24"/>
            <p:cNvSpPr/>
            <p:nvPr/>
          </p:nvSpPr>
          <p:spPr>
            <a:xfrm>
              <a:off x="6418390" y="2596896"/>
              <a:ext cx="466344" cy="466344"/>
            </a:xfrm>
            <a:prstGeom prst="ellipse">
              <a:avLst/>
            </a:prstGeom>
            <a:pattFill prst="dkUpDiag">
              <a:fgClr>
                <a:srgbClr val="0050AB"/>
              </a:fgClr>
              <a:bgClr>
                <a:srgbClr val="0068DA"/>
              </a:bgClr>
            </a:pattFill>
            <a:ln w="317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페24 아네모네" pitchFamily="2" charset="-127"/>
                <a:ea typeface="카페24 아네모네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3322" y="2716102"/>
              <a:ext cx="2340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0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4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07014 " pathEditMode="relative" rAng="0" ptsTypes="AA">
                                      <p:cBhvr>
                                        <p:cTn id="12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A98B971-EB65-493E-BCC2-2684436F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16" y="2237697"/>
            <a:ext cx="5015498" cy="398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4963" y="450562"/>
            <a:ext cx="2236190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3. </a:t>
            </a:r>
            <a:r>
              <a:rPr lang="en-US" altLang="ko-KR" sz="3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IDE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3338253" cy="369332"/>
            <a:chOff x="766764" y="1485785"/>
            <a:chExt cx="3338253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284693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 컴퓨터 파일 업로드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66763" y="2018622"/>
            <a:ext cx="466344" cy="466344"/>
            <a:chOff x="6418390" y="2596896"/>
            <a:chExt cx="466344" cy="466344"/>
          </a:xfrm>
        </p:grpSpPr>
        <p:sp>
          <p:nvSpPr>
            <p:cNvPr id="25" name="타원 24"/>
            <p:cNvSpPr/>
            <p:nvPr/>
          </p:nvSpPr>
          <p:spPr>
            <a:xfrm>
              <a:off x="6418390" y="2596896"/>
              <a:ext cx="466344" cy="466344"/>
            </a:xfrm>
            <a:prstGeom prst="ellipse">
              <a:avLst/>
            </a:prstGeom>
            <a:pattFill prst="dkUpDiag">
              <a:fgClr>
                <a:srgbClr val="0050AB"/>
              </a:fgClr>
              <a:bgClr>
                <a:srgbClr val="0068DA"/>
              </a:bgClr>
            </a:pattFill>
            <a:ln w="317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페24 아네모네" pitchFamily="2" charset="-127"/>
                <a:ea typeface="카페24 아네모네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3322" y="2716102"/>
              <a:ext cx="26609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0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5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07014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6BC9105-DE87-49B8-8BEC-A8BD41FB7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44" r="38981" b="40682"/>
          <a:stretch/>
        </p:blipFill>
        <p:spPr>
          <a:xfrm>
            <a:off x="1004414" y="2237697"/>
            <a:ext cx="8025285" cy="31146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4963" y="450562"/>
            <a:ext cx="2236190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3. </a:t>
            </a:r>
            <a:r>
              <a:rPr lang="en-US" altLang="ko-KR" sz="3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IDE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3338253" cy="369332"/>
            <a:chOff x="766764" y="1485785"/>
            <a:chExt cx="3338253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284693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 컴퓨터 파일 업로드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66763" y="2018622"/>
            <a:ext cx="466344" cy="466344"/>
            <a:chOff x="6418390" y="2596896"/>
            <a:chExt cx="466344" cy="466344"/>
          </a:xfrm>
        </p:grpSpPr>
        <p:sp>
          <p:nvSpPr>
            <p:cNvPr id="25" name="타원 24"/>
            <p:cNvSpPr/>
            <p:nvPr/>
          </p:nvSpPr>
          <p:spPr>
            <a:xfrm>
              <a:off x="6418390" y="2596896"/>
              <a:ext cx="466344" cy="466344"/>
            </a:xfrm>
            <a:prstGeom prst="ellipse">
              <a:avLst/>
            </a:prstGeom>
            <a:pattFill prst="dkUpDiag">
              <a:fgClr>
                <a:srgbClr val="0050AB"/>
              </a:fgClr>
              <a:bgClr>
                <a:srgbClr val="0068DA"/>
              </a:bgClr>
            </a:pattFill>
            <a:ln w="317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카페24 아네모네" pitchFamily="2" charset="-127"/>
                <a:ea typeface="카페24 아네모네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3322" y="2716102"/>
              <a:ext cx="2725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0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en-US" altLang="ko-KR" sz="160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53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07014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714" y="2896969"/>
            <a:ext cx="3276538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코로나 열 체크</a:t>
            </a:r>
            <a:endParaRPr lang="en-US" altLang="ko-KR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실전 코드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747714" y="2533650"/>
            <a:ext cx="1296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>
            <a:grpSpLocks noChangeAspect="1"/>
          </p:cNvGrpSpPr>
          <p:nvPr/>
        </p:nvGrpSpPr>
        <p:grpSpPr>
          <a:xfrm>
            <a:off x="747714" y="1628775"/>
            <a:ext cx="1715287" cy="687600"/>
            <a:chOff x="6367463" y="2219325"/>
            <a:chExt cx="1833562" cy="735013"/>
          </a:xfrm>
          <a:gradFill>
            <a:gsLst>
              <a:gs pos="0">
                <a:schemeClr val="bg1"/>
              </a:gs>
              <a:gs pos="100000">
                <a:srgbClr val="32C7FC"/>
              </a:gs>
              <a:gs pos="34000">
                <a:srgbClr val="32C7FC"/>
              </a:gs>
            </a:gsLst>
            <a:lin ang="2400000" scaled="0"/>
          </a:gradFill>
        </p:grpSpPr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6367463" y="2219325"/>
              <a:ext cx="955675" cy="735013"/>
            </a:xfrm>
            <a:custGeom>
              <a:avLst/>
              <a:gdLst>
                <a:gd name="T0" fmla="*/ 137 w 318"/>
                <a:gd name="T1" fmla="*/ 244 h 244"/>
                <a:gd name="T2" fmla="*/ 36 w 318"/>
                <a:gd name="T3" fmla="*/ 213 h 244"/>
                <a:gd name="T4" fmla="*/ 0 w 318"/>
                <a:gd name="T5" fmla="*/ 122 h 244"/>
                <a:gd name="T6" fmla="*/ 36 w 318"/>
                <a:gd name="T7" fmla="*/ 31 h 244"/>
                <a:gd name="T8" fmla="*/ 137 w 318"/>
                <a:gd name="T9" fmla="*/ 0 h 244"/>
                <a:gd name="T10" fmla="*/ 181 w 318"/>
                <a:gd name="T11" fmla="*/ 0 h 244"/>
                <a:gd name="T12" fmla="*/ 282 w 318"/>
                <a:gd name="T13" fmla="*/ 31 h 244"/>
                <a:gd name="T14" fmla="*/ 318 w 318"/>
                <a:gd name="T15" fmla="*/ 122 h 244"/>
                <a:gd name="T16" fmla="*/ 282 w 318"/>
                <a:gd name="T17" fmla="*/ 213 h 244"/>
                <a:gd name="T18" fmla="*/ 181 w 318"/>
                <a:gd name="T19" fmla="*/ 244 h 244"/>
                <a:gd name="T20" fmla="*/ 137 w 318"/>
                <a:gd name="T21" fmla="*/ 244 h 244"/>
                <a:gd name="T22" fmla="*/ 55 w 318"/>
                <a:gd name="T23" fmla="*/ 122 h 244"/>
                <a:gd name="T24" fmla="*/ 73 w 318"/>
                <a:gd name="T25" fmla="*/ 178 h 244"/>
                <a:gd name="T26" fmla="*/ 205 w 318"/>
                <a:gd name="T27" fmla="*/ 46 h 244"/>
                <a:gd name="T28" fmla="*/ 177 w 318"/>
                <a:gd name="T29" fmla="*/ 44 h 244"/>
                <a:gd name="T30" fmla="*/ 141 w 318"/>
                <a:gd name="T31" fmla="*/ 44 h 244"/>
                <a:gd name="T32" fmla="*/ 77 w 318"/>
                <a:gd name="T33" fmla="*/ 62 h 244"/>
                <a:gd name="T34" fmla="*/ 55 w 318"/>
                <a:gd name="T35" fmla="*/ 122 h 244"/>
                <a:gd name="T36" fmla="*/ 141 w 318"/>
                <a:gd name="T37" fmla="*/ 200 h 244"/>
                <a:gd name="T38" fmla="*/ 177 w 318"/>
                <a:gd name="T39" fmla="*/ 200 h 244"/>
                <a:gd name="T40" fmla="*/ 242 w 318"/>
                <a:gd name="T41" fmla="*/ 181 h 244"/>
                <a:gd name="T42" fmla="*/ 263 w 318"/>
                <a:gd name="T43" fmla="*/ 122 h 244"/>
                <a:gd name="T44" fmla="*/ 245 w 318"/>
                <a:gd name="T45" fmla="*/ 66 h 244"/>
                <a:gd name="T46" fmla="*/ 113 w 318"/>
                <a:gd name="T47" fmla="*/ 198 h 244"/>
                <a:gd name="T48" fmla="*/ 141 w 318"/>
                <a:gd name="T49" fmla="*/ 20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44">
                  <a:moveTo>
                    <a:pt x="137" y="244"/>
                  </a:moveTo>
                  <a:cubicBezTo>
                    <a:pt x="94" y="244"/>
                    <a:pt x="60" y="234"/>
                    <a:pt x="36" y="213"/>
                  </a:cubicBezTo>
                  <a:cubicBezTo>
                    <a:pt x="12" y="193"/>
                    <a:pt x="0" y="162"/>
                    <a:pt x="0" y="122"/>
                  </a:cubicBezTo>
                  <a:cubicBezTo>
                    <a:pt x="0" y="82"/>
                    <a:pt x="12" y="51"/>
                    <a:pt x="36" y="31"/>
                  </a:cubicBezTo>
                  <a:cubicBezTo>
                    <a:pt x="60" y="10"/>
                    <a:pt x="94" y="0"/>
                    <a:pt x="13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24" y="0"/>
                    <a:pt x="258" y="10"/>
                    <a:pt x="282" y="31"/>
                  </a:cubicBezTo>
                  <a:cubicBezTo>
                    <a:pt x="306" y="51"/>
                    <a:pt x="318" y="82"/>
                    <a:pt x="318" y="122"/>
                  </a:cubicBezTo>
                  <a:cubicBezTo>
                    <a:pt x="318" y="162"/>
                    <a:pt x="306" y="193"/>
                    <a:pt x="282" y="213"/>
                  </a:cubicBezTo>
                  <a:cubicBezTo>
                    <a:pt x="258" y="234"/>
                    <a:pt x="224" y="244"/>
                    <a:pt x="181" y="244"/>
                  </a:cubicBezTo>
                  <a:lnTo>
                    <a:pt x="137" y="244"/>
                  </a:lnTo>
                  <a:close/>
                  <a:moveTo>
                    <a:pt x="55" y="122"/>
                  </a:moveTo>
                  <a:cubicBezTo>
                    <a:pt x="55" y="146"/>
                    <a:pt x="61" y="165"/>
                    <a:pt x="73" y="178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196" y="45"/>
                    <a:pt x="187" y="44"/>
                    <a:pt x="177" y="44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13" y="44"/>
                    <a:pt x="91" y="50"/>
                    <a:pt x="77" y="62"/>
                  </a:cubicBezTo>
                  <a:cubicBezTo>
                    <a:pt x="62" y="75"/>
                    <a:pt x="55" y="94"/>
                    <a:pt x="55" y="122"/>
                  </a:cubicBezTo>
                  <a:close/>
                  <a:moveTo>
                    <a:pt x="141" y="200"/>
                  </a:moveTo>
                  <a:cubicBezTo>
                    <a:pt x="177" y="200"/>
                    <a:pt x="177" y="200"/>
                    <a:pt x="177" y="200"/>
                  </a:cubicBezTo>
                  <a:cubicBezTo>
                    <a:pt x="206" y="200"/>
                    <a:pt x="227" y="194"/>
                    <a:pt x="242" y="181"/>
                  </a:cubicBezTo>
                  <a:cubicBezTo>
                    <a:pt x="256" y="169"/>
                    <a:pt x="263" y="149"/>
                    <a:pt x="263" y="122"/>
                  </a:cubicBezTo>
                  <a:cubicBezTo>
                    <a:pt x="263" y="97"/>
                    <a:pt x="257" y="79"/>
                    <a:pt x="245" y="66"/>
                  </a:cubicBezTo>
                  <a:cubicBezTo>
                    <a:pt x="113" y="198"/>
                    <a:pt x="113" y="198"/>
                    <a:pt x="113" y="198"/>
                  </a:cubicBezTo>
                  <a:cubicBezTo>
                    <a:pt x="121" y="199"/>
                    <a:pt x="131" y="200"/>
                    <a:pt x="14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394575" y="2225675"/>
              <a:ext cx="806450" cy="722313"/>
            </a:xfrm>
            <a:custGeom>
              <a:avLst/>
              <a:gdLst>
                <a:gd name="T0" fmla="*/ 0 w 268"/>
                <a:gd name="T1" fmla="*/ 240 h 240"/>
                <a:gd name="T2" fmla="*/ 0 w 268"/>
                <a:gd name="T3" fmla="*/ 169 h 240"/>
                <a:gd name="T4" fmla="*/ 19 w 268"/>
                <a:gd name="T5" fmla="*/ 117 h 240"/>
                <a:gd name="T6" fmla="*/ 73 w 268"/>
                <a:gd name="T7" fmla="*/ 98 h 240"/>
                <a:gd name="T8" fmla="*/ 184 w 268"/>
                <a:gd name="T9" fmla="*/ 98 h 240"/>
                <a:gd name="T10" fmla="*/ 216 w 268"/>
                <a:gd name="T11" fmla="*/ 71 h 240"/>
                <a:gd name="T12" fmla="*/ 184 w 268"/>
                <a:gd name="T13" fmla="*/ 44 h 240"/>
                <a:gd name="T14" fmla="*/ 5 w 268"/>
                <a:gd name="T15" fmla="*/ 44 h 240"/>
                <a:gd name="T16" fmla="*/ 5 w 268"/>
                <a:gd name="T17" fmla="*/ 0 h 240"/>
                <a:gd name="T18" fmla="*/ 194 w 268"/>
                <a:gd name="T19" fmla="*/ 0 h 240"/>
                <a:gd name="T20" fmla="*/ 249 w 268"/>
                <a:gd name="T21" fmla="*/ 19 h 240"/>
                <a:gd name="T22" fmla="*/ 268 w 268"/>
                <a:gd name="T23" fmla="*/ 71 h 240"/>
                <a:gd name="T24" fmla="*/ 249 w 268"/>
                <a:gd name="T25" fmla="*/ 123 h 240"/>
                <a:gd name="T26" fmla="*/ 194 w 268"/>
                <a:gd name="T27" fmla="*/ 142 h 240"/>
                <a:gd name="T28" fmla="*/ 81 w 268"/>
                <a:gd name="T29" fmla="*/ 142 h 240"/>
                <a:gd name="T30" fmla="*/ 59 w 268"/>
                <a:gd name="T31" fmla="*/ 149 h 240"/>
                <a:gd name="T32" fmla="*/ 52 w 268"/>
                <a:gd name="T33" fmla="*/ 170 h 240"/>
                <a:gd name="T34" fmla="*/ 52 w 268"/>
                <a:gd name="T35" fmla="*/ 197 h 240"/>
                <a:gd name="T36" fmla="*/ 262 w 268"/>
                <a:gd name="T37" fmla="*/ 197 h 240"/>
                <a:gd name="T38" fmla="*/ 262 w 268"/>
                <a:gd name="T39" fmla="*/ 240 h 240"/>
                <a:gd name="T40" fmla="*/ 0 w 268"/>
                <a:gd name="T4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8" h="240">
                  <a:moveTo>
                    <a:pt x="0" y="240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0" y="146"/>
                    <a:pt x="6" y="129"/>
                    <a:pt x="19" y="117"/>
                  </a:cubicBezTo>
                  <a:cubicBezTo>
                    <a:pt x="31" y="104"/>
                    <a:pt x="49" y="98"/>
                    <a:pt x="73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205" y="98"/>
                    <a:pt x="216" y="89"/>
                    <a:pt x="216" y="71"/>
                  </a:cubicBezTo>
                  <a:cubicBezTo>
                    <a:pt x="216" y="53"/>
                    <a:pt x="205" y="44"/>
                    <a:pt x="184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18" y="0"/>
                    <a:pt x="236" y="6"/>
                    <a:pt x="249" y="19"/>
                  </a:cubicBezTo>
                  <a:cubicBezTo>
                    <a:pt x="262" y="31"/>
                    <a:pt x="268" y="49"/>
                    <a:pt x="268" y="71"/>
                  </a:cubicBezTo>
                  <a:cubicBezTo>
                    <a:pt x="268" y="93"/>
                    <a:pt x="262" y="111"/>
                    <a:pt x="249" y="123"/>
                  </a:cubicBezTo>
                  <a:cubicBezTo>
                    <a:pt x="236" y="136"/>
                    <a:pt x="218" y="142"/>
                    <a:pt x="194" y="142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71" y="142"/>
                    <a:pt x="64" y="144"/>
                    <a:pt x="59" y="149"/>
                  </a:cubicBezTo>
                  <a:cubicBezTo>
                    <a:pt x="54" y="154"/>
                    <a:pt x="52" y="161"/>
                    <a:pt x="52" y="17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262" y="197"/>
                    <a:pt x="262" y="197"/>
                    <a:pt x="262" y="197"/>
                  </a:cubicBezTo>
                  <a:cubicBezTo>
                    <a:pt x="262" y="240"/>
                    <a:pt x="262" y="240"/>
                    <a:pt x="262" y="240"/>
                  </a:cubicBezTo>
                  <a:lnTo>
                    <a:pt x="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027105" y="3010541"/>
            <a:ext cx="3988436" cy="1128514"/>
            <a:chOff x="5027105" y="3010541"/>
            <a:chExt cx="3988436" cy="1128514"/>
          </a:xfrm>
        </p:grpSpPr>
        <p:sp>
          <p:nvSpPr>
            <p:cNvPr id="42" name="TextBox 41"/>
            <p:cNvSpPr txBox="1"/>
            <p:nvPr/>
          </p:nvSpPr>
          <p:spPr>
            <a:xfrm>
              <a:off x="5415196" y="3010541"/>
              <a:ext cx="3600345" cy="11285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600"/>
                </a:spcBef>
                <a:defRPr sz="3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dirty="0"/>
                <a:t>열 체크 코드 설계</a:t>
              </a:r>
              <a:endParaRPr lang="en-US" altLang="ko-KR" dirty="0"/>
            </a:p>
            <a:p>
              <a:r>
                <a:rPr lang="ko-KR" altLang="en-US" dirty="0"/>
                <a:t>열 체크 코드 문법 설명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027105" y="3739335"/>
              <a:ext cx="265002" cy="265002"/>
              <a:chOff x="6429375" y="609600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50" name="타원 49"/>
              <p:cNvSpPr/>
              <p:nvPr/>
            </p:nvSpPr>
            <p:spPr>
              <a:xfrm>
                <a:off x="6429375" y="609600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648450" y="828675"/>
                <a:ext cx="1047750" cy="1047750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858000" y="1038225"/>
                <a:ext cx="628650" cy="628650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027105" y="3082186"/>
              <a:ext cx="265002" cy="265002"/>
              <a:chOff x="6429375" y="609600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47" name="타원 46"/>
              <p:cNvSpPr/>
              <p:nvPr/>
            </p:nvSpPr>
            <p:spPr>
              <a:xfrm>
                <a:off x="6429375" y="609600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648450" y="828675"/>
                <a:ext cx="1047750" cy="1047750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858000" y="1038225"/>
                <a:ext cx="628650" cy="628650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944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4.375E-6 0.08287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0.07109 0.00024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3625993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열 체크 코드 설계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66764" y="1485785"/>
            <a:ext cx="1696778" cy="369332"/>
            <a:chOff x="766764" y="1485785"/>
            <a:chExt cx="1696778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258084" y="1485785"/>
              <a:ext cx="120545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현재 상황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64" y="1505731"/>
              <a:ext cx="423862" cy="313259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258084" y="1978026"/>
            <a:ext cx="6438116" cy="4331294"/>
            <a:chOff x="1258084" y="1978026"/>
            <a:chExt cx="6438116" cy="4331294"/>
          </a:xfrm>
        </p:grpSpPr>
        <p:sp>
          <p:nvSpPr>
            <p:cNvPr id="17" name="TextBox 16"/>
            <p:cNvSpPr txBox="1"/>
            <p:nvPr/>
          </p:nvSpPr>
          <p:spPr>
            <a:xfrm>
              <a:off x="1258084" y="1978026"/>
              <a:ext cx="4530086" cy="6181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ko-KR" altLang="en-US" sz="1800" spc="-200" dirty="0" err="1"/>
                <a:t>확진자</a:t>
              </a:r>
              <a:r>
                <a:rPr lang="ko-KR" altLang="en-US" sz="1800" spc="-200" dirty="0"/>
                <a:t> 동선과 나의 동선이 겹쳐서</a:t>
              </a:r>
              <a:endParaRPr lang="en-US" altLang="ko-KR" sz="1800" spc="-200" dirty="0"/>
            </a:p>
            <a:p>
              <a:pPr>
                <a:spcBef>
                  <a:spcPts val="500"/>
                </a:spcBef>
              </a:pPr>
              <a:r>
                <a:rPr lang="ko-KR" altLang="en-US" sz="1800" spc="-200" dirty="0"/>
                <a:t>국가로부터 선별 진료소에서 검사 받기를 권유 받음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69" r="5478" b="5690"/>
            <a:stretch/>
          </p:blipFill>
          <p:spPr>
            <a:xfrm>
              <a:off x="1258084" y="2800350"/>
              <a:ext cx="6438116" cy="350897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8"/>
          <a:stretch/>
        </p:blipFill>
        <p:spPr>
          <a:xfrm>
            <a:off x="5473082" y="2314576"/>
            <a:ext cx="4164632" cy="454342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88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1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3625993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열 체크 코드 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66764" y="1485785"/>
            <a:ext cx="1696778" cy="369332"/>
            <a:chOff x="766764" y="1485785"/>
            <a:chExt cx="1696778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258084" y="1485785"/>
              <a:ext cx="120545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현재 상황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64" y="1505731"/>
              <a:ext cx="423862" cy="313259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258084" y="1978026"/>
            <a:ext cx="6923891" cy="3634616"/>
            <a:chOff x="1258084" y="1978026"/>
            <a:chExt cx="6923891" cy="3634616"/>
          </a:xfrm>
        </p:grpSpPr>
        <p:grpSp>
          <p:nvGrpSpPr>
            <p:cNvPr id="15" name="그룹 14"/>
            <p:cNvGrpSpPr/>
            <p:nvPr/>
          </p:nvGrpSpPr>
          <p:grpSpPr>
            <a:xfrm>
              <a:off x="1258084" y="1978026"/>
              <a:ext cx="6923891" cy="2843118"/>
              <a:chOff x="1258084" y="1978026"/>
              <a:chExt cx="6923891" cy="284311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58084" y="1978026"/>
                <a:ext cx="5886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defRPr sz="20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pPr>
                  <a:spcBef>
                    <a:spcPts val="500"/>
                  </a:spcBef>
                </a:pPr>
                <a:r>
                  <a:rPr lang="ko-KR" altLang="en-US" sz="1800" spc="-200" dirty="0"/>
                  <a:t>선별 진료소에서는 다음을  통해 코로나 환자 분류를 진행할 예정임</a:t>
                </a: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1258084" y="2400301"/>
                <a:ext cx="6923891" cy="2420843"/>
                <a:chOff x="1376373" y="4385908"/>
                <a:chExt cx="5808228" cy="2030767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5016C840-A9B0-455A-9066-BC085D9BB3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6373" y="4385908"/>
                  <a:ext cx="3636635" cy="2030767"/>
                </a:xfrm>
                <a:prstGeom prst="rect">
                  <a:avLst/>
                </a:prstGeom>
              </p:spPr>
            </p:pic>
            <p:pic>
              <p:nvPicPr>
                <p:cNvPr id="9" name="그림 8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33C6F018-3B80-4E0B-9638-11C3CA5746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861" y="4386275"/>
                  <a:ext cx="2015740" cy="2030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TextBox 10"/>
            <p:cNvSpPr txBox="1"/>
            <p:nvPr/>
          </p:nvSpPr>
          <p:spPr>
            <a:xfrm>
              <a:off x="1258084" y="4968876"/>
              <a:ext cx="2768065" cy="6437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marL="252000" indent="-252000">
                <a:spcBef>
                  <a:spcPts val="700"/>
                </a:spcBef>
                <a:buFont typeface="+mj-lt"/>
                <a:buAutoNum type="arabicPeriod"/>
              </a:pPr>
              <a:r>
                <a:rPr lang="ko-KR" altLang="en-US" sz="1800" spc="-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코로나 의심 메시지 수신 여부</a:t>
              </a:r>
            </a:p>
            <a:p>
              <a:pPr marL="252000" indent="-252000">
                <a:spcBef>
                  <a:spcPts val="700"/>
                </a:spcBef>
                <a:buFont typeface="+mj-lt"/>
                <a:buAutoNum type="arabicPeriod"/>
              </a:pPr>
              <a:r>
                <a:rPr lang="ko-KR" altLang="en-US" sz="1800" spc="-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실제 열</a:t>
              </a:r>
              <a:r>
                <a:rPr lang="en-US" altLang="ko-KR" sz="1800" spc="-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r>
                <a:rPr lang="ko-KR" altLang="en-US" sz="1800" spc="-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체온</a:t>
              </a:r>
              <a:r>
                <a:rPr lang="en-US" altLang="ko-KR" sz="1800" spc="-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 </a:t>
              </a:r>
              <a:r>
                <a:rPr lang="ko-KR" altLang="en-US" sz="1800" spc="-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체크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58084" y="5806181"/>
            <a:ext cx="7485867" cy="432000"/>
            <a:chOff x="1258084" y="5806181"/>
            <a:chExt cx="7485867" cy="432000"/>
          </a:xfrm>
        </p:grpSpPr>
        <p:sp>
          <p:nvSpPr>
            <p:cNvPr id="7" name="직사각형 6"/>
            <p:cNvSpPr/>
            <p:nvPr/>
          </p:nvSpPr>
          <p:spPr>
            <a:xfrm>
              <a:off x="1258085" y="5806181"/>
              <a:ext cx="7485866" cy="432000"/>
            </a:xfrm>
            <a:prstGeom prst="rect">
              <a:avLst/>
            </a:prstGeom>
            <a:solidFill>
              <a:srgbClr val="EF6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784" y="5883682"/>
              <a:ext cx="419345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spcBef>
                  <a:spcPts val="700"/>
                </a:spcBef>
              </a:pPr>
              <a:r>
                <a:rPr lang="ko-KR" altLang="en-US" sz="1800" spc="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코로나 환자 판정하는 자동화 코드 이해해보자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1124734" y="5941219"/>
              <a:ext cx="428625" cy="1619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6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3625993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열 체크 코드 설계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66764" y="1485785"/>
            <a:ext cx="2979181" cy="369332"/>
            <a:chOff x="766764" y="1485785"/>
            <a:chExt cx="2979181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258084" y="1485785"/>
              <a:ext cx="24878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파이썬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코드와 매칭 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64" y="1505731"/>
              <a:ext cx="423862" cy="31325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258084" y="1978026"/>
            <a:ext cx="3699411" cy="10105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144000" indent="-144000">
              <a:spcBef>
                <a:spcPts val="700"/>
              </a:spcBef>
              <a:buFont typeface="Arial" panose="020B0604020202020204" pitchFamily="34" charset="0"/>
              <a:buChar char="•"/>
              <a:defRPr sz="1600" spc="-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sz="1800" dirty="0"/>
              <a:t>코로나 의심 메시지는 </a:t>
            </a:r>
            <a:r>
              <a:rPr lang="en-US" altLang="ko-KR" sz="1800" spc="0" dirty="0" err="1"/>
              <a:t>msg</a:t>
            </a:r>
            <a:r>
              <a:rPr lang="en-US" altLang="ko-KR" sz="1800" dirty="0"/>
              <a:t> </a:t>
            </a:r>
            <a:r>
              <a:rPr lang="ko-KR" altLang="en-US" sz="1800" dirty="0"/>
              <a:t>변수에 저장</a:t>
            </a:r>
          </a:p>
          <a:p>
            <a:r>
              <a:rPr lang="ko-KR" altLang="en-US" sz="1800" dirty="0"/>
              <a:t>체온은 </a:t>
            </a:r>
            <a:r>
              <a:rPr lang="en-US" altLang="ko-KR" sz="1800" spc="0" dirty="0"/>
              <a:t>temp</a:t>
            </a:r>
            <a:r>
              <a:rPr lang="en-US" altLang="ko-KR" sz="1800" dirty="0"/>
              <a:t> </a:t>
            </a:r>
            <a:r>
              <a:rPr lang="ko-KR" altLang="en-US" sz="1800" dirty="0"/>
              <a:t>변수에 저장 </a:t>
            </a:r>
          </a:p>
          <a:p>
            <a:r>
              <a:rPr lang="ko-KR" altLang="en-US" sz="1800" dirty="0"/>
              <a:t>조건 처리는 </a:t>
            </a:r>
            <a:r>
              <a:rPr lang="en-US" altLang="ko-KR" sz="1800" spc="0" dirty="0" err="1"/>
              <a:t>if~else</a:t>
            </a:r>
            <a:r>
              <a:rPr lang="en-US" altLang="ko-KR" sz="1800" dirty="0"/>
              <a:t> </a:t>
            </a:r>
            <a:r>
              <a:rPr lang="ko-KR" altLang="en-US" sz="1800" dirty="0"/>
              <a:t>구문으로 작성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1258084" y="3362326"/>
            <a:ext cx="2715461" cy="1350000"/>
            <a:chOff x="4680907" y="3771899"/>
            <a:chExt cx="4104000" cy="1350000"/>
          </a:xfrm>
        </p:grpSpPr>
        <p:sp>
          <p:nvSpPr>
            <p:cNvPr id="79" name="직사각형 78"/>
            <p:cNvSpPr/>
            <p:nvPr/>
          </p:nvSpPr>
          <p:spPr>
            <a:xfrm>
              <a:off x="4680907" y="3771899"/>
              <a:ext cx="4104000" cy="1350000"/>
            </a:xfrm>
            <a:prstGeom prst="rect">
              <a:avLst/>
            </a:prstGeom>
            <a:solidFill>
              <a:srgbClr val="0050AB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774202" y="4235626"/>
              <a:ext cx="3917408" cy="8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220507" y="3853725"/>
              <a:ext cx="1024800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조건 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440402" y="4365478"/>
              <a:ext cx="2585012" cy="568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코로나 의심 메시지 </a:t>
              </a:r>
              <a:b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</a:b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받은 사람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in 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연산자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047305" y="3362326"/>
            <a:ext cx="2715461" cy="1350000"/>
            <a:chOff x="4680907" y="3771899"/>
            <a:chExt cx="4104000" cy="1350000"/>
          </a:xfrm>
        </p:grpSpPr>
        <p:sp>
          <p:nvSpPr>
            <p:cNvPr id="84" name="직사각형 83"/>
            <p:cNvSpPr/>
            <p:nvPr/>
          </p:nvSpPr>
          <p:spPr>
            <a:xfrm>
              <a:off x="4680907" y="3771899"/>
              <a:ext cx="4104000" cy="1350000"/>
            </a:xfrm>
            <a:prstGeom prst="rect">
              <a:avLst/>
            </a:prstGeom>
            <a:solidFill>
              <a:srgbClr val="0068DA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774202" y="4235626"/>
              <a:ext cx="3917408" cy="8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220507" y="3853725"/>
              <a:ext cx="1024800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조건 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857745" y="4365478"/>
              <a:ext cx="3750327" cy="568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체온이 특정 온도 이상인 사람</a:t>
              </a:r>
              <a:b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</a:b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온도는 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37.5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도 기준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34963" y="4894264"/>
            <a:ext cx="6908254" cy="1362922"/>
            <a:chOff x="334963" y="4894264"/>
            <a:chExt cx="6908254" cy="1362922"/>
          </a:xfrm>
        </p:grpSpPr>
        <p:grpSp>
          <p:nvGrpSpPr>
            <p:cNvPr id="88" name="그룹 87"/>
            <p:cNvGrpSpPr/>
            <p:nvPr/>
          </p:nvGrpSpPr>
          <p:grpSpPr>
            <a:xfrm>
              <a:off x="1258084" y="4934153"/>
              <a:ext cx="5985133" cy="1283143"/>
              <a:chOff x="1258084" y="4964315"/>
              <a:chExt cx="5985133" cy="1283143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258084" y="4964315"/>
                <a:ext cx="775691" cy="372860"/>
                <a:chOff x="1258084" y="4926215"/>
                <a:chExt cx="898725" cy="432000"/>
              </a:xfrm>
            </p:grpSpPr>
            <p:grpSp>
              <p:nvGrpSpPr>
                <p:cNvPr id="96" name="그룹 95"/>
                <p:cNvGrpSpPr/>
                <p:nvPr/>
              </p:nvGrpSpPr>
              <p:grpSpPr>
                <a:xfrm>
                  <a:off x="1258084" y="4926215"/>
                  <a:ext cx="432000" cy="432000"/>
                  <a:chOff x="1258084" y="4926215"/>
                  <a:chExt cx="432000" cy="432000"/>
                </a:xfrm>
              </p:grpSpPr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1258084" y="4926215"/>
                    <a:ext cx="432000" cy="432000"/>
                  </a:xfrm>
                  <a:prstGeom prst="rect">
                    <a:avLst/>
                  </a:prstGeom>
                  <a:solidFill>
                    <a:srgbClr val="0050AB"/>
                  </a:solidFill>
                  <a:ln w="317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1388651" y="4969934"/>
                    <a:ext cx="170867" cy="356594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2000" spc="-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rPr>
                      <a:t>1</a:t>
                    </a:r>
                  </a:p>
                </p:txBody>
              </p:sp>
            </p:grpSp>
            <p:grpSp>
              <p:nvGrpSpPr>
                <p:cNvPr id="97" name="그룹 96"/>
                <p:cNvGrpSpPr/>
                <p:nvPr/>
              </p:nvGrpSpPr>
              <p:grpSpPr>
                <a:xfrm>
                  <a:off x="1724809" y="4926215"/>
                  <a:ext cx="432000" cy="432000"/>
                  <a:chOff x="1258084" y="4926215"/>
                  <a:chExt cx="432000" cy="432000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1258084" y="4926215"/>
                    <a:ext cx="432000" cy="432000"/>
                  </a:xfrm>
                  <a:prstGeom prst="rect">
                    <a:avLst/>
                  </a:prstGeom>
                  <a:solidFill>
                    <a:srgbClr val="0068DA"/>
                  </a:solidFill>
                  <a:ln w="317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직사각형 98"/>
                  <p:cNvSpPr/>
                  <p:nvPr/>
                </p:nvSpPr>
                <p:spPr>
                  <a:xfrm>
                    <a:off x="1388651" y="4969934"/>
                    <a:ext cx="170867" cy="356594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2000" spc="-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rPr>
                      <a:t>2</a:t>
                    </a:r>
                  </a:p>
                </p:txBody>
              </p:sp>
            </p:grpSp>
          </p:grpSp>
          <p:sp>
            <p:nvSpPr>
              <p:cNvPr id="90" name="TextBox 89"/>
              <p:cNvSpPr txBox="1"/>
              <p:nvPr/>
            </p:nvSpPr>
            <p:spPr>
              <a:xfrm>
                <a:off x="2121684" y="5007377"/>
                <a:ext cx="2729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둘 다 만족하면 </a:t>
                </a:r>
                <a:r>
                  <a:rPr lang="en-US" altLang="ko-KR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(</a:t>
                </a:r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an</a:t>
                </a:r>
                <a:r>
                  <a:rPr lang="en-US" altLang="ko-KR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d </a:t>
                </a:r>
                <a:r>
                  <a:rPr lang="ko-KR" altLang="en-US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함수</a:t>
                </a:r>
                <a:r>
                  <a:rPr lang="en-US" altLang="ko-KR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)</a:t>
                </a: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1258084" y="5464175"/>
                <a:ext cx="5985133" cy="432000"/>
                <a:chOff x="1258084" y="5416550"/>
                <a:chExt cx="5985133" cy="432000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1258084" y="5416550"/>
                  <a:ext cx="3996000" cy="43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362859" y="5501745"/>
                  <a:ext cx="3271729" cy="26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20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</a:lstStyle>
                <a:p>
                  <a:pPr fontAlgn="ctr">
                    <a:spcBef>
                      <a:spcPts val="500"/>
                    </a:spcBef>
                  </a:pPr>
                  <a:r>
                    <a:rPr lang="en-US" altLang="ko-KR" sz="1700" spc="-200" dirty="0"/>
                    <a:t>"</a:t>
                  </a:r>
                  <a:r>
                    <a:rPr lang="ko-KR" altLang="en-US" sz="1700" spc="-200" dirty="0"/>
                    <a:t>당신은 </a:t>
                  </a:r>
                  <a:r>
                    <a:rPr lang="ko-KR" altLang="en-US" sz="1700" spc="-200" dirty="0" err="1"/>
                    <a:t>확진자입니다</a:t>
                  </a:r>
                  <a:r>
                    <a:rPr lang="en-US" altLang="ko-KR" sz="1700" spc="-200" dirty="0"/>
                    <a:t>. </a:t>
                  </a:r>
                  <a:r>
                    <a:rPr lang="ko-KR" altLang="en-US" sz="1700" spc="-200" dirty="0"/>
                    <a:t>격리 조치됩니다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410984" y="5501745"/>
                  <a:ext cx="1832233" cy="26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20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</a:lstStyle>
                <a:p>
                  <a:pPr fontAlgn="ctr">
                    <a:spcBef>
                      <a:spcPts val="500"/>
                    </a:spcBef>
                  </a:pPr>
                  <a:r>
                    <a:rPr lang="ko-KR" altLang="en-US" sz="1700" spc="-200" dirty="0"/>
                    <a:t>가 출력되게 코딩 작성</a:t>
                  </a: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1258084" y="6016626"/>
                <a:ext cx="38375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defRPr sz="20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pPr>
                  <a:spcBef>
                    <a:spcPts val="500"/>
                  </a:spcBef>
                </a:pPr>
                <a:r>
                  <a:rPr lang="en-US" altLang="ko-KR" sz="1500" spc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cf</a:t>
                </a:r>
                <a:r>
                  <a:rPr lang="en-US" altLang="ko-KR" sz="1500" spc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ko-KR" altLang="en-US" sz="1500" spc="-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온도의 소수점을 받을 수 있게 강제 </a:t>
                </a:r>
                <a:r>
                  <a:rPr lang="ko-KR" altLang="en-US" sz="1500" spc="-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형변환이</a:t>
                </a:r>
                <a:r>
                  <a:rPr lang="ko-KR" altLang="en-US" sz="1500" spc="-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필요</a:t>
                </a:r>
              </a:p>
            </p:txBody>
          </p:sp>
        </p:grpSp>
        <p:sp>
          <p:nvSpPr>
            <p:cNvPr id="102" name="오른쪽 화살표 101"/>
            <p:cNvSpPr/>
            <p:nvPr/>
          </p:nvSpPr>
          <p:spPr>
            <a:xfrm>
              <a:off x="334963" y="4894264"/>
              <a:ext cx="779462" cy="1362922"/>
            </a:xfrm>
            <a:prstGeom prst="rightArrow">
              <a:avLst>
                <a:gd name="adj1" fmla="val 78828"/>
                <a:gd name="adj2" fmla="val 292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3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3625993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열 체크 코드 설계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6764" y="1485785"/>
            <a:ext cx="4190731" cy="1502774"/>
            <a:chOff x="766764" y="1485785"/>
            <a:chExt cx="4190731" cy="1502774"/>
          </a:xfrm>
        </p:grpSpPr>
        <p:grpSp>
          <p:nvGrpSpPr>
            <p:cNvPr id="3" name="그룹 2"/>
            <p:cNvGrpSpPr/>
            <p:nvPr/>
          </p:nvGrpSpPr>
          <p:grpSpPr>
            <a:xfrm>
              <a:off x="766764" y="1485785"/>
              <a:ext cx="2979181" cy="369332"/>
              <a:chOff x="766764" y="1485785"/>
              <a:chExt cx="2979181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258084" y="1485785"/>
                <a:ext cx="2487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400" spc="-1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파이썬</a:t>
                </a:r>
                <a:r>
                  <a:rPr lang="ko-KR" altLang="en-US" sz="24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코드와 매칭 </a:t>
                </a: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764" y="1505731"/>
                <a:ext cx="423862" cy="313259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1258084" y="1978026"/>
              <a:ext cx="3699411" cy="10105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ko-KR" altLang="en-US" sz="1800" dirty="0"/>
                <a:t>코로나 의심 메시지는 </a:t>
              </a:r>
              <a:r>
                <a:rPr lang="en-US" altLang="ko-KR" sz="1800" spc="0" dirty="0" err="1"/>
                <a:t>msg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변수에 저장</a:t>
              </a:r>
            </a:p>
            <a:p>
              <a:r>
                <a:rPr lang="ko-KR" altLang="en-US" sz="1800" dirty="0"/>
                <a:t>체온은 </a:t>
              </a:r>
              <a:r>
                <a:rPr lang="en-US" altLang="ko-KR" sz="1800" spc="0" dirty="0"/>
                <a:t>temp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변수에 저장 </a:t>
              </a:r>
            </a:p>
            <a:p>
              <a:r>
                <a:rPr lang="ko-KR" altLang="en-US" sz="1800" dirty="0"/>
                <a:t>조건 처리는 </a:t>
              </a:r>
              <a:r>
                <a:rPr lang="en-US" altLang="ko-KR" sz="1800" spc="0" dirty="0" err="1"/>
                <a:t>if~else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구문으로 작성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58084" y="3362326"/>
            <a:ext cx="2715461" cy="1350000"/>
            <a:chOff x="4680907" y="3771899"/>
            <a:chExt cx="4104000" cy="1350000"/>
          </a:xfrm>
        </p:grpSpPr>
        <p:sp>
          <p:nvSpPr>
            <p:cNvPr id="38" name="직사각형 37"/>
            <p:cNvSpPr/>
            <p:nvPr/>
          </p:nvSpPr>
          <p:spPr>
            <a:xfrm>
              <a:off x="4680907" y="3771899"/>
              <a:ext cx="4104000" cy="1350000"/>
            </a:xfrm>
            <a:prstGeom prst="rect">
              <a:avLst/>
            </a:prstGeom>
            <a:solidFill>
              <a:srgbClr val="0050AB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74202" y="4235626"/>
              <a:ext cx="3917408" cy="8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20507" y="3853725"/>
              <a:ext cx="1024800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조건 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440402" y="4365478"/>
              <a:ext cx="2585012" cy="568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코로나 의심 메시지 </a:t>
              </a:r>
              <a:b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</a:b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받은 사람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in 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연산자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047305" y="3362326"/>
            <a:ext cx="2715461" cy="1350000"/>
            <a:chOff x="4680907" y="3771899"/>
            <a:chExt cx="4104000" cy="1350000"/>
          </a:xfrm>
        </p:grpSpPr>
        <p:sp>
          <p:nvSpPr>
            <p:cNvPr id="43" name="직사각형 42"/>
            <p:cNvSpPr/>
            <p:nvPr/>
          </p:nvSpPr>
          <p:spPr>
            <a:xfrm>
              <a:off x="4680907" y="3771899"/>
              <a:ext cx="4104000" cy="1350000"/>
            </a:xfrm>
            <a:prstGeom prst="rect">
              <a:avLst/>
            </a:prstGeom>
            <a:solidFill>
              <a:srgbClr val="0068DA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74202" y="4235626"/>
              <a:ext cx="3917408" cy="8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220507" y="3853725"/>
              <a:ext cx="1024800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조건 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57745" y="4365478"/>
              <a:ext cx="3750327" cy="568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체온이 특정 온도 이상인 사람</a:t>
              </a:r>
              <a:b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</a:b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온도는 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37.5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도 기준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34963" y="4894264"/>
            <a:ext cx="6908254" cy="1362922"/>
            <a:chOff x="334963" y="4894264"/>
            <a:chExt cx="6908254" cy="1362922"/>
          </a:xfrm>
        </p:grpSpPr>
        <p:grpSp>
          <p:nvGrpSpPr>
            <p:cNvPr id="50" name="그룹 49"/>
            <p:cNvGrpSpPr/>
            <p:nvPr/>
          </p:nvGrpSpPr>
          <p:grpSpPr>
            <a:xfrm>
              <a:off x="1258084" y="4934153"/>
              <a:ext cx="5985133" cy="1283143"/>
              <a:chOff x="1258084" y="4964315"/>
              <a:chExt cx="5985133" cy="1283143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1258084" y="4964315"/>
                <a:ext cx="775691" cy="372860"/>
                <a:chOff x="1258084" y="4926215"/>
                <a:chExt cx="898725" cy="432000"/>
              </a:xfrm>
            </p:grpSpPr>
            <p:grpSp>
              <p:nvGrpSpPr>
                <p:cNvPr id="69" name="그룹 68"/>
                <p:cNvGrpSpPr/>
                <p:nvPr/>
              </p:nvGrpSpPr>
              <p:grpSpPr>
                <a:xfrm>
                  <a:off x="1258084" y="4926215"/>
                  <a:ext cx="432000" cy="432000"/>
                  <a:chOff x="1258084" y="4926215"/>
                  <a:chExt cx="432000" cy="432000"/>
                </a:xfrm>
              </p:grpSpPr>
              <p:sp>
                <p:nvSpPr>
                  <p:cNvPr id="73" name="직사각형 72"/>
                  <p:cNvSpPr/>
                  <p:nvPr/>
                </p:nvSpPr>
                <p:spPr>
                  <a:xfrm>
                    <a:off x="1258084" y="4926215"/>
                    <a:ext cx="432000" cy="432000"/>
                  </a:xfrm>
                  <a:prstGeom prst="rect">
                    <a:avLst/>
                  </a:prstGeom>
                  <a:solidFill>
                    <a:srgbClr val="0050AB"/>
                  </a:solidFill>
                  <a:ln w="317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1388651" y="4969934"/>
                    <a:ext cx="170867" cy="356594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2000" spc="-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rPr>
                      <a:t>1</a:t>
                    </a:r>
                  </a:p>
                </p:txBody>
              </p:sp>
            </p:grpSp>
            <p:grpSp>
              <p:nvGrpSpPr>
                <p:cNvPr id="70" name="그룹 69"/>
                <p:cNvGrpSpPr/>
                <p:nvPr/>
              </p:nvGrpSpPr>
              <p:grpSpPr>
                <a:xfrm>
                  <a:off x="1724809" y="4926215"/>
                  <a:ext cx="432000" cy="432000"/>
                  <a:chOff x="1258084" y="4926215"/>
                  <a:chExt cx="432000" cy="432000"/>
                </a:xfrm>
              </p:grpSpPr>
              <p:sp>
                <p:nvSpPr>
                  <p:cNvPr id="71" name="직사각형 70"/>
                  <p:cNvSpPr/>
                  <p:nvPr/>
                </p:nvSpPr>
                <p:spPr>
                  <a:xfrm>
                    <a:off x="1258084" y="4926215"/>
                    <a:ext cx="432000" cy="432000"/>
                  </a:xfrm>
                  <a:prstGeom prst="rect">
                    <a:avLst/>
                  </a:prstGeom>
                  <a:solidFill>
                    <a:srgbClr val="0068DA"/>
                  </a:solidFill>
                  <a:ln w="317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/>
                  <p:cNvSpPr/>
                  <p:nvPr/>
                </p:nvSpPr>
                <p:spPr>
                  <a:xfrm>
                    <a:off x="1388651" y="4969934"/>
                    <a:ext cx="170867" cy="356594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2000" spc="-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rPr>
                      <a:t>2</a:t>
                    </a: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2121684" y="5007377"/>
                <a:ext cx="42511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둘 중 하나라도 만족하지 않으면</a:t>
                </a:r>
                <a:r>
                  <a:rPr lang="en-US" altLang="ko-KR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(</a:t>
                </a:r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or </a:t>
                </a:r>
                <a:r>
                  <a:rPr lang="ko-KR" altLang="en-US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함수</a:t>
                </a:r>
                <a:r>
                  <a:rPr lang="en-US" altLang="ko-KR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)</a:t>
                </a:r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1258084" y="5464175"/>
                <a:ext cx="5985133" cy="432000"/>
                <a:chOff x="1258084" y="5416550"/>
                <a:chExt cx="5985133" cy="43200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258084" y="5416550"/>
                  <a:ext cx="3996000" cy="43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362859" y="5501745"/>
                  <a:ext cx="3808735" cy="26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20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</a:lstStyle>
                <a:p>
                  <a:pPr fontAlgn="ctr">
                    <a:spcBef>
                      <a:spcPts val="500"/>
                    </a:spcBef>
                  </a:pPr>
                  <a:r>
                    <a:rPr lang="en-US" altLang="ko-KR" sz="1700" spc="-200" dirty="0"/>
                    <a:t>"</a:t>
                  </a:r>
                  <a:r>
                    <a:rPr lang="ko-KR" altLang="en-US" sz="1700" spc="-200" dirty="0"/>
                    <a:t>당신은 </a:t>
                  </a:r>
                  <a:r>
                    <a:rPr lang="ko-KR" altLang="en-US" sz="1700" spc="-200" dirty="0" err="1"/>
                    <a:t>확진자가</a:t>
                  </a:r>
                  <a:r>
                    <a:rPr lang="ko-KR" altLang="en-US" sz="1700" spc="-200" dirty="0"/>
                    <a:t> 아닙니다</a:t>
                  </a:r>
                  <a:r>
                    <a:rPr lang="en-US" altLang="ko-KR" sz="1700" spc="-200" dirty="0"/>
                    <a:t>. </a:t>
                  </a:r>
                  <a:r>
                    <a:rPr lang="ko-KR" altLang="en-US" sz="1700" spc="-200" dirty="0"/>
                    <a:t>격리 해제됩니다</a:t>
                  </a:r>
                  <a:r>
                    <a:rPr lang="en-US" altLang="ko-KR" sz="1700" spc="-200" dirty="0"/>
                    <a:t>."</a:t>
                  </a:r>
                  <a:endParaRPr lang="ko-KR" altLang="en-US" sz="1700" spc="-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410984" y="5501745"/>
                  <a:ext cx="1832233" cy="26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20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</a:lstStyle>
                <a:p>
                  <a:pPr fontAlgn="ctr">
                    <a:spcBef>
                      <a:spcPts val="500"/>
                    </a:spcBef>
                  </a:pPr>
                  <a:r>
                    <a:rPr lang="ko-KR" altLang="en-US" sz="1700" spc="-200" dirty="0"/>
                    <a:t>가 출력되게 코딩 작성</a:t>
                  </a: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258084" y="6016626"/>
                <a:ext cx="38375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defRPr sz="20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pPr>
                  <a:spcBef>
                    <a:spcPts val="500"/>
                  </a:spcBef>
                </a:pPr>
                <a:r>
                  <a:rPr lang="en-US" altLang="ko-KR" sz="1500" spc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cf</a:t>
                </a:r>
                <a:r>
                  <a:rPr lang="en-US" altLang="ko-KR" sz="1500" spc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ko-KR" altLang="en-US" sz="1500" spc="-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온도의 소수점을 받을 수 있게 강제 </a:t>
                </a:r>
                <a:r>
                  <a:rPr lang="ko-KR" altLang="en-US" sz="1500" spc="-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형변환이</a:t>
                </a:r>
                <a:r>
                  <a:rPr lang="ko-KR" altLang="en-US" sz="1500" spc="-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필요</a:t>
                </a:r>
              </a:p>
            </p:txBody>
          </p:sp>
        </p:grpSp>
        <p:sp>
          <p:nvSpPr>
            <p:cNvPr id="51" name="오른쪽 화살표 50"/>
            <p:cNvSpPr/>
            <p:nvPr/>
          </p:nvSpPr>
          <p:spPr>
            <a:xfrm>
              <a:off x="334963" y="4894264"/>
              <a:ext cx="779462" cy="1362922"/>
            </a:xfrm>
            <a:prstGeom prst="rightArrow">
              <a:avLst>
                <a:gd name="adj1" fmla="val 78828"/>
                <a:gd name="adj2" fmla="val 292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0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353032"/>
            <a:ext cx="12933988" cy="7211032"/>
            <a:chOff x="0" y="-353032"/>
            <a:chExt cx="12933988" cy="7211032"/>
          </a:xfrm>
        </p:grpSpPr>
        <p:sp>
          <p:nvSpPr>
            <p:cNvPr id="32" name="직사각형 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50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8996" y="-353032"/>
              <a:ext cx="2784992" cy="2829531"/>
            </a:xfrm>
            <a:prstGeom prst="rect">
              <a:avLst/>
            </a:prstGeom>
          </p:spPr>
        </p:pic>
      </p:grpSp>
      <p:cxnSp>
        <p:nvCxnSpPr>
          <p:cNvPr id="38" name="직선 연결선 37"/>
          <p:cNvCxnSpPr/>
          <p:nvPr/>
        </p:nvCxnSpPr>
        <p:spPr>
          <a:xfrm>
            <a:off x="2898739" y="6391810"/>
            <a:ext cx="8958299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22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2938" y="1003012"/>
            <a:ext cx="1970091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학습 준비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0" y="1857375"/>
            <a:ext cx="8922938" cy="3705225"/>
            <a:chOff x="0" y="1857375"/>
            <a:chExt cx="8922938" cy="3705225"/>
          </a:xfrm>
        </p:grpSpPr>
        <p:sp>
          <p:nvSpPr>
            <p:cNvPr id="9" name="직사각형 8"/>
            <p:cNvSpPr/>
            <p:nvPr/>
          </p:nvSpPr>
          <p:spPr>
            <a:xfrm>
              <a:off x="0" y="1857375"/>
              <a:ext cx="8922938" cy="3705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4219575"/>
              <a:ext cx="6791325" cy="1343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938" y="2209485"/>
              <a:ext cx="127599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코드 링크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938" y="2685735"/>
              <a:ext cx="4603055" cy="9717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0A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hlinkClick r:id="rId4"/>
                </a:rPr>
                <a:t>https://colab.research.google.com/drive/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0A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</a:b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0A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1ftODbMKfKqpPFNHdYgXQhzithegNXjFo?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0A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</a:br>
              <a:r>
                <a:rPr lang="en-US" altLang="ko-KR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0A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usp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0A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=</a:t>
              </a:r>
              <a:r>
                <a:rPr lang="en-US" altLang="ko-KR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0A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sharing#scrollTo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0A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=1uuE0ULGIRNy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3392488"/>
            <a:ext cx="4246563" cy="25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0.0927 -0.1703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85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2875 2.96296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4624664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열 체크 코드 문법 설명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6764" y="1485785"/>
            <a:ext cx="8148636" cy="2938135"/>
            <a:chOff x="766764" y="1485785"/>
            <a:chExt cx="8148636" cy="2938135"/>
          </a:xfrm>
        </p:grpSpPr>
        <p:pic>
          <p:nvPicPr>
            <p:cNvPr id="31" name="그림 30" descr="텍스트이(가) 표시된 사진&#10;&#10;자동 생성된 설명">
              <a:extLst>
                <a:ext uri="{FF2B5EF4-FFF2-40B4-BE49-F238E27FC236}">
                  <a16:creationId xmlns:a16="http://schemas.microsoft.com/office/drawing/2014/main" id="{27987A75-64B6-42E5-AF07-A6533222E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6" t="652" r="316" b="1"/>
            <a:stretch/>
          </p:blipFill>
          <p:spPr>
            <a:xfrm>
              <a:off x="766764" y="1485785"/>
              <a:ext cx="8148636" cy="258576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66764" y="4162310"/>
              <a:ext cx="1410643" cy="2616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spcBef>
                  <a:spcPts val="700"/>
                </a:spcBef>
              </a:pPr>
              <a:r>
                <a:rPr lang="ko-KR" altLang="en-US" sz="1700" spc="-200" dirty="0"/>
                <a:t>위 코드처럼 작성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34963" y="4590000"/>
            <a:ext cx="11522075" cy="2268000"/>
            <a:chOff x="334963" y="4590000"/>
            <a:chExt cx="11522075" cy="2268000"/>
          </a:xfrm>
        </p:grpSpPr>
        <p:sp>
          <p:nvSpPr>
            <p:cNvPr id="38" name="직사각형 37"/>
            <p:cNvSpPr/>
            <p:nvPr/>
          </p:nvSpPr>
          <p:spPr>
            <a:xfrm>
              <a:off x="334963" y="4590000"/>
              <a:ext cx="11522075" cy="2268000"/>
            </a:xfrm>
            <a:prstGeom prst="rect">
              <a:avLst/>
            </a:pr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6452" y="4785570"/>
              <a:ext cx="2498761" cy="1510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marL="144000"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ko-KR" altLang="en-US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“””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여러 줄 내용 </a:t>
              </a:r>
              <a:r>
                <a:rPr lang="ko-KR" altLang="en-US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“””</a:t>
              </a:r>
              <a:endParaRPr lang="en-US" altLang="ko-KR" sz="15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144000"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#-*- coding : utf-8 -*-</a:t>
              </a:r>
            </a:p>
            <a:p>
              <a:pPr marL="144000"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input(“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안내메시지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”) </a:t>
              </a:r>
            </a:p>
            <a:p>
              <a:pPr marL="144000"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변수</a:t>
              </a:r>
              <a:r>
                <a:rPr lang="ko-KR" altLang="en-US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= </a:t>
              </a:r>
              <a:r>
                <a:rPr lang="ko-KR" altLang="en-US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값                             </a:t>
              </a:r>
              <a:endParaRPr lang="en-US" altLang="ko-KR" sz="15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if ~else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구문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86365" y="4785570"/>
              <a:ext cx="5695598" cy="1510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 초반부에 작성일자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작성자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 내용 등 작성</a:t>
              </a:r>
              <a:endParaRPr lang="en-US" altLang="ko-KR" sz="1500" spc="-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한글 깨짐 방지 코드</a:t>
              </a: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사용자가 키보드로 문자 데이터형으로 입력 받음</a:t>
              </a: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우변의 값을 좌변의 변수에 대입</a:t>
              </a: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 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조건문이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True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구문의 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실행문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실행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False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else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구문의 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실행문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실행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2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07014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4624664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열 체크 코드 문법 설명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7987A75-64B6-42E5-AF07-A6533222E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" t="652" r="316" b="1"/>
          <a:stretch/>
        </p:blipFill>
        <p:spPr>
          <a:xfrm>
            <a:off x="766764" y="1485785"/>
            <a:ext cx="8148636" cy="258576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34963" y="4590000"/>
            <a:ext cx="11522075" cy="2268000"/>
            <a:chOff x="334963" y="4590000"/>
            <a:chExt cx="11522075" cy="2268000"/>
          </a:xfrm>
        </p:grpSpPr>
        <p:sp>
          <p:nvSpPr>
            <p:cNvPr id="38" name="직사각형 37"/>
            <p:cNvSpPr/>
            <p:nvPr/>
          </p:nvSpPr>
          <p:spPr>
            <a:xfrm>
              <a:off x="334963" y="4590000"/>
              <a:ext cx="11522075" cy="2268000"/>
            </a:xfrm>
            <a:prstGeom prst="rect">
              <a:avLst/>
            </a:pr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6452" y="4785570"/>
              <a:ext cx="836447" cy="15260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If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조건문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endParaRPr lang="en-US" altLang="ko-KR" sz="15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조건문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 </a:t>
              </a:r>
            </a:p>
            <a:p>
              <a:pPr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조건문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 </a:t>
              </a: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endParaRPr lang="en-US" altLang="ko-KR" sz="15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indent="-144000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an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함수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19763" y="4785570"/>
              <a:ext cx="6341480" cy="15260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다음에는 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조건문이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오며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조건문의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결과는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True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 아니면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False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 나와야 함</a:t>
              </a:r>
              <a:endParaRPr lang="en-US" altLang="ko-KR" sz="1500" spc="-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float(temp) - temp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 안에 저장된 값을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float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실수형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 강제 형 변환</a:t>
              </a:r>
              <a:endParaRPr lang="en-US" altLang="ko-KR" sz="1500" spc="-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양성”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</a:t>
              </a:r>
              <a:r>
                <a:rPr lang="en-US" altLang="ko-KR" sz="1500" spc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msg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- </a:t>
              </a:r>
              <a:r>
                <a:rPr lang="en-US" altLang="ko-KR" sz="1500" spc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msg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변수 안에 저장된 문자 중 “</a:t>
              </a: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양성”이라는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문자가 있는지 여부 체크</a:t>
              </a:r>
              <a:endParaRPr lang="en-US" altLang="ko-KR" sz="1500" spc="-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있을 시 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True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결과 출력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없을 시 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5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False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결과 출력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</a:p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ko-KR" altLang="en-US" sz="1500" spc="-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조건문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 </a:t>
              </a:r>
              <a:r>
                <a:rPr lang="en-US" altLang="ko-KR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</a:t>
              </a:r>
              <a:r>
                <a:rPr lang="ko-KR" altLang="en-US" sz="1500" spc="-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둘 다 만족해야 동작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9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747714" y="2533650"/>
            <a:ext cx="1296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7714" y="2896969"/>
            <a:ext cx="2058256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메뉴 선택</a:t>
            </a:r>
            <a:endParaRPr lang="en-US" altLang="ko-KR" sz="4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r>
              <a:rPr lang="ko-KR" altLang="en-US" sz="4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실전 코드</a:t>
            </a: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747714" y="1628775"/>
            <a:ext cx="1715287" cy="687600"/>
            <a:chOff x="3997325" y="3897313"/>
            <a:chExt cx="1833563" cy="735013"/>
          </a:xfrm>
          <a:gradFill>
            <a:gsLst>
              <a:gs pos="0">
                <a:schemeClr val="bg1"/>
              </a:gs>
              <a:gs pos="100000">
                <a:srgbClr val="32C7FC"/>
              </a:gs>
              <a:gs pos="34000">
                <a:srgbClr val="32C7FC"/>
              </a:gs>
            </a:gsLst>
            <a:lin ang="2400000" scaled="0"/>
          </a:gradFill>
        </p:grpSpPr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3997325" y="3897313"/>
              <a:ext cx="955675" cy="735013"/>
            </a:xfrm>
            <a:custGeom>
              <a:avLst/>
              <a:gdLst>
                <a:gd name="T0" fmla="*/ 137 w 318"/>
                <a:gd name="T1" fmla="*/ 244 h 244"/>
                <a:gd name="T2" fmla="*/ 36 w 318"/>
                <a:gd name="T3" fmla="*/ 213 h 244"/>
                <a:gd name="T4" fmla="*/ 0 w 318"/>
                <a:gd name="T5" fmla="*/ 122 h 244"/>
                <a:gd name="T6" fmla="*/ 36 w 318"/>
                <a:gd name="T7" fmla="*/ 31 h 244"/>
                <a:gd name="T8" fmla="*/ 137 w 318"/>
                <a:gd name="T9" fmla="*/ 0 h 244"/>
                <a:gd name="T10" fmla="*/ 181 w 318"/>
                <a:gd name="T11" fmla="*/ 0 h 244"/>
                <a:gd name="T12" fmla="*/ 282 w 318"/>
                <a:gd name="T13" fmla="*/ 31 h 244"/>
                <a:gd name="T14" fmla="*/ 318 w 318"/>
                <a:gd name="T15" fmla="*/ 122 h 244"/>
                <a:gd name="T16" fmla="*/ 282 w 318"/>
                <a:gd name="T17" fmla="*/ 213 h 244"/>
                <a:gd name="T18" fmla="*/ 181 w 318"/>
                <a:gd name="T19" fmla="*/ 244 h 244"/>
                <a:gd name="T20" fmla="*/ 137 w 318"/>
                <a:gd name="T21" fmla="*/ 244 h 244"/>
                <a:gd name="T22" fmla="*/ 55 w 318"/>
                <a:gd name="T23" fmla="*/ 122 h 244"/>
                <a:gd name="T24" fmla="*/ 73 w 318"/>
                <a:gd name="T25" fmla="*/ 178 h 244"/>
                <a:gd name="T26" fmla="*/ 205 w 318"/>
                <a:gd name="T27" fmla="*/ 46 h 244"/>
                <a:gd name="T28" fmla="*/ 177 w 318"/>
                <a:gd name="T29" fmla="*/ 44 h 244"/>
                <a:gd name="T30" fmla="*/ 141 w 318"/>
                <a:gd name="T31" fmla="*/ 44 h 244"/>
                <a:gd name="T32" fmla="*/ 77 w 318"/>
                <a:gd name="T33" fmla="*/ 63 h 244"/>
                <a:gd name="T34" fmla="*/ 55 w 318"/>
                <a:gd name="T35" fmla="*/ 122 h 244"/>
                <a:gd name="T36" fmla="*/ 141 w 318"/>
                <a:gd name="T37" fmla="*/ 200 h 244"/>
                <a:gd name="T38" fmla="*/ 177 w 318"/>
                <a:gd name="T39" fmla="*/ 200 h 244"/>
                <a:gd name="T40" fmla="*/ 242 w 318"/>
                <a:gd name="T41" fmla="*/ 182 h 244"/>
                <a:gd name="T42" fmla="*/ 263 w 318"/>
                <a:gd name="T43" fmla="*/ 122 h 244"/>
                <a:gd name="T44" fmla="*/ 245 w 318"/>
                <a:gd name="T45" fmla="*/ 66 h 244"/>
                <a:gd name="T46" fmla="*/ 113 w 318"/>
                <a:gd name="T47" fmla="*/ 198 h 244"/>
                <a:gd name="T48" fmla="*/ 141 w 318"/>
                <a:gd name="T49" fmla="*/ 20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44">
                  <a:moveTo>
                    <a:pt x="137" y="244"/>
                  </a:moveTo>
                  <a:cubicBezTo>
                    <a:pt x="94" y="244"/>
                    <a:pt x="60" y="234"/>
                    <a:pt x="36" y="213"/>
                  </a:cubicBezTo>
                  <a:cubicBezTo>
                    <a:pt x="12" y="193"/>
                    <a:pt x="0" y="162"/>
                    <a:pt x="0" y="122"/>
                  </a:cubicBezTo>
                  <a:cubicBezTo>
                    <a:pt x="0" y="82"/>
                    <a:pt x="12" y="52"/>
                    <a:pt x="36" y="31"/>
                  </a:cubicBezTo>
                  <a:cubicBezTo>
                    <a:pt x="60" y="11"/>
                    <a:pt x="94" y="0"/>
                    <a:pt x="13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24" y="0"/>
                    <a:pt x="258" y="11"/>
                    <a:pt x="282" y="31"/>
                  </a:cubicBezTo>
                  <a:cubicBezTo>
                    <a:pt x="306" y="52"/>
                    <a:pt x="318" y="82"/>
                    <a:pt x="318" y="122"/>
                  </a:cubicBezTo>
                  <a:cubicBezTo>
                    <a:pt x="318" y="162"/>
                    <a:pt x="306" y="193"/>
                    <a:pt x="282" y="213"/>
                  </a:cubicBezTo>
                  <a:cubicBezTo>
                    <a:pt x="258" y="234"/>
                    <a:pt x="224" y="244"/>
                    <a:pt x="181" y="244"/>
                  </a:cubicBezTo>
                  <a:lnTo>
                    <a:pt x="137" y="244"/>
                  </a:lnTo>
                  <a:close/>
                  <a:moveTo>
                    <a:pt x="55" y="122"/>
                  </a:moveTo>
                  <a:cubicBezTo>
                    <a:pt x="55" y="147"/>
                    <a:pt x="61" y="165"/>
                    <a:pt x="73" y="178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196" y="45"/>
                    <a:pt x="187" y="44"/>
                    <a:pt x="177" y="44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13" y="44"/>
                    <a:pt x="91" y="50"/>
                    <a:pt x="77" y="63"/>
                  </a:cubicBezTo>
                  <a:cubicBezTo>
                    <a:pt x="62" y="75"/>
                    <a:pt x="55" y="95"/>
                    <a:pt x="55" y="122"/>
                  </a:cubicBezTo>
                  <a:close/>
                  <a:moveTo>
                    <a:pt x="141" y="200"/>
                  </a:moveTo>
                  <a:cubicBezTo>
                    <a:pt x="177" y="200"/>
                    <a:pt x="177" y="200"/>
                    <a:pt x="177" y="200"/>
                  </a:cubicBezTo>
                  <a:cubicBezTo>
                    <a:pt x="206" y="200"/>
                    <a:pt x="227" y="194"/>
                    <a:pt x="242" y="182"/>
                  </a:cubicBezTo>
                  <a:cubicBezTo>
                    <a:pt x="256" y="169"/>
                    <a:pt x="263" y="149"/>
                    <a:pt x="263" y="122"/>
                  </a:cubicBezTo>
                  <a:cubicBezTo>
                    <a:pt x="263" y="98"/>
                    <a:pt x="257" y="79"/>
                    <a:pt x="245" y="66"/>
                  </a:cubicBezTo>
                  <a:cubicBezTo>
                    <a:pt x="113" y="198"/>
                    <a:pt x="113" y="198"/>
                    <a:pt x="113" y="198"/>
                  </a:cubicBezTo>
                  <a:cubicBezTo>
                    <a:pt x="121" y="200"/>
                    <a:pt x="131" y="200"/>
                    <a:pt x="14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026025" y="3903663"/>
              <a:ext cx="804863" cy="722313"/>
            </a:xfrm>
            <a:custGeom>
              <a:avLst/>
              <a:gdLst>
                <a:gd name="T0" fmla="*/ 0 w 268"/>
                <a:gd name="T1" fmla="*/ 240 h 240"/>
                <a:gd name="T2" fmla="*/ 0 w 268"/>
                <a:gd name="T3" fmla="*/ 197 h 240"/>
                <a:gd name="T4" fmla="*/ 185 w 268"/>
                <a:gd name="T5" fmla="*/ 197 h 240"/>
                <a:gd name="T6" fmla="*/ 204 w 268"/>
                <a:gd name="T7" fmla="*/ 190 h 240"/>
                <a:gd name="T8" fmla="*/ 210 w 268"/>
                <a:gd name="T9" fmla="*/ 170 h 240"/>
                <a:gd name="T10" fmla="*/ 204 w 268"/>
                <a:gd name="T11" fmla="*/ 149 h 240"/>
                <a:gd name="T12" fmla="*/ 185 w 268"/>
                <a:gd name="T13" fmla="*/ 142 h 240"/>
                <a:gd name="T14" fmla="*/ 31 w 268"/>
                <a:gd name="T15" fmla="*/ 142 h 240"/>
                <a:gd name="T16" fmla="*/ 31 w 268"/>
                <a:gd name="T17" fmla="*/ 98 h 240"/>
                <a:gd name="T18" fmla="*/ 184 w 268"/>
                <a:gd name="T19" fmla="*/ 98 h 240"/>
                <a:gd name="T20" fmla="*/ 210 w 268"/>
                <a:gd name="T21" fmla="*/ 71 h 240"/>
                <a:gd name="T22" fmla="*/ 184 w 268"/>
                <a:gd name="T23" fmla="*/ 44 h 240"/>
                <a:gd name="T24" fmla="*/ 0 w 268"/>
                <a:gd name="T25" fmla="*/ 44 h 240"/>
                <a:gd name="T26" fmla="*/ 0 w 268"/>
                <a:gd name="T27" fmla="*/ 0 h 240"/>
                <a:gd name="T28" fmla="*/ 194 w 268"/>
                <a:gd name="T29" fmla="*/ 0 h 240"/>
                <a:gd name="T30" fmla="*/ 249 w 268"/>
                <a:gd name="T31" fmla="*/ 18 h 240"/>
                <a:gd name="T32" fmla="*/ 268 w 268"/>
                <a:gd name="T33" fmla="*/ 66 h 240"/>
                <a:gd name="T34" fmla="*/ 262 w 268"/>
                <a:gd name="T35" fmla="*/ 98 h 240"/>
                <a:gd name="T36" fmla="*/ 240 w 268"/>
                <a:gd name="T37" fmla="*/ 120 h 240"/>
                <a:gd name="T38" fmla="*/ 262 w 268"/>
                <a:gd name="T39" fmla="*/ 141 h 240"/>
                <a:gd name="T40" fmla="*/ 268 w 268"/>
                <a:gd name="T41" fmla="*/ 173 h 240"/>
                <a:gd name="T42" fmla="*/ 249 w 268"/>
                <a:gd name="T43" fmla="*/ 222 h 240"/>
                <a:gd name="T44" fmla="*/ 194 w 268"/>
                <a:gd name="T45" fmla="*/ 240 h 240"/>
                <a:gd name="T46" fmla="*/ 0 w 268"/>
                <a:gd name="T4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8" h="240">
                  <a:moveTo>
                    <a:pt x="0" y="24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185" y="197"/>
                    <a:pt x="185" y="197"/>
                    <a:pt x="185" y="197"/>
                  </a:cubicBezTo>
                  <a:cubicBezTo>
                    <a:pt x="193" y="197"/>
                    <a:pt x="200" y="194"/>
                    <a:pt x="204" y="190"/>
                  </a:cubicBezTo>
                  <a:cubicBezTo>
                    <a:pt x="208" y="185"/>
                    <a:pt x="210" y="178"/>
                    <a:pt x="210" y="170"/>
                  </a:cubicBezTo>
                  <a:cubicBezTo>
                    <a:pt x="210" y="161"/>
                    <a:pt x="208" y="154"/>
                    <a:pt x="204" y="149"/>
                  </a:cubicBezTo>
                  <a:cubicBezTo>
                    <a:pt x="200" y="144"/>
                    <a:pt x="193" y="142"/>
                    <a:pt x="185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202" y="98"/>
                    <a:pt x="210" y="89"/>
                    <a:pt x="210" y="71"/>
                  </a:cubicBezTo>
                  <a:cubicBezTo>
                    <a:pt x="210" y="53"/>
                    <a:pt x="202" y="44"/>
                    <a:pt x="18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18" y="0"/>
                    <a:pt x="236" y="6"/>
                    <a:pt x="249" y="18"/>
                  </a:cubicBezTo>
                  <a:cubicBezTo>
                    <a:pt x="262" y="29"/>
                    <a:pt x="268" y="45"/>
                    <a:pt x="268" y="66"/>
                  </a:cubicBezTo>
                  <a:cubicBezTo>
                    <a:pt x="268" y="77"/>
                    <a:pt x="266" y="88"/>
                    <a:pt x="262" y="98"/>
                  </a:cubicBezTo>
                  <a:cubicBezTo>
                    <a:pt x="257" y="108"/>
                    <a:pt x="250" y="115"/>
                    <a:pt x="240" y="120"/>
                  </a:cubicBezTo>
                  <a:cubicBezTo>
                    <a:pt x="250" y="125"/>
                    <a:pt x="257" y="132"/>
                    <a:pt x="262" y="141"/>
                  </a:cubicBezTo>
                  <a:cubicBezTo>
                    <a:pt x="266" y="151"/>
                    <a:pt x="268" y="161"/>
                    <a:pt x="268" y="173"/>
                  </a:cubicBezTo>
                  <a:cubicBezTo>
                    <a:pt x="268" y="193"/>
                    <a:pt x="262" y="210"/>
                    <a:pt x="249" y="222"/>
                  </a:cubicBezTo>
                  <a:cubicBezTo>
                    <a:pt x="236" y="234"/>
                    <a:pt x="218" y="240"/>
                    <a:pt x="194" y="240"/>
                  </a:cubicBezTo>
                  <a:lnTo>
                    <a:pt x="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27105" y="3010541"/>
            <a:ext cx="4344302" cy="1128514"/>
            <a:chOff x="5027105" y="3010541"/>
            <a:chExt cx="4344302" cy="1128514"/>
          </a:xfrm>
        </p:grpSpPr>
        <p:sp>
          <p:nvSpPr>
            <p:cNvPr id="25" name="TextBox 24"/>
            <p:cNvSpPr txBox="1"/>
            <p:nvPr/>
          </p:nvSpPr>
          <p:spPr>
            <a:xfrm>
              <a:off x="5415196" y="3010541"/>
              <a:ext cx="3956211" cy="11285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600"/>
                </a:spcBef>
                <a:defRPr sz="3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dirty="0"/>
                <a:t>메뉴 선택 코드 설계</a:t>
              </a:r>
              <a:endParaRPr lang="en-US" altLang="ko-KR" dirty="0"/>
            </a:p>
            <a:p>
              <a:r>
                <a:rPr lang="ko-KR" altLang="en-US" dirty="0"/>
                <a:t>메뉴 선택 코드 문법 설명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027105" y="3739335"/>
              <a:ext cx="265002" cy="265002"/>
              <a:chOff x="6429375" y="609600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31" name="타원 30"/>
              <p:cNvSpPr/>
              <p:nvPr/>
            </p:nvSpPr>
            <p:spPr>
              <a:xfrm>
                <a:off x="6429375" y="609600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6648450" y="828675"/>
                <a:ext cx="1047750" cy="1047750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858000" y="1038225"/>
                <a:ext cx="628650" cy="628650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027105" y="3082186"/>
              <a:ext cx="265002" cy="265002"/>
              <a:chOff x="6429375" y="609600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28" name="타원 27"/>
              <p:cNvSpPr/>
              <p:nvPr/>
            </p:nvSpPr>
            <p:spPr>
              <a:xfrm>
                <a:off x="6429375" y="609600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6648450" y="828675"/>
                <a:ext cx="1047750" cy="1047750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6858000" y="1038225"/>
                <a:ext cx="628650" cy="628650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14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0.08287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07109 0.00024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84258" y="1485785"/>
            <a:ext cx="1679284" cy="369332"/>
            <a:chOff x="784258" y="1485785"/>
            <a:chExt cx="1679284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258084" y="1485785"/>
              <a:ext cx="120545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현재 상황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58" y="1496206"/>
              <a:ext cx="388873" cy="313259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258084" y="1986656"/>
            <a:ext cx="8000215" cy="432000"/>
            <a:chOff x="1258084" y="1986656"/>
            <a:chExt cx="8000215" cy="432000"/>
          </a:xfrm>
        </p:grpSpPr>
        <p:sp>
          <p:nvSpPr>
            <p:cNvPr id="9" name="직사각형 8"/>
            <p:cNvSpPr/>
            <p:nvPr/>
          </p:nvSpPr>
          <p:spPr>
            <a:xfrm>
              <a:off x="1258084" y="1986656"/>
              <a:ext cx="8000215" cy="432000"/>
            </a:xfrm>
            <a:prstGeom prst="rect">
              <a:avLst/>
            </a:prstGeom>
            <a:solidFill>
              <a:srgbClr val="EF6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784" y="2064157"/>
              <a:ext cx="354744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spcBef>
                  <a:spcPts val="700"/>
                </a:spcBef>
              </a:pPr>
              <a:r>
                <a:rPr lang="ko-KR" altLang="en-US" sz="1800" spc="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자판기 </a:t>
              </a:r>
              <a:r>
                <a:rPr lang="en-US" altLang="ko-KR" sz="1800" spc="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or </a:t>
              </a:r>
              <a:r>
                <a:rPr lang="ko-KR" altLang="en-US" sz="1800" spc="0" dirty="0" err="1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키오스크</a:t>
              </a:r>
              <a:r>
                <a:rPr lang="ko-KR" altLang="en-US" sz="1800" spc="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 프로그램을 짜보자</a:t>
              </a:r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1124734" y="2121694"/>
              <a:ext cx="428625" cy="1619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4963" y="450562"/>
            <a:ext cx="563776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메뉴 선택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자판기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)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코드 설계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58085" y="2640274"/>
            <a:ext cx="7978357" cy="3776400"/>
            <a:chOff x="1258085" y="2640274"/>
            <a:chExt cx="7978357" cy="3776400"/>
          </a:xfrm>
        </p:grpSpPr>
        <p:grpSp>
          <p:nvGrpSpPr>
            <p:cNvPr id="7" name="그룹 6"/>
            <p:cNvGrpSpPr/>
            <p:nvPr/>
          </p:nvGrpSpPr>
          <p:grpSpPr>
            <a:xfrm>
              <a:off x="5464960" y="2796863"/>
              <a:ext cx="3771482" cy="2711666"/>
              <a:chOff x="5464960" y="2796863"/>
              <a:chExt cx="3771482" cy="271166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464960" y="2796863"/>
                <a:ext cx="2511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144000" indent="-144000">
                  <a:spcBef>
                    <a:spcPts val="700"/>
                  </a:spcBef>
                  <a:buFont typeface="Arial" panose="020B0604020202020204" pitchFamily="34" charset="0"/>
                  <a:buChar char="•"/>
                  <a:defRPr sz="1600" spc="-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r>
                  <a:rPr lang="ko-KR" altLang="en-US" sz="1800" dirty="0"/>
                  <a:t>음료의 범위는 다음과 같음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71309" y="4612963"/>
                <a:ext cx="3765133" cy="895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144000" indent="-144000">
                  <a:spcBef>
                    <a:spcPts val="700"/>
                  </a:spcBef>
                  <a:buFont typeface="Arial" panose="020B0604020202020204" pitchFamily="34" charset="0"/>
                  <a:buChar char="•"/>
                  <a:defRPr sz="1600" spc="-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pPr>
                  <a:lnSpc>
                    <a:spcPct val="110000"/>
                  </a:lnSpc>
                </a:pPr>
                <a:r>
                  <a:rPr lang="ko-KR" altLang="en-US" sz="1800" dirty="0"/>
                  <a:t>입력 받은 숫자 </a:t>
                </a:r>
                <a:r>
                  <a:rPr lang="en-US" altLang="ko-KR" sz="1800" spc="0" dirty="0"/>
                  <a:t>1~3, 4~6, 7~9</a:t>
                </a:r>
                <a:r>
                  <a:rPr lang="ko-KR" altLang="en-US" sz="1800" dirty="0"/>
                  <a:t>에 따라</a:t>
                </a:r>
                <a:br>
                  <a:rPr lang="ko-KR" altLang="en-US" sz="1800" dirty="0"/>
                </a:br>
                <a:r>
                  <a:rPr lang="ko-KR" altLang="en-US" sz="1800" dirty="0"/>
                  <a:t>콜라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사이다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주스가 출력되게 코드를</a:t>
                </a:r>
                <a:br>
                  <a:rPr lang="en-US" altLang="ko-KR" sz="1800" dirty="0"/>
                </a:br>
                <a:r>
                  <a:rPr lang="ko-KR" altLang="en-US" sz="1800" dirty="0"/>
                  <a:t>작성해 봄</a:t>
                </a: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5604660" y="3173413"/>
                <a:ext cx="1094400" cy="1093787"/>
                <a:chOff x="766764" y="2193626"/>
                <a:chExt cx="2058026" cy="2056873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766764" y="2193626"/>
                  <a:ext cx="2058026" cy="2056873"/>
                </a:xfrm>
                <a:prstGeom prst="roundRect">
                  <a:avLst>
                    <a:gd name="adj" fmla="val 18070"/>
                  </a:avLst>
                </a:prstGeom>
                <a:solidFill>
                  <a:schemeClr val="bg1">
                    <a:lumMod val="95000"/>
                    <a:alpha val="8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449115" y="3390583"/>
                  <a:ext cx="693326" cy="4630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16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콜라</a:t>
                  </a:r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1097752" y="2426497"/>
                  <a:ext cx="1396052" cy="67165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877F2">
                    <a:alpha val="8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394855" y="2530816"/>
                  <a:ext cx="801846" cy="4630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1 ~ 3</a:t>
                  </a:r>
                  <a:endPara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6750835" y="3173413"/>
                <a:ext cx="1094400" cy="1093787"/>
                <a:chOff x="766764" y="2193626"/>
                <a:chExt cx="2058026" cy="2056873"/>
              </a:xfrm>
            </p:grpSpPr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766764" y="2193626"/>
                  <a:ext cx="2058026" cy="2056873"/>
                </a:xfrm>
                <a:prstGeom prst="roundRect">
                  <a:avLst>
                    <a:gd name="adj" fmla="val 18070"/>
                  </a:avLst>
                </a:prstGeom>
                <a:solidFill>
                  <a:schemeClr val="bg1">
                    <a:lumMod val="95000"/>
                    <a:alpha val="8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75783" y="3390583"/>
                  <a:ext cx="1039990" cy="4630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ko-KR" altLang="en-US" sz="16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사이다</a:t>
                  </a:r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1097752" y="2426497"/>
                  <a:ext cx="1396052" cy="67165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877F2">
                    <a:alpha val="8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438565" y="2530816"/>
                  <a:ext cx="714427" cy="4630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4 ~6</a:t>
                  </a:r>
                  <a:endPara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7897010" y="3173413"/>
                <a:ext cx="1094400" cy="1093787"/>
                <a:chOff x="766764" y="2193626"/>
                <a:chExt cx="2058026" cy="2056873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766764" y="2193626"/>
                  <a:ext cx="2058026" cy="2056873"/>
                </a:xfrm>
                <a:prstGeom prst="roundRect">
                  <a:avLst>
                    <a:gd name="adj" fmla="val 18070"/>
                  </a:avLst>
                </a:prstGeom>
                <a:solidFill>
                  <a:schemeClr val="bg1">
                    <a:lumMod val="95000"/>
                    <a:alpha val="8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449115" y="3390583"/>
                  <a:ext cx="693326" cy="4630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ko-KR" altLang="en-US" sz="16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주스</a:t>
                  </a:r>
                </a:p>
              </p:txBody>
            </p:sp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1097752" y="2426497"/>
                  <a:ext cx="1396052" cy="67165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877F2">
                    <a:alpha val="8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438565" y="2530816"/>
                  <a:ext cx="714427" cy="4630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7 ~9</a:t>
                  </a:r>
                  <a:endParaRPr lang="ko-KR" altLang="en-US" sz="16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</p:grp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085" y="2640274"/>
              <a:ext cx="3908574" cy="37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7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563776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메뉴 선택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자판기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)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코드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8084" y="1978026"/>
            <a:ext cx="6392647" cy="10105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144000" indent="-144000">
              <a:spcBef>
                <a:spcPts val="700"/>
              </a:spcBef>
              <a:buFont typeface="Arial" panose="020B0604020202020204" pitchFamily="34" charset="0"/>
              <a:buChar char="•"/>
              <a:defRPr sz="1600" spc="-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sz="1800" dirty="0"/>
              <a:t>먹고 싶은 음료 번호를 </a:t>
            </a:r>
            <a:r>
              <a:rPr lang="en-US" altLang="ko-KR" sz="1800" spc="0" dirty="0"/>
              <a:t>inpu</a:t>
            </a:r>
            <a:r>
              <a:rPr lang="en-US" altLang="ko-KR" sz="1800" dirty="0"/>
              <a:t>t </a:t>
            </a:r>
            <a:r>
              <a:rPr lang="ko-KR" altLang="en-US" sz="1800" dirty="0"/>
              <a:t>함수를 통해 </a:t>
            </a:r>
            <a:r>
              <a:rPr lang="en-US" altLang="ko-KR" sz="1800" spc="0" dirty="0" err="1"/>
              <a:t>choice_drin</a:t>
            </a:r>
            <a:r>
              <a:rPr lang="en-US" altLang="ko-KR" sz="1800" dirty="0" err="1"/>
              <a:t>k</a:t>
            </a:r>
            <a:r>
              <a:rPr lang="en-US" altLang="ko-KR" sz="1800" dirty="0"/>
              <a:t> </a:t>
            </a:r>
            <a:r>
              <a:rPr lang="ko-KR" altLang="en-US" sz="1800" dirty="0"/>
              <a:t>변수에 저장</a:t>
            </a:r>
          </a:p>
          <a:p>
            <a:r>
              <a:rPr lang="en-US" altLang="ko-KR" sz="1800" spc="0" dirty="0" err="1"/>
              <a:t>choice_drin</a:t>
            </a:r>
            <a:r>
              <a:rPr lang="en-US" altLang="ko-KR" sz="1800" dirty="0" err="1"/>
              <a:t>k</a:t>
            </a:r>
            <a:r>
              <a:rPr lang="en-US" altLang="ko-KR" sz="1800" dirty="0"/>
              <a:t> </a:t>
            </a:r>
            <a:r>
              <a:rPr lang="ko-KR" altLang="en-US" sz="1800" dirty="0"/>
              <a:t>변수에 저장된 숫자를 </a:t>
            </a:r>
            <a:r>
              <a:rPr lang="en-US" altLang="ko-KR" sz="1800" spc="0" dirty="0" err="1"/>
              <a:t>int</a:t>
            </a:r>
            <a:r>
              <a:rPr lang="ko-KR" altLang="en-US" sz="1800" dirty="0"/>
              <a:t>로 형 변환 </a:t>
            </a:r>
          </a:p>
          <a:p>
            <a:r>
              <a:rPr lang="ko-KR" altLang="en-US" sz="1800" dirty="0"/>
              <a:t>조건 처리는 </a:t>
            </a:r>
            <a:r>
              <a:rPr lang="en-US" altLang="ko-KR" sz="1800" spc="0" dirty="0" err="1"/>
              <a:t>if~elif~else</a:t>
            </a:r>
            <a:r>
              <a:rPr lang="en-US" altLang="ko-KR" sz="1800" dirty="0"/>
              <a:t> </a:t>
            </a:r>
            <a:r>
              <a:rPr lang="ko-KR" altLang="en-US" sz="1800" dirty="0"/>
              <a:t>구문으로 작성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258084" y="3362326"/>
            <a:ext cx="2715461" cy="1350000"/>
            <a:chOff x="4680907" y="3771899"/>
            <a:chExt cx="4104000" cy="1350000"/>
          </a:xfrm>
        </p:grpSpPr>
        <p:sp>
          <p:nvSpPr>
            <p:cNvPr id="19" name="직사각형 18"/>
            <p:cNvSpPr/>
            <p:nvPr/>
          </p:nvSpPr>
          <p:spPr>
            <a:xfrm>
              <a:off x="4680907" y="3771899"/>
              <a:ext cx="4104000" cy="1350000"/>
            </a:xfrm>
            <a:prstGeom prst="rect">
              <a:avLst/>
            </a:prstGeom>
            <a:solidFill>
              <a:srgbClr val="0050AB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74202" y="4235626"/>
              <a:ext cx="3917408" cy="8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20507" y="3853725"/>
              <a:ext cx="1024800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조건 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23200" y="4365478"/>
              <a:ext cx="2619414" cy="568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1~3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범위일 때에는</a:t>
              </a:r>
              <a:endParaRPr lang="en-US" altLang="ko-KR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콜라를 출력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047306" y="3362326"/>
            <a:ext cx="2715461" cy="1350000"/>
            <a:chOff x="4680907" y="3771899"/>
            <a:chExt cx="4104000" cy="1350000"/>
          </a:xfrm>
        </p:grpSpPr>
        <p:sp>
          <p:nvSpPr>
            <p:cNvPr id="34" name="직사각형 33"/>
            <p:cNvSpPr/>
            <p:nvPr/>
          </p:nvSpPr>
          <p:spPr>
            <a:xfrm>
              <a:off x="4680907" y="3771899"/>
              <a:ext cx="4104000" cy="1350000"/>
            </a:xfrm>
            <a:prstGeom prst="rect">
              <a:avLst/>
            </a:prstGeom>
            <a:solidFill>
              <a:srgbClr val="0068DA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74202" y="4235626"/>
              <a:ext cx="3917408" cy="8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20507" y="3853725"/>
              <a:ext cx="1024800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조건 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423201" y="4365478"/>
              <a:ext cx="2619414" cy="568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4~6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범위일 때에는</a:t>
              </a:r>
              <a:endParaRPr lang="en-US" altLang="ko-KR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사이다를 출력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4963" y="4894264"/>
            <a:ext cx="7628675" cy="1362922"/>
            <a:chOff x="334963" y="4894264"/>
            <a:chExt cx="7628675" cy="1362922"/>
          </a:xfrm>
        </p:grpSpPr>
        <p:sp>
          <p:nvSpPr>
            <p:cNvPr id="54" name="직사각형 53"/>
            <p:cNvSpPr/>
            <p:nvPr/>
          </p:nvSpPr>
          <p:spPr>
            <a:xfrm>
              <a:off x="1660916" y="4934153"/>
              <a:ext cx="372860" cy="372860"/>
            </a:xfrm>
            <a:prstGeom prst="rect">
              <a:avLst/>
            </a:prstGeom>
            <a:solidFill>
              <a:srgbClr val="0068DA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73609" y="4971887"/>
              <a:ext cx="147476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8085" y="4934153"/>
              <a:ext cx="372860" cy="372860"/>
            </a:xfrm>
            <a:prstGeom prst="rect">
              <a:avLst/>
            </a:prstGeom>
            <a:solidFill>
              <a:srgbClr val="0050AB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70778" y="4971887"/>
              <a:ext cx="147476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064141" y="4934153"/>
              <a:ext cx="372860" cy="372860"/>
            </a:xfrm>
            <a:prstGeom prst="rect">
              <a:avLst/>
            </a:prstGeom>
            <a:solidFill>
              <a:srgbClr val="EF661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76834" y="4971887"/>
              <a:ext cx="147476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40784" y="4977215"/>
              <a:ext cx="288700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그 외 숫자를 입력하게 되면 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58084" y="5434013"/>
              <a:ext cx="3151991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62859" y="5519208"/>
              <a:ext cx="291586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fontAlgn="ctr">
                <a:spcBef>
                  <a:spcPts val="500"/>
                </a:spcBef>
              </a:pPr>
              <a:r>
                <a:rPr lang="en-US" altLang="ko-KR" sz="1700" spc="-200" dirty="0"/>
                <a:t>"</a:t>
              </a:r>
              <a:r>
                <a:rPr lang="en-US" altLang="ko-KR" sz="1800" dirty="0">
                  <a:solidFill>
                    <a:srgbClr val="1C1213"/>
                  </a:solidFill>
                  <a:latin typeface="+mn-ea"/>
                </a:rPr>
                <a:t> 1~9</a:t>
              </a:r>
              <a:r>
                <a:rPr lang="ko-KR" altLang="en-US" sz="1800" dirty="0">
                  <a:solidFill>
                    <a:srgbClr val="1C1213"/>
                  </a:solidFill>
                  <a:latin typeface="+mn-ea"/>
                </a:rPr>
                <a:t>의 숫자를 입력해주세요</a:t>
              </a:r>
              <a:r>
                <a:rPr lang="en-US" altLang="ko-KR" sz="1700" spc="-200" dirty="0"/>
                <a:t>."</a:t>
              </a:r>
              <a:endParaRPr lang="ko-KR" altLang="en-US" sz="1700" spc="-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58084" y="5986464"/>
              <a:ext cx="6705554" cy="2616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fontAlgn="ctr">
                <a:spcBef>
                  <a:spcPts val="500"/>
                </a:spcBef>
              </a:pPr>
              <a:r>
                <a:rPr lang="ko-KR" altLang="en-US" sz="1700" spc="-200" dirty="0" err="1"/>
                <a:t>라고</a:t>
              </a:r>
              <a:r>
                <a:rPr lang="ko-KR" altLang="en-US" sz="1700" spc="-200" dirty="0"/>
                <a:t> 출력하고</a:t>
              </a:r>
              <a:r>
                <a:rPr lang="en-US" altLang="ko-KR" sz="1700" spc="-200" dirty="0"/>
                <a:t>, </a:t>
              </a:r>
              <a:r>
                <a:rPr lang="ko-KR" altLang="en-US" sz="1700" spc="-200" dirty="0"/>
                <a:t>다시 반복 구문을 실행하게 코드를 작성</a:t>
              </a:r>
              <a:r>
                <a:rPr lang="en-US" altLang="ko-KR" sz="1700" spc="0" dirty="0"/>
                <a:t>(continue, while </a:t>
              </a:r>
              <a:r>
                <a:rPr lang="ko-KR" altLang="en-US" sz="1700" spc="-200" dirty="0"/>
                <a:t>구문</a:t>
              </a:r>
              <a:r>
                <a:rPr lang="en-US" altLang="ko-KR" sz="1700" spc="-200" dirty="0"/>
                <a:t>)</a:t>
              </a:r>
            </a:p>
          </p:txBody>
        </p:sp>
        <p:sp>
          <p:nvSpPr>
            <p:cNvPr id="62" name="오른쪽 화살표 61"/>
            <p:cNvSpPr/>
            <p:nvPr/>
          </p:nvSpPr>
          <p:spPr>
            <a:xfrm>
              <a:off x="334963" y="4894264"/>
              <a:ext cx="779462" cy="1362922"/>
            </a:xfrm>
            <a:prstGeom prst="rightArrow">
              <a:avLst>
                <a:gd name="adj1" fmla="val 78828"/>
                <a:gd name="adj2" fmla="val 292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836527" y="3362326"/>
            <a:ext cx="2715461" cy="1350000"/>
            <a:chOff x="4680907" y="3771899"/>
            <a:chExt cx="4104000" cy="1350000"/>
          </a:xfrm>
        </p:grpSpPr>
        <p:sp>
          <p:nvSpPr>
            <p:cNvPr id="32" name="직사각형 31"/>
            <p:cNvSpPr/>
            <p:nvPr/>
          </p:nvSpPr>
          <p:spPr>
            <a:xfrm>
              <a:off x="4680907" y="3771899"/>
              <a:ext cx="4104000" cy="1350000"/>
            </a:xfrm>
            <a:prstGeom prst="rect">
              <a:avLst/>
            </a:prstGeom>
            <a:solidFill>
              <a:srgbClr val="EF661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74202" y="4235626"/>
              <a:ext cx="3917408" cy="8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220507" y="3853725"/>
              <a:ext cx="1024800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조건 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3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423201" y="4365478"/>
              <a:ext cx="2619414" cy="568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7~9</a:t>
              </a: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범위일 때에는</a:t>
              </a:r>
              <a:endParaRPr lang="en-US" altLang="ko-KR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주스를 출력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84258" y="1485785"/>
            <a:ext cx="2961687" cy="369332"/>
            <a:chOff x="784258" y="1485785"/>
            <a:chExt cx="2961687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1258084" y="1485785"/>
              <a:ext cx="24878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파이썬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코드와 매칭 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58" y="1496206"/>
              <a:ext cx="388873" cy="31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4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57C6203-6B07-4391-9056-2F09C6F40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"/>
          <a:stretch/>
        </p:blipFill>
        <p:spPr>
          <a:xfrm>
            <a:off x="766764" y="1485785"/>
            <a:ext cx="6662736" cy="49273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963" y="450562"/>
            <a:ext cx="663643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메뉴 선택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자판기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)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코드 문법 설명</a:t>
            </a:r>
          </a:p>
        </p:txBody>
      </p:sp>
    </p:spTree>
    <p:extLst>
      <p:ext uri="{BB962C8B-B14F-4D97-AF65-F5344CB8AC3E}">
        <p14:creationId xmlns:p14="http://schemas.microsoft.com/office/powerpoint/2010/main" val="18762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663643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메뉴 선택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자판기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)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코드 문법 설명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66762" y="1426665"/>
            <a:ext cx="6771489" cy="1609519"/>
            <a:chOff x="766762" y="1426665"/>
            <a:chExt cx="6771489" cy="1609519"/>
          </a:xfrm>
        </p:grpSpPr>
        <p:sp>
          <p:nvSpPr>
            <p:cNvPr id="13" name="오각형 12"/>
            <p:cNvSpPr/>
            <p:nvPr/>
          </p:nvSpPr>
          <p:spPr>
            <a:xfrm>
              <a:off x="766762" y="1426665"/>
              <a:ext cx="2300287" cy="468000"/>
            </a:xfrm>
            <a:prstGeom prst="homePlate">
              <a:avLst>
                <a:gd name="adj" fmla="val 22727"/>
              </a:avLst>
            </a:prstGeom>
            <a:pattFill prst="dkHorz">
              <a:fgClr>
                <a:srgbClr val="003064"/>
              </a:fgClr>
              <a:bgClr>
                <a:srgbClr val="00206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6491" y="1466474"/>
              <a:ext cx="134331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ctr"/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inpu</a:t>
              </a:r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t </a:t>
              </a:r>
              <a:r>
                <a:rPr lang="ko-KR" altLang="en-US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함수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6491" y="2025651"/>
              <a:ext cx="6661760" cy="10105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en-US" altLang="ko-KR" sz="1800" spc="0" dirty="0"/>
                <a:t>input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함수를 통해 숫자를 입력 받음</a:t>
              </a:r>
            </a:p>
            <a:p>
              <a:r>
                <a:rPr lang="en-US" altLang="ko-KR" sz="1800" spc="0" dirty="0"/>
                <a:t>input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함수는 항상 문자열로 입력 받기 때문에 숫자 데이터 형으로 변환함</a:t>
              </a:r>
            </a:p>
            <a:p>
              <a:r>
                <a:rPr lang="en-US" altLang="ko-KR" sz="1800" spc="0" dirty="0" err="1"/>
                <a:t>choice_drink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변수에 사용자가 입력한 숫자를 대입함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6762" y="3728755"/>
            <a:ext cx="5199136" cy="875985"/>
            <a:chOff x="766762" y="1426665"/>
            <a:chExt cx="5199136" cy="875985"/>
          </a:xfrm>
        </p:grpSpPr>
        <p:sp>
          <p:nvSpPr>
            <p:cNvPr id="21" name="오각형 20"/>
            <p:cNvSpPr/>
            <p:nvPr/>
          </p:nvSpPr>
          <p:spPr>
            <a:xfrm>
              <a:off x="766762" y="1426665"/>
              <a:ext cx="2300287" cy="468000"/>
            </a:xfrm>
            <a:prstGeom prst="homePlate">
              <a:avLst>
                <a:gd name="adj" fmla="val 22727"/>
              </a:avLst>
            </a:prstGeom>
            <a:pattFill prst="dkHorz">
              <a:fgClr>
                <a:srgbClr val="003064"/>
              </a:fgClr>
              <a:bgClr>
                <a:srgbClr val="00206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6491" y="1466474"/>
              <a:ext cx="87203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ctr"/>
              <a:r>
                <a:rPr lang="ko-KR" altLang="en-US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형 변환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6491" y="2025651"/>
              <a:ext cx="508940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en-US" altLang="ko-KR" sz="1800" spc="0" dirty="0" err="1"/>
                <a:t>choice_drink</a:t>
              </a:r>
              <a:r>
                <a:rPr lang="en-US" altLang="ko-KR" sz="1800" spc="0" dirty="0"/>
                <a:t> </a:t>
              </a:r>
              <a:r>
                <a:rPr lang="ko-KR" altLang="en-US" sz="1800" dirty="0"/>
                <a:t>변수에 사용자가 입력한 숫자를 대입함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1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1270783" y="2092952"/>
            <a:ext cx="6826902" cy="4137225"/>
            <a:chOff x="1270783" y="2092952"/>
            <a:chExt cx="6826902" cy="4137225"/>
          </a:xfrm>
        </p:grpSpPr>
        <p:grpSp>
          <p:nvGrpSpPr>
            <p:cNvPr id="50" name="그룹 49"/>
            <p:cNvGrpSpPr/>
            <p:nvPr/>
          </p:nvGrpSpPr>
          <p:grpSpPr>
            <a:xfrm>
              <a:off x="1270785" y="2092952"/>
              <a:ext cx="5040000" cy="682481"/>
              <a:chOff x="1204110" y="2107983"/>
              <a:chExt cx="5040000" cy="68248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828991" y="2107983"/>
                <a:ext cx="2449197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144000" indent="-144000">
                  <a:spcBef>
                    <a:spcPts val="700"/>
                  </a:spcBef>
                  <a:buFont typeface="Arial" panose="020B0604020202020204" pitchFamily="34" charset="0"/>
                  <a:buChar char="•"/>
                  <a:defRPr sz="1600" spc="-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pPr marL="0" indent="0">
                  <a:buNone/>
                </a:pPr>
                <a:r>
                  <a:rPr lang="en-US" altLang="ko-KR" sz="1900" spc="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if</a:t>
                </a: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의 </a:t>
                </a:r>
                <a:r>
                  <a:rPr lang="ko-KR" altLang="en-US" sz="1900" spc="-1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조건문이</a:t>
                </a: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900" spc="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True</a:t>
                </a: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이면</a:t>
                </a:r>
                <a:r>
                  <a:rPr lang="en-US" altLang="ko-KR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?</a:t>
                </a: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204110" y="2430464"/>
                <a:ext cx="5040000" cy="360000"/>
                <a:chOff x="1204110" y="2430464"/>
                <a:chExt cx="5040000" cy="360000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1204110" y="2430464"/>
                  <a:ext cx="5040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  <a:alpha val="8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600" spc="-10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828991" y="2471965"/>
                  <a:ext cx="19909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144000" indent="-144000">
                    <a:spcBef>
                      <a:spcPts val="700"/>
                    </a:spcBef>
                    <a:buFont typeface="Arial" panose="020B0604020202020204" pitchFamily="34" charset="0"/>
                    <a:buChar char="•"/>
                    <a:defRPr sz="1600" spc="-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</a:lstStyle>
                <a:p>
                  <a:pPr marL="0" indent="0">
                    <a:buNone/>
                  </a:pPr>
                  <a:r>
                    <a:rPr lang="en-US" altLang="ko-KR" sz="1800" spc="-100" dirty="0"/>
                    <a:t>if</a:t>
                  </a:r>
                  <a:r>
                    <a:rPr lang="ko-KR" altLang="en-US" sz="1800" spc="-100" dirty="0"/>
                    <a:t>구문의 </a:t>
                  </a:r>
                  <a:r>
                    <a:rPr lang="ko-KR" altLang="en-US" sz="1800" spc="-100" dirty="0" err="1"/>
                    <a:t>실행문</a:t>
                  </a:r>
                  <a:r>
                    <a:rPr lang="ko-KR" altLang="en-US" sz="1800" spc="-100" dirty="0"/>
                    <a:t> 실행</a:t>
                  </a:r>
                </a:p>
              </p:txBody>
            </p:sp>
          </p:grpSp>
        </p:grpSp>
        <p:grpSp>
          <p:nvGrpSpPr>
            <p:cNvPr id="51" name="그룹 50"/>
            <p:cNvGrpSpPr/>
            <p:nvPr/>
          </p:nvGrpSpPr>
          <p:grpSpPr>
            <a:xfrm>
              <a:off x="1270783" y="2966424"/>
              <a:ext cx="5040000" cy="682481"/>
              <a:chOff x="1204108" y="2107983"/>
              <a:chExt cx="5040000" cy="68248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828991" y="2107983"/>
                <a:ext cx="2545569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144000" indent="-144000">
                  <a:spcBef>
                    <a:spcPts val="700"/>
                  </a:spcBef>
                  <a:buFont typeface="Arial" panose="020B0604020202020204" pitchFamily="34" charset="0"/>
                  <a:buChar char="•"/>
                  <a:defRPr sz="1600" spc="-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pPr marL="0" indent="0">
                  <a:buNone/>
                </a:pPr>
                <a:r>
                  <a:rPr lang="en-US" altLang="ko-KR" sz="1900" spc="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if</a:t>
                </a: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의 </a:t>
                </a:r>
                <a:r>
                  <a:rPr lang="ko-KR" altLang="en-US" sz="1900" spc="-1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조건문이</a:t>
                </a: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900" spc="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False</a:t>
                </a: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이면</a:t>
                </a:r>
                <a:r>
                  <a:rPr lang="en-US" altLang="ko-KR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?</a:t>
                </a: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1204108" y="2430464"/>
                <a:ext cx="5040000" cy="360000"/>
                <a:chOff x="1204108" y="2430464"/>
                <a:chExt cx="5040000" cy="360000"/>
              </a:xfrm>
            </p:grpSpPr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204108" y="2430464"/>
                  <a:ext cx="5040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  <a:alpha val="8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600" spc="-10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828991" y="2471965"/>
                  <a:ext cx="41156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144000" indent="-144000">
                    <a:spcBef>
                      <a:spcPts val="700"/>
                    </a:spcBef>
                    <a:buFont typeface="Arial" panose="020B0604020202020204" pitchFamily="34" charset="0"/>
                    <a:buChar char="•"/>
                    <a:defRPr sz="1600" spc="-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</a:lstStyle>
                <a:p>
                  <a:pPr marL="0" indent="0">
                    <a:buNone/>
                  </a:pPr>
                  <a:r>
                    <a:rPr lang="ko-KR" altLang="en-US" sz="1800" spc="-100" dirty="0"/>
                    <a:t>첫 번째 </a:t>
                  </a:r>
                  <a:r>
                    <a:rPr lang="en-US" altLang="ko-KR" sz="1800" spc="-100" dirty="0" err="1"/>
                    <a:t>elif</a:t>
                  </a:r>
                  <a:r>
                    <a:rPr lang="ko-KR" altLang="en-US" sz="1800" spc="-100" dirty="0"/>
                    <a:t>의 </a:t>
                  </a:r>
                  <a:r>
                    <a:rPr lang="ko-KR" altLang="en-US" sz="1800" spc="-100" dirty="0" err="1"/>
                    <a:t>조건문</a:t>
                  </a:r>
                  <a:r>
                    <a:rPr lang="ko-KR" altLang="en-US" sz="1800" spc="-100" dirty="0"/>
                    <a:t> </a:t>
                  </a:r>
                  <a:r>
                    <a:rPr lang="en-US" altLang="ko-KR" sz="1800" spc="-100" dirty="0"/>
                    <a:t>True</a:t>
                  </a:r>
                  <a:r>
                    <a:rPr lang="ko-KR" altLang="en-US" sz="1800" spc="-100" dirty="0"/>
                    <a:t>이면 </a:t>
                  </a:r>
                  <a:r>
                    <a:rPr lang="ko-KR" altLang="en-US" sz="1800" spc="-100" dirty="0" err="1"/>
                    <a:t>실행문</a:t>
                  </a:r>
                  <a:r>
                    <a:rPr lang="ko-KR" altLang="en-US" sz="1800" spc="-100" dirty="0"/>
                    <a:t> 실행</a:t>
                  </a:r>
                </a:p>
              </p:txBody>
            </p:sp>
          </p:grpSp>
        </p:grpSp>
        <p:grpSp>
          <p:nvGrpSpPr>
            <p:cNvPr id="56" name="그룹 55"/>
            <p:cNvGrpSpPr/>
            <p:nvPr/>
          </p:nvGrpSpPr>
          <p:grpSpPr>
            <a:xfrm>
              <a:off x="1270783" y="3820846"/>
              <a:ext cx="5040000" cy="682481"/>
              <a:chOff x="1204108" y="2107983"/>
              <a:chExt cx="5040000" cy="68248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828991" y="2107983"/>
                <a:ext cx="3609130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144000" indent="-144000">
                  <a:spcBef>
                    <a:spcPts val="700"/>
                  </a:spcBef>
                  <a:buFont typeface="Arial" panose="020B0604020202020204" pitchFamily="34" charset="0"/>
                  <a:buChar char="•"/>
                  <a:defRPr sz="1600" spc="-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defRPr>
                </a:lvl1pPr>
              </a:lstStyle>
              <a:p>
                <a:pPr marL="0" indent="0">
                  <a:buNone/>
                </a:pP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 </a:t>
                </a:r>
                <a:r>
                  <a:rPr lang="en-US" altLang="ko-KR" sz="1900" spc="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if, </a:t>
                </a:r>
                <a:r>
                  <a:rPr lang="en-US" altLang="ko-KR" sz="1900" spc="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elif</a:t>
                </a:r>
                <a:r>
                  <a:rPr lang="en-US" altLang="ko-KR" sz="1900" spc="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900" spc="-1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조건문이</a:t>
                </a: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모두 </a:t>
                </a:r>
                <a:r>
                  <a:rPr lang="en-US" altLang="ko-KR" sz="1900" spc="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False</a:t>
                </a:r>
                <a:r>
                  <a:rPr lang="ko-KR" altLang="en-US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이면</a:t>
                </a:r>
                <a:r>
                  <a:rPr lang="en-US" altLang="ko-KR" sz="1900" spc="-1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?</a:t>
                </a: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1204108" y="2430464"/>
                <a:ext cx="5040000" cy="360000"/>
                <a:chOff x="1204108" y="2430464"/>
                <a:chExt cx="5040000" cy="360000"/>
              </a:xfrm>
            </p:grpSpPr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1204108" y="2430464"/>
                  <a:ext cx="5040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  <a:alpha val="8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600" spc="-10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828991" y="2471965"/>
                  <a:ext cx="18210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144000" indent="-144000">
                    <a:spcBef>
                      <a:spcPts val="700"/>
                    </a:spcBef>
                    <a:buFont typeface="Arial" panose="020B0604020202020204" pitchFamily="34" charset="0"/>
                    <a:buChar char="•"/>
                    <a:defRPr sz="1600" spc="-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defRPr>
                  </a:lvl1pPr>
                </a:lstStyle>
                <a:p>
                  <a:pPr marL="0" indent="0">
                    <a:buNone/>
                  </a:pPr>
                  <a:r>
                    <a:rPr lang="en-US" altLang="ko-KR" sz="1800" spc="-100" dirty="0"/>
                    <a:t>else</a:t>
                  </a:r>
                  <a:r>
                    <a:rPr lang="ko-KR" altLang="en-US" sz="1800" spc="-100" dirty="0"/>
                    <a:t>의 </a:t>
                  </a:r>
                  <a:r>
                    <a:rPr lang="ko-KR" altLang="en-US" sz="1800" spc="-100" dirty="0" err="1"/>
                    <a:t>실행문</a:t>
                  </a:r>
                  <a:r>
                    <a:rPr lang="ko-KR" altLang="en-US" sz="1800" spc="-100" dirty="0"/>
                    <a:t> 실행</a:t>
                  </a:r>
                </a:p>
              </p:txBody>
            </p:sp>
          </p:grpSp>
        </p:grpSp>
        <p:sp>
          <p:nvSpPr>
            <p:cNvPr id="62" name="TextBox 61"/>
            <p:cNvSpPr txBox="1"/>
            <p:nvPr/>
          </p:nvSpPr>
          <p:spPr>
            <a:xfrm>
              <a:off x="1895666" y="4898889"/>
              <a:ext cx="5920660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marL="0" indent="0">
                <a:buNone/>
              </a:pPr>
              <a:r>
                <a:rPr lang="en-US" altLang="ko-KR" sz="1900" spc="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if </a:t>
              </a: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구문이 </a:t>
              </a:r>
              <a:r>
                <a:rPr lang="ko-KR" altLang="en-US" sz="1900" spc="-1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실행구문</a:t>
              </a: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끝에 </a:t>
              </a:r>
              <a:r>
                <a:rPr lang="en-US" altLang="ko-KR" sz="1900" spc="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break</a:t>
              </a:r>
              <a:r>
                <a:rPr lang="en-US" altLang="ko-KR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구문으로 해당 </a:t>
              </a:r>
              <a:r>
                <a:rPr lang="ko-KR" altLang="en-US" sz="1900" spc="-1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실행문</a:t>
              </a: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마무리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95666" y="5606929"/>
              <a:ext cx="6202019" cy="6232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marL="0" indent="0">
                <a:spcBef>
                  <a:spcPts val="300"/>
                </a:spcBef>
                <a:buNone/>
              </a:pPr>
              <a:r>
                <a:rPr lang="en-US" altLang="ko-KR" sz="1900" spc="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1~9</a:t>
              </a:r>
              <a:r>
                <a:rPr lang="en-US" altLang="ko-KR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숫자 이외의 숫자를 입력할 경우는 “</a:t>
              </a:r>
              <a:r>
                <a:rPr lang="en-US" altLang="ko-KR" sz="1900" spc="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1~9</a:t>
              </a: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를 입력해주세요</a:t>
              </a:r>
              <a:r>
                <a:rPr lang="en-US" altLang="ko-KR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.”</a:t>
              </a:r>
            </a:p>
            <a:p>
              <a:pPr marL="0" indent="0">
                <a:spcBef>
                  <a:spcPts val="300"/>
                </a:spcBef>
                <a:buNone/>
              </a:pP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메시지를 출력하고</a:t>
              </a:r>
              <a:r>
                <a:rPr lang="en-US" altLang="ko-KR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900" spc="-1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반복문을</a:t>
              </a: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900" spc="-1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재시작</a:t>
              </a:r>
              <a:r>
                <a:rPr lang="en-US" altLang="ko-KR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r>
                <a:rPr lang="en-US" altLang="ko-KR" sz="1900" spc="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continue, while </a:t>
              </a:r>
              <a:r>
                <a:rPr lang="ko-KR" altLang="en-US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구문</a:t>
              </a:r>
              <a:r>
                <a:rPr lang="en-US" altLang="ko-KR" sz="1900" spc="-1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4963" y="450562"/>
            <a:ext cx="663643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메뉴 선택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(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자판기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)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코드 문법 설명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766762" y="1426665"/>
            <a:ext cx="3128963" cy="468000"/>
            <a:chOff x="766762" y="1426665"/>
            <a:chExt cx="3128963" cy="468000"/>
          </a:xfrm>
        </p:grpSpPr>
        <p:sp>
          <p:nvSpPr>
            <p:cNvPr id="13" name="오각형 12"/>
            <p:cNvSpPr/>
            <p:nvPr/>
          </p:nvSpPr>
          <p:spPr>
            <a:xfrm>
              <a:off x="766762" y="1426665"/>
              <a:ext cx="3128963" cy="468000"/>
            </a:xfrm>
            <a:prstGeom prst="homePlate">
              <a:avLst>
                <a:gd name="adj" fmla="val 22727"/>
              </a:avLst>
            </a:prstGeom>
            <a:pattFill prst="dkHorz">
              <a:fgClr>
                <a:srgbClr val="003064"/>
              </a:fgClr>
              <a:bgClr>
                <a:srgbClr val="00206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6491" y="1466474"/>
              <a:ext cx="226664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ctr"/>
              <a:r>
                <a:rPr lang="en-US" altLang="ko-KR" sz="2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if~elif~else</a:t>
              </a:r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</a:t>
              </a:r>
              <a:r>
                <a:rPr lang="ko-KR" altLang="en-US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구문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76490" y="2018621"/>
            <a:ext cx="812093" cy="812093"/>
            <a:chOff x="876490" y="2018621"/>
            <a:chExt cx="812093" cy="812093"/>
          </a:xfrm>
        </p:grpSpPr>
        <p:sp>
          <p:nvSpPr>
            <p:cNvPr id="16" name="타원 15"/>
            <p:cNvSpPr/>
            <p:nvPr/>
          </p:nvSpPr>
          <p:spPr>
            <a:xfrm>
              <a:off x="876490" y="2018621"/>
              <a:ext cx="812093" cy="812093"/>
            </a:xfrm>
            <a:prstGeom prst="ellipse">
              <a:avLst/>
            </a:prstGeom>
            <a:pattFill prst="dkUpDiag">
              <a:fgClr>
                <a:srgbClr val="0050AB"/>
              </a:fgClr>
              <a:bgClr>
                <a:srgbClr val="0068DA"/>
              </a:bgClr>
            </a:pattFill>
            <a:ln w="317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8153" y="2237799"/>
              <a:ext cx="40876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0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pPr algn="ctr" fontAlgn="ctr"/>
              <a:r>
                <a:rPr lang="en-US" altLang="ko-KR" sz="280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01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76490" y="2892093"/>
            <a:ext cx="812093" cy="812093"/>
            <a:chOff x="876490" y="2892093"/>
            <a:chExt cx="812093" cy="812093"/>
          </a:xfrm>
        </p:grpSpPr>
        <p:sp>
          <p:nvSpPr>
            <p:cNvPr id="29" name="타원 28"/>
            <p:cNvSpPr/>
            <p:nvPr/>
          </p:nvSpPr>
          <p:spPr>
            <a:xfrm>
              <a:off x="876490" y="2892093"/>
              <a:ext cx="812093" cy="812093"/>
            </a:xfrm>
            <a:prstGeom prst="ellipse">
              <a:avLst/>
            </a:prstGeom>
            <a:pattFill prst="dkUpDiag">
              <a:fgClr>
                <a:srgbClr val="0050AB"/>
              </a:fgClr>
              <a:bgClr>
                <a:srgbClr val="0068DA"/>
              </a:bgClr>
            </a:pattFill>
            <a:ln w="317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9300" y="3111271"/>
              <a:ext cx="46647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0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pPr algn="ctr" fontAlgn="ctr"/>
              <a:r>
                <a:rPr lang="en-US" altLang="ko-KR" sz="280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02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76490" y="3765565"/>
            <a:ext cx="812093" cy="812093"/>
            <a:chOff x="876490" y="3765565"/>
            <a:chExt cx="812093" cy="812093"/>
          </a:xfrm>
        </p:grpSpPr>
        <p:sp>
          <p:nvSpPr>
            <p:cNvPr id="36" name="타원 35"/>
            <p:cNvSpPr/>
            <p:nvPr/>
          </p:nvSpPr>
          <p:spPr>
            <a:xfrm>
              <a:off x="876490" y="3765565"/>
              <a:ext cx="812093" cy="812093"/>
            </a:xfrm>
            <a:prstGeom prst="ellipse">
              <a:avLst/>
            </a:prstGeom>
            <a:pattFill prst="dkUpDiag">
              <a:fgClr>
                <a:srgbClr val="0050AB"/>
              </a:fgClr>
              <a:bgClr>
                <a:srgbClr val="0068DA"/>
              </a:bgClr>
            </a:pattFill>
            <a:ln w="317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44490" y="3984743"/>
              <a:ext cx="47609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0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pPr algn="ctr" fontAlgn="ctr"/>
              <a:r>
                <a:rPr lang="en-US" altLang="ko-KR" sz="280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03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76490" y="4639037"/>
            <a:ext cx="812093" cy="812093"/>
            <a:chOff x="876490" y="4639037"/>
            <a:chExt cx="812093" cy="812093"/>
          </a:xfrm>
        </p:grpSpPr>
        <p:sp>
          <p:nvSpPr>
            <p:cNvPr id="39" name="타원 38"/>
            <p:cNvSpPr/>
            <p:nvPr/>
          </p:nvSpPr>
          <p:spPr>
            <a:xfrm>
              <a:off x="876490" y="4639037"/>
              <a:ext cx="812093" cy="812093"/>
            </a:xfrm>
            <a:prstGeom prst="ellipse">
              <a:avLst/>
            </a:prstGeom>
            <a:pattFill prst="dkUpDiag">
              <a:fgClr>
                <a:srgbClr val="0050AB"/>
              </a:fgClr>
              <a:bgClr>
                <a:srgbClr val="0068DA"/>
              </a:bgClr>
            </a:pattFill>
            <a:ln w="317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33269" y="4858215"/>
              <a:ext cx="49853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0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pPr algn="ctr" fontAlgn="ctr"/>
              <a:r>
                <a:rPr lang="en-US" altLang="ko-KR" sz="280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04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76490" y="5512507"/>
            <a:ext cx="812093" cy="812093"/>
            <a:chOff x="876490" y="5512507"/>
            <a:chExt cx="812093" cy="812093"/>
          </a:xfrm>
        </p:grpSpPr>
        <p:sp>
          <p:nvSpPr>
            <p:cNvPr id="41" name="타원 40"/>
            <p:cNvSpPr/>
            <p:nvPr/>
          </p:nvSpPr>
          <p:spPr>
            <a:xfrm>
              <a:off x="876490" y="5512507"/>
              <a:ext cx="812093" cy="812093"/>
            </a:xfrm>
            <a:prstGeom prst="ellipse">
              <a:avLst/>
            </a:prstGeom>
            <a:pattFill prst="dkUpDiag">
              <a:fgClr>
                <a:srgbClr val="0050AB"/>
              </a:fgClr>
              <a:bgClr>
                <a:srgbClr val="0068DA"/>
              </a:bgClr>
            </a:pattFill>
            <a:ln w="31750"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47697" y="5731685"/>
              <a:ext cx="469680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0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pPr algn="ctr" fontAlgn="ctr"/>
              <a:r>
                <a:rPr lang="en-US" altLang="ko-KR" sz="2800" dirty="0">
                  <a:solidFill>
                    <a:schemeClr val="bg1"/>
                  </a:solidFill>
                  <a:latin typeface="카페24 아네모네" pitchFamily="2" charset="-127"/>
                  <a:ea typeface="카페24 아네모네" pitchFamily="2" charset="-127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7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747714" y="2533650"/>
            <a:ext cx="1296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7714" y="2896969"/>
            <a:ext cx="3148298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매장 방문 여부</a:t>
            </a:r>
            <a:endParaRPr lang="en-US" altLang="ko-KR" sz="4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r>
              <a:rPr lang="ko-KR" altLang="en-US" sz="4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실전 코드</a:t>
            </a:r>
          </a:p>
        </p:txBody>
      </p:sp>
      <p:grpSp>
        <p:nvGrpSpPr>
          <p:cNvPr id="49" name="그룹 48"/>
          <p:cNvGrpSpPr>
            <a:grpSpLocks noChangeAspect="1"/>
          </p:cNvGrpSpPr>
          <p:nvPr/>
        </p:nvGrpSpPr>
        <p:grpSpPr>
          <a:xfrm>
            <a:off x="747714" y="1628775"/>
            <a:ext cx="1822213" cy="687600"/>
            <a:chOff x="5984875" y="3897313"/>
            <a:chExt cx="1947863" cy="735013"/>
          </a:xfrm>
          <a:gradFill>
            <a:gsLst>
              <a:gs pos="0">
                <a:schemeClr val="bg1"/>
              </a:gs>
              <a:gs pos="100000">
                <a:srgbClr val="32C7FC"/>
              </a:gs>
              <a:gs pos="34000">
                <a:srgbClr val="32C7FC"/>
              </a:gs>
            </a:gsLst>
            <a:lin ang="2400000" scaled="0"/>
          </a:gra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5984875" y="3897313"/>
              <a:ext cx="958850" cy="735013"/>
            </a:xfrm>
            <a:custGeom>
              <a:avLst/>
              <a:gdLst>
                <a:gd name="T0" fmla="*/ 138 w 319"/>
                <a:gd name="T1" fmla="*/ 244 h 244"/>
                <a:gd name="T2" fmla="*/ 37 w 319"/>
                <a:gd name="T3" fmla="*/ 213 h 244"/>
                <a:gd name="T4" fmla="*/ 0 w 319"/>
                <a:gd name="T5" fmla="*/ 122 h 244"/>
                <a:gd name="T6" fmla="*/ 37 w 319"/>
                <a:gd name="T7" fmla="*/ 31 h 244"/>
                <a:gd name="T8" fmla="*/ 138 w 319"/>
                <a:gd name="T9" fmla="*/ 0 h 244"/>
                <a:gd name="T10" fmla="*/ 181 w 319"/>
                <a:gd name="T11" fmla="*/ 0 h 244"/>
                <a:gd name="T12" fmla="*/ 283 w 319"/>
                <a:gd name="T13" fmla="*/ 31 h 244"/>
                <a:gd name="T14" fmla="*/ 319 w 319"/>
                <a:gd name="T15" fmla="*/ 122 h 244"/>
                <a:gd name="T16" fmla="*/ 283 w 319"/>
                <a:gd name="T17" fmla="*/ 213 h 244"/>
                <a:gd name="T18" fmla="*/ 181 w 319"/>
                <a:gd name="T19" fmla="*/ 244 h 244"/>
                <a:gd name="T20" fmla="*/ 138 w 319"/>
                <a:gd name="T21" fmla="*/ 244 h 244"/>
                <a:gd name="T22" fmla="*/ 55 w 319"/>
                <a:gd name="T23" fmla="*/ 122 h 244"/>
                <a:gd name="T24" fmla="*/ 73 w 319"/>
                <a:gd name="T25" fmla="*/ 178 h 244"/>
                <a:gd name="T26" fmla="*/ 205 w 319"/>
                <a:gd name="T27" fmla="*/ 46 h 244"/>
                <a:gd name="T28" fmla="*/ 178 w 319"/>
                <a:gd name="T29" fmla="*/ 44 h 244"/>
                <a:gd name="T30" fmla="*/ 141 w 319"/>
                <a:gd name="T31" fmla="*/ 44 h 244"/>
                <a:gd name="T32" fmla="*/ 77 w 319"/>
                <a:gd name="T33" fmla="*/ 63 h 244"/>
                <a:gd name="T34" fmla="*/ 55 w 319"/>
                <a:gd name="T35" fmla="*/ 122 h 244"/>
                <a:gd name="T36" fmla="*/ 141 w 319"/>
                <a:gd name="T37" fmla="*/ 200 h 244"/>
                <a:gd name="T38" fmla="*/ 178 w 319"/>
                <a:gd name="T39" fmla="*/ 200 h 244"/>
                <a:gd name="T40" fmla="*/ 242 w 319"/>
                <a:gd name="T41" fmla="*/ 182 h 244"/>
                <a:gd name="T42" fmla="*/ 264 w 319"/>
                <a:gd name="T43" fmla="*/ 122 h 244"/>
                <a:gd name="T44" fmla="*/ 246 w 319"/>
                <a:gd name="T45" fmla="*/ 66 h 244"/>
                <a:gd name="T46" fmla="*/ 113 w 319"/>
                <a:gd name="T47" fmla="*/ 198 h 244"/>
                <a:gd name="T48" fmla="*/ 141 w 319"/>
                <a:gd name="T49" fmla="*/ 20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" h="244">
                  <a:moveTo>
                    <a:pt x="138" y="244"/>
                  </a:moveTo>
                  <a:cubicBezTo>
                    <a:pt x="94" y="244"/>
                    <a:pt x="61" y="234"/>
                    <a:pt x="37" y="213"/>
                  </a:cubicBezTo>
                  <a:cubicBezTo>
                    <a:pt x="12" y="193"/>
                    <a:pt x="0" y="162"/>
                    <a:pt x="0" y="122"/>
                  </a:cubicBezTo>
                  <a:cubicBezTo>
                    <a:pt x="0" y="82"/>
                    <a:pt x="12" y="52"/>
                    <a:pt x="37" y="31"/>
                  </a:cubicBezTo>
                  <a:cubicBezTo>
                    <a:pt x="61" y="11"/>
                    <a:pt x="94" y="0"/>
                    <a:pt x="13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25" y="0"/>
                    <a:pt x="259" y="11"/>
                    <a:pt x="283" y="31"/>
                  </a:cubicBezTo>
                  <a:cubicBezTo>
                    <a:pt x="307" y="52"/>
                    <a:pt x="319" y="82"/>
                    <a:pt x="319" y="122"/>
                  </a:cubicBezTo>
                  <a:cubicBezTo>
                    <a:pt x="319" y="162"/>
                    <a:pt x="307" y="193"/>
                    <a:pt x="283" y="213"/>
                  </a:cubicBezTo>
                  <a:cubicBezTo>
                    <a:pt x="259" y="234"/>
                    <a:pt x="225" y="244"/>
                    <a:pt x="181" y="244"/>
                  </a:cubicBezTo>
                  <a:lnTo>
                    <a:pt x="138" y="244"/>
                  </a:lnTo>
                  <a:close/>
                  <a:moveTo>
                    <a:pt x="55" y="122"/>
                  </a:moveTo>
                  <a:cubicBezTo>
                    <a:pt x="55" y="147"/>
                    <a:pt x="61" y="165"/>
                    <a:pt x="73" y="178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197" y="45"/>
                    <a:pt x="188" y="44"/>
                    <a:pt x="178" y="44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13" y="44"/>
                    <a:pt x="92" y="50"/>
                    <a:pt x="77" y="63"/>
                  </a:cubicBezTo>
                  <a:cubicBezTo>
                    <a:pt x="63" y="75"/>
                    <a:pt x="55" y="95"/>
                    <a:pt x="55" y="122"/>
                  </a:cubicBezTo>
                  <a:close/>
                  <a:moveTo>
                    <a:pt x="141" y="200"/>
                  </a:moveTo>
                  <a:cubicBezTo>
                    <a:pt x="178" y="200"/>
                    <a:pt x="178" y="200"/>
                    <a:pt x="178" y="200"/>
                  </a:cubicBezTo>
                  <a:cubicBezTo>
                    <a:pt x="206" y="200"/>
                    <a:pt x="227" y="194"/>
                    <a:pt x="242" y="182"/>
                  </a:cubicBezTo>
                  <a:cubicBezTo>
                    <a:pt x="256" y="169"/>
                    <a:pt x="264" y="149"/>
                    <a:pt x="264" y="122"/>
                  </a:cubicBezTo>
                  <a:cubicBezTo>
                    <a:pt x="264" y="98"/>
                    <a:pt x="258" y="79"/>
                    <a:pt x="246" y="66"/>
                  </a:cubicBezTo>
                  <a:cubicBezTo>
                    <a:pt x="113" y="198"/>
                    <a:pt x="113" y="198"/>
                    <a:pt x="113" y="198"/>
                  </a:cubicBezTo>
                  <a:cubicBezTo>
                    <a:pt x="122" y="200"/>
                    <a:pt x="131" y="200"/>
                    <a:pt x="14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7021513" y="3903663"/>
              <a:ext cx="911225" cy="722313"/>
            </a:xfrm>
            <a:custGeom>
              <a:avLst/>
              <a:gdLst>
                <a:gd name="T0" fmla="*/ 0 w 574"/>
                <a:gd name="T1" fmla="*/ 372 h 455"/>
                <a:gd name="T2" fmla="*/ 0 w 574"/>
                <a:gd name="T3" fmla="*/ 288 h 455"/>
                <a:gd name="T4" fmla="*/ 241 w 574"/>
                <a:gd name="T5" fmla="*/ 0 h 455"/>
                <a:gd name="T6" fmla="*/ 366 w 574"/>
                <a:gd name="T7" fmla="*/ 0 h 455"/>
                <a:gd name="T8" fmla="*/ 124 w 574"/>
                <a:gd name="T9" fmla="*/ 290 h 455"/>
                <a:gd name="T10" fmla="*/ 368 w 574"/>
                <a:gd name="T11" fmla="*/ 290 h 455"/>
                <a:gd name="T12" fmla="*/ 368 w 574"/>
                <a:gd name="T13" fmla="*/ 186 h 455"/>
                <a:gd name="T14" fmla="*/ 468 w 574"/>
                <a:gd name="T15" fmla="*/ 186 h 455"/>
                <a:gd name="T16" fmla="*/ 468 w 574"/>
                <a:gd name="T17" fmla="*/ 290 h 455"/>
                <a:gd name="T18" fmla="*/ 574 w 574"/>
                <a:gd name="T19" fmla="*/ 290 h 455"/>
                <a:gd name="T20" fmla="*/ 574 w 574"/>
                <a:gd name="T21" fmla="*/ 372 h 455"/>
                <a:gd name="T22" fmla="*/ 468 w 574"/>
                <a:gd name="T23" fmla="*/ 372 h 455"/>
                <a:gd name="T24" fmla="*/ 468 w 574"/>
                <a:gd name="T25" fmla="*/ 455 h 455"/>
                <a:gd name="T26" fmla="*/ 368 w 574"/>
                <a:gd name="T27" fmla="*/ 455 h 455"/>
                <a:gd name="T28" fmla="*/ 368 w 574"/>
                <a:gd name="T29" fmla="*/ 372 h 455"/>
                <a:gd name="T30" fmla="*/ 0 w 574"/>
                <a:gd name="T31" fmla="*/ 37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4" h="455">
                  <a:moveTo>
                    <a:pt x="0" y="372"/>
                  </a:moveTo>
                  <a:lnTo>
                    <a:pt x="0" y="288"/>
                  </a:lnTo>
                  <a:lnTo>
                    <a:pt x="241" y="0"/>
                  </a:lnTo>
                  <a:lnTo>
                    <a:pt x="366" y="0"/>
                  </a:lnTo>
                  <a:lnTo>
                    <a:pt x="124" y="290"/>
                  </a:lnTo>
                  <a:lnTo>
                    <a:pt x="368" y="290"/>
                  </a:lnTo>
                  <a:lnTo>
                    <a:pt x="368" y="186"/>
                  </a:lnTo>
                  <a:lnTo>
                    <a:pt x="468" y="186"/>
                  </a:lnTo>
                  <a:lnTo>
                    <a:pt x="468" y="290"/>
                  </a:lnTo>
                  <a:lnTo>
                    <a:pt x="574" y="290"/>
                  </a:lnTo>
                  <a:lnTo>
                    <a:pt x="574" y="372"/>
                  </a:lnTo>
                  <a:lnTo>
                    <a:pt x="468" y="372"/>
                  </a:lnTo>
                  <a:lnTo>
                    <a:pt x="468" y="455"/>
                  </a:lnTo>
                  <a:lnTo>
                    <a:pt x="368" y="455"/>
                  </a:lnTo>
                  <a:lnTo>
                    <a:pt x="368" y="372"/>
                  </a:lnTo>
                  <a:lnTo>
                    <a:pt x="0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27105" y="3010541"/>
            <a:ext cx="4145530" cy="2051844"/>
            <a:chOff x="5027105" y="3010541"/>
            <a:chExt cx="4145530" cy="2051844"/>
          </a:xfrm>
        </p:grpSpPr>
        <p:sp>
          <p:nvSpPr>
            <p:cNvPr id="26" name="TextBox 25"/>
            <p:cNvSpPr txBox="1"/>
            <p:nvPr/>
          </p:nvSpPr>
          <p:spPr>
            <a:xfrm>
              <a:off x="5415196" y="3010541"/>
              <a:ext cx="3757439" cy="20518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600"/>
                </a:spcBef>
                <a:defRPr sz="3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dirty="0" err="1"/>
                <a:t>얼마만에</a:t>
              </a:r>
              <a:r>
                <a:rPr lang="ko-KR" altLang="en-US" dirty="0"/>
                <a:t> 매장 방문인지</a:t>
              </a:r>
              <a:br>
                <a:rPr lang="en-US" altLang="ko-KR" dirty="0"/>
              </a:br>
              <a:r>
                <a:rPr lang="ko-KR" altLang="en-US" dirty="0"/>
                <a:t>코드 설계</a:t>
              </a:r>
              <a:endParaRPr lang="en-US" altLang="ko-KR" dirty="0"/>
            </a:p>
            <a:p>
              <a:r>
                <a:rPr lang="ko-KR" altLang="en-US" dirty="0" err="1"/>
                <a:t>얼마만에</a:t>
              </a:r>
              <a:r>
                <a:rPr lang="ko-KR" altLang="en-US" dirty="0"/>
                <a:t> 매장 방문인지</a:t>
              </a:r>
              <a:br>
                <a:rPr lang="en-US" altLang="ko-KR" dirty="0"/>
              </a:br>
              <a:r>
                <a:rPr lang="ko-KR" altLang="en-US" dirty="0"/>
                <a:t>코드 문법 설명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027105" y="4215585"/>
              <a:ext cx="265002" cy="265002"/>
              <a:chOff x="6429375" y="3279995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32" name="타원 31"/>
              <p:cNvSpPr/>
              <p:nvPr/>
            </p:nvSpPr>
            <p:spPr>
              <a:xfrm>
                <a:off x="6429375" y="3279995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648451" y="3499071"/>
                <a:ext cx="1047748" cy="1047748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858001" y="3708620"/>
                <a:ext cx="628649" cy="628649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027105" y="3082186"/>
              <a:ext cx="265002" cy="265002"/>
              <a:chOff x="6429375" y="609600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29" name="타원 28"/>
              <p:cNvSpPr/>
              <p:nvPr/>
            </p:nvSpPr>
            <p:spPr>
              <a:xfrm>
                <a:off x="6429375" y="609600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6648450" y="828675"/>
                <a:ext cx="1047750" cy="1047750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858000" y="1038225"/>
                <a:ext cx="628650" cy="628650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1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08287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07109 0.00023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814466" y="1485785"/>
            <a:ext cx="1649076" cy="369332"/>
            <a:chOff x="814466" y="1485785"/>
            <a:chExt cx="1649076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258084" y="1485785"/>
              <a:ext cx="120545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현재 상황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66" y="1496206"/>
              <a:ext cx="328457" cy="31325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34963" y="450562"/>
            <a:ext cx="663643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얼마만에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매장 방문인지 코드 설계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66762" y="2012871"/>
            <a:ext cx="8326536" cy="4109412"/>
            <a:chOff x="766762" y="2012871"/>
            <a:chExt cx="8326536" cy="41094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62" y="2012871"/>
              <a:ext cx="6757987" cy="283835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842963" y="5111750"/>
              <a:ext cx="8250335" cy="10105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ko-KR" altLang="en-US" sz="1800" dirty="0"/>
                <a:t>코로나 시국이 종료되는 시점이라 </a:t>
              </a:r>
              <a:r>
                <a:rPr lang="ko-KR" altLang="en-US" sz="1800" spc="0" dirty="0"/>
                <a:t>○○</a:t>
              </a:r>
              <a:r>
                <a:rPr lang="ko-KR" altLang="en-US" sz="1800" dirty="0"/>
                <a:t>매장은 매장방문 이벤트를 진행하려고 함</a:t>
              </a:r>
            </a:p>
            <a:p>
              <a:r>
                <a:rPr lang="ko-KR" altLang="en-US" sz="1800" spc="0" dirty="0"/>
                <a:t>○○</a:t>
              </a:r>
              <a:r>
                <a:rPr lang="ko-KR" altLang="en-US" sz="1800" dirty="0"/>
                <a:t>매장 회원이면서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이전 매장 방문이 있었던 회원을 대상으로 감사 이벤트를 진행하려 함</a:t>
              </a:r>
            </a:p>
            <a:p>
              <a:r>
                <a:rPr lang="en-US" altLang="ko-KR" sz="1800" spc="0" dirty="0"/>
                <a:t>90</a:t>
              </a:r>
              <a:r>
                <a:rPr lang="ko-KR" altLang="en-US" sz="1800" dirty="0"/>
                <a:t>일 이내 재방문 회원 여부를 판단해 계산 시 할인을 적용하려고 함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714" y="2896969"/>
            <a:ext cx="99065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코랩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7714" y="1628775"/>
            <a:ext cx="1257547" cy="685800"/>
            <a:chOff x="1039759" y="2209537"/>
            <a:chExt cx="330065" cy="180000"/>
          </a:xfrm>
          <a:gradFill flip="none" rotWithShape="1">
            <a:gsLst>
              <a:gs pos="0">
                <a:schemeClr val="bg1"/>
              </a:gs>
              <a:gs pos="100000">
                <a:srgbClr val="32C7FC"/>
              </a:gs>
              <a:gs pos="34000">
                <a:srgbClr val="32C7FC"/>
              </a:gs>
            </a:gsLst>
            <a:lin ang="2400000" scaled="0"/>
            <a:tileRect/>
          </a:gradFill>
        </p:grpSpPr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039759" y="2209537"/>
              <a:ext cx="234428" cy="180000"/>
            </a:xfrm>
            <a:custGeom>
              <a:avLst/>
              <a:gdLst>
                <a:gd name="T0" fmla="*/ 137 w 318"/>
                <a:gd name="T1" fmla="*/ 244 h 244"/>
                <a:gd name="T2" fmla="*/ 36 w 318"/>
                <a:gd name="T3" fmla="*/ 213 h 244"/>
                <a:gd name="T4" fmla="*/ 0 w 318"/>
                <a:gd name="T5" fmla="*/ 122 h 244"/>
                <a:gd name="T6" fmla="*/ 36 w 318"/>
                <a:gd name="T7" fmla="*/ 31 h 244"/>
                <a:gd name="T8" fmla="*/ 137 w 318"/>
                <a:gd name="T9" fmla="*/ 0 h 244"/>
                <a:gd name="T10" fmla="*/ 181 w 318"/>
                <a:gd name="T11" fmla="*/ 0 h 244"/>
                <a:gd name="T12" fmla="*/ 282 w 318"/>
                <a:gd name="T13" fmla="*/ 31 h 244"/>
                <a:gd name="T14" fmla="*/ 318 w 318"/>
                <a:gd name="T15" fmla="*/ 122 h 244"/>
                <a:gd name="T16" fmla="*/ 282 w 318"/>
                <a:gd name="T17" fmla="*/ 213 h 244"/>
                <a:gd name="T18" fmla="*/ 181 w 318"/>
                <a:gd name="T19" fmla="*/ 244 h 244"/>
                <a:gd name="T20" fmla="*/ 137 w 318"/>
                <a:gd name="T21" fmla="*/ 244 h 244"/>
                <a:gd name="T22" fmla="*/ 55 w 318"/>
                <a:gd name="T23" fmla="*/ 122 h 244"/>
                <a:gd name="T24" fmla="*/ 72 w 318"/>
                <a:gd name="T25" fmla="*/ 178 h 244"/>
                <a:gd name="T26" fmla="*/ 204 w 318"/>
                <a:gd name="T27" fmla="*/ 46 h 244"/>
                <a:gd name="T28" fmla="*/ 177 w 318"/>
                <a:gd name="T29" fmla="*/ 44 h 244"/>
                <a:gd name="T30" fmla="*/ 141 w 318"/>
                <a:gd name="T31" fmla="*/ 44 h 244"/>
                <a:gd name="T32" fmla="*/ 76 w 318"/>
                <a:gd name="T33" fmla="*/ 62 h 244"/>
                <a:gd name="T34" fmla="*/ 55 w 318"/>
                <a:gd name="T35" fmla="*/ 122 h 244"/>
                <a:gd name="T36" fmla="*/ 141 w 318"/>
                <a:gd name="T37" fmla="*/ 200 h 244"/>
                <a:gd name="T38" fmla="*/ 177 w 318"/>
                <a:gd name="T39" fmla="*/ 200 h 244"/>
                <a:gd name="T40" fmla="*/ 241 w 318"/>
                <a:gd name="T41" fmla="*/ 181 h 244"/>
                <a:gd name="T42" fmla="*/ 263 w 318"/>
                <a:gd name="T43" fmla="*/ 122 h 244"/>
                <a:gd name="T44" fmla="*/ 245 w 318"/>
                <a:gd name="T45" fmla="*/ 66 h 244"/>
                <a:gd name="T46" fmla="*/ 113 w 318"/>
                <a:gd name="T47" fmla="*/ 198 h 244"/>
                <a:gd name="T48" fmla="*/ 141 w 318"/>
                <a:gd name="T49" fmla="*/ 20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244">
                  <a:moveTo>
                    <a:pt x="137" y="244"/>
                  </a:moveTo>
                  <a:cubicBezTo>
                    <a:pt x="94" y="244"/>
                    <a:pt x="60" y="234"/>
                    <a:pt x="36" y="213"/>
                  </a:cubicBezTo>
                  <a:cubicBezTo>
                    <a:pt x="12" y="193"/>
                    <a:pt x="0" y="162"/>
                    <a:pt x="0" y="122"/>
                  </a:cubicBezTo>
                  <a:cubicBezTo>
                    <a:pt x="0" y="82"/>
                    <a:pt x="12" y="51"/>
                    <a:pt x="36" y="31"/>
                  </a:cubicBezTo>
                  <a:cubicBezTo>
                    <a:pt x="60" y="10"/>
                    <a:pt x="94" y="0"/>
                    <a:pt x="13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24" y="0"/>
                    <a:pt x="258" y="10"/>
                    <a:pt x="282" y="31"/>
                  </a:cubicBezTo>
                  <a:cubicBezTo>
                    <a:pt x="306" y="51"/>
                    <a:pt x="318" y="82"/>
                    <a:pt x="318" y="122"/>
                  </a:cubicBezTo>
                  <a:cubicBezTo>
                    <a:pt x="318" y="162"/>
                    <a:pt x="306" y="193"/>
                    <a:pt x="282" y="213"/>
                  </a:cubicBezTo>
                  <a:cubicBezTo>
                    <a:pt x="258" y="234"/>
                    <a:pt x="224" y="244"/>
                    <a:pt x="181" y="244"/>
                  </a:cubicBezTo>
                  <a:lnTo>
                    <a:pt x="137" y="244"/>
                  </a:lnTo>
                  <a:close/>
                  <a:moveTo>
                    <a:pt x="55" y="122"/>
                  </a:moveTo>
                  <a:cubicBezTo>
                    <a:pt x="55" y="146"/>
                    <a:pt x="61" y="165"/>
                    <a:pt x="72" y="178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196" y="45"/>
                    <a:pt x="187" y="44"/>
                    <a:pt x="177" y="44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12" y="44"/>
                    <a:pt x="91" y="50"/>
                    <a:pt x="76" y="62"/>
                  </a:cubicBezTo>
                  <a:cubicBezTo>
                    <a:pt x="62" y="75"/>
                    <a:pt x="55" y="94"/>
                    <a:pt x="55" y="122"/>
                  </a:cubicBezTo>
                  <a:close/>
                  <a:moveTo>
                    <a:pt x="141" y="200"/>
                  </a:moveTo>
                  <a:cubicBezTo>
                    <a:pt x="177" y="200"/>
                    <a:pt x="177" y="200"/>
                    <a:pt x="177" y="200"/>
                  </a:cubicBezTo>
                  <a:cubicBezTo>
                    <a:pt x="205" y="200"/>
                    <a:pt x="227" y="194"/>
                    <a:pt x="241" y="181"/>
                  </a:cubicBezTo>
                  <a:cubicBezTo>
                    <a:pt x="256" y="169"/>
                    <a:pt x="263" y="149"/>
                    <a:pt x="263" y="122"/>
                  </a:cubicBezTo>
                  <a:cubicBezTo>
                    <a:pt x="263" y="97"/>
                    <a:pt x="257" y="79"/>
                    <a:pt x="245" y="66"/>
                  </a:cubicBezTo>
                  <a:cubicBezTo>
                    <a:pt x="113" y="198"/>
                    <a:pt x="113" y="198"/>
                    <a:pt x="113" y="198"/>
                  </a:cubicBezTo>
                  <a:cubicBezTo>
                    <a:pt x="121" y="199"/>
                    <a:pt x="130" y="200"/>
                    <a:pt x="14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279241" y="2211092"/>
              <a:ext cx="90583" cy="176890"/>
            </a:xfrm>
            <a:custGeom>
              <a:avLst/>
              <a:gdLst>
                <a:gd name="T0" fmla="*/ 135 w 233"/>
                <a:gd name="T1" fmla="*/ 455 h 455"/>
                <a:gd name="T2" fmla="*/ 135 w 233"/>
                <a:gd name="T3" fmla="*/ 83 h 455"/>
                <a:gd name="T4" fmla="*/ 0 w 233"/>
                <a:gd name="T5" fmla="*/ 83 h 455"/>
                <a:gd name="T6" fmla="*/ 0 w 233"/>
                <a:gd name="T7" fmla="*/ 0 h 455"/>
                <a:gd name="T8" fmla="*/ 233 w 233"/>
                <a:gd name="T9" fmla="*/ 0 h 455"/>
                <a:gd name="T10" fmla="*/ 233 w 233"/>
                <a:gd name="T11" fmla="*/ 455 h 455"/>
                <a:gd name="T12" fmla="*/ 135 w 233"/>
                <a:gd name="T13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455">
                  <a:moveTo>
                    <a:pt x="135" y="455"/>
                  </a:moveTo>
                  <a:lnTo>
                    <a:pt x="135" y="83"/>
                  </a:lnTo>
                  <a:lnTo>
                    <a:pt x="0" y="83"/>
                  </a:lnTo>
                  <a:lnTo>
                    <a:pt x="0" y="0"/>
                  </a:lnTo>
                  <a:lnTo>
                    <a:pt x="233" y="0"/>
                  </a:lnTo>
                  <a:lnTo>
                    <a:pt x="233" y="455"/>
                  </a:lnTo>
                  <a:lnTo>
                    <a:pt x="135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747714" y="2533650"/>
            <a:ext cx="1296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027105" y="3010541"/>
            <a:ext cx="2722063" cy="1795363"/>
            <a:chOff x="5027105" y="3010541"/>
            <a:chExt cx="2722063" cy="1795363"/>
          </a:xfrm>
        </p:grpSpPr>
        <p:sp>
          <p:nvSpPr>
            <p:cNvPr id="20" name="TextBox 19"/>
            <p:cNvSpPr txBox="1"/>
            <p:nvPr/>
          </p:nvSpPr>
          <p:spPr>
            <a:xfrm>
              <a:off x="5415196" y="3010541"/>
              <a:ext cx="2333972" cy="17953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spcBef>
                  <a:spcPts val="1600"/>
                </a:spcBef>
                <a:defRPr sz="3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dirty="0"/>
                <a:t>정의</a:t>
              </a:r>
              <a:endParaRPr lang="en-US" altLang="ko-KR" dirty="0"/>
            </a:p>
            <a:p>
              <a:r>
                <a:rPr lang="ko-KR" altLang="en-US" dirty="0"/>
                <a:t>기본 환경 설정</a:t>
              </a:r>
              <a:endParaRPr lang="en-US" altLang="ko-KR" dirty="0"/>
            </a:p>
            <a:p>
              <a:r>
                <a:rPr lang="en-US" altLang="ko-KR" spc="0" dirty="0"/>
                <a:t>ID</a:t>
              </a:r>
              <a:r>
                <a:rPr lang="en-US" altLang="ko-KR" dirty="0"/>
                <a:t>E </a:t>
              </a:r>
              <a:r>
                <a:rPr lang="ko-KR" altLang="en-US" dirty="0"/>
                <a:t>사용법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027105" y="3739335"/>
              <a:ext cx="265002" cy="265002"/>
              <a:chOff x="6429375" y="609600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25" name="타원 24"/>
              <p:cNvSpPr/>
              <p:nvPr/>
            </p:nvSpPr>
            <p:spPr>
              <a:xfrm>
                <a:off x="6429375" y="609600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648450" y="828675"/>
                <a:ext cx="1047750" cy="1047750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858000" y="1038225"/>
                <a:ext cx="628650" cy="628650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027105" y="3082186"/>
              <a:ext cx="265002" cy="265002"/>
              <a:chOff x="6429375" y="609600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40" name="타원 39"/>
              <p:cNvSpPr/>
              <p:nvPr/>
            </p:nvSpPr>
            <p:spPr>
              <a:xfrm>
                <a:off x="6429375" y="609600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648450" y="828675"/>
                <a:ext cx="1047750" cy="1047750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6858000" y="1038225"/>
                <a:ext cx="628650" cy="628650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027105" y="4418345"/>
              <a:ext cx="265002" cy="265002"/>
              <a:chOff x="6429375" y="609600"/>
              <a:chExt cx="1485900" cy="1485900"/>
            </a:xfrm>
            <a:solidFill>
              <a:schemeClr val="bg1">
                <a:alpha val="17000"/>
              </a:schemeClr>
            </a:solidFill>
          </p:grpSpPr>
          <p:sp>
            <p:nvSpPr>
              <p:cNvPr id="19" name="타원 18"/>
              <p:cNvSpPr/>
              <p:nvPr/>
            </p:nvSpPr>
            <p:spPr>
              <a:xfrm>
                <a:off x="6429375" y="609600"/>
                <a:ext cx="1485900" cy="1485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6648450" y="828675"/>
                <a:ext cx="1047750" cy="1047750"/>
              </a:xfrm>
              <a:prstGeom prst="ellipse">
                <a:avLst/>
              </a:prstGeom>
              <a:noFill/>
              <a:ln w="15875">
                <a:solidFill>
                  <a:schemeClr val="bg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6858000" y="1038225"/>
                <a:ext cx="628650" cy="628650"/>
              </a:xfrm>
              <a:prstGeom prst="ellipse">
                <a:avLst/>
              </a:prstGeom>
              <a:noFill/>
              <a:ln w="22225">
                <a:solidFill>
                  <a:schemeClr val="bg1">
                    <a:alpha val="3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08287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0.07109 0.00024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963" y="450562"/>
            <a:ext cx="663643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얼마만에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매장 방문인지 코드 설계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6763" y="1459019"/>
            <a:ext cx="3128502" cy="1812819"/>
            <a:chOff x="766763" y="1459019"/>
            <a:chExt cx="3128502" cy="1812819"/>
          </a:xfrm>
        </p:grpSpPr>
        <p:pic>
          <p:nvPicPr>
            <p:cNvPr id="9" name="그림 8" descr="테이블이(가) 표시된 사진&#10;&#10;자동 생성된 설명">
              <a:extLst>
                <a:ext uri="{FF2B5EF4-FFF2-40B4-BE49-F238E27FC236}">
                  <a16:creationId xmlns:a16="http://schemas.microsoft.com/office/drawing/2014/main" id="{8E2F9E02-5E4F-4C33-AB97-E1E1A545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763" y="1840262"/>
              <a:ext cx="3128502" cy="143157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79693" y="1459019"/>
              <a:ext cx="2588850" cy="2616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ko-KR" altLang="en-US" sz="1700" spc="-200" dirty="0"/>
                <a:t>세종사이버대</a:t>
              </a:r>
              <a:r>
                <a:rPr lang="en-US" altLang="ko-KR" sz="1700" spc="-200" dirty="0"/>
                <a:t>_5</a:t>
              </a:r>
              <a:r>
                <a:rPr lang="ko-KR" altLang="en-US" sz="1700" spc="-200" dirty="0"/>
                <a:t>주차</a:t>
              </a:r>
              <a:r>
                <a:rPr lang="en-US" altLang="ko-KR" sz="1700" spc="-200" dirty="0"/>
                <a:t>_</a:t>
              </a:r>
              <a:r>
                <a:rPr lang="ko-KR" altLang="en-US" sz="1700" spc="-200" dirty="0" err="1"/>
                <a:t>샘플파일</a:t>
              </a:r>
              <a:endParaRPr lang="ko-KR" altLang="en-US" sz="1700" spc="-2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134630" y="1459019"/>
            <a:ext cx="7257216" cy="4871931"/>
            <a:chOff x="4134630" y="1459019"/>
            <a:chExt cx="7257216" cy="4871931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F8F2D9-C1DC-477D-9494-88B39E4CC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630" y="1840262"/>
              <a:ext cx="7257216" cy="44906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134630" y="1459019"/>
              <a:ext cx="1221488" cy="2616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ko-KR" altLang="en-US" sz="1700" spc="-200" dirty="0"/>
                <a:t>최종 완성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7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963" y="450562"/>
            <a:ext cx="663643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얼마만에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매장 방문인지 코드 설계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14466" y="1485785"/>
            <a:ext cx="2931479" cy="369332"/>
            <a:chOff x="814466" y="1485785"/>
            <a:chExt cx="293147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258084" y="1485785"/>
              <a:ext cx="24878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파이썬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코드와 매칭 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66" y="1496206"/>
              <a:ext cx="328457" cy="313259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1258084" y="1978026"/>
            <a:ext cx="5776902" cy="1010836"/>
            <a:chOff x="1258084" y="1978026"/>
            <a:chExt cx="5776902" cy="1010836"/>
          </a:xfrm>
        </p:grpSpPr>
        <p:sp>
          <p:nvSpPr>
            <p:cNvPr id="14" name="TextBox 13"/>
            <p:cNvSpPr txBox="1"/>
            <p:nvPr/>
          </p:nvSpPr>
          <p:spPr>
            <a:xfrm>
              <a:off x="1258084" y="1978026"/>
              <a:ext cx="577690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ko-KR" altLang="en-US" sz="1800" dirty="0" err="1"/>
                <a:t>파이썬에서</a:t>
              </a:r>
              <a:r>
                <a:rPr lang="ko-KR" altLang="en-US" sz="1800" dirty="0"/>
                <a:t> 엑셀을 다루기 위해 </a:t>
              </a:r>
              <a:r>
                <a:rPr lang="en-US" altLang="ko-KR" sz="1800" spc="0" dirty="0"/>
                <a:t>panda</a:t>
              </a:r>
              <a:r>
                <a:rPr lang="en-US" altLang="ko-KR" sz="1800" dirty="0"/>
                <a:t>s </a:t>
              </a:r>
              <a:r>
                <a:rPr lang="ko-KR" altLang="en-US" sz="1800" dirty="0"/>
                <a:t>패키지를 설치 및 로딩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0484" y="2406651"/>
              <a:ext cx="4839082" cy="5822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pPr marL="0" indent="0">
                <a:buNone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외부 패키지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설치 여부에 따라 </a:t>
              </a:r>
              <a:r>
                <a:rPr lang="en-US" altLang="ko-KR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pip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필요</a:t>
              </a:r>
            </a:p>
            <a:p>
              <a:pPr marL="0" indent="0">
                <a:buNone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내장 패키지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파이썬에서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날짜 연산을 위해 </a:t>
              </a:r>
              <a:r>
                <a:rPr lang="en-US" altLang="ko-KR" spc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datetim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로딩 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66763" y="3561672"/>
            <a:ext cx="5143972" cy="865053"/>
            <a:chOff x="766763" y="3561672"/>
            <a:chExt cx="5143972" cy="86505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870735" y="3561672"/>
              <a:ext cx="5040000" cy="46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spc="-10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66763" y="3561672"/>
              <a:ext cx="466344" cy="466344"/>
              <a:chOff x="6418390" y="2596896"/>
              <a:chExt cx="466344" cy="466344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18390" y="2596896"/>
                <a:ext cx="466344" cy="466344"/>
              </a:xfrm>
              <a:prstGeom prst="ellipse">
                <a:avLst/>
              </a:prstGeom>
              <a:pattFill prst="dkUpDiag">
                <a:fgClr>
                  <a:srgbClr val="0050AB"/>
                </a:fgClr>
                <a:bgClr>
                  <a:srgbClr val="0068DA"/>
                </a:bgClr>
              </a:pattFill>
              <a:ln w="31750">
                <a:solidFill>
                  <a:schemeClr val="tx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카페24 아네모네" pitchFamily="2" charset="-127"/>
                  <a:ea typeface="카페24 아네모네" pitchFamily="2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23322" y="2716102"/>
                <a:ext cx="2340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spcBef>
                    <a:spcPts val="1000"/>
                  </a:spcBef>
                  <a:defRPr sz="20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defRPr>
                </a:lvl1pPr>
              </a:lstStyle>
              <a:p>
                <a:r>
                  <a:rPr lang="en-US" altLang="ko-KR" sz="1600" dirty="0">
                    <a:solidFill>
                      <a:schemeClr val="bg1"/>
                    </a:solidFill>
                    <a:latin typeface="카페24 아네모네" pitchFamily="2" charset="-127"/>
                    <a:ea typeface="카페24 아네모네" pitchFamily="2" charset="-127"/>
                  </a:rPr>
                  <a:t>01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10484" y="3641784"/>
              <a:ext cx="46807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코랩</a:t>
              </a:r>
              <a:endPara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8084" y="4149726"/>
              <a:ext cx="35663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ko-KR" altLang="en-US" sz="1800" dirty="0"/>
                <a:t>세종사이버대</a:t>
              </a:r>
              <a:r>
                <a:rPr lang="en-US" altLang="ko-KR" sz="1800" dirty="0"/>
                <a:t>_5</a:t>
              </a:r>
              <a:r>
                <a:rPr lang="ko-KR" altLang="en-US" sz="1800" dirty="0"/>
                <a:t>주차</a:t>
              </a:r>
              <a:r>
                <a:rPr lang="en-US" altLang="ko-KR" sz="1800" dirty="0"/>
                <a:t>_</a:t>
              </a:r>
              <a:r>
                <a:rPr lang="ko-KR" altLang="en-US" sz="1800" dirty="0" err="1"/>
                <a:t>샘플파일</a:t>
              </a:r>
              <a:r>
                <a:rPr lang="ko-KR" altLang="en-US" sz="1800" dirty="0"/>
                <a:t> 업로드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02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963" y="450562"/>
            <a:ext cx="663643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얼마만에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매장 방문인지 코드 설계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14466" y="1485785"/>
            <a:ext cx="2931479" cy="369332"/>
            <a:chOff x="814466" y="1485785"/>
            <a:chExt cx="293147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258084" y="1485785"/>
              <a:ext cx="24878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파이썬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코드와 매칭 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66" y="1496206"/>
              <a:ext cx="328457" cy="31325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766763" y="1990047"/>
            <a:ext cx="7757413" cy="1231820"/>
            <a:chOff x="766763" y="3561672"/>
            <a:chExt cx="7757413" cy="123182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870735" y="3561672"/>
              <a:ext cx="5040000" cy="46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spc="-10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66763" y="3561672"/>
              <a:ext cx="466344" cy="466344"/>
              <a:chOff x="6418390" y="2596896"/>
              <a:chExt cx="466344" cy="466344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18390" y="2596896"/>
                <a:ext cx="466344" cy="466344"/>
              </a:xfrm>
              <a:prstGeom prst="ellipse">
                <a:avLst/>
              </a:prstGeom>
              <a:pattFill prst="dkUpDiag">
                <a:fgClr>
                  <a:srgbClr val="0050AB"/>
                </a:fgClr>
                <a:bgClr>
                  <a:srgbClr val="0068DA"/>
                </a:bgClr>
              </a:pattFill>
              <a:ln w="31750">
                <a:solidFill>
                  <a:schemeClr val="tx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카페24 아네모네" pitchFamily="2" charset="-127"/>
                  <a:ea typeface="카페24 아네모네" pitchFamily="2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23322" y="2716102"/>
                <a:ext cx="2660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spcBef>
                    <a:spcPts val="1000"/>
                  </a:spcBef>
                  <a:defRPr sz="20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defRPr>
                </a:lvl1pPr>
              </a:lstStyle>
              <a:p>
                <a:r>
                  <a:rPr lang="en-US" altLang="ko-KR" sz="1600" dirty="0">
                    <a:solidFill>
                      <a:schemeClr val="bg1"/>
                    </a:solidFill>
                    <a:latin typeface="카페24 아네모네" pitchFamily="2" charset="-127"/>
                    <a:ea typeface="카페24 아네모네" pitchFamily="2" charset="-127"/>
                  </a:rPr>
                  <a:t>02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10484" y="3641784"/>
              <a:ext cx="123271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파이썬</a:t>
              </a: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문법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8084" y="4149726"/>
              <a:ext cx="7266092" cy="6437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en-US" altLang="ko-KR" sz="1800" spc="0" dirty="0"/>
                <a:t>input() </a:t>
              </a:r>
              <a:r>
                <a:rPr lang="ko-KR" altLang="en-US" sz="1800" dirty="0"/>
                <a:t>함수로 사용자의 아이디를 입력 받음</a:t>
              </a:r>
            </a:p>
            <a:p>
              <a:r>
                <a:rPr lang="en-US" altLang="ko-KR" sz="1800" spc="0" dirty="0"/>
                <a:t>if</a:t>
              </a:r>
              <a:r>
                <a:rPr lang="en-US" altLang="ko-KR" sz="1800" dirty="0"/>
                <a:t> </a:t>
              </a:r>
              <a:r>
                <a:rPr lang="ko-KR" altLang="en-US" sz="1800" dirty="0" err="1"/>
                <a:t>조건문을</a:t>
              </a:r>
              <a:r>
                <a:rPr lang="ko-KR" altLang="en-US" sz="1800" dirty="0"/>
                <a:t> 통해 사용자의 아이디가 </a:t>
              </a:r>
              <a:r>
                <a:rPr lang="en-US" altLang="ko-KR" sz="1800" dirty="0"/>
                <a:t>'</a:t>
              </a:r>
              <a:r>
                <a:rPr lang="ko-KR" altLang="en-US" sz="1800" dirty="0">
                  <a:solidFill>
                    <a:srgbClr val="0068DA"/>
                  </a:solidFill>
                </a:rPr>
                <a:t>세종사이버대</a:t>
              </a:r>
              <a:r>
                <a:rPr lang="en-US" altLang="ko-KR" sz="1800" dirty="0">
                  <a:solidFill>
                    <a:srgbClr val="0068DA"/>
                  </a:solidFill>
                </a:rPr>
                <a:t>_5</a:t>
              </a:r>
              <a:r>
                <a:rPr lang="ko-KR" altLang="en-US" sz="1800" dirty="0">
                  <a:solidFill>
                    <a:srgbClr val="0068DA"/>
                  </a:solidFill>
                </a:rPr>
                <a:t>주차</a:t>
              </a:r>
              <a:r>
                <a:rPr lang="en-US" altLang="ko-KR" sz="1800" dirty="0">
                  <a:solidFill>
                    <a:srgbClr val="0068DA"/>
                  </a:solidFill>
                </a:rPr>
                <a:t>_</a:t>
              </a:r>
              <a:r>
                <a:rPr lang="ko-KR" altLang="en-US" sz="1800" dirty="0" err="1">
                  <a:solidFill>
                    <a:srgbClr val="0068DA"/>
                  </a:solidFill>
                </a:rPr>
                <a:t>샘플파일</a:t>
              </a:r>
              <a:r>
                <a:rPr lang="en-US" altLang="ko-KR" sz="1800" dirty="0"/>
                <a:t>'</a:t>
              </a:r>
              <a:r>
                <a:rPr lang="ko-KR" altLang="en-US" sz="1800" dirty="0"/>
                <a:t>의 </a:t>
              </a:r>
              <a:r>
                <a:rPr lang="ko-KR" altLang="en-US" sz="1800" dirty="0" err="1"/>
                <a:t>아이디열</a:t>
              </a:r>
              <a:endParaRPr lang="ko-KR" altLang="en-US" sz="18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2524" y="3544888"/>
            <a:ext cx="6331729" cy="1803114"/>
            <a:chOff x="1132524" y="3544888"/>
            <a:chExt cx="6331729" cy="180311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132524" y="3544888"/>
              <a:ext cx="1296000" cy="5074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32524" y="4126983"/>
              <a:ext cx="1296000" cy="507430"/>
            </a:xfrm>
            <a:prstGeom prst="roundRect">
              <a:avLst>
                <a:gd name="adj" fmla="val 50000"/>
              </a:avLst>
            </a:prstGeom>
            <a:solidFill>
              <a:srgbClr val="0068DA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7574" y="3644715"/>
              <a:ext cx="74058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없다면</a:t>
              </a:r>
              <a:endPara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7574" y="4226810"/>
              <a:ext cx="74058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있다면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51049" y="3644715"/>
              <a:ext cx="426559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신규회원 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&gt;</a:t>
              </a: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신규회원가입 페이지로 연결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1049" y="4188710"/>
              <a:ext cx="4913204" cy="11592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700"/>
                </a:spcBef>
              </a:pPr>
              <a:r>
                <a:rPr lang="ko-KR" altLang="en-US" sz="20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웰컴</a:t>
              </a: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메시지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(○○○</a:t>
              </a: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회원님 반갑습니다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),</a:t>
              </a:r>
              <a:b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</a:b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○○○</a:t>
              </a: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은 사용자 아이디에 따른 이름으로 출력</a:t>
              </a:r>
            </a:p>
            <a:p>
              <a:pPr>
                <a:lnSpc>
                  <a:spcPct val="120000"/>
                </a:lnSpc>
                <a:spcBef>
                  <a:spcPts val="700"/>
                </a:spcBef>
              </a:pP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해당 사용자의 최종 </a:t>
              </a:r>
              <a:r>
                <a:rPr lang="ko-KR" altLang="en-US" sz="20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방문일자</a:t>
              </a: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963" y="450562"/>
            <a:ext cx="6636432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얼마만에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매장 방문인지 코드 설계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14466" y="1485785"/>
            <a:ext cx="2931479" cy="369332"/>
            <a:chOff x="814466" y="1485785"/>
            <a:chExt cx="293147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258084" y="1485785"/>
              <a:ext cx="24878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파이썬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코드와 매칭 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66" y="1496206"/>
              <a:ext cx="328457" cy="31325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766763" y="1990047"/>
            <a:ext cx="7174689" cy="865053"/>
            <a:chOff x="766763" y="3561672"/>
            <a:chExt cx="7174689" cy="86505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870735" y="3561672"/>
              <a:ext cx="5040000" cy="46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spc="-10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66763" y="3561672"/>
              <a:ext cx="466344" cy="466344"/>
              <a:chOff x="6418390" y="2596896"/>
              <a:chExt cx="466344" cy="466344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18390" y="2596896"/>
                <a:ext cx="466344" cy="466344"/>
              </a:xfrm>
              <a:prstGeom prst="ellipse">
                <a:avLst/>
              </a:prstGeom>
              <a:pattFill prst="dkUpDiag">
                <a:fgClr>
                  <a:srgbClr val="0050AB"/>
                </a:fgClr>
                <a:bgClr>
                  <a:srgbClr val="0068DA"/>
                </a:bgClr>
              </a:pattFill>
              <a:ln w="31750">
                <a:solidFill>
                  <a:schemeClr val="tx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카페24 아네모네" pitchFamily="2" charset="-127"/>
                  <a:ea typeface="카페24 아네모네" pitchFamily="2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23322" y="2716102"/>
                <a:ext cx="2725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spcBef>
                    <a:spcPts val="1000"/>
                  </a:spcBef>
                  <a:defRPr sz="20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defRPr>
                </a:lvl1pPr>
              </a:lstStyle>
              <a:p>
                <a:r>
                  <a:rPr lang="en-US" altLang="ko-KR" sz="1600" dirty="0">
                    <a:solidFill>
                      <a:schemeClr val="bg1"/>
                    </a:solidFill>
                    <a:latin typeface="카페24 아네모네" pitchFamily="2" charset="-127"/>
                    <a:ea typeface="카페24 아네모네" pitchFamily="2" charset="-127"/>
                  </a:rPr>
                  <a:t>03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10484" y="3641784"/>
              <a:ext cx="165590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panda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 </a:t>
              </a: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패키지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8084" y="4149726"/>
              <a:ext cx="668336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en-US" altLang="ko-KR" sz="1800" spc="0" dirty="0" err="1"/>
                <a:t>read_excel</a:t>
              </a:r>
              <a:r>
                <a:rPr lang="en-US" altLang="ko-KR" sz="1800" spc="0" dirty="0"/>
                <a:t>() </a:t>
              </a:r>
              <a:r>
                <a:rPr lang="ko-KR" altLang="en-US" sz="1800" dirty="0"/>
                <a:t>함수로 ‘</a:t>
              </a:r>
              <a:r>
                <a:rPr lang="ko-KR" altLang="en-US" sz="1800" dirty="0">
                  <a:solidFill>
                    <a:srgbClr val="0068DA"/>
                  </a:solidFill>
                </a:rPr>
                <a:t>세종사이버대</a:t>
              </a:r>
              <a:r>
                <a:rPr lang="en-US" altLang="ko-KR" sz="1800" dirty="0">
                  <a:solidFill>
                    <a:srgbClr val="0068DA"/>
                  </a:solidFill>
                </a:rPr>
                <a:t>_5</a:t>
              </a:r>
              <a:r>
                <a:rPr lang="ko-KR" altLang="en-US" sz="1800" dirty="0">
                  <a:solidFill>
                    <a:srgbClr val="0068DA"/>
                  </a:solidFill>
                </a:rPr>
                <a:t>주차</a:t>
              </a:r>
              <a:r>
                <a:rPr lang="en-US" altLang="ko-KR" sz="1800" dirty="0">
                  <a:solidFill>
                    <a:srgbClr val="0068DA"/>
                  </a:solidFill>
                </a:rPr>
                <a:t>_</a:t>
              </a:r>
              <a:r>
                <a:rPr lang="ko-KR" altLang="en-US" sz="1800" dirty="0" err="1">
                  <a:solidFill>
                    <a:srgbClr val="0068DA"/>
                  </a:solidFill>
                </a:rPr>
                <a:t>샘플파일</a:t>
              </a:r>
              <a:r>
                <a:rPr lang="ko-KR" altLang="en-US" sz="1800" spc="0" dirty="0" err="1"/>
                <a:t>’</a:t>
              </a:r>
              <a:r>
                <a:rPr lang="ko-KR" altLang="en-US" sz="1800" dirty="0" err="1"/>
                <a:t>엑셀</a:t>
              </a:r>
              <a:r>
                <a:rPr lang="ko-KR" altLang="en-US" sz="1800" dirty="0"/>
                <a:t> 파일을 로딩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6763" y="3357563"/>
            <a:ext cx="6493990" cy="1508819"/>
            <a:chOff x="766763" y="3561672"/>
            <a:chExt cx="6493990" cy="150881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70735" y="3561672"/>
              <a:ext cx="5040000" cy="46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spc="-10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66763" y="3561672"/>
              <a:ext cx="466344" cy="466344"/>
              <a:chOff x="6418390" y="2596896"/>
              <a:chExt cx="466344" cy="46634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6418390" y="2596896"/>
                <a:ext cx="466344" cy="466344"/>
              </a:xfrm>
              <a:prstGeom prst="ellipse">
                <a:avLst/>
              </a:prstGeom>
              <a:pattFill prst="dkUpDiag">
                <a:fgClr>
                  <a:srgbClr val="0050AB"/>
                </a:fgClr>
                <a:bgClr>
                  <a:srgbClr val="0068DA"/>
                </a:bgClr>
              </a:pattFill>
              <a:ln w="31750">
                <a:solidFill>
                  <a:schemeClr val="tx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카페24 아네모네" pitchFamily="2" charset="-127"/>
                  <a:ea typeface="카페24 아네모네" pitchFamily="2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23322" y="2716102"/>
                <a:ext cx="2853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spcBef>
                    <a:spcPts val="1000"/>
                  </a:spcBef>
                  <a:defRPr sz="20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defRPr>
                </a:lvl1pPr>
              </a:lstStyle>
              <a:p>
                <a:r>
                  <a:rPr lang="en-US" altLang="ko-KR" sz="1600" dirty="0">
                    <a:solidFill>
                      <a:schemeClr val="bg1"/>
                    </a:solidFill>
                    <a:latin typeface="카페24 아네모네" pitchFamily="2" charset="-127"/>
                    <a:ea typeface="카페24 아네모네" pitchFamily="2" charset="-127"/>
                  </a:rPr>
                  <a:t>04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410484" y="3641784"/>
              <a:ext cx="18859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datetime</a:t>
              </a:r>
              <a:r>
                <a:rPr lang="en-US" altLang="ko-KR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</a:t>
              </a:r>
              <a:r>
                <a:rPr lang="ko-KR" altLang="en-US" sz="2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패키지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58084" y="4149726"/>
              <a:ext cx="6002669" cy="9207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144000" indent="-144000">
                <a:spcBef>
                  <a:spcPts val="700"/>
                </a:spcBef>
                <a:buFont typeface="Arial" panose="020B0604020202020204" pitchFamily="34" charset="0"/>
                <a:buChar char="•"/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defRPr>
              </a:lvl1pPr>
            </a:lstStyle>
            <a:p>
              <a:r>
                <a:rPr lang="ko-KR" altLang="en-US" sz="1800" dirty="0"/>
                <a:t>최종 방문일자에서 </a:t>
              </a:r>
              <a:r>
                <a:rPr lang="en-US" altLang="ko-KR" sz="1800" spc="0" dirty="0" err="1"/>
                <a:t>timedelta</a:t>
              </a:r>
              <a:r>
                <a:rPr lang="en-US" altLang="ko-KR" sz="1800" spc="0" dirty="0"/>
                <a:t>(days = 90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을 통해</a:t>
              </a:r>
              <a:br>
                <a:rPr lang="en-US" altLang="ko-KR" sz="1800" dirty="0"/>
              </a:br>
              <a:r>
                <a:rPr lang="ko-KR" altLang="en-US" sz="1800" dirty="0"/>
                <a:t>최종 방문일자에서 이후 </a:t>
              </a:r>
              <a:r>
                <a:rPr lang="en-US" altLang="ko-KR" sz="1800" spc="0" dirty="0"/>
                <a:t>90</a:t>
              </a:r>
              <a:r>
                <a:rPr lang="ko-KR" altLang="en-US" sz="1800" dirty="0"/>
                <a:t>일까지 쿠폰 </a:t>
              </a:r>
              <a:r>
                <a:rPr lang="ko-KR" altLang="en-US" sz="1800" dirty="0" err="1"/>
                <a:t>사용일자</a:t>
              </a:r>
              <a:r>
                <a:rPr lang="ko-KR" altLang="en-US" sz="1800" dirty="0"/>
                <a:t> 추출</a:t>
              </a:r>
            </a:p>
            <a:p>
              <a:r>
                <a:rPr lang="ko-KR" altLang="en-US" sz="1800" dirty="0"/>
                <a:t>관리자 또는 사용자가 볼 수 있도록 </a:t>
              </a:r>
              <a:r>
                <a:rPr lang="en-US" altLang="ko-KR" sz="1800" spc="0" dirty="0"/>
                <a:t>print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구문으로 최종 결과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1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-0.05534 1.11022E-16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34963" y="5033726"/>
            <a:ext cx="11522075" cy="1824273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963" y="450562"/>
            <a:ext cx="1274388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정의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2765982" cy="369332"/>
            <a:chOff x="766764" y="1485785"/>
            <a:chExt cx="2765982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22746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코랩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(</a:t>
              </a:r>
              <a:r>
                <a:rPr lang="en-US" altLang="ko-KR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Colab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)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이란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?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6763" y="2136612"/>
            <a:ext cx="4221989" cy="3365107"/>
            <a:chOff x="766763" y="2136612"/>
            <a:chExt cx="4221989" cy="336510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63" y="2136612"/>
              <a:ext cx="4221989" cy="3365107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1563614" y="2633126"/>
              <a:ext cx="2628287" cy="1438164"/>
              <a:chOff x="1563614" y="2461119"/>
              <a:chExt cx="2628287" cy="1438164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563614" y="2461119"/>
                <a:ext cx="2628287" cy="99857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853326" y="3591506"/>
                <a:ext cx="204886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dist">
                  <a:spcBef>
                    <a:spcPts val="6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Google </a:t>
                </a:r>
                <a:r>
                  <a:rPr lang="en-US" altLang="ko-KR" sz="20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Colab</a:t>
                </a:r>
                <a:endPara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5342218" y="2569758"/>
            <a:ext cx="4307589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180000" indent="-18000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ko-KR" altLang="en-US" sz="1800" spc="-200" dirty="0"/>
              <a:t>구글에서 제공하는 웹 사이트 기반 개발 도구</a:t>
            </a:r>
          </a:p>
          <a:p>
            <a:pPr marL="180000" indent="-18000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ko-KR" altLang="en-US" sz="1800" spc="-200" dirty="0"/>
              <a:t>구글 슈퍼 컴퓨터를 시간 단위로 임대하여 사용</a:t>
            </a:r>
            <a:br>
              <a:rPr lang="ko-KR" altLang="en-US" sz="1800" spc="-200" dirty="0"/>
            </a:br>
            <a:r>
              <a:rPr lang="en-US" altLang="ko-KR" sz="1800" spc="-200" dirty="0"/>
              <a:t>(</a:t>
            </a:r>
            <a:r>
              <a:rPr lang="ko-KR" altLang="en-US" sz="1800" spc="-200" dirty="0"/>
              <a:t>로컬 컴퓨터 사양 극복</a:t>
            </a:r>
            <a:r>
              <a:rPr lang="en-US" altLang="ko-KR" sz="1800" spc="-200" dirty="0"/>
              <a:t>)</a:t>
            </a:r>
          </a:p>
          <a:p>
            <a:pPr marL="180000" indent="-18000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ko-KR" altLang="en-US" sz="1800" spc="-200" dirty="0"/>
              <a:t>구글 </a:t>
            </a:r>
            <a:r>
              <a:rPr lang="ko-KR" altLang="en-US" sz="1800" spc="-200" dirty="0" err="1"/>
              <a:t>머신러닝</a:t>
            </a:r>
            <a:r>
              <a:rPr lang="en-US" altLang="ko-KR" sz="1800" spc="-200" dirty="0"/>
              <a:t>(</a:t>
            </a:r>
            <a:r>
              <a:rPr lang="ko-KR" altLang="en-US" sz="1800" spc="-200" dirty="0" err="1"/>
              <a:t>텐서플로</a:t>
            </a:r>
            <a:r>
              <a:rPr lang="en-US" altLang="ko-KR" sz="1800" spc="-200" dirty="0"/>
              <a:t>)</a:t>
            </a:r>
            <a:r>
              <a:rPr lang="ko-KR" altLang="en-US" sz="1800" spc="-200" dirty="0"/>
              <a:t>을 경험해 보기 위해 </a:t>
            </a:r>
            <a:br>
              <a:rPr lang="ko-KR" altLang="en-US" sz="1800" spc="-200" dirty="0"/>
            </a:br>
            <a:r>
              <a:rPr lang="ko-KR" altLang="en-US" sz="1800" spc="-200" dirty="0"/>
              <a:t>현재는 무료</a:t>
            </a:r>
            <a:r>
              <a:rPr lang="en-US" altLang="ko-KR" sz="1800" spc="-200" dirty="0"/>
              <a:t>/</a:t>
            </a:r>
            <a:r>
              <a:rPr lang="ko-KR" altLang="en-US" sz="1800" spc="-200" dirty="0"/>
              <a:t>유로로 운영 중</a:t>
            </a:r>
          </a:p>
        </p:txBody>
      </p:sp>
    </p:spTree>
    <p:extLst>
      <p:ext uri="{BB962C8B-B14F-4D97-AF65-F5344CB8AC3E}">
        <p14:creationId xmlns:p14="http://schemas.microsoft.com/office/powerpoint/2010/main" val="23197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0.07014 " pathEditMode="relative" rAng="0" ptsTypes="AA">
                                      <p:cBhvr>
                                        <p:cTn id="15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3215624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기본 환경 설정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1696778" cy="369332"/>
            <a:chOff x="766764" y="1485785"/>
            <a:chExt cx="1696778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120545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목차 닫기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6DCCB7B-DAC0-482E-A1FB-AA069B76E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6" y="2018622"/>
            <a:ext cx="6313047" cy="48393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1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0.07014 " pathEditMode="relative" rAng="0" ptsTypes="AA">
                                      <p:cBhvr>
                                        <p:cTn id="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3215624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기본 환경 설정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2055851" cy="369332"/>
            <a:chOff x="766764" y="1485785"/>
            <a:chExt cx="2055851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156453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새 노트 생성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5FF7F7B-AF38-4A58-975B-236AAD080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6" y="2018622"/>
            <a:ext cx="5435391" cy="483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151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0.07014 " pathEditMode="relative" rAng="0" ptsTypes="AA">
                                      <p:cBhvr>
                                        <p:cTn id="1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3215624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기본 환경 설정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2055851" cy="369332"/>
            <a:chOff x="766764" y="1485785"/>
            <a:chExt cx="2055851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156453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새 노트 완성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2439C07-9028-418C-ACB7-244A97A88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6" y="2018622"/>
            <a:ext cx="8750322" cy="19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26452" y="4197168"/>
            <a:ext cx="7648953" cy="6437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144000" indent="-1440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800" spc="-200" dirty="0"/>
              <a:t>파일 </a:t>
            </a:r>
            <a:r>
              <a:rPr lang="en-US" altLang="ko-KR" sz="1800" spc="-200" dirty="0"/>
              <a:t>- </a:t>
            </a:r>
            <a:r>
              <a:rPr lang="ko-KR" altLang="en-US" sz="1800" spc="-200" dirty="0"/>
              <a:t>새 노트 선택 시 </a:t>
            </a:r>
            <a:r>
              <a:rPr lang="en-US" altLang="ko-KR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Untitled1.ipynb</a:t>
            </a:r>
            <a:r>
              <a:rPr lang="en-US" altLang="ko-KR" sz="1800" spc="0" dirty="0"/>
              <a:t> </a:t>
            </a:r>
            <a:r>
              <a:rPr lang="ko-KR" altLang="en-US" sz="1800" spc="-200" dirty="0"/>
              <a:t>파일명 생성</a:t>
            </a:r>
          </a:p>
          <a:p>
            <a:pPr marL="144000" indent="-1440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800" spc="-200" dirty="0"/>
              <a:t>신규 파일 생성 시마다 </a:t>
            </a:r>
            <a:r>
              <a:rPr lang="en-US" altLang="ko-KR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Untitled+</a:t>
            </a:r>
            <a:r>
              <a:rPr lang="ko-KR" altLang="en-US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숫자</a:t>
            </a:r>
            <a:r>
              <a:rPr lang="en-US" altLang="ko-KR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r>
              <a:rPr lang="en-US" altLang="ko-KR" sz="1800" spc="0" dirty="0" err="1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ipynb</a:t>
            </a:r>
            <a:r>
              <a:rPr lang="en-US" altLang="ko-KR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800" spc="-200" dirty="0"/>
              <a:t>기존 파일명과 겹치지 않게 숫자 증가</a:t>
            </a:r>
          </a:p>
        </p:txBody>
      </p:sp>
    </p:spTree>
    <p:extLst>
      <p:ext uri="{BB962C8B-B14F-4D97-AF65-F5344CB8AC3E}">
        <p14:creationId xmlns:p14="http://schemas.microsoft.com/office/powerpoint/2010/main" val="246288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0.07014 " pathEditMode="relative" rAng="0" ptsTypes="AA">
                                      <p:cBhvr>
                                        <p:cTn id="1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63" y="450562"/>
            <a:ext cx="3215624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기본 환경 설정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2979181" cy="369332"/>
            <a:chOff x="766764" y="1485785"/>
            <a:chExt cx="2979181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24878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새 노트 파일명 변경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B79DF72-E751-41F7-8CA5-AF7A15D2B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775816" y="2018622"/>
            <a:ext cx="8751600" cy="937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26452" y="4197168"/>
            <a:ext cx="84392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144000" indent="-1440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Untitled1.ipynb</a:t>
            </a:r>
            <a:r>
              <a:rPr lang="en-US" altLang="ko-KR" sz="1800" spc="-200" dirty="0"/>
              <a:t> </a:t>
            </a:r>
            <a:r>
              <a:rPr lang="ko-KR" altLang="en-US" sz="1800" spc="-200" dirty="0"/>
              <a:t>클릭하여 수정 상태가 되면</a:t>
            </a:r>
            <a:r>
              <a:rPr lang="en-US" altLang="ko-KR" sz="1800" spc="-200" dirty="0"/>
              <a:t>, </a:t>
            </a:r>
            <a:r>
              <a:rPr lang="ko-KR" altLang="en-US" sz="1800" spc="-200" dirty="0"/>
              <a:t>세종사이버대</a:t>
            </a:r>
            <a:r>
              <a:rPr lang="en-US" altLang="ko-KR" sz="1800" spc="-200" dirty="0"/>
              <a:t>_5</a:t>
            </a:r>
            <a:r>
              <a:rPr lang="ko-KR" altLang="en-US" sz="1800" spc="-200" dirty="0"/>
              <a:t>주차 실전 코드로 파일명 변경</a:t>
            </a:r>
          </a:p>
        </p:txBody>
      </p:sp>
    </p:spTree>
    <p:extLst>
      <p:ext uri="{BB962C8B-B14F-4D97-AF65-F5344CB8AC3E}">
        <p14:creationId xmlns:p14="http://schemas.microsoft.com/office/powerpoint/2010/main" val="34224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0.07014 " pathEditMode="relative" rAng="0" ptsTypes="AA">
                                      <p:cBhvr>
                                        <p:cTn id="12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F5B1A79-7F37-42AE-81B3-2D1B3DAF0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9"/>
          <a:stretch/>
        </p:blipFill>
        <p:spPr>
          <a:xfrm>
            <a:off x="775816" y="2018622"/>
            <a:ext cx="8751600" cy="190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4963" y="450562"/>
            <a:ext cx="2236190" cy="56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DF13F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3. </a:t>
            </a:r>
            <a:r>
              <a:rPr lang="en-US" altLang="ko-KR" sz="3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IDE</a:t>
            </a:r>
            <a:r>
              <a:rPr lang="en-US" altLang="ko-KR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ko-KR" altLang="en-US" sz="3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26000"/>
                    </a:prstClr>
                  </a:outerShdw>
                </a:effectLst>
                <a:latin typeface="카페24 아네모네" pitchFamily="2" charset="-127"/>
                <a:ea typeface="카페24 아네모네" pitchFamily="2" charset="-127"/>
              </a:rPr>
              <a:t>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66764" y="1485785"/>
            <a:ext cx="3585116" cy="369332"/>
            <a:chOff x="766764" y="1485785"/>
            <a:chExt cx="3585116" cy="369332"/>
          </a:xfrm>
        </p:grpSpPr>
        <p:pic>
          <p:nvPicPr>
            <p:cNvPr id="5" name="Picture 2" descr="Welcome To Colaboratory - Colaborator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2" t="24551" r="6282" b="24551"/>
            <a:stretch/>
          </p:blipFill>
          <p:spPr bwMode="auto">
            <a:xfrm>
              <a:off x="766764" y="1527738"/>
              <a:ext cx="413284" cy="24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58084" y="1485785"/>
              <a:ext cx="309379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텍스트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(</a:t>
              </a:r>
              <a:r>
                <a:rPr lang="ko-KR" altLang="en-US" sz="2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마크다운</a:t>
              </a:r>
              <a:r>
                <a:rPr lang="en-US" altLang="ko-KR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) </a:t>
              </a:r>
              <a:r>
                <a:rPr lang="ko-KR" altLang="en-US" sz="2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사용법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6452" y="4197168"/>
            <a:ext cx="8312853" cy="6437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144000" indent="-1440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800" spc="-200" dirty="0"/>
              <a:t>텍스트를 클릭하여 마크 다운 모드가 되면  </a:t>
            </a:r>
            <a:r>
              <a:rPr lang="en-US" altLang="ko-KR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### ** 1. </a:t>
            </a:r>
            <a:r>
              <a:rPr lang="ko-KR" altLang="en-US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열 체크 </a:t>
            </a:r>
            <a:r>
              <a:rPr lang="ko-KR" altLang="en-US" sz="1800" spc="0" dirty="0" err="1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실전코드</a:t>
            </a:r>
            <a:r>
              <a:rPr lang="ko-KR" altLang="en-US" sz="1800" spc="0" dirty="0">
                <a:solidFill>
                  <a:srgbClr val="1877F2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** </a:t>
            </a:r>
            <a:r>
              <a:rPr lang="ko-KR" altLang="en-US" sz="1800" spc="-200" dirty="0"/>
              <a:t>입력 </a:t>
            </a:r>
          </a:p>
          <a:p>
            <a:pPr marL="144000" indent="-1440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800" spc="0" dirty="0"/>
              <a:t>Shift + Enter </a:t>
            </a:r>
            <a:r>
              <a:rPr lang="ko-KR" altLang="en-US" sz="1800" spc="-2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6765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07014 " pathEditMode="relative" rAng="0" ptsTypes="AA">
                                      <p:cBhvr>
                                        <p:cTn id="1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1484</Words>
  <Application>Microsoft Office PowerPoint</Application>
  <PresentationFormat>와이드스크린</PresentationFormat>
  <Paragraphs>255</Paragraphs>
  <Slides>33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에스코어 드림 4 Regular</vt:lpstr>
      <vt:lpstr>에스코어 드림 5 Medium</vt:lpstr>
      <vt:lpstr>에스코어 드림 6 Bold</vt:lpstr>
      <vt:lpstr>카페24 아네모네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DongWook Shin</dc:creator>
  <cp:lastModifiedBy>센세 카미</cp:lastModifiedBy>
  <cp:revision>280</cp:revision>
  <dcterms:created xsi:type="dcterms:W3CDTF">2021-07-14T04:40:31Z</dcterms:created>
  <dcterms:modified xsi:type="dcterms:W3CDTF">2021-09-22T14:55:00Z</dcterms:modified>
</cp:coreProperties>
</file>