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1" r:id="rId4"/>
    <p:sldMasterId id="2147483654" r:id="rId5"/>
  </p:sldMasterIdLst>
  <p:notesMasterIdLst>
    <p:notesMasterId r:id="rId29"/>
  </p:notesMasterIdLst>
  <p:handoutMasterIdLst>
    <p:handoutMasterId r:id="rId30"/>
  </p:handoutMasterIdLst>
  <p:sldIdLst>
    <p:sldId id="338" r:id="rId6"/>
    <p:sldId id="372" r:id="rId7"/>
    <p:sldId id="494" r:id="rId8"/>
    <p:sldId id="449" r:id="rId9"/>
    <p:sldId id="526" r:id="rId10"/>
    <p:sldId id="498" r:id="rId11"/>
    <p:sldId id="530" r:id="rId12"/>
    <p:sldId id="547" r:id="rId13"/>
    <p:sldId id="548" r:id="rId14"/>
    <p:sldId id="532" r:id="rId15"/>
    <p:sldId id="542" r:id="rId16"/>
    <p:sldId id="534" r:id="rId17"/>
    <p:sldId id="536" r:id="rId18"/>
    <p:sldId id="538" r:id="rId19"/>
    <p:sldId id="539" r:id="rId20"/>
    <p:sldId id="514" r:id="rId21"/>
    <p:sldId id="550" r:id="rId22"/>
    <p:sldId id="549" r:id="rId23"/>
    <p:sldId id="495" r:id="rId24"/>
    <p:sldId id="497" r:id="rId25"/>
    <p:sldId id="551" r:id="rId26"/>
    <p:sldId id="503" r:id="rId27"/>
    <p:sldId id="504" r:id="rId28"/>
  </p:sldIdLst>
  <p:sldSz cx="9144000" cy="6858000" type="screen4x3"/>
  <p:notesSz cx="9939338" cy="6807200"/>
  <p:custDataLst>
    <p:tags r:id="rId3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428" y="72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41F0257-D4C1-4326-9E82-39FD118DFF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1A11B29-C449-4ED0-875D-903E4926BA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C9DC0A52-92B9-43F9-B381-D68180D2C3E1}" type="datetimeFigureOut">
              <a:rPr lang="en-US" altLang="en-US"/>
              <a:pPr>
                <a:defRPr/>
              </a:pPr>
              <a:t>6/4/2019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D58078-E18C-4170-BB15-F5262C8F0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5B2E91-FD3E-486E-B6D1-06B2EA8A5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592E5FAE-D9F2-4253-A505-43615FA02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3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250C6D0-7BD5-41CE-86E0-C83F17240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7D0C39-618E-485C-9727-6293879894F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8A607E70-B8A5-4791-AD54-DDCAE5C64183}" type="datetimeFigureOut">
              <a:rPr lang="en-US" altLang="en-US"/>
              <a:pPr>
                <a:defRPr/>
              </a:pPr>
              <a:t>6/4/2019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1FDFC11C-9ECD-4196-8106-AEE8116684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CD54ECD9-5E0F-4C18-B59D-09F6C6AA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1ED286-0FCD-40D2-AE4B-BDE79DE6BD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DFF9B1-3DCA-49C2-BD2F-A9E6C70CF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6083DC58-6B85-481A-B999-9B626A27E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15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275C2E4F-86B1-4298-8081-179EFF4BCD2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710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4253A28D-4C2C-4650-806A-5DBABCAC1BB9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1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917799CA-3147-46E3-B900-D011A8CDBBB2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11C1D30-90F9-4078-9524-A759DAC38DE4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1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5AB14E9-CA8B-4FAA-BB78-4488AD72BDBD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4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9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9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466C1895-3EF8-4871-8313-4A004A850136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5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2091B3C2-CA03-45FB-B841-7C2668B6964F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55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90D5ADB-F150-4F89-BB83-C4C6FF92717A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6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797138E-1C86-45D4-929B-32BFAC088E1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2737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C1FC641A-66CA-4554-AA9C-F96875422403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5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9DAC3197-4583-4CA6-B58F-02B6632FF3D8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6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DDA89E8-D24F-49EF-9E76-B0FC39B5384C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1232896-B3CC-4A53-9DE4-2163875BE608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9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3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0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333C7E8-AF36-4D1D-8662-48BC8D379730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6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CBA553F6-5BFD-40FB-ACAC-1AF3EA1165AE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6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s://api.jquery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lithan.net/Singapore/SG0319A10L/Singapore/SG0319A10L/m2proj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ojects.lithan.net/Singapore/SG0319A10L/Singapore/SG0319A10L/m2proj/#registration" TargetMode="External"/><Relationship Id="rId5" Type="http://schemas.openxmlformats.org/officeDocument/2006/relationships/hyperlink" Target="http://projects.lithan.net/Singapore/SG0319A10L/Singapore/SG0319A10L/m2proj/#HTML" TargetMode="External"/><Relationship Id="rId4" Type="http://schemas.openxmlformats.org/officeDocument/2006/relationships/hyperlink" Target="http://projects.lithan.net/Singapore/SG0319A10L/Singapore/SG0319A10L/m2proj/#course-list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F8C4D659-D2DE-4C58-AB4B-A520621188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dirty="0"/>
              <a:t>Development of website for a Training Organization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FD8EF29-9665-4851-AC0A-DE53C2ECA400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</a:t>
            </a:r>
            <a:r>
              <a:rPr lang="en-US" altLang="en-US" sz="1400" b="1" dirty="0" smtClean="0">
                <a:latin typeface="+mn-lt"/>
              </a:rPr>
              <a:t>: 4/6/2019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FF56BE0-D84B-4277-AAA9-969C2A0B0900}"/>
              </a:ext>
            </a:extLst>
          </p:cNvPr>
          <p:cNvSpPr txBox="1">
            <a:spLocks/>
          </p:cNvSpPr>
          <p:nvPr/>
        </p:nvSpPr>
        <p:spPr bwMode="auto">
          <a:xfrm>
            <a:off x="-17463" y="3933825"/>
            <a:ext cx="7345363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Module: </a:t>
            </a:r>
            <a:r>
              <a:rPr lang="en-US" altLang="en-US" sz="1400" dirty="0">
                <a:latin typeface="+mn-lt"/>
              </a:rPr>
              <a:t> Front End Web Development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dirty="0">
                <a:latin typeface="+mn-lt"/>
              </a:rPr>
              <a:t>Course: NICF - Front End Web Development</a:t>
            </a:r>
            <a:endParaRPr lang="en-SG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SG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AE8E0AC-964A-4398-88BC-E6C22C3B9853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</a:t>
            </a:r>
            <a:r>
              <a:rPr lang="en-US" altLang="en-US" sz="1400" b="1" dirty="0" smtClean="0">
                <a:latin typeface="+mn-lt"/>
              </a:rPr>
              <a:t>Daniel </a:t>
            </a:r>
            <a:r>
              <a:rPr lang="en-US" altLang="en-US" sz="1400" b="1" dirty="0" err="1" smtClean="0">
                <a:latin typeface="+mn-lt"/>
              </a:rPr>
              <a:t>Seah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</a:t>
            </a:r>
            <a:r>
              <a:rPr lang="en-US" altLang="en-US" sz="1400" b="1">
                <a:latin typeface="+mn-lt"/>
              </a:rPr>
              <a:t>	</a:t>
            </a:r>
            <a:r>
              <a:rPr lang="en-US" altLang="en-US" sz="1400" b="1" smtClean="0">
                <a:latin typeface="+mn-lt"/>
              </a:rPr>
              <a:t>: 4/6/2019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5. Menus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Menus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5" y="1712188"/>
            <a:ext cx="8030072" cy="451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6. Business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37" y="1351519"/>
            <a:ext cx="2804287" cy="523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8. HTML Catalog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HTMLs to be </a:t>
            </a:r>
            <a:r>
              <a:rPr lang="en-SG" sz="2000" b="1" dirty="0" smtClean="0">
                <a:solidFill>
                  <a:schemeClr val="tx1"/>
                </a:solidFill>
              </a:rPr>
              <a:t>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Landing Container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Register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Registration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Registration Thank you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Company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About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Contact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 Listing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 Details including schedule,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Privacy policy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Sitemap page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10. CSS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CSS Classes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6152F68-25E9-40E7-A9A4-A018950A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45335"/>
              </p:ext>
            </p:extLst>
          </p:nvPr>
        </p:nvGraphicFramePr>
        <p:xfrm>
          <a:off x="207963" y="1768475"/>
          <a:ext cx="8540750" cy="459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20">
                  <a:extLst>
                    <a:ext uri="{9D8B030D-6E8A-4147-A177-3AD203B41FA5}">
                      <a16:colId xmlns="" xmlns:a16="http://schemas.microsoft.com/office/drawing/2014/main" val="759255753"/>
                    </a:ext>
                  </a:extLst>
                </a:gridCol>
                <a:gridCol w="3816708">
                  <a:extLst>
                    <a:ext uri="{9D8B030D-6E8A-4147-A177-3AD203B41FA5}">
                      <a16:colId xmlns="" xmlns:a16="http://schemas.microsoft.com/office/drawing/2014/main" val="2814782572"/>
                    </a:ext>
                  </a:extLst>
                </a:gridCol>
                <a:gridCol w="3888722">
                  <a:extLst>
                    <a:ext uri="{9D8B030D-6E8A-4147-A177-3AD203B41FA5}">
                      <a16:colId xmlns="" xmlns:a16="http://schemas.microsoft.com/office/drawing/2014/main" val="1677375196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No.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be Created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="" xmlns:a16="http://schemas.microsoft.com/office/drawing/2014/main" val="183754227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image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275809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#logo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(100px),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width(100px)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Margin(0 5px 0 30px)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color (beige)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(5rem)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Margin(0 0 20px 0)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#top-nav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List-styles (None)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Padding (0.92em),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 aligned (</a:t>
                      </a: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centre</a:t>
                      </a: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Font-size (1.3em),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 </a:t>
                      </a: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Colour (olive)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 decoration (none)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A:hover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Colour(chartreuse)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#bot-nav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color (Beige)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Bottom (0)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(125px)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11. Lead Generation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Lead Generation Form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82156"/>
            <a:ext cx="8136904" cy="457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12. Pages with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Pages with Styles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5" y="1712188"/>
            <a:ext cx="8030072" cy="451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Internet Explorer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44236"/>
            <a:ext cx="7280132" cy="409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Chrome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1" y="2060848"/>
            <a:ext cx="7812360" cy="43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err="1" smtClean="0">
                <a:solidFill>
                  <a:schemeClr val="tx1"/>
                </a:solidFill>
              </a:rPr>
              <a:t>FireFox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5" y="2132856"/>
            <a:ext cx="7331932" cy="41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14. Project Deliverables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3B2A353-6782-4580-98B0-A32FB23ED9BF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Deliverables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main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Style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 err="1" smtClean="0">
                <a:solidFill>
                  <a:schemeClr val="tx1"/>
                </a:solidFill>
              </a:rPr>
              <a:t>Javascript</a:t>
            </a:r>
            <a:r>
              <a:rPr lang="en-SG" dirty="0" smtClean="0">
                <a:solidFill>
                  <a:schemeClr val="tx1"/>
                </a:solidFill>
              </a:rPr>
              <a:t> &amp; jQuery for interactivity</a:t>
            </a:r>
            <a:endParaRPr lang="en-SG" sz="20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jQuery for Ajax implementation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Update container to show other HTML page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Evidences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Main container page: index.html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Style file provided: styles.css, c-template.css, sitemap.css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err="1" smtClean="0">
                <a:solidFill>
                  <a:schemeClr val="tx1"/>
                </a:solidFill>
              </a:rPr>
              <a:t>Javascript</a:t>
            </a:r>
            <a:r>
              <a:rPr lang="en-SG" dirty="0" smtClean="0">
                <a:solidFill>
                  <a:schemeClr val="tx1"/>
                </a:solidFill>
              </a:rPr>
              <a:t> file: script.js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5A80C8E4-7DD8-4951-8E51-F8050CBD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  <a:extLst/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D7D4144-D34B-4356-BD7B-107C11539A4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916113"/>
          <a:ext cx="8640762" cy="279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712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March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Edition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Satya CVS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April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Changed for Module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Shrinivas K 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nd</a:t>
                      </a:r>
                      <a:r>
                        <a:rPr lang="en-US" sz="1600" dirty="0">
                          <a:effectLst/>
                        </a:rPr>
                        <a:t> April 2018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Changed for RQF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Shrinivas K 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15. Project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B76C34-5F5A-422D-A82F-EBAE74D9C647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Technical Environment and Tools Used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Visual Studio Code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err="1" smtClean="0">
                <a:solidFill>
                  <a:schemeClr val="tx1"/>
                </a:solidFill>
              </a:rPr>
              <a:t>Jquery</a:t>
            </a:r>
            <a:r>
              <a:rPr lang="en-SG" dirty="0" smtClean="0">
                <a:solidFill>
                  <a:schemeClr val="tx1"/>
                </a:solidFill>
              </a:rPr>
              <a:t> v3.4.1 </a:t>
            </a:r>
            <a:endParaRPr lang="en-SG" sz="2000" b="1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List of references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SG" dirty="0">
                <a:solidFill>
                  <a:schemeClr val="tx1"/>
                </a:solidFill>
                <a:hlinkClick r:id="rId3"/>
              </a:rPr>
              <a:t>://developer.mozilla.org/en-US</a:t>
            </a:r>
            <a:r>
              <a:rPr lang="en-SG" dirty="0" smtClean="0">
                <a:solidFill>
                  <a:schemeClr val="tx1"/>
                </a:solidFill>
                <a:hlinkClick r:id="rId3"/>
              </a:rPr>
              <a:t>/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4"/>
              </a:rPr>
              <a:t>https://api.jquery.com/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5"/>
              </a:rPr>
              <a:t>https://developer.mozilla.org/en-US/docs/Web/CSS</a:t>
            </a:r>
            <a:endParaRPr lang="en-SG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19. Project Results (1/2)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90D3D87-0BB2-4DB1-9584-D4D6237CCF70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Shots of Evidences </a:t>
            </a: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41" y="1654729"/>
            <a:ext cx="3931617" cy="22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654730"/>
            <a:ext cx="3931616" cy="2210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867" y="4162417"/>
            <a:ext cx="3931617" cy="2210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30" y="4162417"/>
            <a:ext cx="3931616" cy="22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19. Project Results 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C6C6D57-776C-428F-8DF7-6E197AB35C76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Link for the Project Walkthrough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3"/>
              </a:rPr>
              <a:t>http://projects.lithan.net/Singapore/SG0319A10L/Singapore/SG0319A10L/m2proj</a:t>
            </a:r>
            <a:r>
              <a:rPr lang="en-SG" dirty="0" smtClean="0">
                <a:solidFill>
                  <a:schemeClr val="tx1"/>
                </a:solidFill>
                <a:hlinkClick r:id="rId3"/>
              </a:rPr>
              <a:t>/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4"/>
              </a:rPr>
              <a:t>http://projects.lithan.net/Singapore/SG0319A10L/Singapore/SG0319A10L/m2proj/#</a:t>
            </a:r>
            <a:r>
              <a:rPr lang="en-SG" dirty="0" smtClean="0">
                <a:solidFill>
                  <a:schemeClr val="tx1"/>
                </a:solidFill>
                <a:hlinkClick r:id="rId4"/>
              </a:rPr>
              <a:t>course-listing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5"/>
              </a:rPr>
              <a:t>http://projects.lithan.net/Singapore/SG0319A10L/Singapore/SG0319A10L/m2proj/#HTML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6"/>
              </a:rPr>
              <a:t>http://projects.lithan.net/Singapore/SG0319A10L/Singapore/SG0319A10L/m2proj/#registration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20. Proposed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F0545A-A2BC-49EB-85FF-1471C325E72F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Improvements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Edit styling such as colour choices to improve presentation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Decrease Coding overhead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Make codes more </a:t>
            </a:r>
            <a:r>
              <a:rPr lang="en-SG" dirty="0" smtClean="0">
                <a:solidFill>
                  <a:schemeClr val="tx1"/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JSON to load all course details rather than hardcoding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91E1AFF5-36EF-4DD5-8542-C073BC35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  <a:extLst/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79388" y="1160463"/>
            <a:ext cx="68214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SG" altLang="en-US"/>
              <a:t>1. Project Definition</a:t>
            </a:r>
          </a:p>
          <a:p>
            <a:r>
              <a:rPr lang="en-SG" altLang="en-US"/>
              <a:t>2. Development Tools</a:t>
            </a:r>
          </a:p>
          <a:p>
            <a:r>
              <a:rPr lang="en-SG" altLang="en-US"/>
              <a:t>3. Information Architecture</a:t>
            </a:r>
          </a:p>
          <a:p>
            <a:r>
              <a:rPr lang="en-SG" altLang="en-US"/>
              <a:t>4. Storyboard</a:t>
            </a:r>
          </a:p>
          <a:p>
            <a:r>
              <a:rPr lang="en-SG" altLang="en-US"/>
              <a:t>5. Menus</a:t>
            </a:r>
          </a:p>
          <a:p>
            <a:r>
              <a:rPr lang="en-SG" altLang="en-US"/>
              <a:t>6. Business Process</a:t>
            </a:r>
          </a:p>
          <a:p>
            <a:r>
              <a:rPr lang="en-SG" altLang="en-US"/>
              <a:t>7. Lead Generation Form Design</a:t>
            </a:r>
          </a:p>
          <a:p>
            <a:r>
              <a:rPr lang="en-SG" altLang="en-US"/>
              <a:t>8. HTML Catalog</a:t>
            </a:r>
          </a:p>
          <a:p>
            <a:r>
              <a:rPr lang="en-SG" altLang="en-US"/>
              <a:t>9. HTML Pages</a:t>
            </a:r>
          </a:p>
          <a:p>
            <a:r>
              <a:rPr lang="en-SG" altLang="en-US"/>
              <a:t>10. CSS Classes</a:t>
            </a:r>
          </a:p>
          <a:p>
            <a:r>
              <a:rPr lang="en-SG" altLang="en-US"/>
              <a:t>11. Lead Generation Form</a:t>
            </a:r>
          </a:p>
          <a:p>
            <a:r>
              <a:rPr lang="en-SG" altLang="en-US"/>
              <a:t>12. Pages with Styles</a:t>
            </a:r>
          </a:p>
          <a:p>
            <a:r>
              <a:rPr lang="en-SG" altLang="en-US"/>
              <a:t>13. Pages in various Browsers</a:t>
            </a:r>
          </a:p>
          <a:p>
            <a:r>
              <a:rPr lang="en-SG" altLang="en-US"/>
              <a:t>14. Project Deliverables</a:t>
            </a:r>
          </a:p>
          <a:p>
            <a:r>
              <a:rPr lang="en-SG" altLang="en-US"/>
              <a:t>15. Project Environment</a:t>
            </a:r>
          </a:p>
          <a:p>
            <a:r>
              <a:rPr lang="en-SG" altLang="en-US"/>
              <a:t>16. Website Review &amp; Improvements</a:t>
            </a:r>
          </a:p>
          <a:p>
            <a:r>
              <a:rPr lang="en-SG" altLang="en-US"/>
              <a:t>17. Project Milestones &amp; Tasks</a:t>
            </a:r>
          </a:p>
          <a:p>
            <a:r>
              <a:rPr lang="en-SG" altLang="en-US"/>
              <a:t>18. Milestone Feedback &amp; Action Taken</a:t>
            </a:r>
          </a:p>
          <a:p>
            <a:r>
              <a:rPr lang="en-SG" altLang="en-US"/>
              <a:t>19. Project Results</a:t>
            </a:r>
          </a:p>
          <a:p>
            <a:r>
              <a:rPr lang="en-SG" altLang="en-US"/>
              <a:t>20. Proposed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1. Project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3C1652-5101-40A2-94C7-F6BE23F9C594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Objective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main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sub-pages to replace container contents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Single Page Application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Proposed </a:t>
            </a:r>
            <a:r>
              <a:rPr lang="en-SG" sz="2000" b="1" dirty="0">
                <a:solidFill>
                  <a:schemeClr val="tx1"/>
                </a:solidFill>
              </a:rPr>
              <a:t>Solution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HTML for main pages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>
                <a:solidFill>
                  <a:schemeClr val="tx1"/>
                </a:solidFill>
              </a:rPr>
              <a:t>CSS to style webpages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SG" dirty="0" err="1">
                <a:solidFill>
                  <a:schemeClr val="tx1"/>
                </a:solidFill>
              </a:rPr>
              <a:t>Javascript</a:t>
            </a:r>
            <a:r>
              <a:rPr lang="en-SG" dirty="0">
                <a:solidFill>
                  <a:schemeClr val="tx1"/>
                </a:solidFill>
              </a:rPr>
              <a:t> &amp; jQuery to enable interactivity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SG" dirty="0" err="1">
                <a:solidFill>
                  <a:schemeClr val="tx1"/>
                </a:solidFill>
              </a:rPr>
              <a:t>Javascript</a:t>
            </a:r>
            <a:r>
              <a:rPr lang="en-SG" dirty="0">
                <a:solidFill>
                  <a:schemeClr val="tx1"/>
                </a:solidFill>
              </a:rPr>
              <a:t> &amp; jQuery to enable Single Page Application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JSON files to access data and populate content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2. Development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1484784"/>
            <a:ext cx="7812360" cy="4392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3. Information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Information Architecture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5" y="2371507"/>
            <a:ext cx="8321851" cy="319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1/3)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1" y="2254916"/>
            <a:ext cx="8226660" cy="3429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2/3)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5" y="2316270"/>
            <a:ext cx="8100392" cy="33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3/3)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2168052"/>
            <a:ext cx="8532440" cy="36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2FA94CC64944985BE93158E9ADE0" ma:contentTypeVersion="0" ma:contentTypeDescription="Create a new document." ma:contentTypeScope="" ma:versionID="01a1c0778f5d85e1f1b68635343aa6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8df3bfa6a24a2ffcf512df2f51dd6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66DF83-F59A-4BFB-8812-336A667C4C4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D54F9-6676-40B4-88DE-4E587CD57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45208</TotalTime>
  <Words>661</Words>
  <Application>Microsoft Office PowerPoint</Application>
  <PresentationFormat>On-screen Show (4:3)</PresentationFormat>
  <Paragraphs>351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Arial</vt:lpstr>
      <vt:lpstr>Calibri</vt:lpstr>
      <vt:lpstr>Cambria</vt:lpstr>
      <vt:lpstr>Times New Roman</vt:lpstr>
      <vt:lpstr>Wingdings</vt:lpstr>
      <vt:lpstr>ヒラギノ角ゴ Pro W3</vt:lpstr>
      <vt:lpstr>Office Theme</vt:lpstr>
      <vt:lpstr>1_Office Theme</vt:lpstr>
      <vt:lpstr>2_Office Theme</vt:lpstr>
      <vt:lpstr>Development of website for a Training Organization</vt:lpstr>
      <vt:lpstr>Contents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danielseah</cp:lastModifiedBy>
  <cp:revision>1608</cp:revision>
  <cp:lastPrinted>2015-07-27T02:04:21Z</cp:lastPrinted>
  <dcterms:created xsi:type="dcterms:W3CDTF">2012-01-26T10:45:43Z</dcterms:created>
  <dcterms:modified xsi:type="dcterms:W3CDTF">2019-06-04T11:34:09Z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