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osis Light"/>
      <p:regular r:id="rId17"/>
      <p:bold r:id="rId18"/>
    </p:embeddedFont>
    <p:embeddedFont>
      <p:font typeface="Dosis"/>
      <p:regular r:id="rId19"/>
      <p:bold r:id="rId20"/>
    </p:embeddedFont>
    <p:embeddedFont>
      <p:font typeface="Titillium Web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Light-regular.fntdata"/><Relationship Id="rId16" Type="http://schemas.openxmlformats.org/officeDocument/2006/relationships/slide" Target="slides/slide12.xml"/><Relationship Id="rId19" Type="http://schemas.openxmlformats.org/officeDocument/2006/relationships/font" Target="fonts/Dosis-regular.fntdata"/><Relationship Id="rId18" Type="http://schemas.openxmlformats.org/officeDocument/2006/relationships/font" Target="fonts/Dosi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306590126a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306590126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56ce29597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56ce2959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306590126a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30659012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306590126a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306590126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306590126a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306590126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3069fa135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3069fa13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069fa135d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069fa135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306590126a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306590126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306590126a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306590126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stronomer.io/docs/learn/intro-to-airfl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oman.golovnya@gmail.com" TargetMode="External"/><Relationship Id="rId4" Type="http://schemas.openxmlformats.org/officeDocument/2006/relationships/hyperlink" Target="https://www.linkedin.com/in/romangolovnya" TargetMode="External"/><Relationship Id="rId5" Type="http://schemas.openxmlformats.org/officeDocument/2006/relationships/hyperlink" Target="https://github.com/dseclub" TargetMode="External"/><Relationship Id="rId6" Type="http://schemas.openxmlformats.org/officeDocument/2006/relationships/hyperlink" Target="https://www.kaggle.com/rgolovny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240350" y="696425"/>
            <a:ext cx="85083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Mastering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Engineering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Roman Golovnya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28 September 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22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learning resources:</a:t>
            </a:r>
            <a:endParaRPr/>
          </a:p>
        </p:txBody>
      </p:sp>
      <p:sp>
        <p:nvSpPr>
          <p:cNvPr id="3900" name="Google Shape;3900;p22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https://airflow.apache.org/docs/apache-airflow/stable/tutorial/index.html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https://academy.astronomer.io/path/airflow-101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uFill>
                  <a:noFill/>
                </a:uFill>
                <a:hlinkClick r:id="rId3"/>
              </a:rPr>
              <a:t>https://www.astronomer.io/docs/learn/intro-to-airflow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https://theaisummer.com/apache-airflow-tutorial/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01" name="Google Shape;3901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23"/>
          <p:cNvSpPr txBox="1"/>
          <p:nvPr>
            <p:ph type="ctrTitle"/>
          </p:nvPr>
        </p:nvSpPr>
        <p:spPr>
          <a:xfrm>
            <a:off x="163900" y="2005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me:</a:t>
            </a:r>
            <a:endParaRPr/>
          </a:p>
        </p:txBody>
      </p:sp>
      <p:sp>
        <p:nvSpPr>
          <p:cNvPr id="3907" name="Google Shape;3907;p23"/>
          <p:cNvSpPr txBox="1"/>
          <p:nvPr>
            <p:ph idx="1" type="subTitle"/>
          </p:nvPr>
        </p:nvSpPr>
        <p:spPr>
          <a:xfrm>
            <a:off x="287500" y="1485761"/>
            <a:ext cx="52689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roman.golovnya@gmail.com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https://www.linkedin.com/in/romangolovnya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Via meetup.com/messages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https://github.com/dseclub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https://www.kaggle.com/rgolovnya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4"/>
          <p:cNvSpPr txBox="1"/>
          <p:nvPr>
            <p:ph idx="4294967295" type="ctrTitle"/>
          </p:nvPr>
        </p:nvSpPr>
        <p:spPr>
          <a:xfrm>
            <a:off x="2207425" y="102875"/>
            <a:ext cx="48609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3EBD5"/>
                </a:solidFill>
              </a:rPr>
              <a:t>Thank you!</a:t>
            </a:r>
            <a:endParaRPr sz="4800">
              <a:solidFill>
                <a:srgbClr val="D3EBD5"/>
              </a:solidFill>
            </a:endParaRPr>
          </a:p>
        </p:txBody>
      </p:sp>
      <p:sp>
        <p:nvSpPr>
          <p:cNvPr id="3913" name="Google Shape;3913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4" name="Google Shape;3914;p24"/>
          <p:cNvSpPr txBox="1"/>
          <p:nvPr>
            <p:ph idx="4294967295" type="ctrTitle"/>
          </p:nvPr>
        </p:nvSpPr>
        <p:spPr>
          <a:xfrm>
            <a:off x="1846725" y="1949325"/>
            <a:ext cx="53739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sz="4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idx="1" type="body"/>
          </p:nvPr>
        </p:nvSpPr>
        <p:spPr>
          <a:xfrm>
            <a:off x="192000" y="528000"/>
            <a:ext cx="62040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Engineer in SUSE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10 years working experience  in data related jobs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Education:  Finance, Data Analytics &amp; Computer Science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kaggler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&amp; organiser of DSEClub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15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What is Apache Airflow?</a:t>
            </a:r>
            <a:endParaRPr/>
          </a:p>
        </p:txBody>
      </p:sp>
      <p:sp>
        <p:nvSpPr>
          <p:cNvPr id="3848" name="Google Shape;3848;p15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Apache Airflow is an open-source platform for authoring, scheduling and monitoring data and computing workflows.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DAG  Directed Acyclic Graph – is a collection of all the tasks you want to run, organized in a way that reflects their relationships and dependencies.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Batch oriented data processing - scheduler   cron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Airflow was created in 2014 by Maxime Beauchemin at Airbnb.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49" name="Google Shape;3849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6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Features of Apache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</a:t>
            </a:r>
            <a:endParaRPr/>
          </a:p>
        </p:txBody>
      </p:sp>
      <p:sp>
        <p:nvSpPr>
          <p:cNvPr id="3855" name="Google Shape;3855;p16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and friendly </a:t>
            </a:r>
            <a:r>
              <a:rPr lang="en" sz="1400"/>
              <a:t>User Interface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Robust Integrations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 </a:t>
            </a:r>
            <a:r>
              <a:rPr lang="en" sz="1400"/>
              <a:t>templates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Scalable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Wide and active community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56" name="Google Shape;385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7"/>
          <p:cNvSpPr txBox="1"/>
          <p:nvPr>
            <p:ph type="title"/>
          </p:nvPr>
        </p:nvSpPr>
        <p:spPr>
          <a:xfrm>
            <a:off x="718300" y="362500"/>
            <a:ext cx="6761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What is Apache Airflow Architecture</a:t>
            </a:r>
            <a:endParaRPr/>
          </a:p>
        </p:txBody>
      </p:sp>
      <p:sp>
        <p:nvSpPr>
          <p:cNvPr id="3862" name="Google Shape;3862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3" name="Google Shape;3863;p17"/>
          <p:cNvSpPr txBox="1"/>
          <p:nvPr/>
        </p:nvSpPr>
        <p:spPr>
          <a:xfrm>
            <a:off x="876300" y="4488175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https://airflow.apache.org/docs/apache-airflow/2.0.1/concepts.html</a:t>
            </a:r>
            <a:endParaRPr/>
          </a:p>
        </p:txBody>
      </p:sp>
      <p:pic>
        <p:nvPicPr>
          <p:cNvPr id="3864" name="Google Shape;38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76" y="985431"/>
            <a:ext cx="6761099" cy="350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18"/>
          <p:cNvSpPr txBox="1"/>
          <p:nvPr>
            <p:ph type="title"/>
          </p:nvPr>
        </p:nvSpPr>
        <p:spPr>
          <a:xfrm>
            <a:off x="718300" y="362500"/>
            <a:ext cx="6761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Distributed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architecture </a:t>
            </a:r>
            <a:endParaRPr/>
          </a:p>
        </p:txBody>
      </p:sp>
      <p:sp>
        <p:nvSpPr>
          <p:cNvPr id="3870" name="Google Shape;387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1" name="Google Shape;3871;p18"/>
          <p:cNvSpPr txBox="1"/>
          <p:nvPr/>
        </p:nvSpPr>
        <p:spPr>
          <a:xfrm>
            <a:off x="876300" y="4488175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https://airflow.apache.org/docs/apache-airflow/2.10.2/core-concepts</a:t>
            </a:r>
            <a:endParaRPr/>
          </a:p>
        </p:txBody>
      </p:sp>
      <p:pic>
        <p:nvPicPr>
          <p:cNvPr id="3872" name="Google Shape;38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75" y="756100"/>
            <a:ext cx="7220474" cy="38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type="title"/>
          </p:nvPr>
        </p:nvSpPr>
        <p:spPr>
          <a:xfrm>
            <a:off x="718300" y="362500"/>
            <a:ext cx="6761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DAG and UI</a:t>
            </a:r>
            <a:endParaRPr/>
          </a:p>
        </p:txBody>
      </p:sp>
      <p:sp>
        <p:nvSpPr>
          <p:cNvPr id="3878" name="Google Shape;3878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9" name="Google Shape;3879;p19"/>
          <p:cNvSpPr txBox="1"/>
          <p:nvPr/>
        </p:nvSpPr>
        <p:spPr>
          <a:xfrm>
            <a:off x="876300" y="4488175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https://airflow.apache.org/docs/apache-airflow/2.10.2/core-concepts</a:t>
            </a:r>
            <a:endParaRPr/>
          </a:p>
        </p:txBody>
      </p:sp>
      <p:pic>
        <p:nvPicPr>
          <p:cNvPr id="3880" name="Google Shape;38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693525"/>
            <a:ext cx="6887286" cy="3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20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Components:</a:t>
            </a:r>
            <a:endParaRPr/>
          </a:p>
        </p:txBody>
      </p:sp>
      <p:sp>
        <p:nvSpPr>
          <p:cNvPr id="3886" name="Google Shape;3886;p20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DAG</a:t>
            </a:r>
            <a:r>
              <a:rPr lang="en" sz="1400"/>
              <a:t>: It is the Directed Acyclic Graph – a collection of  the tasks that you want to run which is organized and shows the relationship between different tasks.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Task</a:t>
            </a:r>
            <a:r>
              <a:rPr lang="en" sz="1400"/>
              <a:t> is the basic unit of execution in Airflow. Operators, Sensors,Taskflowdecorator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 Web Server:</a:t>
            </a:r>
            <a:r>
              <a:rPr lang="en" sz="1400"/>
              <a:t> It is the user interface built on the Flask. It allows us to monitor the status of the DAGs and trigger them.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Metadata Database</a:t>
            </a:r>
            <a:r>
              <a:rPr lang="en" sz="1400"/>
              <a:t>: Airflow stores the status of all the tasks in a database Postgres and do all read/write operations of a workflow.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Scheduler</a:t>
            </a:r>
            <a:r>
              <a:rPr lang="en" sz="1400"/>
              <a:t>: is responsible for scheduling the execution of DAGs. It retrieves and updates the status of the task in the database.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Executor: </a:t>
            </a:r>
            <a:r>
              <a:rPr lang="en" sz="1400"/>
              <a:t>is process by which task instances are run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Worker: </a:t>
            </a:r>
            <a:r>
              <a:rPr lang="en" sz="1400"/>
              <a:t>a separate instance which job run specific task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87" name="Google Shape;388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21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Competitors of Apache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Airflow:</a:t>
            </a:r>
            <a:endParaRPr/>
          </a:p>
        </p:txBody>
      </p:sp>
      <p:sp>
        <p:nvSpPr>
          <p:cNvPr id="3893" name="Google Shape;3893;p21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Dagster</a:t>
            </a:r>
            <a:r>
              <a:rPr lang="en" sz="1400"/>
              <a:t>   https://github.com/dagster-io/dagster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Prefect</a:t>
            </a:r>
            <a:r>
              <a:rPr lang="en" sz="1400"/>
              <a:t>     https://github.com/PrefectHQ/prefect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94" name="Google Shape;3894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