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notesMasterIdLst>
    <p:notesMasterId r:id="rId42"/>
  </p:notesMasterIdLst>
  <p:sldIdLst>
    <p:sldId id="256" r:id="rId2"/>
    <p:sldId id="351" r:id="rId3"/>
    <p:sldId id="381" r:id="rId4"/>
    <p:sldId id="257" r:id="rId5"/>
    <p:sldId id="346" r:id="rId6"/>
    <p:sldId id="365" r:id="rId7"/>
    <p:sldId id="380" r:id="rId8"/>
    <p:sldId id="358" r:id="rId9"/>
    <p:sldId id="369" r:id="rId10"/>
    <p:sldId id="368" r:id="rId11"/>
    <p:sldId id="370" r:id="rId12"/>
    <p:sldId id="363" r:id="rId13"/>
    <p:sldId id="361" r:id="rId14"/>
    <p:sldId id="362" r:id="rId15"/>
    <p:sldId id="400" r:id="rId16"/>
    <p:sldId id="401" r:id="rId17"/>
    <p:sldId id="402" r:id="rId18"/>
    <p:sldId id="403" r:id="rId19"/>
    <p:sldId id="385" r:id="rId20"/>
    <p:sldId id="386" r:id="rId21"/>
    <p:sldId id="397" r:id="rId22"/>
    <p:sldId id="387" r:id="rId23"/>
    <p:sldId id="388" r:id="rId24"/>
    <p:sldId id="389" r:id="rId25"/>
    <p:sldId id="398" r:id="rId26"/>
    <p:sldId id="399" r:id="rId27"/>
    <p:sldId id="392" r:id="rId28"/>
    <p:sldId id="393" r:id="rId29"/>
    <p:sldId id="326" r:id="rId30"/>
    <p:sldId id="373" r:id="rId31"/>
    <p:sldId id="374" r:id="rId32"/>
    <p:sldId id="375" r:id="rId33"/>
    <p:sldId id="376" r:id="rId34"/>
    <p:sldId id="377" r:id="rId35"/>
    <p:sldId id="378" r:id="rId36"/>
    <p:sldId id="379" r:id="rId37"/>
    <p:sldId id="327" r:id="rId38"/>
    <p:sldId id="382" r:id="rId39"/>
    <p:sldId id="383" r:id="rId40"/>
    <p:sldId id="384"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76"/>
    <p:restoredTop sz="94646"/>
  </p:normalViewPr>
  <p:slideViewPr>
    <p:cSldViewPr snapToGrid="0" snapToObjects="1">
      <p:cViewPr>
        <p:scale>
          <a:sx n="100" d="100"/>
          <a:sy n="100" d="100"/>
        </p:scale>
        <p:origin x="528"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9CF1D-69CE-2B4A-A1FD-1D4AAD92A5D0}" type="datetimeFigureOut">
              <a:rPr lang="en-US" smtClean="0"/>
              <a:t>5/11/18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65B00-74E9-C64F-A14D-4A8D2A6F889D}" type="slidenum">
              <a:rPr lang="en-US" smtClean="0"/>
              <a:t>‹#›</a:t>
            </a:fld>
            <a:endParaRPr lang="en-US"/>
          </a:p>
        </p:txBody>
      </p:sp>
    </p:spTree>
    <p:extLst>
      <p:ext uri="{BB962C8B-B14F-4D97-AF65-F5344CB8AC3E}">
        <p14:creationId xmlns:p14="http://schemas.microsoft.com/office/powerpoint/2010/main" val="174327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8065B00-74E9-C64F-A14D-4A8D2A6F889D}" type="slidenum">
              <a:rPr lang="en-US" smtClean="0"/>
              <a:t>4</a:t>
            </a:fld>
            <a:endParaRPr lang="en-US"/>
          </a:p>
        </p:txBody>
      </p:sp>
    </p:spTree>
    <p:extLst>
      <p:ext uri="{BB962C8B-B14F-4D97-AF65-F5344CB8AC3E}">
        <p14:creationId xmlns:p14="http://schemas.microsoft.com/office/powerpoint/2010/main" val="1449489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13</a:t>
            </a:fld>
            <a:endParaRPr lang="en-US"/>
          </a:p>
        </p:txBody>
      </p:sp>
    </p:spTree>
    <p:extLst>
      <p:ext uri="{BB962C8B-B14F-4D97-AF65-F5344CB8AC3E}">
        <p14:creationId xmlns:p14="http://schemas.microsoft.com/office/powerpoint/2010/main" val="1060054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14</a:t>
            </a:fld>
            <a:endParaRPr lang="en-US"/>
          </a:p>
        </p:txBody>
      </p:sp>
    </p:spTree>
    <p:extLst>
      <p:ext uri="{BB962C8B-B14F-4D97-AF65-F5344CB8AC3E}">
        <p14:creationId xmlns:p14="http://schemas.microsoft.com/office/powerpoint/2010/main" val="1285722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15</a:t>
            </a:fld>
            <a:endParaRPr lang="en-US"/>
          </a:p>
        </p:txBody>
      </p:sp>
    </p:spTree>
    <p:extLst>
      <p:ext uri="{BB962C8B-B14F-4D97-AF65-F5344CB8AC3E}">
        <p14:creationId xmlns:p14="http://schemas.microsoft.com/office/powerpoint/2010/main" val="871016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16</a:t>
            </a:fld>
            <a:endParaRPr lang="en-US"/>
          </a:p>
        </p:txBody>
      </p:sp>
    </p:spTree>
    <p:extLst>
      <p:ext uri="{BB962C8B-B14F-4D97-AF65-F5344CB8AC3E}">
        <p14:creationId xmlns:p14="http://schemas.microsoft.com/office/powerpoint/2010/main" val="1381367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17</a:t>
            </a:fld>
            <a:endParaRPr lang="en-US"/>
          </a:p>
        </p:txBody>
      </p:sp>
    </p:spTree>
    <p:extLst>
      <p:ext uri="{BB962C8B-B14F-4D97-AF65-F5344CB8AC3E}">
        <p14:creationId xmlns:p14="http://schemas.microsoft.com/office/powerpoint/2010/main" val="517278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18</a:t>
            </a:fld>
            <a:endParaRPr lang="en-US"/>
          </a:p>
        </p:txBody>
      </p:sp>
    </p:spTree>
    <p:extLst>
      <p:ext uri="{BB962C8B-B14F-4D97-AF65-F5344CB8AC3E}">
        <p14:creationId xmlns:p14="http://schemas.microsoft.com/office/powerpoint/2010/main" val="1782091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19</a:t>
            </a:fld>
            <a:endParaRPr lang="en-US"/>
          </a:p>
        </p:txBody>
      </p:sp>
    </p:spTree>
    <p:extLst>
      <p:ext uri="{BB962C8B-B14F-4D97-AF65-F5344CB8AC3E}">
        <p14:creationId xmlns:p14="http://schemas.microsoft.com/office/powerpoint/2010/main" val="231870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20</a:t>
            </a:fld>
            <a:endParaRPr lang="en-US"/>
          </a:p>
        </p:txBody>
      </p:sp>
    </p:spTree>
    <p:extLst>
      <p:ext uri="{BB962C8B-B14F-4D97-AF65-F5344CB8AC3E}">
        <p14:creationId xmlns:p14="http://schemas.microsoft.com/office/powerpoint/2010/main" val="2012324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21</a:t>
            </a:fld>
            <a:endParaRPr lang="en-US"/>
          </a:p>
        </p:txBody>
      </p:sp>
    </p:spTree>
    <p:extLst>
      <p:ext uri="{BB962C8B-B14F-4D97-AF65-F5344CB8AC3E}">
        <p14:creationId xmlns:p14="http://schemas.microsoft.com/office/powerpoint/2010/main" val="1074088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22</a:t>
            </a:fld>
            <a:endParaRPr lang="en-US"/>
          </a:p>
        </p:txBody>
      </p:sp>
    </p:spTree>
    <p:extLst>
      <p:ext uri="{BB962C8B-B14F-4D97-AF65-F5344CB8AC3E}">
        <p14:creationId xmlns:p14="http://schemas.microsoft.com/office/powerpoint/2010/main" val="65022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5</a:t>
            </a:fld>
            <a:endParaRPr lang="en-US"/>
          </a:p>
        </p:txBody>
      </p:sp>
    </p:spTree>
    <p:extLst>
      <p:ext uri="{BB962C8B-B14F-4D97-AF65-F5344CB8AC3E}">
        <p14:creationId xmlns:p14="http://schemas.microsoft.com/office/powerpoint/2010/main" val="1324903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23</a:t>
            </a:fld>
            <a:endParaRPr lang="en-US"/>
          </a:p>
        </p:txBody>
      </p:sp>
    </p:spTree>
    <p:extLst>
      <p:ext uri="{BB962C8B-B14F-4D97-AF65-F5344CB8AC3E}">
        <p14:creationId xmlns:p14="http://schemas.microsoft.com/office/powerpoint/2010/main" val="1415673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24</a:t>
            </a:fld>
            <a:endParaRPr lang="en-US"/>
          </a:p>
        </p:txBody>
      </p:sp>
    </p:spTree>
    <p:extLst>
      <p:ext uri="{BB962C8B-B14F-4D97-AF65-F5344CB8AC3E}">
        <p14:creationId xmlns:p14="http://schemas.microsoft.com/office/powerpoint/2010/main" val="1842712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25</a:t>
            </a:fld>
            <a:endParaRPr lang="en-US"/>
          </a:p>
        </p:txBody>
      </p:sp>
    </p:spTree>
    <p:extLst>
      <p:ext uri="{BB962C8B-B14F-4D97-AF65-F5344CB8AC3E}">
        <p14:creationId xmlns:p14="http://schemas.microsoft.com/office/powerpoint/2010/main" val="1173794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26</a:t>
            </a:fld>
            <a:endParaRPr lang="en-US"/>
          </a:p>
        </p:txBody>
      </p:sp>
    </p:spTree>
    <p:extLst>
      <p:ext uri="{BB962C8B-B14F-4D97-AF65-F5344CB8AC3E}">
        <p14:creationId xmlns:p14="http://schemas.microsoft.com/office/powerpoint/2010/main" val="595212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27</a:t>
            </a:fld>
            <a:endParaRPr lang="en-US"/>
          </a:p>
        </p:txBody>
      </p:sp>
    </p:spTree>
    <p:extLst>
      <p:ext uri="{BB962C8B-B14F-4D97-AF65-F5344CB8AC3E}">
        <p14:creationId xmlns:p14="http://schemas.microsoft.com/office/powerpoint/2010/main" val="1821431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28</a:t>
            </a:fld>
            <a:endParaRPr lang="en-US"/>
          </a:p>
        </p:txBody>
      </p:sp>
    </p:spTree>
    <p:extLst>
      <p:ext uri="{BB962C8B-B14F-4D97-AF65-F5344CB8AC3E}">
        <p14:creationId xmlns:p14="http://schemas.microsoft.com/office/powerpoint/2010/main" val="8181242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30</a:t>
            </a:fld>
            <a:endParaRPr lang="en-US"/>
          </a:p>
        </p:txBody>
      </p:sp>
    </p:spTree>
    <p:extLst>
      <p:ext uri="{BB962C8B-B14F-4D97-AF65-F5344CB8AC3E}">
        <p14:creationId xmlns:p14="http://schemas.microsoft.com/office/powerpoint/2010/main" val="1189362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31</a:t>
            </a:fld>
            <a:endParaRPr lang="en-US"/>
          </a:p>
        </p:txBody>
      </p:sp>
    </p:spTree>
    <p:extLst>
      <p:ext uri="{BB962C8B-B14F-4D97-AF65-F5344CB8AC3E}">
        <p14:creationId xmlns:p14="http://schemas.microsoft.com/office/powerpoint/2010/main" val="1420843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32</a:t>
            </a:fld>
            <a:endParaRPr lang="en-US"/>
          </a:p>
        </p:txBody>
      </p:sp>
    </p:spTree>
    <p:extLst>
      <p:ext uri="{BB962C8B-B14F-4D97-AF65-F5344CB8AC3E}">
        <p14:creationId xmlns:p14="http://schemas.microsoft.com/office/powerpoint/2010/main" val="1206067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33</a:t>
            </a:fld>
            <a:endParaRPr lang="en-US"/>
          </a:p>
        </p:txBody>
      </p:sp>
    </p:spTree>
    <p:extLst>
      <p:ext uri="{BB962C8B-B14F-4D97-AF65-F5344CB8AC3E}">
        <p14:creationId xmlns:p14="http://schemas.microsoft.com/office/powerpoint/2010/main" val="1361377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6</a:t>
            </a:fld>
            <a:endParaRPr lang="en-US"/>
          </a:p>
        </p:txBody>
      </p:sp>
    </p:spTree>
    <p:extLst>
      <p:ext uri="{BB962C8B-B14F-4D97-AF65-F5344CB8AC3E}">
        <p14:creationId xmlns:p14="http://schemas.microsoft.com/office/powerpoint/2010/main" val="532544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34</a:t>
            </a:fld>
            <a:endParaRPr lang="en-US"/>
          </a:p>
        </p:txBody>
      </p:sp>
    </p:spTree>
    <p:extLst>
      <p:ext uri="{BB962C8B-B14F-4D97-AF65-F5344CB8AC3E}">
        <p14:creationId xmlns:p14="http://schemas.microsoft.com/office/powerpoint/2010/main" val="1834661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35</a:t>
            </a:fld>
            <a:endParaRPr lang="en-US"/>
          </a:p>
        </p:txBody>
      </p:sp>
    </p:spTree>
    <p:extLst>
      <p:ext uri="{BB962C8B-B14F-4D97-AF65-F5344CB8AC3E}">
        <p14:creationId xmlns:p14="http://schemas.microsoft.com/office/powerpoint/2010/main" val="260717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36</a:t>
            </a:fld>
            <a:endParaRPr lang="en-US"/>
          </a:p>
        </p:txBody>
      </p:sp>
    </p:spTree>
    <p:extLst>
      <p:ext uri="{BB962C8B-B14F-4D97-AF65-F5344CB8AC3E}">
        <p14:creationId xmlns:p14="http://schemas.microsoft.com/office/powerpoint/2010/main" val="20074178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37</a:t>
            </a:fld>
            <a:endParaRPr lang="en-US"/>
          </a:p>
        </p:txBody>
      </p:sp>
    </p:spTree>
    <p:extLst>
      <p:ext uri="{BB962C8B-B14F-4D97-AF65-F5344CB8AC3E}">
        <p14:creationId xmlns:p14="http://schemas.microsoft.com/office/powerpoint/2010/main" val="487377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38</a:t>
            </a:fld>
            <a:endParaRPr lang="en-US"/>
          </a:p>
        </p:txBody>
      </p:sp>
    </p:spTree>
    <p:extLst>
      <p:ext uri="{BB962C8B-B14F-4D97-AF65-F5344CB8AC3E}">
        <p14:creationId xmlns:p14="http://schemas.microsoft.com/office/powerpoint/2010/main" val="1416480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39</a:t>
            </a:fld>
            <a:endParaRPr lang="en-US"/>
          </a:p>
        </p:txBody>
      </p:sp>
    </p:spTree>
    <p:extLst>
      <p:ext uri="{BB962C8B-B14F-4D97-AF65-F5344CB8AC3E}">
        <p14:creationId xmlns:p14="http://schemas.microsoft.com/office/powerpoint/2010/main" val="1878727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40</a:t>
            </a:fld>
            <a:endParaRPr lang="en-US"/>
          </a:p>
        </p:txBody>
      </p:sp>
    </p:spTree>
    <p:extLst>
      <p:ext uri="{BB962C8B-B14F-4D97-AF65-F5344CB8AC3E}">
        <p14:creationId xmlns:p14="http://schemas.microsoft.com/office/powerpoint/2010/main" val="1420352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7</a:t>
            </a:fld>
            <a:endParaRPr lang="en-US"/>
          </a:p>
        </p:txBody>
      </p:sp>
    </p:spTree>
    <p:extLst>
      <p:ext uri="{BB962C8B-B14F-4D97-AF65-F5344CB8AC3E}">
        <p14:creationId xmlns:p14="http://schemas.microsoft.com/office/powerpoint/2010/main" val="803488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8</a:t>
            </a:fld>
            <a:endParaRPr lang="en-US"/>
          </a:p>
        </p:txBody>
      </p:sp>
    </p:spTree>
    <p:extLst>
      <p:ext uri="{BB962C8B-B14F-4D97-AF65-F5344CB8AC3E}">
        <p14:creationId xmlns:p14="http://schemas.microsoft.com/office/powerpoint/2010/main" val="1552600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9</a:t>
            </a:fld>
            <a:endParaRPr lang="en-US"/>
          </a:p>
        </p:txBody>
      </p:sp>
    </p:spTree>
    <p:extLst>
      <p:ext uri="{BB962C8B-B14F-4D97-AF65-F5344CB8AC3E}">
        <p14:creationId xmlns:p14="http://schemas.microsoft.com/office/powerpoint/2010/main" val="797436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10</a:t>
            </a:fld>
            <a:endParaRPr lang="en-US"/>
          </a:p>
        </p:txBody>
      </p:sp>
    </p:spTree>
    <p:extLst>
      <p:ext uri="{BB962C8B-B14F-4D97-AF65-F5344CB8AC3E}">
        <p14:creationId xmlns:p14="http://schemas.microsoft.com/office/powerpoint/2010/main" val="342041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11</a:t>
            </a:fld>
            <a:endParaRPr lang="en-US"/>
          </a:p>
        </p:txBody>
      </p:sp>
    </p:spTree>
    <p:extLst>
      <p:ext uri="{BB962C8B-B14F-4D97-AF65-F5344CB8AC3E}">
        <p14:creationId xmlns:p14="http://schemas.microsoft.com/office/powerpoint/2010/main" val="779542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65B00-74E9-C64F-A14D-4A8D2A6F889D}" type="slidenum">
              <a:rPr lang="en-US" smtClean="0"/>
              <a:t>12</a:t>
            </a:fld>
            <a:endParaRPr lang="en-US"/>
          </a:p>
        </p:txBody>
      </p:sp>
    </p:spTree>
    <p:extLst>
      <p:ext uri="{BB962C8B-B14F-4D97-AF65-F5344CB8AC3E}">
        <p14:creationId xmlns:p14="http://schemas.microsoft.com/office/powerpoint/2010/main" val="811363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11"/>
          <p:cNvGrpSpPr/>
          <p:nvPr/>
        </p:nvGrpSpPr>
        <p:grpSpPr>
          <a:xfrm>
            <a:off x="112061" y="2093103"/>
            <a:ext cx="7507939" cy="3886199"/>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F283AA7F-AF45-5145-8EF1-A3B158C35F4B}" type="datetimeFigureOut">
              <a:rPr lang="en-US" smtClean="0"/>
              <a:t>5/11/18</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pic>
        <p:nvPicPr>
          <p:cNvPr id="11" name="Picture 10"/>
          <p:cNvPicPr>
            <a:picLocks noChangeAspect="1"/>
          </p:cNvPicPr>
          <p:nvPr userDrawn="1"/>
        </p:nvPicPr>
        <p:blipFill>
          <a:blip r:embed="rId2"/>
          <a:stretch>
            <a:fillRect/>
          </a:stretch>
        </p:blipFill>
        <p:spPr>
          <a:xfrm>
            <a:off x="145832" y="2113169"/>
            <a:ext cx="526055" cy="4884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10"/>
          <p:cNvGrpSpPr/>
          <p:nvPr/>
        </p:nvGrpSpPr>
        <p:grpSpPr>
          <a:xfrm>
            <a:off x="228600" y="228600"/>
            <a:ext cx="425196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2176272"/>
            <a:ext cx="36576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spcBef>
                <a:spcPts val="60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58952" y="6300216"/>
            <a:ext cx="1298448" cy="365125"/>
          </a:xfrm>
        </p:spPr>
        <p:txBody>
          <a:bodyPr/>
          <a:lstStyle/>
          <a:p>
            <a:fld id="{F283AA7F-AF45-5145-8EF1-A3B158C35F4B}" type="datetimeFigureOut">
              <a:rPr lang="en-US" smtClean="0"/>
              <a:t>5/11/18</a:t>
            </a:fld>
            <a:endParaRPr lang="en-US"/>
          </a:p>
        </p:txBody>
      </p:sp>
      <p:sp>
        <p:nvSpPr>
          <p:cNvPr id="6" name="Footer Placeholder 5"/>
          <p:cNvSpPr>
            <a:spLocks noGrp="1"/>
          </p:cNvSpPr>
          <p:nvPr>
            <p:ph type="ftr" sz="quarter" idx="11"/>
          </p:nvPr>
        </p:nvSpPr>
        <p:spPr>
          <a:xfrm>
            <a:off x="2057400" y="6300216"/>
            <a:ext cx="2340864" cy="365125"/>
          </a:xfrm>
        </p:spPr>
        <p:txBody>
          <a:bodyPr/>
          <a:lstStyle/>
          <a:p>
            <a:endParaRPr lang="en-US"/>
          </a:p>
        </p:txBody>
      </p:sp>
      <p:sp>
        <p:nvSpPr>
          <p:cNvPr id="7" name="Slide Number Placeholder 6"/>
          <p:cNvSpPr>
            <a:spLocks noGrp="1"/>
          </p:cNvSpPr>
          <p:nvPr>
            <p:ph type="sldNum" sz="quarter" idx="12"/>
          </p:nvPr>
        </p:nvSpPr>
        <p:spPr>
          <a:xfrm>
            <a:off x="301752" y="6300216"/>
            <a:ext cx="448056" cy="365125"/>
          </a:xfrm>
        </p:spPr>
        <p:txBody>
          <a:bodyPr/>
          <a:lstStyle>
            <a:lvl1pPr algn="l">
              <a:defRPr/>
            </a:lvl1pPr>
          </a:lstStyle>
          <a:p>
            <a:fld id="{930DA0ED-54F0-5F4A-B5A8-9CA26D9EAF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9" name="Snip Diagonal Corner Rectangle 8"/>
          <p:cNvSpPr/>
          <p:nvPr/>
        </p:nvSpPr>
        <p:spPr>
          <a:xfrm flipV="1">
            <a:off x="228600" y="4648200"/>
            <a:ext cx="86868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4648200"/>
            <a:ext cx="815340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F283AA7F-AF45-5145-8EF1-A3B158C35F4B}" type="datetimeFigureOut">
              <a:rPr lang="en-US" smtClean="0"/>
              <a:t>5/11/18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283AA7F-AF45-5145-8EF1-A3B158C35F4B}" type="datetimeFigureOut">
              <a:rPr lang="en-US" smtClean="0"/>
              <a:t>5/11/18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0DA0ED-54F0-5F4A-B5A8-9CA26D9EAF69}"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283AA7F-AF45-5145-8EF1-A3B158C35F4B}" type="datetimeFigureOut">
              <a:rPr lang="en-US" smtClean="0"/>
              <a:t>5/11/18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DA0ED-54F0-5F4A-B5A8-9CA26D9EAF6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Snip Diagonal Corner Rectangle 7"/>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838201"/>
            <a:ext cx="1219200" cy="5105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838201"/>
            <a:ext cx="6307138" cy="51054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283AA7F-AF45-5145-8EF1-A3B158C35F4B}" type="datetimeFigureOut">
              <a:rPr lang="en-US" smtClean="0"/>
              <a:t>5/11/18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DA0ED-54F0-5F4A-B5A8-9CA26D9EAF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Snip Diagonal Corner Rectangle 8"/>
          <p:cNvSpPr/>
          <p:nvPr/>
        </p:nvSpPr>
        <p:spPr>
          <a:xfrm flipV="1">
            <a:off x="228600" y="990600"/>
            <a:ext cx="8686800" cy="5625352"/>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6"/>
            <a:ext cx="8686800" cy="57150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504266"/>
          </a:xfrm>
        </p:spPr>
        <p:txBody>
          <a:bodyPr/>
          <a:lstStyle/>
          <a:p>
            <a:r>
              <a:rPr lang="en-US" smtClean="0"/>
              <a:t>Click to edit Master title style</a:t>
            </a:r>
            <a:endParaRPr/>
          </a:p>
        </p:txBody>
      </p:sp>
      <p:sp>
        <p:nvSpPr>
          <p:cNvPr id="3" name="Content Placeholder 2"/>
          <p:cNvSpPr>
            <a:spLocks noGrp="1"/>
          </p:cNvSpPr>
          <p:nvPr>
            <p:ph idx="1"/>
          </p:nvPr>
        </p:nvSpPr>
        <p:spPr>
          <a:xfrm>
            <a:off x="779463" y="1092200"/>
            <a:ext cx="7583488" cy="4864848"/>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F283AA7F-AF45-5145-8EF1-A3B158C35F4B}" type="datetimeFigureOut">
              <a:rPr lang="en-US" smtClean="0"/>
              <a:t>5/11/18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DA0ED-54F0-5F4A-B5A8-9CA26D9EAF69}" type="slidenum">
              <a:rPr lang="en-US" smtClean="0"/>
              <a:t>‹#›</a:t>
            </a:fld>
            <a:endParaRPr lang="en-US"/>
          </a:p>
        </p:txBody>
      </p:sp>
      <p:pic>
        <p:nvPicPr>
          <p:cNvPr id="11" name="Picture 10"/>
          <p:cNvPicPr>
            <a:picLocks noChangeAspect="1"/>
          </p:cNvPicPr>
          <p:nvPr userDrawn="1"/>
        </p:nvPicPr>
        <p:blipFill>
          <a:blip r:embed="rId2"/>
          <a:stretch>
            <a:fillRect/>
          </a:stretch>
        </p:blipFill>
        <p:spPr>
          <a:xfrm>
            <a:off x="203646" y="221687"/>
            <a:ext cx="300385" cy="27892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6" name="Group 14"/>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F283AA7F-AF45-5145-8EF1-A3B158C35F4B}" type="datetimeFigureOut">
              <a:rPr lang="en-US" smtClean="0"/>
              <a:t>5/11/18</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6"/>
          <p:cNvGrpSpPr/>
          <p:nvPr/>
        </p:nvGrpSpPr>
        <p:grpSpPr>
          <a:xfrm flipH="1">
            <a:off x="1600199" y="2126877"/>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F283AA7F-AF45-5145-8EF1-A3B158C35F4B}" type="datetimeFigureOut">
              <a:rPr lang="en-US" smtClean="0"/>
              <a:t>5/11/18</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Snip Diagonal Corner Rectangle 10"/>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marL="1946275" indent="-344488">
              <a:defRPr sz="1800"/>
            </a:lvl6pPr>
            <a:lvl7pPr marL="1946275" indent="-344488">
              <a:defRPr sz="1800"/>
            </a:lvl7pPr>
            <a:lvl8pPr marL="1946275" indent="-344488">
              <a:defRPr sz="1800"/>
            </a:lvl8pPr>
            <a:lvl9pPr marL="1946275"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283AA7F-AF45-5145-8EF1-A3B158C35F4B}" type="datetimeFigureOut">
              <a:rPr lang="en-US" smtClean="0"/>
              <a:t>5/11/18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DA0ED-54F0-5F4A-B5A8-9CA26D9EAF69}" type="slidenum">
              <a:rPr lang="en-US" smtClean="0"/>
              <a:t>‹#›</a:t>
            </a:fld>
            <a:endParaRPr lang="en-US"/>
          </a:p>
        </p:txBody>
      </p:sp>
      <p:pic>
        <p:nvPicPr>
          <p:cNvPr id="10" name="Picture 9"/>
          <p:cNvPicPr>
            <a:picLocks noChangeAspect="1"/>
          </p:cNvPicPr>
          <p:nvPr userDrawn="1"/>
        </p:nvPicPr>
        <p:blipFill>
          <a:blip r:embed="rId2"/>
          <a:stretch>
            <a:fillRect/>
          </a:stretch>
        </p:blipFill>
        <p:spPr>
          <a:xfrm flipV="1">
            <a:off x="227014" y="295833"/>
            <a:ext cx="343526" cy="31898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Snip Diagonal Corner Rectangle 11"/>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1"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F283AA7F-AF45-5145-8EF1-A3B158C35F4B}" type="datetimeFigureOut">
              <a:rPr lang="en-US" smtClean="0"/>
              <a:t>5/11/18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0DA0ED-54F0-5F4A-B5A8-9CA26D9EAF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283AA7F-AF45-5145-8EF1-A3B158C35F4B}" type="datetimeFigureOut">
              <a:rPr lang="en-US" smtClean="0"/>
              <a:t>5/11/18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0DA0ED-54F0-5F4A-B5A8-9CA26D9EAF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nip Diagonal Corner Rectangle 5"/>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F283AA7F-AF45-5145-8EF1-A3B158C35F4B}" type="datetimeFigureOut">
              <a:rPr lang="en-US" smtClean="0"/>
              <a:t>5/11/18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0DA0ED-54F0-5F4A-B5A8-9CA26D9EAF6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1"/>
          <p:cNvGrpSpPr/>
          <p:nvPr/>
        </p:nvGrpSpPr>
        <p:grpSpPr>
          <a:xfrm>
            <a:off x="228600" y="228600"/>
            <a:ext cx="425196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2177303"/>
            <a:ext cx="3657600" cy="1162050"/>
          </a:xfrm>
        </p:spPr>
        <p:txBody>
          <a:bodyPr anchor="b">
            <a:normAutofit/>
          </a:bodyPr>
          <a:lstStyle>
            <a:lvl1pPr algn="l">
              <a:defRPr sz="3000" b="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62000" y="6297706"/>
            <a:ext cx="1295400" cy="365125"/>
          </a:xfrm>
        </p:spPr>
        <p:txBody>
          <a:bodyPr/>
          <a:lstStyle/>
          <a:p>
            <a:fld id="{F283AA7F-AF45-5145-8EF1-A3B158C35F4B}" type="datetimeFigureOut">
              <a:rPr lang="en-US" smtClean="0"/>
              <a:t>5/11/18</a:t>
            </a:fld>
            <a:endParaRPr lang="en-US"/>
          </a:p>
        </p:txBody>
      </p:sp>
      <p:sp>
        <p:nvSpPr>
          <p:cNvPr id="6" name="Footer Placeholder 5"/>
          <p:cNvSpPr>
            <a:spLocks noGrp="1"/>
          </p:cNvSpPr>
          <p:nvPr>
            <p:ph type="ftr" sz="quarter" idx="11"/>
          </p:nvPr>
        </p:nvSpPr>
        <p:spPr>
          <a:xfrm>
            <a:off x="2057400" y="6297706"/>
            <a:ext cx="2339788" cy="365125"/>
          </a:xfrm>
        </p:spPr>
        <p:txBody>
          <a:bodyPr/>
          <a:lstStyle/>
          <a:p>
            <a:endParaRPr lang="en-US"/>
          </a:p>
        </p:txBody>
      </p:sp>
      <p:sp>
        <p:nvSpPr>
          <p:cNvPr id="7" name="Slide Number Placeholder 6"/>
          <p:cNvSpPr>
            <a:spLocks noGrp="1"/>
          </p:cNvSpPr>
          <p:nvPr>
            <p:ph type="sldNum" sz="quarter" idx="12"/>
          </p:nvPr>
        </p:nvSpPr>
        <p:spPr>
          <a:xfrm>
            <a:off x="304800" y="6297706"/>
            <a:ext cx="443753" cy="365125"/>
          </a:xfrm>
        </p:spPr>
        <p:txBody>
          <a:bodyPr/>
          <a:lstStyle>
            <a:lvl1pPr algn="l">
              <a:defRPr/>
            </a:lvl1pPr>
          </a:lstStyle>
          <a:p>
            <a:fld id="{930DA0ED-54F0-5F4A-B5A8-9CA26D9EAF6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95833"/>
            <a:ext cx="7583488" cy="1143000"/>
          </a:xfrm>
          <a:prstGeom prst="rect">
            <a:avLst/>
          </a:prstGeom>
        </p:spPr>
        <p:txBody>
          <a:bodyPr vert="horz" lIns="91440" tIns="45720" rIns="91440" bIns="45720"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779463" y="1949824"/>
            <a:ext cx="7583488" cy="400722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28600" y="6243918"/>
            <a:ext cx="21336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F283AA7F-AF45-5145-8EF1-A3B158C35F4B}" type="datetimeFigureOut">
              <a:rPr lang="en-US" smtClean="0"/>
              <a:t>5/11/18</a:t>
            </a:fld>
            <a:endParaRPr lang="en-US"/>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930DA0ED-54F0-5F4A-B5A8-9CA26D9EAF6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jupyter.org/try" TargetMode="External"/><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hyperlink" Target="http://jupyter.org/instal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768600"/>
            <a:ext cx="6896100" cy="1813686"/>
          </a:xfrm>
        </p:spPr>
        <p:txBody>
          <a:bodyPr>
            <a:normAutofit/>
          </a:bodyPr>
          <a:lstStyle/>
          <a:p>
            <a:pPr algn="ctr"/>
            <a:r>
              <a:rPr lang="en-US" sz="3600" dirty="0" smtClean="0"/>
              <a:t>Python Data Cleaning</a:t>
            </a:r>
            <a:br>
              <a:rPr lang="en-US" sz="3600" dirty="0" smtClean="0"/>
            </a:br>
            <a:r>
              <a:rPr lang="en-US" sz="3600" dirty="0" smtClean="0"/>
              <a:t/>
            </a:r>
            <a:br>
              <a:rPr lang="en-US" sz="3600" dirty="0" smtClean="0"/>
            </a:br>
            <a:r>
              <a:rPr lang="en-US" sz="3600" dirty="0" smtClean="0"/>
              <a:t>Based on </a:t>
            </a:r>
            <a:r>
              <a:rPr lang="en-US" sz="3600" dirty="0" err="1" smtClean="0"/>
              <a:t>Kaggle</a:t>
            </a:r>
            <a:r>
              <a:rPr lang="en-US" sz="3600" dirty="0"/>
              <a:t> </a:t>
            </a:r>
            <a:r>
              <a:rPr lang="en-US" sz="3600" dirty="0" smtClean="0"/>
              <a:t>5 Day Challenge</a:t>
            </a:r>
            <a:endParaRPr lang="en-US" sz="4000" dirty="0"/>
          </a:p>
        </p:txBody>
      </p:sp>
      <p:sp>
        <p:nvSpPr>
          <p:cNvPr id="3" name="Subtitle 2"/>
          <p:cNvSpPr>
            <a:spLocks noGrp="1"/>
          </p:cNvSpPr>
          <p:nvPr>
            <p:ph type="subTitle" idx="1"/>
          </p:nvPr>
        </p:nvSpPr>
        <p:spPr>
          <a:xfrm>
            <a:off x="1562100" y="4676190"/>
            <a:ext cx="5867400" cy="1054239"/>
          </a:xfrm>
        </p:spPr>
        <p:txBody>
          <a:bodyPr>
            <a:noAutofit/>
          </a:bodyPr>
          <a:lstStyle/>
          <a:p>
            <a:r>
              <a:rPr lang="en-US" sz="1300" dirty="0" err="1" smtClean="0"/>
              <a:t>Eamon</a:t>
            </a:r>
            <a:r>
              <a:rPr lang="en-US" sz="1300" dirty="0" smtClean="0"/>
              <a:t> Thornton</a:t>
            </a:r>
          </a:p>
          <a:p>
            <a:pPr>
              <a:lnSpc>
                <a:spcPct val="70000"/>
              </a:lnSpc>
            </a:pPr>
            <a:endParaRPr lang="en-US" sz="1300" dirty="0" smtClean="0"/>
          </a:p>
          <a:p>
            <a:r>
              <a:rPr lang="en-US" sz="1300" dirty="0" err="1" smtClean="0"/>
              <a:t>Jupyter</a:t>
            </a:r>
            <a:r>
              <a:rPr lang="en-US" sz="1300" dirty="0" smtClean="0"/>
              <a:t> Notebook</a:t>
            </a:r>
          </a:p>
          <a:p>
            <a:r>
              <a:rPr lang="en-US" sz="1300" dirty="0" smtClean="0"/>
              <a:t>Data Science and Engineering Club Meetup</a:t>
            </a:r>
            <a:endParaRPr lang="en-US" sz="1300" dirty="0"/>
          </a:p>
          <a:p>
            <a:r>
              <a:rPr lang="en-US" sz="1300" dirty="0" smtClean="0"/>
              <a:t> May 12th, 2018</a:t>
            </a:r>
            <a:endParaRPr lang="en-US" sz="1300" dirty="0"/>
          </a:p>
        </p:txBody>
      </p:sp>
    </p:spTree>
    <p:extLst>
      <p:ext uri="{BB962C8B-B14F-4D97-AF65-F5344CB8AC3E}">
        <p14:creationId xmlns:p14="http://schemas.microsoft.com/office/powerpoint/2010/main" val="3022898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Autofit/>
          </a:bodyPr>
          <a:lstStyle/>
          <a:p>
            <a:r>
              <a:rPr lang="en-GB" sz="3200" dirty="0" smtClean="0">
                <a:solidFill>
                  <a:schemeClr val="tx1"/>
                </a:solidFill>
              </a:rPr>
              <a:t>Upload the data files into </a:t>
            </a:r>
            <a:r>
              <a:rPr lang="en-GB" sz="3200" dirty="0" err="1" smtClean="0">
                <a:solidFill>
                  <a:schemeClr val="tx1"/>
                </a:solidFill>
              </a:rPr>
              <a:t>Lab_Data</a:t>
            </a:r>
            <a:r>
              <a:rPr lang="en-GB" sz="3200" dirty="0" smtClean="0">
                <a:solidFill>
                  <a:schemeClr val="tx1"/>
                </a:solidFill>
              </a:rPr>
              <a:t> folder</a:t>
            </a:r>
            <a:endParaRPr lang="en-US" sz="3200" dirty="0">
              <a:solidFill>
                <a:schemeClr val="tx1"/>
              </a:solidFill>
            </a:endParaRPr>
          </a:p>
        </p:txBody>
      </p:sp>
      <p:pic>
        <p:nvPicPr>
          <p:cNvPr id="4" name="Picture 3"/>
          <p:cNvPicPr>
            <a:picLocks noChangeAspect="1"/>
          </p:cNvPicPr>
          <p:nvPr/>
        </p:nvPicPr>
        <p:blipFill>
          <a:blip r:embed="rId3"/>
          <a:stretch>
            <a:fillRect/>
          </a:stretch>
        </p:blipFill>
        <p:spPr>
          <a:xfrm>
            <a:off x="779462" y="1143000"/>
            <a:ext cx="6878427" cy="5257800"/>
          </a:xfrm>
          <a:prstGeom prst="rect">
            <a:avLst/>
          </a:prstGeom>
        </p:spPr>
      </p:pic>
      <p:sp>
        <p:nvSpPr>
          <p:cNvPr id="5" name="Right Arrow 4"/>
          <p:cNvSpPr/>
          <p:nvPr/>
        </p:nvSpPr>
        <p:spPr>
          <a:xfrm>
            <a:off x="596900" y="2870200"/>
            <a:ext cx="952500" cy="3175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81353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r>
              <a:rPr lang="en-GB" sz="4000" dirty="0" smtClean="0">
                <a:solidFill>
                  <a:schemeClr val="tx1"/>
                </a:solidFill>
              </a:rPr>
              <a:t>Installing Packages </a:t>
            </a:r>
            <a:r>
              <a:rPr lang="mr-IN" sz="4000" dirty="0" smtClean="0">
                <a:solidFill>
                  <a:schemeClr val="tx1"/>
                </a:solidFill>
              </a:rPr>
              <a:t>–</a:t>
            </a:r>
            <a:r>
              <a:rPr lang="en-GB" sz="4000" dirty="0" smtClean="0">
                <a:solidFill>
                  <a:schemeClr val="tx1"/>
                </a:solidFill>
              </a:rPr>
              <a:t> </a:t>
            </a:r>
            <a:r>
              <a:rPr lang="en-GB" sz="4000" dirty="0" smtClean="0">
                <a:solidFill>
                  <a:schemeClr val="tx1"/>
                </a:solidFill>
              </a:rPr>
              <a:t>Open </a:t>
            </a:r>
            <a:r>
              <a:rPr lang="en-GB" sz="4000" dirty="0" smtClean="0">
                <a:solidFill>
                  <a:schemeClr val="tx1"/>
                </a:solidFill>
              </a:rPr>
              <a:t>a Terminal</a:t>
            </a:r>
            <a:endParaRPr lang="en-US" sz="4000" dirty="0">
              <a:solidFill>
                <a:schemeClr val="tx1"/>
              </a:solidFill>
            </a:endParaRPr>
          </a:p>
        </p:txBody>
      </p:sp>
      <p:pic>
        <p:nvPicPr>
          <p:cNvPr id="4" name="Picture 3"/>
          <p:cNvPicPr>
            <a:picLocks noChangeAspect="1"/>
          </p:cNvPicPr>
          <p:nvPr/>
        </p:nvPicPr>
        <p:blipFill>
          <a:blip r:embed="rId3"/>
          <a:stretch>
            <a:fillRect/>
          </a:stretch>
        </p:blipFill>
        <p:spPr>
          <a:xfrm>
            <a:off x="499097" y="1223219"/>
            <a:ext cx="6929438" cy="5296792"/>
          </a:xfrm>
          <a:prstGeom prst="rect">
            <a:avLst/>
          </a:prstGeom>
        </p:spPr>
      </p:pic>
      <p:pic>
        <p:nvPicPr>
          <p:cNvPr id="3" name="Picture 2"/>
          <p:cNvPicPr>
            <a:picLocks noChangeAspect="1"/>
          </p:cNvPicPr>
          <p:nvPr/>
        </p:nvPicPr>
        <p:blipFill rotWithShape="1">
          <a:blip r:embed="rId4"/>
          <a:srcRect l="34400" t="17512" r="17736" b="13360"/>
          <a:stretch/>
        </p:blipFill>
        <p:spPr>
          <a:xfrm>
            <a:off x="6580399" y="3260685"/>
            <a:ext cx="1932973" cy="2326511"/>
          </a:xfrm>
          <a:prstGeom prst="rect">
            <a:avLst/>
          </a:prstGeom>
          <a:ln>
            <a:solidFill>
              <a:schemeClr val="accent1">
                <a:shade val="95000"/>
                <a:satMod val="105000"/>
              </a:schemeClr>
            </a:solidFill>
          </a:ln>
        </p:spPr>
      </p:pic>
      <p:sp>
        <p:nvSpPr>
          <p:cNvPr id="5" name="Right Arrow 4"/>
          <p:cNvSpPr/>
          <p:nvPr/>
        </p:nvSpPr>
        <p:spPr>
          <a:xfrm>
            <a:off x="5627899" y="5219700"/>
            <a:ext cx="952500" cy="3175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ight Arrow 5"/>
          <p:cNvSpPr/>
          <p:nvPr/>
        </p:nvSpPr>
        <p:spPr>
          <a:xfrm rot="1622043" flipV="1">
            <a:off x="6328928" y="2890613"/>
            <a:ext cx="1566575" cy="81219"/>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982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pPr algn="ctr"/>
            <a:r>
              <a:rPr lang="en-GB" sz="4000" dirty="0" smtClean="0">
                <a:solidFill>
                  <a:schemeClr val="tx1"/>
                </a:solidFill>
              </a:rPr>
              <a:t>Install Library - </a:t>
            </a:r>
            <a:r>
              <a:rPr lang="en-GB" sz="4000" dirty="0" err="1" smtClean="0">
                <a:solidFill>
                  <a:schemeClr val="tx1"/>
                </a:solidFill>
              </a:rPr>
              <a:t>seaborn</a:t>
            </a:r>
            <a:endParaRPr lang="en-US" sz="4000" dirty="0">
              <a:solidFill>
                <a:schemeClr val="tx1"/>
              </a:solidFill>
            </a:endParaRPr>
          </a:p>
        </p:txBody>
      </p:sp>
      <p:pic>
        <p:nvPicPr>
          <p:cNvPr id="3" name="Picture 2"/>
          <p:cNvPicPr>
            <a:picLocks noChangeAspect="1"/>
          </p:cNvPicPr>
          <p:nvPr/>
        </p:nvPicPr>
        <p:blipFill>
          <a:blip r:embed="rId3"/>
          <a:stretch>
            <a:fillRect/>
          </a:stretch>
        </p:blipFill>
        <p:spPr>
          <a:xfrm>
            <a:off x="662836" y="1942925"/>
            <a:ext cx="7681064" cy="4396267"/>
          </a:xfrm>
          <a:prstGeom prst="rect">
            <a:avLst/>
          </a:prstGeom>
        </p:spPr>
      </p:pic>
      <p:sp>
        <p:nvSpPr>
          <p:cNvPr id="6" name="Subtitle 2"/>
          <p:cNvSpPr txBox="1">
            <a:spLocks/>
          </p:cNvSpPr>
          <p:nvPr/>
        </p:nvSpPr>
        <p:spPr>
          <a:xfrm>
            <a:off x="1200150" y="1103391"/>
            <a:ext cx="6515100" cy="609600"/>
          </a:xfrm>
          <a:prstGeom prst="rect">
            <a:avLst/>
          </a:prstGeom>
          <a:solidFill>
            <a:srgbClr val="000000"/>
          </a:solidFill>
          <a:ln>
            <a:solidFill>
              <a:srgbClr val="00B050"/>
            </a:solidFill>
          </a:ln>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smtClean="0">
                <a:solidFill>
                  <a:srgbClr val="FFC000"/>
                </a:solidFill>
              </a:rPr>
              <a:t>$ </a:t>
            </a:r>
            <a:r>
              <a:rPr lang="en-US" sz="2800" dirty="0" err="1" smtClean="0">
                <a:solidFill>
                  <a:schemeClr val="bg1"/>
                </a:solidFill>
              </a:rPr>
              <a:t>conda</a:t>
            </a:r>
            <a:r>
              <a:rPr lang="en-US" sz="2800" dirty="0" smtClean="0">
                <a:solidFill>
                  <a:schemeClr val="bg1"/>
                </a:solidFill>
              </a:rPr>
              <a:t>  install  </a:t>
            </a:r>
            <a:r>
              <a:rPr lang="en-US" sz="2800" dirty="0" err="1" smtClean="0">
                <a:solidFill>
                  <a:schemeClr val="bg1"/>
                </a:solidFill>
              </a:rPr>
              <a:t>seaborn</a:t>
            </a:r>
            <a:endParaRPr lang="en-GB" sz="2800" dirty="0" smtClean="0">
              <a:solidFill>
                <a:schemeClr val="bg1"/>
              </a:solidFill>
            </a:endParaRPr>
          </a:p>
        </p:txBody>
      </p:sp>
    </p:spTree>
    <p:extLst>
      <p:ext uri="{BB962C8B-B14F-4D97-AF65-F5344CB8AC3E}">
        <p14:creationId xmlns:p14="http://schemas.microsoft.com/office/powerpoint/2010/main" val="30074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pPr algn="ctr"/>
            <a:r>
              <a:rPr lang="en-GB" sz="4000" dirty="0" smtClean="0">
                <a:solidFill>
                  <a:schemeClr val="tx1"/>
                </a:solidFill>
              </a:rPr>
              <a:t>Install Library -</a:t>
            </a:r>
            <a:r>
              <a:rPr lang="en-GB" sz="4000" dirty="0" smtClean="0">
                <a:solidFill>
                  <a:schemeClr val="tx1"/>
                </a:solidFill>
              </a:rPr>
              <a:t> </a:t>
            </a:r>
            <a:r>
              <a:rPr lang="en-GB" sz="4000" dirty="0" err="1" smtClean="0">
                <a:solidFill>
                  <a:schemeClr val="tx1"/>
                </a:solidFill>
              </a:rPr>
              <a:t>matplotlib</a:t>
            </a:r>
            <a:endParaRPr lang="en-US" sz="4000" dirty="0">
              <a:solidFill>
                <a:schemeClr val="tx1"/>
              </a:solidFill>
            </a:endParaRPr>
          </a:p>
        </p:txBody>
      </p:sp>
      <p:pic>
        <p:nvPicPr>
          <p:cNvPr id="5" name="Picture 4"/>
          <p:cNvPicPr>
            <a:picLocks noChangeAspect="1"/>
          </p:cNvPicPr>
          <p:nvPr/>
        </p:nvPicPr>
        <p:blipFill>
          <a:blip r:embed="rId3"/>
          <a:stretch>
            <a:fillRect/>
          </a:stretch>
        </p:blipFill>
        <p:spPr>
          <a:xfrm>
            <a:off x="328603" y="1712991"/>
            <a:ext cx="8142298" cy="4660255"/>
          </a:xfrm>
          <a:prstGeom prst="rect">
            <a:avLst/>
          </a:prstGeom>
        </p:spPr>
      </p:pic>
      <p:sp>
        <p:nvSpPr>
          <p:cNvPr id="6" name="Subtitle 2"/>
          <p:cNvSpPr txBox="1">
            <a:spLocks/>
          </p:cNvSpPr>
          <p:nvPr/>
        </p:nvSpPr>
        <p:spPr>
          <a:xfrm>
            <a:off x="1200149" y="1103391"/>
            <a:ext cx="6515100" cy="609600"/>
          </a:xfrm>
          <a:prstGeom prst="rect">
            <a:avLst/>
          </a:prstGeom>
          <a:solidFill>
            <a:srgbClr val="000000"/>
          </a:solidFill>
          <a:ln>
            <a:solidFill>
              <a:srgbClr val="00B050"/>
            </a:solidFill>
          </a:ln>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smtClean="0">
                <a:solidFill>
                  <a:srgbClr val="FFC000"/>
                </a:solidFill>
              </a:rPr>
              <a:t>$ </a:t>
            </a:r>
            <a:r>
              <a:rPr lang="en-US" sz="2800" dirty="0" err="1" smtClean="0">
                <a:solidFill>
                  <a:schemeClr val="bg1"/>
                </a:solidFill>
              </a:rPr>
              <a:t>conda</a:t>
            </a:r>
            <a:r>
              <a:rPr lang="en-US" sz="2800" dirty="0" smtClean="0">
                <a:solidFill>
                  <a:schemeClr val="bg1"/>
                </a:solidFill>
              </a:rPr>
              <a:t>  install  </a:t>
            </a:r>
            <a:r>
              <a:rPr lang="en-US" sz="2800" dirty="0" err="1" smtClean="0">
                <a:solidFill>
                  <a:schemeClr val="bg1"/>
                </a:solidFill>
              </a:rPr>
              <a:t>matplotlib</a:t>
            </a:r>
            <a:endParaRPr lang="en-GB" sz="2800" dirty="0" smtClean="0">
              <a:solidFill>
                <a:schemeClr val="bg1"/>
              </a:solidFill>
            </a:endParaRPr>
          </a:p>
        </p:txBody>
      </p:sp>
    </p:spTree>
    <p:extLst>
      <p:ext uri="{BB962C8B-B14F-4D97-AF65-F5344CB8AC3E}">
        <p14:creationId xmlns:p14="http://schemas.microsoft.com/office/powerpoint/2010/main" val="881314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pPr algn="ctr"/>
            <a:r>
              <a:rPr lang="en-GB" sz="4000" dirty="0" smtClean="0">
                <a:solidFill>
                  <a:schemeClr val="tx1"/>
                </a:solidFill>
              </a:rPr>
              <a:t>Install Library - </a:t>
            </a:r>
            <a:r>
              <a:rPr lang="en-GB" sz="4000" dirty="0" err="1" smtClean="0">
                <a:solidFill>
                  <a:schemeClr val="tx1"/>
                </a:solidFill>
              </a:rPr>
              <a:t>mlxtend</a:t>
            </a:r>
            <a:endParaRPr lang="en-US" sz="4000" dirty="0">
              <a:solidFill>
                <a:schemeClr val="tx1"/>
              </a:solidFill>
            </a:endParaRPr>
          </a:p>
        </p:txBody>
      </p:sp>
      <p:pic>
        <p:nvPicPr>
          <p:cNvPr id="4" name="Picture 3"/>
          <p:cNvPicPr>
            <a:picLocks noChangeAspect="1"/>
          </p:cNvPicPr>
          <p:nvPr/>
        </p:nvPicPr>
        <p:blipFill>
          <a:blip r:embed="rId3"/>
          <a:stretch>
            <a:fillRect/>
          </a:stretch>
        </p:blipFill>
        <p:spPr>
          <a:xfrm>
            <a:off x="620792" y="1712991"/>
            <a:ext cx="7691996" cy="4713209"/>
          </a:xfrm>
          <a:prstGeom prst="rect">
            <a:avLst/>
          </a:prstGeom>
        </p:spPr>
      </p:pic>
      <p:sp>
        <p:nvSpPr>
          <p:cNvPr id="5" name="Subtitle 2"/>
          <p:cNvSpPr txBox="1">
            <a:spLocks/>
          </p:cNvSpPr>
          <p:nvPr/>
        </p:nvSpPr>
        <p:spPr>
          <a:xfrm>
            <a:off x="1200150" y="1103391"/>
            <a:ext cx="6515100" cy="609600"/>
          </a:xfrm>
          <a:prstGeom prst="rect">
            <a:avLst/>
          </a:prstGeom>
          <a:solidFill>
            <a:srgbClr val="000000"/>
          </a:solidFill>
          <a:ln>
            <a:solidFill>
              <a:srgbClr val="00B050"/>
            </a:solidFill>
          </a:ln>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smtClean="0">
                <a:solidFill>
                  <a:srgbClr val="FFC000"/>
                </a:solidFill>
              </a:rPr>
              <a:t>$ </a:t>
            </a:r>
            <a:r>
              <a:rPr lang="en-US" sz="2800" dirty="0" err="1" smtClean="0">
                <a:solidFill>
                  <a:schemeClr val="bg1"/>
                </a:solidFill>
              </a:rPr>
              <a:t>conda</a:t>
            </a:r>
            <a:r>
              <a:rPr lang="en-US" sz="2800" dirty="0" smtClean="0">
                <a:solidFill>
                  <a:schemeClr val="bg1"/>
                </a:solidFill>
              </a:rPr>
              <a:t>  install  -c </a:t>
            </a:r>
            <a:r>
              <a:rPr lang="en-US" sz="2800" dirty="0" err="1" smtClean="0">
                <a:solidFill>
                  <a:schemeClr val="bg1"/>
                </a:solidFill>
              </a:rPr>
              <a:t>conda</a:t>
            </a:r>
            <a:r>
              <a:rPr lang="en-US" sz="2800" dirty="0" smtClean="0">
                <a:solidFill>
                  <a:schemeClr val="bg1"/>
                </a:solidFill>
              </a:rPr>
              <a:t>-forge  </a:t>
            </a:r>
            <a:r>
              <a:rPr lang="en-US" sz="2800" dirty="0" err="1" smtClean="0">
                <a:solidFill>
                  <a:schemeClr val="bg1"/>
                </a:solidFill>
              </a:rPr>
              <a:t>mlxtend</a:t>
            </a:r>
            <a:endParaRPr lang="en-GB" sz="2800" dirty="0" smtClean="0">
              <a:solidFill>
                <a:schemeClr val="bg1"/>
              </a:solidFill>
            </a:endParaRPr>
          </a:p>
        </p:txBody>
      </p:sp>
    </p:spTree>
    <p:extLst>
      <p:ext uri="{BB962C8B-B14F-4D97-AF65-F5344CB8AC3E}">
        <p14:creationId xmlns:p14="http://schemas.microsoft.com/office/powerpoint/2010/main" val="1587785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r>
              <a:rPr lang="en-GB" sz="4000" dirty="0" smtClean="0">
                <a:solidFill>
                  <a:schemeClr val="tx1"/>
                </a:solidFill>
              </a:rPr>
              <a:t>Review - Function</a:t>
            </a:r>
            <a:endParaRPr lang="en-US" sz="4000" dirty="0">
              <a:solidFill>
                <a:schemeClr val="tx1"/>
              </a:solidFill>
            </a:endParaRPr>
          </a:p>
        </p:txBody>
      </p:sp>
      <p:sp>
        <p:nvSpPr>
          <p:cNvPr id="7" name="Title 1"/>
          <p:cNvSpPr txBox="1">
            <a:spLocks/>
          </p:cNvSpPr>
          <p:nvPr/>
        </p:nvSpPr>
        <p:spPr>
          <a:xfrm>
            <a:off x="779462" y="1196447"/>
            <a:ext cx="7780338" cy="2252859"/>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a:lstStyle>
          <a:p>
            <a:pPr fontAlgn="base"/>
            <a:r>
              <a:rPr lang="en-US" sz="2800" dirty="0" smtClean="0"/>
              <a:t/>
            </a:r>
            <a:br>
              <a:rPr lang="en-US" sz="2800" dirty="0" smtClean="0"/>
            </a:br>
            <a:r>
              <a:rPr lang="en-US" sz="2800" dirty="0" smtClean="0"/>
              <a:t>A function is a piece of code that is called by name. It can be passed data to operate on (i.e., the parameters) and can optionally return data (the return value). All data that is passed to a function is explicitly passed.</a:t>
            </a:r>
            <a:endParaRPr lang="en-GB" sz="2800" dirty="0"/>
          </a:p>
        </p:txBody>
      </p:sp>
      <p:sp>
        <p:nvSpPr>
          <p:cNvPr id="9" name="Subtitle 2"/>
          <p:cNvSpPr txBox="1">
            <a:spLocks/>
          </p:cNvSpPr>
          <p:nvPr/>
        </p:nvSpPr>
        <p:spPr>
          <a:xfrm>
            <a:off x="1104900" y="3610801"/>
            <a:ext cx="6451600" cy="1174552"/>
          </a:xfrm>
          <a:prstGeom prst="rect">
            <a:avLst/>
          </a:prstGeom>
          <a:solidFill>
            <a:schemeClr val="tx1">
              <a:lumMod val="95000"/>
              <a:lumOff val="5000"/>
            </a:schemeClr>
          </a:solidFill>
          <a:ln>
            <a:solidFill>
              <a:srgbClr val="00B050"/>
            </a:solidFill>
          </a:ln>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smtClean="0">
                <a:solidFill>
                  <a:srgbClr val="FFC000"/>
                </a:solidFill>
              </a:rPr>
              <a:t>def</a:t>
            </a:r>
            <a:r>
              <a:rPr lang="en-US" sz="2800" dirty="0" smtClean="0">
                <a:solidFill>
                  <a:schemeClr val="bg1"/>
                </a:solidFill>
              </a:rPr>
              <a:t> sum(num1, num2): </a:t>
            </a:r>
          </a:p>
          <a:p>
            <a:pPr algn="l"/>
            <a:r>
              <a:rPr lang="en-US" sz="2800" dirty="0" smtClean="0">
                <a:solidFill>
                  <a:schemeClr val="bg1"/>
                </a:solidFill>
              </a:rPr>
              <a:t>	</a:t>
            </a:r>
            <a:r>
              <a:rPr lang="en-US" sz="2800" dirty="0" smtClean="0">
                <a:solidFill>
                  <a:srgbClr val="FFC000"/>
                </a:solidFill>
              </a:rPr>
              <a:t>return</a:t>
            </a:r>
            <a:r>
              <a:rPr lang="en-US" sz="2800" dirty="0" smtClean="0">
                <a:solidFill>
                  <a:schemeClr val="bg1"/>
                </a:solidFill>
              </a:rPr>
              <a:t> num1 + num2 </a:t>
            </a:r>
            <a:endParaRPr lang="en-GB" sz="2800" dirty="0" smtClean="0">
              <a:solidFill>
                <a:schemeClr val="bg1"/>
              </a:solidFill>
            </a:endParaRPr>
          </a:p>
        </p:txBody>
      </p:sp>
      <p:sp>
        <p:nvSpPr>
          <p:cNvPr id="11" name="Subtitle 2"/>
          <p:cNvSpPr txBox="1">
            <a:spLocks/>
          </p:cNvSpPr>
          <p:nvPr/>
        </p:nvSpPr>
        <p:spPr>
          <a:xfrm>
            <a:off x="1104900" y="5048448"/>
            <a:ext cx="6451600" cy="1174552"/>
          </a:xfrm>
          <a:prstGeom prst="rect">
            <a:avLst/>
          </a:prstGeom>
          <a:solidFill>
            <a:schemeClr val="tx1">
              <a:lumMod val="95000"/>
              <a:lumOff val="5000"/>
            </a:schemeClr>
          </a:solidFill>
          <a:ln>
            <a:solidFill>
              <a:srgbClr val="00B050"/>
            </a:solidFill>
          </a:ln>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smtClean="0">
                <a:solidFill>
                  <a:schemeClr val="bg1"/>
                </a:solidFill>
              </a:rPr>
              <a:t> sum(2,3) </a:t>
            </a:r>
          </a:p>
          <a:p>
            <a:pPr algn="l"/>
            <a:r>
              <a:rPr lang="en-US" sz="2800" dirty="0" smtClean="0">
                <a:solidFill>
                  <a:schemeClr val="bg1"/>
                </a:solidFill>
              </a:rPr>
              <a:t>[]:5</a:t>
            </a:r>
          </a:p>
        </p:txBody>
      </p:sp>
    </p:spTree>
    <p:extLst>
      <p:ext uri="{BB962C8B-B14F-4D97-AF65-F5344CB8AC3E}">
        <p14:creationId xmlns:p14="http://schemas.microsoft.com/office/powerpoint/2010/main" val="260070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r>
              <a:rPr lang="en-GB" sz="4000" dirty="0" smtClean="0">
                <a:solidFill>
                  <a:schemeClr val="tx1"/>
                </a:solidFill>
              </a:rPr>
              <a:t>Review - Method</a:t>
            </a:r>
            <a:endParaRPr lang="en-US" sz="4000" dirty="0">
              <a:solidFill>
                <a:schemeClr val="tx1"/>
              </a:solidFill>
            </a:endParaRPr>
          </a:p>
        </p:txBody>
      </p:sp>
      <p:sp>
        <p:nvSpPr>
          <p:cNvPr id="6" name="Title 1"/>
          <p:cNvSpPr txBox="1">
            <a:spLocks/>
          </p:cNvSpPr>
          <p:nvPr/>
        </p:nvSpPr>
        <p:spPr>
          <a:xfrm>
            <a:off x="1143000" y="1252627"/>
            <a:ext cx="6858000" cy="2188031"/>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a:lstStyle>
          <a:p>
            <a:pPr fontAlgn="base"/>
            <a:r>
              <a:rPr lang="en-US" sz="2100" smtClean="0"/>
              <a:t>A method is a piece of code that is called by name that is associated with an object. </a:t>
            </a:r>
            <a:r>
              <a:rPr lang="en-US" sz="2100" dirty="0" smtClean="0"/>
              <a:t>In most respects it is identical to a function except for two key differences.</a:t>
            </a:r>
            <a:br>
              <a:rPr lang="en-US" sz="2100" dirty="0" smtClean="0"/>
            </a:br>
            <a:r>
              <a:rPr lang="en-US" sz="2100" dirty="0" smtClean="0"/>
              <a:t>It is implicitly passed for the object for which it was called.</a:t>
            </a:r>
            <a:br>
              <a:rPr lang="en-US" sz="2100" dirty="0" smtClean="0"/>
            </a:br>
            <a:r>
              <a:rPr lang="en-US" sz="2100" dirty="0" smtClean="0"/>
              <a:t>It is able to operate on data that is contained within the class (remembering that an object is an instance of a class - the class is the definition, the object is an instance of that data).</a:t>
            </a:r>
            <a:endParaRPr lang="en-GB" sz="2100" dirty="0"/>
          </a:p>
        </p:txBody>
      </p:sp>
      <p:sp>
        <p:nvSpPr>
          <p:cNvPr id="8" name="Title 1"/>
          <p:cNvSpPr txBox="1">
            <a:spLocks/>
          </p:cNvSpPr>
          <p:nvPr/>
        </p:nvSpPr>
        <p:spPr>
          <a:xfrm>
            <a:off x="1143000" y="6007859"/>
            <a:ext cx="6858000" cy="348398"/>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base"/>
            <a:r>
              <a:rPr lang="en-US" sz="2100" dirty="0"/>
              <a:t>(this is a simplified explanation, ignoring issues of scope etc.)</a:t>
            </a:r>
            <a:endParaRPr lang="en-GB" sz="2100" dirty="0"/>
          </a:p>
        </p:txBody>
      </p:sp>
      <p:sp>
        <p:nvSpPr>
          <p:cNvPr id="10" name="Subtitle 2"/>
          <p:cNvSpPr>
            <a:spLocks noGrp="1"/>
          </p:cNvSpPr>
          <p:nvPr/>
        </p:nvSpPr>
        <p:spPr>
          <a:xfrm>
            <a:off x="1143000" y="3440658"/>
            <a:ext cx="7340600" cy="2509292"/>
          </a:xfrm>
          <a:prstGeom prst="rect">
            <a:avLst/>
          </a:prstGeom>
          <a:solidFill>
            <a:schemeClr val="tx1">
              <a:lumMod val="95000"/>
              <a:lumOff val="5000"/>
            </a:schemeClr>
          </a:solidFill>
          <a:ln>
            <a:solidFill>
              <a:srgbClr val="00B050"/>
            </a:solidFill>
          </a:ln>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fontAlgn="base"/>
            <a:r>
              <a:rPr lang="en-US" sz="2800" dirty="0" smtClean="0">
                <a:solidFill>
                  <a:srgbClr val="FFC000"/>
                </a:solidFill>
              </a:rPr>
              <a:t>class </a:t>
            </a:r>
            <a:r>
              <a:rPr lang="en-US" sz="2800" dirty="0">
                <a:solidFill>
                  <a:srgbClr val="FFC000"/>
                </a:solidFill>
              </a:rPr>
              <a:t>Dog</a:t>
            </a:r>
            <a:r>
              <a:rPr lang="en-US" sz="2800" dirty="0">
                <a:solidFill>
                  <a:srgbClr val="92D050"/>
                </a:solidFill>
              </a:rPr>
              <a:t>: </a:t>
            </a:r>
            <a:endParaRPr lang="en-US" sz="2800" dirty="0" smtClean="0">
              <a:solidFill>
                <a:srgbClr val="92D050"/>
              </a:solidFill>
            </a:endParaRPr>
          </a:p>
          <a:p>
            <a:pPr algn="l" fontAlgn="base"/>
            <a:r>
              <a:rPr lang="en-US" sz="2800" dirty="0" smtClean="0">
                <a:solidFill>
                  <a:srgbClr val="92D050"/>
                </a:solidFill>
              </a:rPr>
              <a:t>	</a:t>
            </a:r>
            <a:r>
              <a:rPr lang="en-US" sz="2800" dirty="0" smtClean="0">
                <a:solidFill>
                  <a:srgbClr val="FFC000"/>
                </a:solidFill>
              </a:rPr>
              <a:t>def</a:t>
            </a:r>
            <a:r>
              <a:rPr lang="en-US" sz="2800" dirty="0" smtClean="0">
                <a:solidFill>
                  <a:srgbClr val="92D050"/>
                </a:solidFill>
              </a:rPr>
              <a:t> </a:t>
            </a:r>
            <a:r>
              <a:rPr lang="en-US" sz="2800" dirty="0" err="1">
                <a:solidFill>
                  <a:srgbClr val="92D050"/>
                </a:solidFill>
              </a:rPr>
              <a:t>my_method</a:t>
            </a:r>
            <a:r>
              <a:rPr lang="en-US" sz="2800" dirty="0">
                <a:solidFill>
                  <a:srgbClr val="92D050"/>
                </a:solidFill>
              </a:rPr>
              <a:t>(self</a:t>
            </a:r>
            <a:r>
              <a:rPr lang="en-US" sz="2800" dirty="0" smtClean="0">
                <a:solidFill>
                  <a:srgbClr val="92D050"/>
                </a:solidFill>
              </a:rPr>
              <a:t>):</a:t>
            </a:r>
          </a:p>
          <a:p>
            <a:pPr algn="l" fontAlgn="base"/>
            <a:r>
              <a:rPr lang="en-US" sz="2800" dirty="0">
                <a:solidFill>
                  <a:srgbClr val="92D050"/>
                </a:solidFill>
              </a:rPr>
              <a:t>	</a:t>
            </a:r>
            <a:r>
              <a:rPr lang="en-US" sz="2800" dirty="0" smtClean="0">
                <a:solidFill>
                  <a:srgbClr val="92D050"/>
                </a:solidFill>
              </a:rPr>
              <a:t>	</a:t>
            </a:r>
            <a:r>
              <a:rPr lang="en-US" sz="2800" dirty="0" smtClean="0">
                <a:solidFill>
                  <a:srgbClr val="FFC000"/>
                </a:solidFill>
              </a:rPr>
              <a:t>print</a:t>
            </a:r>
            <a:r>
              <a:rPr lang="en-US" sz="2800" dirty="0" smtClean="0">
                <a:solidFill>
                  <a:srgbClr val="92D050"/>
                </a:solidFill>
              </a:rPr>
              <a:t> (“I </a:t>
            </a:r>
            <a:r>
              <a:rPr lang="en-US" sz="2800" dirty="0">
                <a:solidFill>
                  <a:srgbClr val="92D050"/>
                </a:solidFill>
              </a:rPr>
              <a:t>am a Dog" </a:t>
            </a:r>
            <a:r>
              <a:rPr lang="en-US" sz="2800" dirty="0" smtClean="0">
                <a:solidFill>
                  <a:srgbClr val="92D050"/>
                </a:solidFill>
              </a:rPr>
              <a:t>)</a:t>
            </a:r>
          </a:p>
          <a:p>
            <a:pPr algn="l" fontAlgn="base"/>
            <a:endParaRPr lang="en-US" sz="2800" dirty="0" smtClean="0">
              <a:solidFill>
                <a:srgbClr val="92D050"/>
              </a:solidFill>
            </a:endParaRPr>
          </a:p>
          <a:p>
            <a:pPr algn="l" fontAlgn="base"/>
            <a:r>
              <a:rPr lang="en-US" sz="2800" dirty="0" smtClean="0">
                <a:solidFill>
                  <a:schemeClr val="bg1"/>
                </a:solidFill>
              </a:rPr>
              <a:t>dog </a:t>
            </a:r>
            <a:r>
              <a:rPr lang="en-US" sz="2800" dirty="0">
                <a:solidFill>
                  <a:schemeClr val="bg1"/>
                </a:solidFill>
              </a:rPr>
              <a:t>= Dog() </a:t>
            </a:r>
            <a:endParaRPr lang="en-US" sz="2800" dirty="0" smtClean="0">
              <a:solidFill>
                <a:schemeClr val="bg1"/>
              </a:solidFill>
            </a:endParaRPr>
          </a:p>
          <a:p>
            <a:pPr algn="l" fontAlgn="base"/>
            <a:r>
              <a:rPr lang="en-US" sz="2800" dirty="0" err="1" smtClean="0">
                <a:solidFill>
                  <a:schemeClr val="bg1"/>
                </a:solidFill>
              </a:rPr>
              <a:t>dog.my_method</a:t>
            </a:r>
            <a:r>
              <a:rPr lang="en-US" sz="2800" dirty="0">
                <a:solidFill>
                  <a:schemeClr val="bg1"/>
                </a:solidFill>
              </a:rPr>
              <a:t>() # Prints "I </a:t>
            </a:r>
            <a:r>
              <a:rPr lang="en-US" sz="2800" dirty="0" smtClean="0">
                <a:solidFill>
                  <a:schemeClr val="bg1"/>
                </a:solidFill>
              </a:rPr>
              <a:t>am a Dog” </a:t>
            </a:r>
            <a:r>
              <a:rPr lang="en-US" sz="2800" dirty="0"/>
              <a:t>a Dog</a:t>
            </a:r>
            <a:r>
              <a:rPr lang="en-US" dirty="0"/>
              <a:t>"</a:t>
            </a:r>
          </a:p>
          <a:p>
            <a:endParaRPr lang="en-GB" dirty="0"/>
          </a:p>
        </p:txBody>
      </p:sp>
    </p:spTree>
    <p:extLst>
      <p:ext uri="{BB962C8B-B14F-4D97-AF65-F5344CB8AC3E}">
        <p14:creationId xmlns:p14="http://schemas.microsoft.com/office/powerpoint/2010/main" val="1922685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r>
              <a:rPr lang="en-US" sz="4000" dirty="0" smtClean="0">
                <a:solidFill>
                  <a:schemeClr val="tx1"/>
                </a:solidFill>
              </a:rPr>
              <a:t>Mixing </a:t>
            </a:r>
            <a:r>
              <a:rPr lang="en-US" sz="4000" dirty="0">
                <a:solidFill>
                  <a:schemeClr val="tx1"/>
                </a:solidFill>
              </a:rPr>
              <a:t>Languages in a </a:t>
            </a:r>
            <a:r>
              <a:rPr lang="en-US" sz="4000" dirty="0" smtClean="0">
                <a:solidFill>
                  <a:schemeClr val="tx1"/>
                </a:solidFill>
              </a:rPr>
              <a:t>Notebook</a:t>
            </a:r>
            <a:endParaRPr lang="en-US" sz="4000" dirty="0">
              <a:solidFill>
                <a:schemeClr val="tx1"/>
              </a:solidFill>
            </a:endParaRPr>
          </a:p>
        </p:txBody>
      </p:sp>
      <p:sp>
        <p:nvSpPr>
          <p:cNvPr id="4" name="Rectangle 3"/>
          <p:cNvSpPr/>
          <p:nvPr/>
        </p:nvSpPr>
        <p:spPr>
          <a:xfrm>
            <a:off x="309562" y="1064992"/>
            <a:ext cx="8059738" cy="5211683"/>
          </a:xfrm>
          <a:prstGeom prst="rect">
            <a:avLst/>
          </a:prstGeom>
        </p:spPr>
        <p:txBody>
          <a:bodyPr wrap="square">
            <a:spAutoFit/>
          </a:bodyPr>
          <a:lstStyle/>
          <a:p>
            <a:pPr lvl="1"/>
            <a:r>
              <a:rPr lang="en-US" sz="2400" dirty="0" smtClean="0"/>
              <a:t>While </a:t>
            </a:r>
            <a:r>
              <a:rPr lang="en-US" sz="2400" dirty="0"/>
              <a:t>a notebook has a default language</a:t>
            </a:r>
            <a:r>
              <a:rPr lang="en-US" sz="2400" dirty="0" smtClean="0"/>
              <a:t>, </a:t>
            </a:r>
            <a:r>
              <a:rPr lang="en-US" sz="2400" dirty="0"/>
              <a:t>you can mix languages by using the language magic command.</a:t>
            </a:r>
          </a:p>
          <a:p>
            <a:pPr marL="1257300" lvl="3" indent="-342900" defTabSz="914400">
              <a:spcBef>
                <a:spcPts val="2000"/>
              </a:spcBef>
              <a:buClr>
                <a:schemeClr val="accent1"/>
              </a:buClr>
              <a:buSzPct val="90000"/>
              <a:buFont typeface="Wingdings 2" pitchFamily="18" charset="2"/>
              <a:buChar char=""/>
            </a:pPr>
            <a:r>
              <a:rPr lang="en-US" sz="2400" b="1" dirty="0" smtClean="0"/>
              <a:t>%</a:t>
            </a:r>
            <a:r>
              <a:rPr lang="en-US" sz="2400" b="1" dirty="0"/>
              <a:t>python</a:t>
            </a:r>
          </a:p>
          <a:p>
            <a:pPr marL="1257300" lvl="3" indent="-342900" defTabSz="914400">
              <a:spcBef>
                <a:spcPts val="2000"/>
              </a:spcBef>
              <a:buClr>
                <a:schemeClr val="accent1"/>
              </a:buClr>
              <a:buSzPct val="90000"/>
              <a:buFont typeface="Wingdings 2" pitchFamily="18" charset="2"/>
              <a:buChar char=""/>
            </a:pPr>
            <a:r>
              <a:rPr lang="en-US" sz="2400" b="1" dirty="0"/>
              <a:t>%</a:t>
            </a:r>
            <a:r>
              <a:rPr lang="en-US" sz="2400" b="1" dirty="0" err="1">
                <a:solidFill>
                  <a:srgbClr val="FF0000"/>
                </a:solidFill>
              </a:rPr>
              <a:t>sql</a:t>
            </a:r>
            <a:r>
              <a:rPr lang="en-US" sz="2400" b="1" dirty="0"/>
              <a:t> </a:t>
            </a:r>
          </a:p>
          <a:p>
            <a:pPr marL="1257300" lvl="3" indent="-342900" defTabSz="914400">
              <a:spcBef>
                <a:spcPts val="2000"/>
              </a:spcBef>
              <a:buClr>
                <a:schemeClr val="accent1"/>
              </a:buClr>
              <a:buSzPct val="90000"/>
              <a:buFont typeface="Wingdings 2" pitchFamily="18" charset="2"/>
              <a:buChar char=""/>
            </a:pPr>
            <a:r>
              <a:rPr lang="en-US" sz="2400" b="1" dirty="0"/>
              <a:t>%</a:t>
            </a:r>
            <a:r>
              <a:rPr lang="en-US" sz="2400" b="1" dirty="0">
                <a:solidFill>
                  <a:srgbClr val="FF0000"/>
                </a:solidFill>
              </a:rPr>
              <a:t>r</a:t>
            </a:r>
            <a:r>
              <a:rPr lang="en-US" sz="2400" b="1" dirty="0"/>
              <a:t> </a:t>
            </a:r>
          </a:p>
          <a:p>
            <a:pPr marL="1257300" lvl="3" indent="-342900" defTabSz="914400">
              <a:spcBef>
                <a:spcPts val="2000"/>
              </a:spcBef>
              <a:buClr>
                <a:schemeClr val="accent1"/>
              </a:buClr>
              <a:buSzPct val="90000"/>
              <a:buFont typeface="Wingdings 2" pitchFamily="18" charset="2"/>
              <a:buChar char=""/>
            </a:pPr>
            <a:r>
              <a:rPr lang="en-US" sz="2400" b="1" dirty="0"/>
              <a:t>%</a:t>
            </a:r>
            <a:r>
              <a:rPr lang="en-US" sz="2400" b="1" dirty="0" err="1"/>
              <a:t>scala</a:t>
            </a:r>
            <a:r>
              <a:rPr lang="en-US" sz="2400" b="1" dirty="0"/>
              <a:t> </a:t>
            </a:r>
            <a:endParaRPr lang="en-US" sz="2400" b="1" dirty="0" smtClean="0"/>
          </a:p>
          <a:p>
            <a:pPr marL="1257300" lvl="3" indent="-342900" defTabSz="914400">
              <a:spcBef>
                <a:spcPts val="2000"/>
              </a:spcBef>
              <a:buClr>
                <a:schemeClr val="accent1"/>
              </a:buClr>
              <a:buSzPct val="90000"/>
              <a:buFont typeface="Wingdings 2" pitchFamily="18" charset="2"/>
              <a:buChar char=""/>
            </a:pPr>
            <a:r>
              <a:rPr lang="en-US" sz="2400" b="1" dirty="0" smtClean="0"/>
              <a:t>%</a:t>
            </a:r>
            <a:r>
              <a:rPr lang="en-US" sz="2400" b="1" dirty="0" smtClean="0">
                <a:solidFill>
                  <a:srgbClr val="FF0000"/>
                </a:solidFill>
              </a:rPr>
              <a:t>md</a:t>
            </a:r>
          </a:p>
          <a:p>
            <a:pPr marL="1257300" lvl="3" indent="-342900" defTabSz="914400">
              <a:spcBef>
                <a:spcPts val="2000"/>
              </a:spcBef>
              <a:buClr>
                <a:schemeClr val="accent1"/>
              </a:buClr>
              <a:buSzPct val="90000"/>
              <a:buFont typeface="Wingdings 2" pitchFamily="18" charset="2"/>
              <a:buChar char=""/>
            </a:pPr>
            <a:r>
              <a:rPr lang="en-US" sz="2400" b="1" dirty="0" smtClean="0"/>
              <a:t>%</a:t>
            </a:r>
            <a:r>
              <a:rPr lang="en-US" sz="2400" b="1" dirty="0" smtClean="0">
                <a:solidFill>
                  <a:srgbClr val="FF0000"/>
                </a:solidFill>
              </a:rPr>
              <a:t>fs</a:t>
            </a:r>
          </a:p>
          <a:p>
            <a:pPr marL="1257300" lvl="3" indent="-342900" defTabSz="914400">
              <a:spcBef>
                <a:spcPts val="2000"/>
              </a:spcBef>
              <a:buClr>
                <a:schemeClr val="accent1"/>
              </a:buClr>
              <a:buSzPct val="90000"/>
              <a:buFont typeface="Wingdings 2" pitchFamily="18" charset="2"/>
              <a:buChar char=""/>
            </a:pPr>
            <a:r>
              <a:rPr lang="en-US" sz="2400" b="1" dirty="0" smtClean="0"/>
              <a:t>...</a:t>
            </a:r>
            <a:r>
              <a:rPr lang="en-US" sz="2400" dirty="0"/>
              <a:t> </a:t>
            </a:r>
            <a:endParaRPr lang="en-US" sz="2400" b="1" dirty="0"/>
          </a:p>
        </p:txBody>
      </p:sp>
    </p:spTree>
    <p:extLst>
      <p:ext uri="{BB962C8B-B14F-4D97-AF65-F5344CB8AC3E}">
        <p14:creationId xmlns:p14="http://schemas.microsoft.com/office/powerpoint/2010/main" val="189646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r>
              <a:rPr lang="en-US" sz="4000" dirty="0" smtClean="0">
                <a:solidFill>
                  <a:schemeClr val="tx1"/>
                </a:solidFill>
              </a:rPr>
              <a:t>Some setup to run outside </a:t>
            </a:r>
            <a:r>
              <a:rPr lang="en-US" sz="4000" dirty="0" err="1" smtClean="0">
                <a:solidFill>
                  <a:schemeClr val="tx1"/>
                </a:solidFill>
              </a:rPr>
              <a:t>Kaggle</a:t>
            </a:r>
            <a:r>
              <a:rPr lang="en-US" sz="4000" dirty="0" smtClean="0">
                <a:solidFill>
                  <a:schemeClr val="tx1"/>
                </a:solidFill>
              </a:rPr>
              <a:t> </a:t>
            </a:r>
            <a:r>
              <a:rPr lang="en-US" sz="4000" dirty="0" err="1" smtClean="0">
                <a:solidFill>
                  <a:schemeClr val="tx1"/>
                </a:solidFill>
              </a:rPr>
              <a:t>env</a:t>
            </a:r>
            <a:r>
              <a:rPr lang="en-US" sz="4000" dirty="0" smtClean="0">
                <a:solidFill>
                  <a:schemeClr val="tx1"/>
                </a:solidFill>
              </a:rPr>
              <a:t>.</a:t>
            </a:r>
            <a:endParaRPr lang="en-US" sz="4000" dirty="0">
              <a:solidFill>
                <a:schemeClr val="tx1"/>
              </a:solidFill>
            </a:endParaRPr>
          </a:p>
        </p:txBody>
      </p:sp>
      <p:sp>
        <p:nvSpPr>
          <p:cNvPr id="4" name="Rectangle 3"/>
          <p:cNvSpPr/>
          <p:nvPr/>
        </p:nvSpPr>
        <p:spPr>
          <a:xfrm>
            <a:off x="309562" y="1064992"/>
            <a:ext cx="8059738" cy="4308872"/>
          </a:xfrm>
          <a:prstGeom prst="rect">
            <a:avLst/>
          </a:prstGeom>
        </p:spPr>
        <p:txBody>
          <a:bodyPr wrap="square">
            <a:spAutoFit/>
          </a:bodyPr>
          <a:lstStyle/>
          <a:p>
            <a:pPr marL="1257300" lvl="3" indent="-342900" defTabSz="914400">
              <a:spcBef>
                <a:spcPts val="2000"/>
              </a:spcBef>
              <a:buClr>
                <a:schemeClr val="accent1"/>
              </a:buClr>
              <a:buSzPct val="90000"/>
              <a:buFont typeface="Wingdings 2" pitchFamily="18" charset="2"/>
              <a:buChar char=""/>
            </a:pPr>
            <a:r>
              <a:rPr lang="en-US" sz="2400" b="1" dirty="0"/>
              <a:t>% </a:t>
            </a:r>
            <a:r>
              <a:rPr lang="en-US" sz="2400" b="1" dirty="0" err="1"/>
              <a:t>autosave</a:t>
            </a:r>
            <a:r>
              <a:rPr lang="en-US" sz="2400" b="1" dirty="0"/>
              <a:t> 0</a:t>
            </a:r>
          </a:p>
          <a:p>
            <a:pPr marL="914400" lvl="3" defTabSz="914400">
              <a:spcBef>
                <a:spcPts val="2000"/>
              </a:spcBef>
              <a:buClr>
                <a:schemeClr val="accent1"/>
              </a:buClr>
              <a:buSzPct val="90000"/>
            </a:pPr>
            <a:r>
              <a:rPr lang="en-US" sz="1600" dirty="0" err="1" smtClean="0"/>
              <a:t>IPython</a:t>
            </a:r>
            <a:r>
              <a:rPr lang="en-US" sz="1600" dirty="0" smtClean="0"/>
              <a:t> </a:t>
            </a:r>
            <a:r>
              <a:rPr lang="en-US" sz="1600" dirty="0"/>
              <a:t>has a set of predefined ‘magic functions’ that you can call with a command line style syntax. There are two kinds of </a:t>
            </a:r>
            <a:r>
              <a:rPr lang="en-US" sz="1600" dirty="0" err="1"/>
              <a:t>magics</a:t>
            </a:r>
            <a:r>
              <a:rPr lang="en-US" sz="1600" dirty="0"/>
              <a:t>, line-oriented and cell-oriented. Line </a:t>
            </a:r>
            <a:r>
              <a:rPr lang="en-US" sz="1600" dirty="0" err="1"/>
              <a:t>magics</a:t>
            </a:r>
            <a:r>
              <a:rPr lang="en-US" sz="1600" dirty="0"/>
              <a:t> are prefixed with the % character and work much like OS command-line calls: they get as an argument the rest of the line, where arguments are passed without parentheses or quotes. Lines </a:t>
            </a:r>
            <a:r>
              <a:rPr lang="en-US" sz="1600" dirty="0" err="1"/>
              <a:t>magics</a:t>
            </a:r>
            <a:r>
              <a:rPr lang="en-US" sz="1600" dirty="0"/>
              <a:t> can return results and can be used in the right hand side of an assignment. Cell </a:t>
            </a:r>
            <a:r>
              <a:rPr lang="en-US" sz="1600" dirty="0" err="1"/>
              <a:t>magics</a:t>
            </a:r>
            <a:r>
              <a:rPr lang="en-US" sz="1600" dirty="0"/>
              <a:t> are prefixed with a double %%, and they are functions that get as an argument not only the rest of the line, but also the lines below it in a separate argument</a:t>
            </a:r>
            <a:r>
              <a:rPr lang="en-US" sz="1600" dirty="0" smtClean="0"/>
              <a:t>.</a:t>
            </a:r>
          </a:p>
          <a:p>
            <a:pPr marL="1257300" lvl="3" indent="-342900" defTabSz="914400">
              <a:spcBef>
                <a:spcPts val="2000"/>
              </a:spcBef>
              <a:buClr>
                <a:schemeClr val="accent1"/>
              </a:buClr>
              <a:buSzPct val="90000"/>
              <a:buFont typeface="Wingdings 2" pitchFamily="18" charset="2"/>
              <a:buChar char=""/>
            </a:pPr>
            <a:r>
              <a:rPr lang="en-US" sz="2400" b="1" dirty="0" smtClean="0"/>
              <a:t>% </a:t>
            </a:r>
            <a:r>
              <a:rPr lang="en-US" sz="2400" b="1" dirty="0" err="1" smtClean="0"/>
              <a:t>matplotlib</a:t>
            </a:r>
            <a:r>
              <a:rPr lang="en-US" sz="2400" b="1" dirty="0" smtClean="0"/>
              <a:t> inline</a:t>
            </a:r>
          </a:p>
          <a:p>
            <a:pPr marL="914400" lvl="3" defTabSz="914400">
              <a:spcBef>
                <a:spcPts val="2000"/>
              </a:spcBef>
              <a:buClr>
                <a:schemeClr val="accent1"/>
              </a:buClr>
              <a:buSzPct val="90000"/>
            </a:pPr>
            <a:r>
              <a:rPr lang="en-US" sz="1600" dirty="0" smtClean="0"/>
              <a:t>With </a:t>
            </a:r>
            <a:r>
              <a:rPr lang="en-US" sz="1600" dirty="0"/>
              <a:t>this backend, the output of plotting commands is displayed inline within frontends like the </a:t>
            </a:r>
            <a:r>
              <a:rPr lang="en-US" sz="1600" dirty="0" err="1"/>
              <a:t>Jupyter</a:t>
            </a:r>
            <a:r>
              <a:rPr lang="en-US" sz="1600" dirty="0"/>
              <a:t> notebook, directly below the code cell that produced it. The resulting plots will then also be stored in the notebook document.</a:t>
            </a:r>
            <a:endParaRPr lang="en-US" sz="1600" b="1" dirty="0"/>
          </a:p>
        </p:txBody>
      </p:sp>
    </p:spTree>
    <p:extLst>
      <p:ext uri="{BB962C8B-B14F-4D97-AF65-F5344CB8AC3E}">
        <p14:creationId xmlns:p14="http://schemas.microsoft.com/office/powerpoint/2010/main" val="893879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pPr algn="ctr"/>
            <a:r>
              <a:rPr lang="en-US" sz="4000" dirty="0" smtClean="0">
                <a:solidFill>
                  <a:schemeClr val="tx1"/>
                </a:solidFill>
              </a:rPr>
              <a:t>Select Day_01_notebook</a:t>
            </a:r>
            <a:endParaRPr lang="en-US" sz="4000" dirty="0">
              <a:solidFill>
                <a:schemeClr val="tx1"/>
              </a:solidFill>
            </a:endParaRPr>
          </a:p>
        </p:txBody>
      </p:sp>
      <p:pic>
        <p:nvPicPr>
          <p:cNvPr id="3" name="Picture 2"/>
          <p:cNvPicPr>
            <a:picLocks noChangeAspect="1"/>
          </p:cNvPicPr>
          <p:nvPr/>
        </p:nvPicPr>
        <p:blipFill>
          <a:blip r:embed="rId3"/>
          <a:stretch>
            <a:fillRect/>
          </a:stretch>
        </p:blipFill>
        <p:spPr>
          <a:xfrm>
            <a:off x="495299" y="1270000"/>
            <a:ext cx="8297333" cy="4978400"/>
          </a:xfrm>
          <a:prstGeom prst="rect">
            <a:avLst/>
          </a:prstGeom>
        </p:spPr>
      </p:pic>
      <p:sp>
        <p:nvSpPr>
          <p:cNvPr id="5" name="Right Arrow 4"/>
          <p:cNvSpPr/>
          <p:nvPr/>
        </p:nvSpPr>
        <p:spPr>
          <a:xfrm>
            <a:off x="779462" y="3441700"/>
            <a:ext cx="952500" cy="3175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3454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Bio</a:t>
            </a:r>
            <a:endParaRPr lang="en-US" dirty="0"/>
          </a:p>
        </p:txBody>
      </p:sp>
      <p:sp>
        <p:nvSpPr>
          <p:cNvPr id="3" name="Content Placeholder 2"/>
          <p:cNvSpPr>
            <a:spLocks noGrp="1"/>
          </p:cNvSpPr>
          <p:nvPr>
            <p:ph idx="1"/>
          </p:nvPr>
        </p:nvSpPr>
        <p:spPr>
          <a:xfrm>
            <a:off x="957683" y="1902533"/>
            <a:ext cx="7583488" cy="2463942"/>
          </a:xfrm>
        </p:spPr>
        <p:txBody>
          <a:bodyPr anchor="ctr">
            <a:normAutofit/>
          </a:bodyPr>
          <a:lstStyle/>
          <a:p>
            <a:r>
              <a:rPr lang="en-US" dirty="0"/>
              <a:t>BE Electronics. MSc Business Analytics. PMP</a:t>
            </a:r>
          </a:p>
          <a:p>
            <a:r>
              <a:rPr lang="en-US" dirty="0" smtClean="0"/>
              <a:t>Application Engineer/Project </a:t>
            </a:r>
            <a:r>
              <a:rPr lang="en-US" dirty="0"/>
              <a:t>Manager</a:t>
            </a:r>
          </a:p>
          <a:p>
            <a:r>
              <a:rPr lang="en-US" dirty="0" smtClean="0"/>
              <a:t>Currently Lecturing Part Time </a:t>
            </a:r>
          </a:p>
          <a:p>
            <a:pPr lvl="1"/>
            <a:r>
              <a:rPr lang="en-US" dirty="0" smtClean="0"/>
              <a:t>Project Management</a:t>
            </a:r>
          </a:p>
          <a:p>
            <a:pPr lvl="1"/>
            <a:r>
              <a:rPr lang="en-US" dirty="0" smtClean="0"/>
              <a:t>Business Analytics</a:t>
            </a:r>
          </a:p>
        </p:txBody>
      </p:sp>
    </p:spTree>
    <p:extLst>
      <p:ext uri="{BB962C8B-B14F-4D97-AF65-F5344CB8AC3E}">
        <p14:creationId xmlns:p14="http://schemas.microsoft.com/office/powerpoint/2010/main" val="1847004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8085138" cy="577624"/>
          </a:xfrm>
        </p:spPr>
        <p:txBody>
          <a:bodyPr>
            <a:normAutofit fontScale="90000"/>
          </a:bodyPr>
          <a:lstStyle/>
          <a:p>
            <a:r>
              <a:rPr lang="en-GB" sz="4000" dirty="0" err="1" smtClean="0">
                <a:solidFill>
                  <a:schemeClr val="tx1"/>
                </a:solidFill>
              </a:rPr>
              <a:t>Jupyter</a:t>
            </a:r>
            <a:r>
              <a:rPr lang="en-GB" sz="4000" dirty="0" smtClean="0">
                <a:solidFill>
                  <a:schemeClr val="tx1"/>
                </a:solidFill>
              </a:rPr>
              <a:t> - </a:t>
            </a:r>
            <a:r>
              <a:rPr lang="en-GB" sz="4000" dirty="0" smtClean="0">
                <a:solidFill>
                  <a:schemeClr val="tx1"/>
                </a:solidFill>
              </a:rPr>
              <a:t>Python Notebook running</a:t>
            </a:r>
            <a:endParaRPr lang="en-US" sz="4000" dirty="0">
              <a:solidFill>
                <a:schemeClr val="tx1"/>
              </a:solidFill>
            </a:endParaRPr>
          </a:p>
        </p:txBody>
      </p:sp>
      <p:pic>
        <p:nvPicPr>
          <p:cNvPr id="4" name="Picture 3"/>
          <p:cNvPicPr>
            <a:picLocks noChangeAspect="1"/>
          </p:cNvPicPr>
          <p:nvPr/>
        </p:nvPicPr>
        <p:blipFill>
          <a:blip r:embed="rId3"/>
          <a:stretch>
            <a:fillRect/>
          </a:stretch>
        </p:blipFill>
        <p:spPr>
          <a:xfrm>
            <a:off x="266699" y="1270000"/>
            <a:ext cx="8466667" cy="5080000"/>
          </a:xfrm>
          <a:prstGeom prst="rect">
            <a:avLst/>
          </a:prstGeom>
        </p:spPr>
      </p:pic>
    </p:spTree>
    <p:extLst>
      <p:ext uri="{BB962C8B-B14F-4D97-AF65-F5344CB8AC3E}">
        <p14:creationId xmlns:p14="http://schemas.microsoft.com/office/powerpoint/2010/main" val="998667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762" y="215899"/>
            <a:ext cx="7919105" cy="571501"/>
          </a:xfrm>
        </p:spPr>
        <p:txBody>
          <a:bodyPr>
            <a:normAutofit fontScale="90000"/>
          </a:bodyPr>
          <a:lstStyle/>
          <a:p>
            <a:pPr algn="ctr"/>
            <a:r>
              <a:rPr lang="en-GB" sz="4000" dirty="0" smtClean="0">
                <a:solidFill>
                  <a:schemeClr val="tx1"/>
                </a:solidFill>
              </a:rPr>
              <a:t>NFL Data Sample</a:t>
            </a:r>
            <a:endParaRPr lang="en-US" sz="4000" dirty="0">
              <a:solidFill>
                <a:schemeClr val="tx1"/>
              </a:solidFill>
            </a:endParaRPr>
          </a:p>
        </p:txBody>
      </p:sp>
      <p:pic>
        <p:nvPicPr>
          <p:cNvPr id="3" name="Picture 2"/>
          <p:cNvPicPr>
            <a:picLocks noChangeAspect="1"/>
          </p:cNvPicPr>
          <p:nvPr/>
        </p:nvPicPr>
        <p:blipFill>
          <a:blip r:embed="rId3"/>
          <a:stretch>
            <a:fillRect/>
          </a:stretch>
        </p:blipFill>
        <p:spPr>
          <a:xfrm>
            <a:off x="660400" y="1517650"/>
            <a:ext cx="7797800" cy="4483100"/>
          </a:xfrm>
          <a:prstGeom prst="rect">
            <a:avLst/>
          </a:prstGeom>
          <a:solidFill>
            <a:srgbClr val="0070C0"/>
          </a:solidFill>
          <a:ln>
            <a:solidFill>
              <a:schemeClr val="tx1"/>
            </a:solidFill>
          </a:ln>
        </p:spPr>
      </p:pic>
    </p:spTree>
    <p:extLst>
      <p:ext uri="{BB962C8B-B14F-4D97-AF65-F5344CB8AC3E}">
        <p14:creationId xmlns:p14="http://schemas.microsoft.com/office/powerpoint/2010/main" val="2022457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27694" y="1765300"/>
            <a:ext cx="8158173" cy="3949700"/>
          </a:xfrm>
          <a:prstGeom prst="rect">
            <a:avLst/>
          </a:prstGeom>
          <a:ln>
            <a:solidFill>
              <a:schemeClr val="tx1"/>
            </a:solidFill>
          </a:ln>
        </p:spPr>
      </p:pic>
      <p:sp>
        <p:nvSpPr>
          <p:cNvPr id="9" name="Title 1"/>
          <p:cNvSpPr>
            <a:spLocks noGrp="1"/>
          </p:cNvSpPr>
          <p:nvPr>
            <p:ph type="title"/>
          </p:nvPr>
        </p:nvSpPr>
        <p:spPr>
          <a:xfrm>
            <a:off x="766762" y="215899"/>
            <a:ext cx="7919105" cy="571501"/>
          </a:xfrm>
        </p:spPr>
        <p:txBody>
          <a:bodyPr>
            <a:normAutofit fontScale="90000"/>
          </a:bodyPr>
          <a:lstStyle/>
          <a:p>
            <a:r>
              <a:rPr lang="en-GB" sz="4000" dirty="0" smtClean="0">
                <a:solidFill>
                  <a:schemeClr val="tx1"/>
                </a:solidFill>
              </a:rPr>
              <a:t>NFL Data Sample (</a:t>
            </a:r>
            <a:r>
              <a:rPr lang="en-GB" sz="4000" dirty="0" err="1" smtClean="0">
                <a:solidFill>
                  <a:schemeClr val="tx1"/>
                </a:solidFill>
              </a:rPr>
              <a:t>NaN</a:t>
            </a:r>
            <a:r>
              <a:rPr lang="en-GB" sz="4000" dirty="0" smtClean="0">
                <a:solidFill>
                  <a:schemeClr val="tx1"/>
                </a:solidFill>
              </a:rPr>
              <a:t> </a:t>
            </a:r>
            <a:r>
              <a:rPr lang="mr-IN" sz="4000" dirty="0" smtClean="0">
                <a:solidFill>
                  <a:schemeClr val="tx1"/>
                </a:solidFill>
              </a:rPr>
              <a:t>–</a:t>
            </a:r>
            <a:r>
              <a:rPr lang="en-GB" sz="4000" dirty="0" smtClean="0">
                <a:solidFill>
                  <a:schemeClr val="tx1"/>
                </a:solidFill>
              </a:rPr>
              <a:t> Not a Number)</a:t>
            </a:r>
            <a:endParaRPr lang="en-US" sz="4000" dirty="0">
              <a:solidFill>
                <a:schemeClr val="tx1"/>
              </a:solidFill>
            </a:endParaRPr>
          </a:p>
        </p:txBody>
      </p:sp>
      <p:sp>
        <p:nvSpPr>
          <p:cNvPr id="10" name="Right Arrow 9"/>
          <p:cNvSpPr/>
          <p:nvPr/>
        </p:nvSpPr>
        <p:spPr>
          <a:xfrm rot="19468786">
            <a:off x="2366963" y="4001485"/>
            <a:ext cx="952500" cy="1651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679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73228" y="1739900"/>
            <a:ext cx="7995957" cy="3606800"/>
          </a:xfrm>
          <a:prstGeom prst="rect">
            <a:avLst/>
          </a:prstGeom>
          <a:ln>
            <a:solidFill>
              <a:schemeClr val="tx1"/>
            </a:solidFill>
          </a:ln>
        </p:spPr>
      </p:pic>
      <p:sp>
        <p:nvSpPr>
          <p:cNvPr id="6" name="Title 5"/>
          <p:cNvSpPr>
            <a:spLocks noGrp="1"/>
          </p:cNvSpPr>
          <p:nvPr>
            <p:ph type="title"/>
          </p:nvPr>
        </p:nvSpPr>
        <p:spPr/>
        <p:txBody>
          <a:bodyPr>
            <a:normAutofit fontScale="90000"/>
          </a:bodyPr>
          <a:lstStyle/>
          <a:p>
            <a:pPr algn="ctr"/>
            <a:r>
              <a:rPr lang="en-GB" dirty="0" smtClean="0"/>
              <a:t>Replace </a:t>
            </a:r>
            <a:r>
              <a:rPr lang="en-GB" dirty="0" err="1" smtClean="0"/>
              <a:t>NaN</a:t>
            </a:r>
            <a:r>
              <a:rPr lang="en-GB" dirty="0" smtClean="0"/>
              <a:t> with Zero</a:t>
            </a:r>
            <a:endParaRPr lang="en-GB" dirty="0"/>
          </a:p>
        </p:txBody>
      </p:sp>
      <p:sp>
        <p:nvSpPr>
          <p:cNvPr id="7" name="Right Arrow 6"/>
          <p:cNvSpPr/>
          <p:nvPr/>
        </p:nvSpPr>
        <p:spPr>
          <a:xfrm rot="19468786">
            <a:off x="1947863" y="3620485"/>
            <a:ext cx="952500" cy="1651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11872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pPr algn="ctr"/>
            <a:r>
              <a:rPr lang="en-GB" sz="4000" dirty="0" smtClean="0">
                <a:solidFill>
                  <a:schemeClr val="tx1"/>
                </a:solidFill>
              </a:rPr>
              <a:t>Impute numbers with backfill</a:t>
            </a:r>
            <a:endParaRPr lang="en-US" sz="4000" dirty="0">
              <a:solidFill>
                <a:schemeClr val="tx1"/>
              </a:solidFill>
            </a:endParaRPr>
          </a:p>
        </p:txBody>
      </p:sp>
      <p:pic>
        <p:nvPicPr>
          <p:cNvPr id="3" name="Picture 2"/>
          <p:cNvPicPr>
            <a:picLocks noChangeAspect="1"/>
          </p:cNvPicPr>
          <p:nvPr/>
        </p:nvPicPr>
        <p:blipFill>
          <a:blip r:embed="rId3"/>
          <a:stretch>
            <a:fillRect/>
          </a:stretch>
        </p:blipFill>
        <p:spPr>
          <a:xfrm>
            <a:off x="369117" y="1797050"/>
            <a:ext cx="8329450" cy="3765550"/>
          </a:xfrm>
          <a:prstGeom prst="rect">
            <a:avLst/>
          </a:prstGeom>
          <a:ln>
            <a:solidFill>
              <a:schemeClr val="tx1"/>
            </a:solidFill>
          </a:ln>
        </p:spPr>
      </p:pic>
      <p:sp>
        <p:nvSpPr>
          <p:cNvPr id="4" name="Right Arrow 3"/>
          <p:cNvSpPr/>
          <p:nvPr/>
        </p:nvSpPr>
        <p:spPr>
          <a:xfrm rot="19468786">
            <a:off x="1820863" y="3941160"/>
            <a:ext cx="952500" cy="1651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ight Arrow 4"/>
          <p:cNvSpPr/>
          <p:nvPr/>
        </p:nvSpPr>
        <p:spPr>
          <a:xfrm rot="19468786">
            <a:off x="1719263" y="5389781"/>
            <a:ext cx="952500" cy="1651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58164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pPr algn="ctr"/>
            <a:r>
              <a:rPr lang="en-US" sz="4000" dirty="0" smtClean="0">
                <a:solidFill>
                  <a:schemeClr val="tx1"/>
                </a:solidFill>
              </a:rPr>
              <a:t>Select Day_02_notebook</a:t>
            </a:r>
            <a:endParaRPr lang="en-US" sz="4000" dirty="0">
              <a:solidFill>
                <a:schemeClr val="tx1"/>
              </a:solidFill>
            </a:endParaRPr>
          </a:p>
        </p:txBody>
      </p:sp>
      <p:pic>
        <p:nvPicPr>
          <p:cNvPr id="3" name="Picture 2"/>
          <p:cNvPicPr>
            <a:picLocks noChangeAspect="1"/>
          </p:cNvPicPr>
          <p:nvPr/>
        </p:nvPicPr>
        <p:blipFill>
          <a:blip r:embed="rId3"/>
          <a:stretch>
            <a:fillRect/>
          </a:stretch>
        </p:blipFill>
        <p:spPr>
          <a:xfrm>
            <a:off x="495299" y="1270000"/>
            <a:ext cx="8297333" cy="4978400"/>
          </a:xfrm>
          <a:prstGeom prst="rect">
            <a:avLst/>
          </a:prstGeom>
        </p:spPr>
      </p:pic>
      <p:sp>
        <p:nvSpPr>
          <p:cNvPr id="5" name="Right Arrow 4"/>
          <p:cNvSpPr/>
          <p:nvPr/>
        </p:nvSpPr>
        <p:spPr>
          <a:xfrm>
            <a:off x="779462" y="3600450"/>
            <a:ext cx="952500" cy="3175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53489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8085138" cy="577624"/>
          </a:xfrm>
        </p:spPr>
        <p:txBody>
          <a:bodyPr>
            <a:normAutofit fontScale="90000"/>
          </a:bodyPr>
          <a:lstStyle/>
          <a:p>
            <a:r>
              <a:rPr lang="en-GB" sz="4000" dirty="0" smtClean="0">
                <a:solidFill>
                  <a:schemeClr val="tx1"/>
                </a:solidFill>
              </a:rPr>
              <a:t>Day_02_notebook</a:t>
            </a:r>
            <a:endParaRPr lang="en-US" sz="4000" dirty="0">
              <a:solidFill>
                <a:schemeClr val="tx1"/>
              </a:solidFill>
            </a:endParaRPr>
          </a:p>
        </p:txBody>
      </p:sp>
      <p:pic>
        <p:nvPicPr>
          <p:cNvPr id="5" name="Picture 4"/>
          <p:cNvPicPr>
            <a:picLocks noChangeAspect="1"/>
          </p:cNvPicPr>
          <p:nvPr/>
        </p:nvPicPr>
        <p:blipFill>
          <a:blip r:embed="rId3"/>
          <a:stretch>
            <a:fillRect/>
          </a:stretch>
        </p:blipFill>
        <p:spPr>
          <a:xfrm>
            <a:off x="393700" y="1117600"/>
            <a:ext cx="8470900" cy="5474921"/>
          </a:xfrm>
          <a:prstGeom prst="rect">
            <a:avLst/>
          </a:prstGeom>
        </p:spPr>
      </p:pic>
    </p:spTree>
    <p:extLst>
      <p:ext uri="{BB962C8B-B14F-4D97-AF65-F5344CB8AC3E}">
        <p14:creationId xmlns:p14="http://schemas.microsoft.com/office/powerpoint/2010/main" val="1691241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pPr algn="ctr"/>
            <a:r>
              <a:rPr lang="en-GB" sz="4000" dirty="0" smtClean="0">
                <a:solidFill>
                  <a:schemeClr val="tx1"/>
                </a:solidFill>
              </a:rPr>
              <a:t>Scaling</a:t>
            </a:r>
            <a:endParaRPr lang="en-US" sz="4000" dirty="0">
              <a:solidFill>
                <a:schemeClr val="tx1"/>
              </a:solidFill>
            </a:endParaRPr>
          </a:p>
        </p:txBody>
      </p:sp>
      <p:pic>
        <p:nvPicPr>
          <p:cNvPr id="3" name="Picture 2"/>
          <p:cNvPicPr>
            <a:picLocks noChangeAspect="1"/>
          </p:cNvPicPr>
          <p:nvPr/>
        </p:nvPicPr>
        <p:blipFill>
          <a:blip r:embed="rId3"/>
          <a:stretch>
            <a:fillRect/>
          </a:stretch>
        </p:blipFill>
        <p:spPr>
          <a:xfrm>
            <a:off x="628650" y="1079945"/>
            <a:ext cx="7436475" cy="5461000"/>
          </a:xfrm>
          <a:prstGeom prst="rect">
            <a:avLst/>
          </a:prstGeom>
        </p:spPr>
      </p:pic>
    </p:spTree>
    <p:extLst>
      <p:ext uri="{BB962C8B-B14F-4D97-AF65-F5344CB8AC3E}">
        <p14:creationId xmlns:p14="http://schemas.microsoft.com/office/powerpoint/2010/main" val="17936603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pPr algn="ctr"/>
            <a:r>
              <a:rPr lang="en-US" sz="4000" dirty="0" smtClean="0">
                <a:solidFill>
                  <a:schemeClr val="tx1"/>
                </a:solidFill>
              </a:rPr>
              <a:t>Normalizing</a:t>
            </a:r>
            <a:endParaRPr lang="en-US" sz="4000" dirty="0">
              <a:solidFill>
                <a:schemeClr val="tx1"/>
              </a:solidFill>
            </a:endParaRPr>
          </a:p>
        </p:txBody>
      </p:sp>
      <p:pic>
        <p:nvPicPr>
          <p:cNvPr id="3" name="Picture 2"/>
          <p:cNvPicPr>
            <a:picLocks noChangeAspect="1"/>
          </p:cNvPicPr>
          <p:nvPr/>
        </p:nvPicPr>
        <p:blipFill>
          <a:blip r:embed="rId3"/>
          <a:stretch>
            <a:fillRect/>
          </a:stretch>
        </p:blipFill>
        <p:spPr>
          <a:xfrm>
            <a:off x="1016001" y="1022350"/>
            <a:ext cx="6743700" cy="5470655"/>
          </a:xfrm>
          <a:prstGeom prst="rect">
            <a:avLst/>
          </a:prstGeom>
          <a:ln>
            <a:solidFill>
              <a:schemeClr val="tx1"/>
            </a:solidFill>
          </a:ln>
        </p:spPr>
      </p:pic>
    </p:spTree>
    <p:extLst>
      <p:ext uri="{BB962C8B-B14F-4D97-AF65-F5344CB8AC3E}">
        <p14:creationId xmlns:p14="http://schemas.microsoft.com/office/powerpoint/2010/main" val="425916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Q &amp; A</a:t>
            </a:r>
            <a:endParaRPr lang="en-US" dirty="0"/>
          </a:p>
        </p:txBody>
      </p:sp>
      <p:sp>
        <p:nvSpPr>
          <p:cNvPr id="3" name="Content Placeholder 2"/>
          <p:cNvSpPr>
            <a:spLocks noGrp="1"/>
          </p:cNvSpPr>
          <p:nvPr>
            <p:ph idx="1"/>
          </p:nvPr>
        </p:nvSpPr>
        <p:spPr/>
        <p:txBody>
          <a:bodyPr anchor="ctr">
            <a:normAutofit/>
          </a:bodyPr>
          <a:lstStyle/>
          <a:p>
            <a:pPr marL="0" indent="0" algn="ctr">
              <a:buNone/>
            </a:pPr>
            <a:r>
              <a:rPr lang="en-US" sz="4400" dirty="0" smtClean="0"/>
              <a:t>Thanks</a:t>
            </a:r>
            <a:endParaRPr lang="en-US" sz="4400" dirty="0"/>
          </a:p>
        </p:txBody>
      </p:sp>
    </p:spTree>
    <p:extLst>
      <p:ext uri="{BB962C8B-B14F-4D97-AF65-F5344CB8AC3E}">
        <p14:creationId xmlns:p14="http://schemas.microsoft.com/office/powerpoint/2010/main" val="2033090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t>Pre-Requisites</a:t>
            </a:r>
            <a:endParaRPr lang="en-US" dirty="0"/>
          </a:p>
        </p:txBody>
      </p:sp>
      <p:sp>
        <p:nvSpPr>
          <p:cNvPr id="3" name="Content Placeholder 2"/>
          <p:cNvSpPr>
            <a:spLocks noGrp="1"/>
          </p:cNvSpPr>
          <p:nvPr>
            <p:ph idx="1"/>
          </p:nvPr>
        </p:nvSpPr>
        <p:spPr>
          <a:xfrm>
            <a:off x="716598" y="1545222"/>
            <a:ext cx="7583488" cy="4550778"/>
          </a:xfrm>
        </p:spPr>
        <p:txBody>
          <a:bodyPr>
            <a:normAutofit/>
          </a:bodyPr>
          <a:lstStyle/>
          <a:p>
            <a:r>
              <a:rPr lang="en-US" dirty="0" smtClean="0"/>
              <a:t>It </a:t>
            </a:r>
            <a:r>
              <a:rPr lang="en-US" dirty="0"/>
              <a:t>would be good to come with a </a:t>
            </a:r>
            <a:r>
              <a:rPr lang="en-US" dirty="0" err="1"/>
              <a:t>Jupyter</a:t>
            </a:r>
            <a:r>
              <a:rPr lang="en-US" dirty="0"/>
              <a:t> Notebook already </a:t>
            </a:r>
            <a:r>
              <a:rPr lang="en-US" dirty="0" smtClean="0"/>
              <a:t>installed </a:t>
            </a:r>
            <a:r>
              <a:rPr lang="en-US" dirty="0"/>
              <a:t>(Reference: </a:t>
            </a:r>
            <a:r>
              <a:rPr lang="en-US" dirty="0">
                <a:hlinkClick r:id="rId2"/>
              </a:rPr>
              <a:t>http://jupyter.org/install</a:t>
            </a:r>
            <a:r>
              <a:rPr lang="en-US" dirty="0" smtClean="0"/>
              <a:t>).                                 </a:t>
            </a:r>
            <a:r>
              <a:rPr lang="en-US" sz="1400" dirty="0" smtClean="0"/>
              <a:t>See slides at the end of this presentation.</a:t>
            </a:r>
            <a:endParaRPr lang="en-US" sz="1400" dirty="0"/>
          </a:p>
          <a:p>
            <a:r>
              <a:rPr lang="en-US" dirty="0" smtClean="0">
                <a:solidFill>
                  <a:srgbClr val="FF0000"/>
                </a:solidFill>
              </a:rPr>
              <a:t>However, </a:t>
            </a:r>
            <a:r>
              <a:rPr lang="en-US" dirty="0" smtClean="0"/>
              <a:t>if </a:t>
            </a:r>
            <a:r>
              <a:rPr lang="en-US" dirty="0"/>
              <a:t>you don't get a notebook installed, we should still be able to run the labs using </a:t>
            </a:r>
            <a:r>
              <a:rPr lang="en-US" dirty="0" err="1"/>
              <a:t>Jupyter</a:t>
            </a:r>
            <a:r>
              <a:rPr lang="en-US" dirty="0"/>
              <a:t> online (Reference: </a:t>
            </a:r>
            <a:r>
              <a:rPr lang="en-US" dirty="0">
                <a:hlinkClick r:id="rId3"/>
              </a:rPr>
              <a:t>http://jupyter.org/try</a:t>
            </a:r>
            <a:r>
              <a:rPr lang="en-US" dirty="0"/>
              <a:t>).</a:t>
            </a:r>
          </a:p>
          <a:p>
            <a:r>
              <a:rPr lang="en-US" dirty="0"/>
              <a:t>Basic programming experience - this will be </a:t>
            </a:r>
            <a:r>
              <a:rPr lang="en-US" dirty="0" smtClean="0"/>
              <a:t>aimed at </a:t>
            </a:r>
            <a:r>
              <a:rPr lang="en-US" dirty="0"/>
              <a:t>beginner level and you do not need to be a Python expert.</a:t>
            </a:r>
            <a:endParaRPr lang="en-US" dirty="0" smtClean="0"/>
          </a:p>
          <a:p>
            <a:endParaRPr lang="en-US" dirty="0"/>
          </a:p>
          <a:p>
            <a:endParaRPr lang="en-US" dirty="0" smtClean="0"/>
          </a:p>
          <a:p>
            <a:endParaRPr lang="en-US" dirty="0" smtClean="0"/>
          </a:p>
        </p:txBody>
      </p:sp>
      <p:pic>
        <p:nvPicPr>
          <p:cNvPr id="6" name="Picture 5"/>
          <p:cNvPicPr>
            <a:picLocks noChangeAspect="1"/>
          </p:cNvPicPr>
          <p:nvPr/>
        </p:nvPicPr>
        <p:blipFill>
          <a:blip r:embed="rId4"/>
          <a:stretch>
            <a:fillRect/>
          </a:stretch>
        </p:blipFill>
        <p:spPr>
          <a:xfrm>
            <a:off x="8300086" y="385920"/>
            <a:ext cx="355600" cy="324091"/>
          </a:xfrm>
          <a:prstGeom prst="rect">
            <a:avLst/>
          </a:prstGeom>
        </p:spPr>
      </p:pic>
    </p:spTree>
    <p:extLst>
      <p:ext uri="{BB962C8B-B14F-4D97-AF65-F5344CB8AC3E}">
        <p14:creationId xmlns:p14="http://schemas.microsoft.com/office/powerpoint/2010/main" val="1664681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r>
              <a:rPr lang="en-GB" sz="4000" dirty="0" smtClean="0">
                <a:solidFill>
                  <a:schemeClr val="tx1"/>
                </a:solidFill>
              </a:rPr>
              <a:t>Installing </a:t>
            </a:r>
            <a:r>
              <a:rPr lang="en-GB" sz="4000" dirty="0" err="1" smtClean="0">
                <a:solidFill>
                  <a:schemeClr val="tx1"/>
                </a:solidFill>
              </a:rPr>
              <a:t>Jupyter</a:t>
            </a:r>
            <a:r>
              <a:rPr lang="en-GB" sz="4000" dirty="0" smtClean="0">
                <a:solidFill>
                  <a:schemeClr val="tx1"/>
                </a:solidFill>
              </a:rPr>
              <a:t> on your local machine</a:t>
            </a:r>
            <a:endParaRPr lang="en-US" sz="4000" dirty="0">
              <a:solidFill>
                <a:schemeClr val="tx1"/>
              </a:solidFill>
            </a:endParaRPr>
          </a:p>
        </p:txBody>
      </p:sp>
      <p:pic>
        <p:nvPicPr>
          <p:cNvPr id="4" name="Picture 3"/>
          <p:cNvPicPr>
            <a:picLocks noChangeAspect="1"/>
          </p:cNvPicPr>
          <p:nvPr/>
        </p:nvPicPr>
        <p:blipFill>
          <a:blip r:embed="rId3"/>
          <a:stretch>
            <a:fillRect/>
          </a:stretch>
        </p:blipFill>
        <p:spPr>
          <a:xfrm>
            <a:off x="546100" y="1584499"/>
            <a:ext cx="7749977" cy="4676601"/>
          </a:xfrm>
          <a:prstGeom prst="rect">
            <a:avLst/>
          </a:prstGeom>
        </p:spPr>
      </p:pic>
      <p:sp>
        <p:nvSpPr>
          <p:cNvPr id="6" name="Rectangle 5"/>
          <p:cNvSpPr/>
          <p:nvPr/>
        </p:nvSpPr>
        <p:spPr>
          <a:xfrm>
            <a:off x="546100" y="1108933"/>
            <a:ext cx="7670800" cy="369332"/>
          </a:xfrm>
          <a:prstGeom prst="rect">
            <a:avLst/>
          </a:prstGeom>
        </p:spPr>
        <p:txBody>
          <a:bodyPr wrap="square">
            <a:spAutoFit/>
          </a:bodyPr>
          <a:lstStyle/>
          <a:p>
            <a:r>
              <a:rPr lang="en-GB" dirty="0"/>
              <a:t>http://</a:t>
            </a:r>
            <a:r>
              <a:rPr lang="en-GB" dirty="0" err="1"/>
              <a:t>jupyter.readthedocs.io</a:t>
            </a:r>
            <a:r>
              <a:rPr lang="en-GB" dirty="0"/>
              <a:t>/</a:t>
            </a:r>
            <a:r>
              <a:rPr lang="en-GB" dirty="0" err="1"/>
              <a:t>en</a:t>
            </a:r>
            <a:r>
              <a:rPr lang="en-GB" dirty="0"/>
              <a:t>/latest/</a:t>
            </a:r>
            <a:r>
              <a:rPr lang="en-GB" dirty="0" err="1"/>
              <a:t>install.html</a:t>
            </a:r>
            <a:endParaRPr lang="en-GB" dirty="0"/>
          </a:p>
        </p:txBody>
      </p:sp>
    </p:spTree>
    <p:extLst>
      <p:ext uri="{BB962C8B-B14F-4D97-AF65-F5344CB8AC3E}">
        <p14:creationId xmlns:p14="http://schemas.microsoft.com/office/powerpoint/2010/main" val="66001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r>
              <a:rPr lang="en-GB" sz="4000" dirty="0" smtClean="0">
                <a:solidFill>
                  <a:schemeClr val="tx1"/>
                </a:solidFill>
              </a:rPr>
              <a:t>Check for 32-bit or 64-bit Operating Sys</a:t>
            </a:r>
            <a:endParaRPr lang="en-US" sz="4000" dirty="0">
              <a:solidFill>
                <a:schemeClr val="tx1"/>
              </a:solidFill>
            </a:endParaRPr>
          </a:p>
        </p:txBody>
      </p:sp>
      <p:pic>
        <p:nvPicPr>
          <p:cNvPr id="3" name="Picture 2"/>
          <p:cNvPicPr>
            <a:picLocks noChangeAspect="1"/>
          </p:cNvPicPr>
          <p:nvPr/>
        </p:nvPicPr>
        <p:blipFill>
          <a:blip r:embed="rId3"/>
          <a:stretch>
            <a:fillRect/>
          </a:stretch>
        </p:blipFill>
        <p:spPr>
          <a:xfrm>
            <a:off x="663448" y="1969989"/>
            <a:ext cx="7838550" cy="3059212"/>
          </a:xfrm>
          <a:prstGeom prst="rect">
            <a:avLst/>
          </a:prstGeom>
        </p:spPr>
      </p:pic>
    </p:spTree>
    <p:extLst>
      <p:ext uri="{BB962C8B-B14F-4D97-AF65-F5344CB8AC3E}">
        <p14:creationId xmlns:p14="http://schemas.microsoft.com/office/powerpoint/2010/main" val="8460706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r>
              <a:rPr lang="en-GB" sz="4000" dirty="0" smtClean="0">
                <a:solidFill>
                  <a:schemeClr val="tx1"/>
                </a:solidFill>
              </a:rPr>
              <a:t>Install Anaconda/Python 3.6 version</a:t>
            </a:r>
            <a:endParaRPr lang="en-US" sz="4000" dirty="0">
              <a:solidFill>
                <a:schemeClr val="tx1"/>
              </a:solidFill>
            </a:endParaRPr>
          </a:p>
        </p:txBody>
      </p:sp>
      <p:pic>
        <p:nvPicPr>
          <p:cNvPr id="4" name="Picture 3"/>
          <p:cNvPicPr>
            <a:picLocks noChangeAspect="1"/>
          </p:cNvPicPr>
          <p:nvPr/>
        </p:nvPicPr>
        <p:blipFill>
          <a:blip r:embed="rId3"/>
          <a:stretch>
            <a:fillRect/>
          </a:stretch>
        </p:blipFill>
        <p:spPr>
          <a:xfrm>
            <a:off x="595967" y="1089357"/>
            <a:ext cx="7951133" cy="5325973"/>
          </a:xfrm>
          <a:prstGeom prst="rect">
            <a:avLst/>
          </a:prstGeom>
        </p:spPr>
      </p:pic>
    </p:spTree>
    <p:extLst>
      <p:ext uri="{BB962C8B-B14F-4D97-AF65-F5344CB8AC3E}">
        <p14:creationId xmlns:p14="http://schemas.microsoft.com/office/powerpoint/2010/main" val="941128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r>
              <a:rPr lang="en-GB" sz="4000" dirty="0" smtClean="0">
                <a:solidFill>
                  <a:schemeClr val="tx1"/>
                </a:solidFill>
              </a:rPr>
              <a:t>Not recommended to tick the 1</a:t>
            </a:r>
            <a:r>
              <a:rPr lang="en-GB" sz="4000" baseline="30000" dirty="0" smtClean="0">
                <a:solidFill>
                  <a:schemeClr val="tx1"/>
                </a:solidFill>
              </a:rPr>
              <a:t>st</a:t>
            </a:r>
            <a:r>
              <a:rPr lang="en-GB" sz="4000" dirty="0" smtClean="0">
                <a:solidFill>
                  <a:schemeClr val="tx1"/>
                </a:solidFill>
              </a:rPr>
              <a:t> box!</a:t>
            </a:r>
            <a:endParaRPr lang="en-US" sz="4000" dirty="0">
              <a:solidFill>
                <a:schemeClr val="tx1"/>
              </a:solidFill>
            </a:endParaRPr>
          </a:p>
        </p:txBody>
      </p:sp>
      <p:pic>
        <p:nvPicPr>
          <p:cNvPr id="6" name="Picture 5"/>
          <p:cNvPicPr>
            <a:picLocks noChangeAspect="1"/>
          </p:cNvPicPr>
          <p:nvPr/>
        </p:nvPicPr>
        <p:blipFill>
          <a:blip r:embed="rId3"/>
          <a:stretch>
            <a:fillRect/>
          </a:stretch>
        </p:blipFill>
        <p:spPr>
          <a:xfrm>
            <a:off x="1238250" y="1314450"/>
            <a:ext cx="6438900" cy="4991100"/>
          </a:xfrm>
          <a:prstGeom prst="rect">
            <a:avLst/>
          </a:prstGeom>
        </p:spPr>
      </p:pic>
    </p:spTree>
    <p:extLst>
      <p:ext uri="{BB962C8B-B14F-4D97-AF65-F5344CB8AC3E}">
        <p14:creationId xmlns:p14="http://schemas.microsoft.com/office/powerpoint/2010/main" val="2714712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r>
              <a:rPr lang="en-GB" sz="4000" dirty="0" smtClean="0">
                <a:solidFill>
                  <a:schemeClr val="tx1"/>
                </a:solidFill>
              </a:rPr>
              <a:t>Run Anaconda from the Start Menu</a:t>
            </a:r>
            <a:endParaRPr lang="en-US" sz="4000" dirty="0">
              <a:solidFill>
                <a:schemeClr val="tx1"/>
              </a:solidFill>
            </a:endParaRPr>
          </a:p>
        </p:txBody>
      </p:sp>
      <p:pic>
        <p:nvPicPr>
          <p:cNvPr id="5" name="Picture 4"/>
          <p:cNvPicPr>
            <a:picLocks noChangeAspect="1"/>
          </p:cNvPicPr>
          <p:nvPr/>
        </p:nvPicPr>
        <p:blipFill>
          <a:blip r:embed="rId3"/>
          <a:stretch>
            <a:fillRect/>
          </a:stretch>
        </p:blipFill>
        <p:spPr>
          <a:xfrm>
            <a:off x="2165350" y="1073150"/>
            <a:ext cx="4657543" cy="5416550"/>
          </a:xfrm>
          <a:prstGeom prst="rect">
            <a:avLst/>
          </a:prstGeom>
        </p:spPr>
      </p:pic>
    </p:spTree>
    <p:extLst>
      <p:ext uri="{BB962C8B-B14F-4D97-AF65-F5344CB8AC3E}">
        <p14:creationId xmlns:p14="http://schemas.microsoft.com/office/powerpoint/2010/main" val="13732874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r>
              <a:rPr lang="en-GB" sz="4000" dirty="0" smtClean="0">
                <a:solidFill>
                  <a:schemeClr val="tx1"/>
                </a:solidFill>
              </a:rPr>
              <a:t>Launch </a:t>
            </a:r>
            <a:r>
              <a:rPr lang="en-GB" sz="4000" dirty="0" err="1" smtClean="0">
                <a:solidFill>
                  <a:schemeClr val="tx1"/>
                </a:solidFill>
              </a:rPr>
              <a:t>Jupyter</a:t>
            </a:r>
            <a:endParaRPr lang="en-US" sz="4000" dirty="0">
              <a:solidFill>
                <a:schemeClr val="tx1"/>
              </a:solidFill>
            </a:endParaRPr>
          </a:p>
        </p:txBody>
      </p:sp>
      <p:pic>
        <p:nvPicPr>
          <p:cNvPr id="3" name="Picture 2"/>
          <p:cNvPicPr>
            <a:picLocks noChangeAspect="1"/>
          </p:cNvPicPr>
          <p:nvPr/>
        </p:nvPicPr>
        <p:blipFill>
          <a:blip r:embed="rId3"/>
          <a:stretch>
            <a:fillRect/>
          </a:stretch>
        </p:blipFill>
        <p:spPr>
          <a:xfrm>
            <a:off x="1073781" y="1130745"/>
            <a:ext cx="6856492" cy="5358955"/>
          </a:xfrm>
          <a:prstGeom prst="rect">
            <a:avLst/>
          </a:prstGeom>
        </p:spPr>
      </p:pic>
    </p:spTree>
    <p:extLst>
      <p:ext uri="{BB962C8B-B14F-4D97-AF65-F5344CB8AC3E}">
        <p14:creationId xmlns:p14="http://schemas.microsoft.com/office/powerpoint/2010/main" val="15860638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r>
              <a:rPr lang="en-GB" sz="4000" dirty="0" err="1" smtClean="0">
                <a:solidFill>
                  <a:schemeClr val="tx1"/>
                </a:solidFill>
              </a:rPr>
              <a:t>Jupyter</a:t>
            </a:r>
            <a:r>
              <a:rPr lang="en-GB" sz="4000" dirty="0" smtClean="0">
                <a:solidFill>
                  <a:schemeClr val="tx1"/>
                </a:solidFill>
              </a:rPr>
              <a:t> </a:t>
            </a:r>
            <a:r>
              <a:rPr lang="mr-IN" sz="4000" dirty="0" smtClean="0">
                <a:solidFill>
                  <a:schemeClr val="tx1"/>
                </a:solidFill>
              </a:rPr>
              <a:t>–</a:t>
            </a:r>
            <a:r>
              <a:rPr lang="en-GB" sz="4000" dirty="0" smtClean="0">
                <a:solidFill>
                  <a:schemeClr val="tx1"/>
                </a:solidFill>
              </a:rPr>
              <a:t> Local Machine</a:t>
            </a:r>
            <a:endParaRPr lang="en-US" sz="4000" dirty="0">
              <a:solidFill>
                <a:schemeClr val="tx1"/>
              </a:solidFill>
            </a:endParaRPr>
          </a:p>
        </p:txBody>
      </p:sp>
      <p:pic>
        <p:nvPicPr>
          <p:cNvPr id="4" name="Picture 3"/>
          <p:cNvPicPr>
            <a:picLocks noChangeAspect="1"/>
          </p:cNvPicPr>
          <p:nvPr/>
        </p:nvPicPr>
        <p:blipFill>
          <a:blip r:embed="rId3"/>
          <a:stretch>
            <a:fillRect/>
          </a:stretch>
        </p:blipFill>
        <p:spPr>
          <a:xfrm>
            <a:off x="1046163" y="1038557"/>
            <a:ext cx="6878638" cy="5368693"/>
          </a:xfrm>
          <a:prstGeom prst="rect">
            <a:avLst/>
          </a:prstGeom>
        </p:spPr>
      </p:pic>
    </p:spTree>
    <p:extLst>
      <p:ext uri="{BB962C8B-B14F-4D97-AF65-F5344CB8AC3E}">
        <p14:creationId xmlns:p14="http://schemas.microsoft.com/office/powerpoint/2010/main" val="10137439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pPr algn="ctr"/>
            <a:r>
              <a:rPr lang="en-GB" sz="4000" dirty="0">
                <a:solidFill>
                  <a:schemeClr val="tx1"/>
                </a:solidFill>
              </a:rPr>
              <a:t> </a:t>
            </a:r>
            <a:r>
              <a:rPr lang="en-GB" sz="4000" dirty="0" smtClean="0">
                <a:solidFill>
                  <a:schemeClr val="tx1"/>
                </a:solidFill>
              </a:rPr>
              <a:t>TEMPLATE</a:t>
            </a:r>
            <a:endParaRPr lang="en-US" sz="4000" dirty="0">
              <a:solidFill>
                <a:schemeClr val="tx1"/>
              </a:solidFill>
            </a:endParaRPr>
          </a:p>
        </p:txBody>
      </p:sp>
      <p:sp>
        <p:nvSpPr>
          <p:cNvPr id="4" name="Rectangle 3"/>
          <p:cNvSpPr/>
          <p:nvPr/>
        </p:nvSpPr>
        <p:spPr>
          <a:xfrm>
            <a:off x="443845" y="1496792"/>
            <a:ext cx="8254722" cy="1456809"/>
          </a:xfrm>
          <a:prstGeom prst="rect">
            <a:avLst/>
          </a:prstGeom>
        </p:spPr>
        <p:txBody>
          <a:bodyPr wrap="square">
            <a:spAutoFit/>
          </a:bodyPr>
          <a:lstStyle/>
          <a:p>
            <a:pPr marL="342900" indent="-342900" defTabSz="914400">
              <a:spcBef>
                <a:spcPts val="2000"/>
              </a:spcBef>
              <a:buClr>
                <a:schemeClr val="accent1"/>
              </a:buClr>
              <a:buSzPct val="90000"/>
              <a:buFont typeface="Wingdings 2" pitchFamily="18" charset="2"/>
              <a:buChar char=""/>
            </a:pPr>
            <a:r>
              <a:rPr lang="en-US" sz="2400" b="1" dirty="0" smtClean="0"/>
              <a:t>Some Text</a:t>
            </a:r>
            <a:endParaRPr lang="en-US" sz="2400" b="1" dirty="0"/>
          </a:p>
          <a:p>
            <a:pPr lvl="1"/>
            <a:r>
              <a:rPr lang="en-US" sz="2400" dirty="0" smtClean="0"/>
              <a:t>Additional Text</a:t>
            </a:r>
            <a:endParaRPr lang="en-US" sz="2400" b="1" dirty="0"/>
          </a:p>
          <a:p>
            <a:pPr marL="342900" lvl="1" indent="-342900" defTabSz="914400">
              <a:spcBef>
                <a:spcPts val="2000"/>
              </a:spcBef>
              <a:buClr>
                <a:schemeClr val="accent1"/>
              </a:buClr>
              <a:buSzPct val="90000"/>
              <a:buFont typeface="Wingdings 2" pitchFamily="18" charset="2"/>
              <a:buChar char=""/>
            </a:pPr>
            <a:r>
              <a:rPr lang="en-US" sz="2400" b="1" dirty="0"/>
              <a:t>... </a:t>
            </a:r>
          </a:p>
        </p:txBody>
      </p:sp>
      <p:sp>
        <p:nvSpPr>
          <p:cNvPr id="5" name="TextBox 4"/>
          <p:cNvSpPr txBox="1"/>
          <p:nvPr/>
        </p:nvSpPr>
        <p:spPr>
          <a:xfrm>
            <a:off x="522169" y="5187421"/>
            <a:ext cx="7966738" cy="584775"/>
          </a:xfrm>
          <a:prstGeom prst="rect">
            <a:avLst/>
          </a:prstGeom>
          <a:noFill/>
        </p:spPr>
        <p:txBody>
          <a:bodyPr wrap="square" rtlCol="0">
            <a:spAutoFit/>
          </a:bodyPr>
          <a:lstStyle/>
          <a:p>
            <a:r>
              <a:rPr lang="en-US" sz="3200" dirty="0" smtClean="0">
                <a:solidFill>
                  <a:srgbClr val="FF0000"/>
                </a:solidFill>
              </a:rPr>
              <a:t>Text</a:t>
            </a:r>
            <a:endParaRPr lang="en-US" dirty="0">
              <a:solidFill>
                <a:srgbClr val="FF0000"/>
              </a:solidFill>
            </a:endParaRPr>
          </a:p>
        </p:txBody>
      </p:sp>
    </p:spTree>
    <p:extLst>
      <p:ext uri="{BB962C8B-B14F-4D97-AF65-F5344CB8AC3E}">
        <p14:creationId xmlns:p14="http://schemas.microsoft.com/office/powerpoint/2010/main" val="16852293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r>
              <a:rPr lang="en-GB" sz="4000" dirty="0" smtClean="0">
                <a:solidFill>
                  <a:schemeClr val="tx1"/>
                </a:solidFill>
              </a:rPr>
              <a:t>MS-DOS vs Linux Commands</a:t>
            </a:r>
            <a:endParaRPr lang="en-US" sz="4000" dirty="0">
              <a:solidFill>
                <a:schemeClr val="tx1"/>
              </a:solidFill>
            </a:endParaRPr>
          </a:p>
        </p:txBody>
      </p:sp>
      <p:pic>
        <p:nvPicPr>
          <p:cNvPr id="4" name="Picture 3"/>
          <p:cNvPicPr>
            <a:picLocks noChangeAspect="1"/>
          </p:cNvPicPr>
          <p:nvPr/>
        </p:nvPicPr>
        <p:blipFill>
          <a:blip r:embed="rId3"/>
          <a:stretch>
            <a:fillRect/>
          </a:stretch>
        </p:blipFill>
        <p:spPr>
          <a:xfrm>
            <a:off x="779462" y="1085335"/>
            <a:ext cx="7327900" cy="5466217"/>
          </a:xfrm>
          <a:prstGeom prst="rect">
            <a:avLst/>
          </a:prstGeom>
        </p:spPr>
      </p:pic>
    </p:spTree>
    <p:extLst>
      <p:ext uri="{BB962C8B-B14F-4D97-AF65-F5344CB8AC3E}">
        <p14:creationId xmlns:p14="http://schemas.microsoft.com/office/powerpoint/2010/main" val="1075934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pPr algn="ctr"/>
            <a:r>
              <a:rPr lang="en-US" sz="4000" dirty="0" err="1" smtClean="0">
                <a:solidFill>
                  <a:schemeClr val="tx1"/>
                </a:solidFill>
              </a:rPr>
              <a:t>DataFrames</a:t>
            </a:r>
            <a:endParaRPr lang="en-US" sz="4000" dirty="0">
              <a:solidFill>
                <a:schemeClr val="tx1"/>
              </a:solidFill>
            </a:endParaRPr>
          </a:p>
        </p:txBody>
      </p:sp>
      <p:sp>
        <p:nvSpPr>
          <p:cNvPr id="4" name="Rectangle 3"/>
          <p:cNvSpPr/>
          <p:nvPr/>
        </p:nvSpPr>
        <p:spPr>
          <a:xfrm>
            <a:off x="266046" y="949657"/>
            <a:ext cx="8598554" cy="5652830"/>
          </a:xfrm>
          <a:prstGeom prst="rect">
            <a:avLst/>
          </a:prstGeom>
        </p:spPr>
        <p:txBody>
          <a:bodyPr wrap="square">
            <a:spAutoFit/>
          </a:bodyPr>
          <a:lstStyle/>
          <a:p>
            <a:pPr marL="342900" lvl="1" indent="-342900" defTabSz="914400">
              <a:spcBef>
                <a:spcPts val="2000"/>
              </a:spcBef>
              <a:buClr>
                <a:schemeClr val="accent1"/>
              </a:buClr>
              <a:buSzPct val="90000"/>
              <a:buFont typeface="Wingdings 2" pitchFamily="18" charset="2"/>
              <a:buChar char=""/>
            </a:pPr>
            <a:r>
              <a:rPr lang="en-US" sz="1600" b="1" dirty="0" smtClean="0"/>
              <a:t>The </a:t>
            </a:r>
            <a:r>
              <a:rPr lang="en-US" sz="1600" b="1" dirty="0"/>
              <a:t>Dataset</a:t>
            </a:r>
          </a:p>
          <a:p>
            <a:pPr lvl="1"/>
            <a:r>
              <a:rPr lang="en-US" sz="1600" dirty="0"/>
              <a:t>The Dataset is Apache Spark's newest distributed collection and can be considered a combination of </a:t>
            </a:r>
            <a:r>
              <a:rPr lang="en-US" sz="1600" dirty="0" err="1"/>
              <a:t>DataFrames</a:t>
            </a:r>
            <a:r>
              <a:rPr lang="en-US" sz="1600" dirty="0"/>
              <a:t> and RDDs. It provides the typed </a:t>
            </a:r>
            <a:r>
              <a:rPr lang="en-US" sz="1600" dirty="0" smtClean="0"/>
              <a:t>interface.</a:t>
            </a:r>
            <a:endParaRPr lang="en-US" sz="1600" dirty="0"/>
          </a:p>
          <a:p>
            <a:pPr marL="342900" lvl="1" indent="-342900" defTabSz="914400">
              <a:spcBef>
                <a:spcPts val="2000"/>
              </a:spcBef>
              <a:buClr>
                <a:schemeClr val="accent1"/>
              </a:buClr>
              <a:buSzPct val="90000"/>
              <a:buFont typeface="Wingdings 2" pitchFamily="18" charset="2"/>
              <a:buChar char=""/>
            </a:pPr>
            <a:r>
              <a:rPr lang="en-US" sz="2400" b="1" dirty="0"/>
              <a:t>The </a:t>
            </a:r>
            <a:r>
              <a:rPr lang="en-US" sz="2400" b="1" dirty="0" err="1"/>
              <a:t>DataFrame</a:t>
            </a:r>
            <a:endParaRPr lang="en-US" sz="2400" b="1" dirty="0"/>
          </a:p>
          <a:p>
            <a:pPr lvl="1"/>
            <a:r>
              <a:rPr lang="en-US" sz="2400" dirty="0"/>
              <a:t>The </a:t>
            </a:r>
            <a:r>
              <a:rPr lang="en-US" sz="2400" dirty="0" err="1"/>
              <a:t>DataFrame</a:t>
            </a:r>
            <a:r>
              <a:rPr lang="en-US" sz="2400" dirty="0"/>
              <a:t> is a immutable collection </a:t>
            </a:r>
            <a:r>
              <a:rPr lang="en-US" sz="2400" dirty="0" smtClean="0"/>
              <a:t>of distributed</a:t>
            </a:r>
            <a:r>
              <a:rPr lang="en-US" sz="2400" dirty="0"/>
              <a:t> Row types. </a:t>
            </a:r>
            <a:r>
              <a:rPr lang="en-US" sz="2400" dirty="0" smtClean="0"/>
              <a:t>These </a:t>
            </a:r>
            <a:r>
              <a:rPr lang="en-US" sz="2400" dirty="0"/>
              <a:t>provide a flexible interface and are similar in concept to the </a:t>
            </a:r>
            <a:r>
              <a:rPr lang="en-US" sz="2400" dirty="0" err="1"/>
              <a:t>DataFrames</a:t>
            </a:r>
            <a:r>
              <a:rPr lang="en-US" sz="2400" dirty="0"/>
              <a:t> </a:t>
            </a:r>
            <a:r>
              <a:rPr lang="en-US" sz="2400" dirty="0" smtClean="0"/>
              <a:t>in Python and R. </a:t>
            </a:r>
            <a:r>
              <a:rPr lang="en-US" sz="2400" dirty="0"/>
              <a:t>Unlike an RDD, data is organized into named columns, like a table in a relational </a:t>
            </a:r>
            <a:r>
              <a:rPr lang="en-US" sz="2400" dirty="0" smtClean="0"/>
              <a:t>database. </a:t>
            </a:r>
            <a:r>
              <a:rPr lang="en-US" sz="2400" dirty="0" err="1" smtClean="0"/>
              <a:t>DataFrame</a:t>
            </a:r>
            <a:r>
              <a:rPr lang="en-US" sz="2400" dirty="0" smtClean="0"/>
              <a:t> </a:t>
            </a:r>
            <a:r>
              <a:rPr lang="en-US" sz="2400" dirty="0"/>
              <a:t>allows developers to impose a structure onto a distributed collection of data, allowing </a:t>
            </a:r>
            <a:r>
              <a:rPr lang="en-US" sz="2400" dirty="0">
                <a:solidFill>
                  <a:srgbClr val="FF0000"/>
                </a:solidFill>
              </a:rPr>
              <a:t>higher-level abstraction; it </a:t>
            </a:r>
            <a:r>
              <a:rPr lang="en-US" sz="2400" dirty="0" smtClean="0">
                <a:solidFill>
                  <a:srgbClr val="FF0000"/>
                </a:solidFill>
              </a:rPr>
              <a:t>and </a:t>
            </a:r>
            <a:r>
              <a:rPr lang="en-US" sz="2400" dirty="0">
                <a:solidFill>
                  <a:srgbClr val="FF0000"/>
                </a:solidFill>
              </a:rPr>
              <a:t>makes Spark accessible to a wider audience, beyond specialized data engineers. </a:t>
            </a:r>
            <a:endParaRPr lang="en-US" sz="2400" dirty="0" smtClean="0">
              <a:solidFill>
                <a:srgbClr val="FF0000"/>
              </a:solidFill>
            </a:endParaRPr>
          </a:p>
          <a:p>
            <a:pPr marL="342900" lvl="1" indent="-342900" defTabSz="914400">
              <a:spcBef>
                <a:spcPts val="2000"/>
              </a:spcBef>
              <a:buClr>
                <a:schemeClr val="accent1"/>
              </a:buClr>
              <a:buSzPct val="90000"/>
              <a:buFont typeface="Wingdings 2" pitchFamily="18" charset="2"/>
              <a:buChar char=""/>
            </a:pPr>
            <a:r>
              <a:rPr lang="en-US" sz="1600" b="1" dirty="0" smtClean="0"/>
              <a:t>The </a:t>
            </a:r>
            <a:r>
              <a:rPr lang="en-US" sz="1600" b="1" dirty="0"/>
              <a:t>RDD (Resilient Distributed Dataset)</a:t>
            </a:r>
          </a:p>
          <a:p>
            <a:pPr lvl="1"/>
            <a:r>
              <a:rPr lang="en-US" sz="1600" dirty="0"/>
              <a:t>Apache Spark's first abstraction was the RDD or Resilient Distributed Dataset</a:t>
            </a:r>
            <a:r>
              <a:rPr lang="en-US" sz="1600" dirty="0" smtClean="0"/>
              <a:t>. </a:t>
            </a:r>
            <a:r>
              <a:rPr lang="en-US" sz="1600" dirty="0"/>
              <a:t>While this is the original data structure made available, new users should focus on Datasets as those will be supersets of the current RDD functionality</a:t>
            </a:r>
            <a:r>
              <a:rPr lang="en-US" sz="1600" dirty="0" smtClean="0"/>
              <a:t>.</a:t>
            </a:r>
            <a:endParaRPr lang="en-US" sz="2400" b="1" dirty="0"/>
          </a:p>
        </p:txBody>
      </p:sp>
    </p:spTree>
    <p:extLst>
      <p:ext uri="{BB962C8B-B14F-4D97-AF65-F5344CB8AC3E}">
        <p14:creationId xmlns:p14="http://schemas.microsoft.com/office/powerpoint/2010/main" val="1267366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666" y="295832"/>
            <a:ext cx="8634713" cy="549119"/>
          </a:xfrm>
        </p:spPr>
        <p:txBody>
          <a:bodyPr>
            <a:noAutofit/>
          </a:bodyPr>
          <a:lstStyle/>
          <a:p>
            <a:r>
              <a:rPr lang="en-US" sz="3200" dirty="0" smtClean="0"/>
              <a:t>Based on </a:t>
            </a:r>
            <a:r>
              <a:rPr lang="en-US" sz="3200" dirty="0" err="1" smtClean="0"/>
              <a:t>Kaggle</a:t>
            </a:r>
            <a:r>
              <a:rPr lang="en-US" sz="3200" dirty="0" smtClean="0"/>
              <a:t> 5-Day Data Cleaning Challenge</a:t>
            </a:r>
            <a:endParaRPr lang="en-US" sz="3200" dirty="0"/>
          </a:p>
        </p:txBody>
      </p:sp>
      <p:sp>
        <p:nvSpPr>
          <p:cNvPr id="3" name="Content Placeholder 2"/>
          <p:cNvSpPr>
            <a:spLocks noGrp="1"/>
          </p:cNvSpPr>
          <p:nvPr>
            <p:ph idx="1"/>
          </p:nvPr>
        </p:nvSpPr>
        <p:spPr>
          <a:xfrm>
            <a:off x="716598" y="1111171"/>
            <a:ext cx="7583488" cy="5312778"/>
          </a:xfrm>
        </p:spPr>
        <p:txBody>
          <a:bodyPr>
            <a:normAutofit/>
          </a:bodyPr>
          <a:lstStyle/>
          <a:p>
            <a:pPr marL="0" lvl="1" indent="0">
              <a:spcBef>
                <a:spcPts val="2000"/>
              </a:spcBef>
              <a:buNone/>
            </a:pPr>
            <a:r>
              <a:rPr lang="en-US" sz="2800" dirty="0" smtClean="0"/>
              <a:t>Agenda:</a:t>
            </a:r>
          </a:p>
          <a:p>
            <a:pPr marL="342900" lvl="1" indent="-342900">
              <a:spcBef>
                <a:spcPts val="2000"/>
              </a:spcBef>
            </a:pPr>
            <a:r>
              <a:rPr lang="en-US" dirty="0" smtClean="0"/>
              <a:t>Get </a:t>
            </a:r>
            <a:r>
              <a:rPr lang="en-US" dirty="0"/>
              <a:t>familiar with Python and </a:t>
            </a:r>
            <a:r>
              <a:rPr lang="en-US" dirty="0" err="1"/>
              <a:t>Jupyter</a:t>
            </a:r>
            <a:r>
              <a:rPr lang="en-US" dirty="0"/>
              <a:t> </a:t>
            </a:r>
            <a:r>
              <a:rPr lang="en-US" dirty="0" smtClean="0"/>
              <a:t>Notebook</a:t>
            </a:r>
          </a:p>
          <a:p>
            <a:pPr marL="342900" lvl="1" indent="-342900">
              <a:spcBef>
                <a:spcPts val="2000"/>
              </a:spcBef>
            </a:pPr>
            <a:r>
              <a:rPr lang="en-US" dirty="0" smtClean="0"/>
              <a:t>Set up the lab files</a:t>
            </a:r>
            <a:endParaRPr lang="en-US" dirty="0"/>
          </a:p>
          <a:p>
            <a:r>
              <a:rPr lang="en-US" dirty="0" smtClean="0"/>
              <a:t>Review some </a:t>
            </a:r>
            <a:r>
              <a:rPr lang="en-US" dirty="0"/>
              <a:t>common data cleaning tasks, learn about the concept behind them and practice applying </a:t>
            </a:r>
            <a:r>
              <a:rPr lang="en-US" dirty="0" smtClean="0"/>
              <a:t>them</a:t>
            </a:r>
          </a:p>
          <a:p>
            <a:pPr lvl="1"/>
            <a:r>
              <a:rPr lang="en-US" dirty="0" smtClean="0"/>
              <a:t>Introduction </a:t>
            </a:r>
            <a:r>
              <a:rPr lang="en-US" dirty="0"/>
              <a:t>to Pandas and </a:t>
            </a:r>
            <a:r>
              <a:rPr lang="en-US" dirty="0" err="1"/>
              <a:t>Numpy</a:t>
            </a:r>
            <a:endParaRPr lang="en-US" dirty="0"/>
          </a:p>
          <a:p>
            <a:pPr lvl="1"/>
            <a:r>
              <a:rPr lang="en-US" dirty="0" smtClean="0"/>
              <a:t>Handling </a:t>
            </a:r>
            <a:r>
              <a:rPr lang="en-US" dirty="0"/>
              <a:t>missing values </a:t>
            </a:r>
            <a:r>
              <a:rPr lang="en-US" dirty="0" smtClean="0"/>
              <a:t>(Day_01)</a:t>
            </a:r>
          </a:p>
          <a:p>
            <a:pPr lvl="1"/>
            <a:r>
              <a:rPr lang="en-US" dirty="0" smtClean="0"/>
              <a:t>Scaling </a:t>
            </a:r>
            <a:r>
              <a:rPr lang="en-US" dirty="0"/>
              <a:t>and </a:t>
            </a:r>
            <a:r>
              <a:rPr lang="en-US" dirty="0" err="1"/>
              <a:t>normalisation</a:t>
            </a:r>
            <a:r>
              <a:rPr lang="en-US" dirty="0"/>
              <a:t> </a:t>
            </a:r>
            <a:r>
              <a:rPr lang="en-US" dirty="0" smtClean="0"/>
              <a:t>(Day_02)</a:t>
            </a:r>
            <a:endParaRPr lang="en-US" dirty="0"/>
          </a:p>
          <a:p>
            <a:pPr lvl="1"/>
            <a:r>
              <a:rPr lang="en-US" dirty="0" smtClean="0"/>
              <a:t>Review remaining labs (Days 03-05 from </a:t>
            </a:r>
            <a:r>
              <a:rPr lang="en-US" dirty="0" err="1" smtClean="0"/>
              <a:t>Kaggle</a:t>
            </a:r>
            <a:r>
              <a:rPr lang="en-US" dirty="0" smtClean="0"/>
              <a:t> Challenge)</a:t>
            </a:r>
            <a:endParaRPr lang="en-US" dirty="0"/>
          </a:p>
        </p:txBody>
      </p:sp>
    </p:spTree>
    <p:extLst>
      <p:ext uri="{BB962C8B-B14F-4D97-AF65-F5344CB8AC3E}">
        <p14:creationId xmlns:p14="http://schemas.microsoft.com/office/powerpoint/2010/main" val="23971455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r>
              <a:rPr lang="en-US" sz="3600" dirty="0" err="1" smtClean="0"/>
              <a:t>DataFrames</a:t>
            </a:r>
            <a:r>
              <a:rPr lang="en-US" sz="3600" dirty="0" smtClean="0"/>
              <a:t> - Typed </a:t>
            </a:r>
            <a:r>
              <a:rPr lang="en-US" sz="3600" dirty="0"/>
              <a:t>and Un-typed </a:t>
            </a:r>
            <a:r>
              <a:rPr lang="en-US" sz="3600" dirty="0" smtClean="0"/>
              <a:t>APIs</a:t>
            </a:r>
            <a:endParaRPr lang="en-US" sz="4000" dirty="0">
              <a:solidFill>
                <a:schemeClr val="tx1"/>
              </a:solidFill>
            </a:endParaRPr>
          </a:p>
        </p:txBody>
      </p:sp>
      <p:sp>
        <p:nvSpPr>
          <p:cNvPr id="4" name="Rectangle 3"/>
          <p:cNvSpPr/>
          <p:nvPr/>
        </p:nvSpPr>
        <p:spPr>
          <a:xfrm>
            <a:off x="443845" y="1496792"/>
            <a:ext cx="8254722" cy="830997"/>
          </a:xfrm>
          <a:prstGeom prst="rect">
            <a:avLst/>
          </a:prstGeom>
        </p:spPr>
        <p:txBody>
          <a:bodyPr wrap="square">
            <a:spAutoFit/>
          </a:bodyPr>
          <a:lstStyle/>
          <a:p>
            <a:pPr marL="342900" indent="-342900" defTabSz="914400">
              <a:spcBef>
                <a:spcPts val="2000"/>
              </a:spcBef>
              <a:buClr>
                <a:schemeClr val="accent1"/>
              </a:buClr>
              <a:buSzPct val="90000"/>
              <a:buFont typeface="Wingdings 2" pitchFamily="18" charset="2"/>
              <a:buChar char=""/>
            </a:pPr>
            <a:r>
              <a:rPr lang="en-US" sz="2400" b="1" i="1" dirty="0" smtClean="0"/>
              <a:t>Note</a:t>
            </a:r>
            <a:r>
              <a:rPr lang="en-US" sz="2400" b="1" i="1" dirty="0"/>
              <a:t>:</a:t>
            </a:r>
            <a:r>
              <a:rPr lang="en-US" sz="2400" i="1" dirty="0"/>
              <a:t> Since Python and R have no compile-time type-safety, we only have </a:t>
            </a:r>
            <a:r>
              <a:rPr lang="en-US" sz="2400" i="1" dirty="0" smtClean="0"/>
              <a:t>un-typed </a:t>
            </a:r>
            <a:r>
              <a:rPr lang="en-US" sz="2400" i="1" dirty="0"/>
              <a:t>APIs, namely </a:t>
            </a:r>
            <a:r>
              <a:rPr lang="en-US" sz="2400" i="1" dirty="0" err="1"/>
              <a:t>DataFrames</a:t>
            </a:r>
            <a:r>
              <a:rPr lang="en-US" sz="2400" i="1" dirty="0"/>
              <a:t>.</a:t>
            </a:r>
            <a:endParaRPr lang="en-US" sz="2400" b="1" dirty="0"/>
          </a:p>
        </p:txBody>
      </p:sp>
      <p:graphicFrame>
        <p:nvGraphicFramePr>
          <p:cNvPr id="3" name="Table 2"/>
          <p:cNvGraphicFramePr>
            <a:graphicFrameLocks noGrp="1"/>
          </p:cNvGraphicFramePr>
          <p:nvPr/>
        </p:nvGraphicFramePr>
        <p:xfrm>
          <a:off x="779463" y="2989819"/>
          <a:ext cx="7583486" cy="1926112"/>
        </p:xfrm>
        <a:graphic>
          <a:graphicData uri="http://schemas.openxmlformats.org/drawingml/2006/table">
            <a:tbl>
              <a:tblPr/>
              <a:tblGrid>
                <a:gridCol w="3791743"/>
                <a:gridCol w="3791743"/>
              </a:tblGrid>
              <a:tr h="334976">
                <a:tc>
                  <a:txBody>
                    <a:bodyPr/>
                    <a:lstStyle/>
                    <a:p>
                      <a:pPr algn="l" fontAlgn="b"/>
                      <a:r>
                        <a:rPr lang="en-US" sz="1600" b="1">
                          <a:solidFill>
                            <a:srgbClr val="FFFFFF"/>
                          </a:solidFill>
                          <a:effectLst/>
                        </a:rPr>
                        <a:t>Language</a:t>
                      </a:r>
                    </a:p>
                  </a:txBody>
                  <a:tcPr marL="93049" marR="93049" marT="41872" marB="41872" anchor="b">
                    <a:lnL w="12700" cap="flat" cmpd="sng" algn="ctr">
                      <a:solidFill>
                        <a:srgbClr val="168895"/>
                      </a:solidFill>
                      <a:prstDash val="solid"/>
                      <a:round/>
                      <a:headEnd type="none" w="med" len="med"/>
                      <a:tailEnd type="none" w="med" len="med"/>
                    </a:lnL>
                    <a:lnR w="12700" cap="flat" cmpd="sng" algn="ctr">
                      <a:solidFill>
                        <a:srgbClr val="168895"/>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solidFill>
                      <a:srgbClr val="1CB1C2"/>
                    </a:solidFill>
                  </a:tcPr>
                </a:tc>
                <a:tc>
                  <a:txBody>
                    <a:bodyPr/>
                    <a:lstStyle/>
                    <a:p>
                      <a:pPr algn="l" fontAlgn="b"/>
                      <a:r>
                        <a:rPr lang="en-US" sz="1600" b="1">
                          <a:solidFill>
                            <a:srgbClr val="FFFFFF"/>
                          </a:solidFill>
                          <a:effectLst/>
                        </a:rPr>
                        <a:t>Main Abstraction</a:t>
                      </a:r>
                    </a:p>
                  </a:txBody>
                  <a:tcPr marL="93049" marR="93049" marT="41872" marB="41872" anchor="b">
                    <a:lnL w="12700" cap="flat" cmpd="sng" algn="ctr">
                      <a:solidFill>
                        <a:srgbClr val="168895"/>
                      </a:solidFill>
                      <a:prstDash val="solid"/>
                      <a:round/>
                      <a:headEnd type="none" w="med" len="med"/>
                      <a:tailEnd type="none" w="med" len="med"/>
                    </a:lnL>
                    <a:lnR w="12700" cap="flat" cmpd="sng" algn="ctr">
                      <a:solidFill>
                        <a:srgbClr val="168895"/>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solidFill>
                      <a:srgbClr val="1CB1C2"/>
                    </a:solidFill>
                  </a:tcPr>
                </a:tc>
              </a:tr>
              <a:tr h="586208">
                <a:tc>
                  <a:txBody>
                    <a:bodyPr/>
                    <a:lstStyle/>
                    <a:p>
                      <a:pPr fontAlgn="t"/>
                      <a:r>
                        <a:rPr lang="en-US" sz="1600">
                          <a:effectLst/>
                        </a:rPr>
                        <a:t>Scala</a:t>
                      </a:r>
                    </a:p>
                  </a:txBody>
                  <a:tcPr marL="93049" marR="93049" marT="41872" marB="41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en-US" sz="1600">
                          <a:effectLst/>
                        </a:rPr>
                        <a:t>Dataset[T] &amp; DataFrame (alias for Dataset[Row])</a:t>
                      </a:r>
                    </a:p>
                  </a:txBody>
                  <a:tcPr marL="93049" marR="93049" marT="41872" marB="41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334976">
                <a:tc>
                  <a:txBody>
                    <a:bodyPr/>
                    <a:lstStyle/>
                    <a:p>
                      <a:pPr fontAlgn="t"/>
                      <a:r>
                        <a:rPr lang="en-US" sz="1600">
                          <a:effectLst/>
                        </a:rPr>
                        <a:t>Java</a:t>
                      </a:r>
                    </a:p>
                  </a:txBody>
                  <a:tcPr marL="93049" marR="93049" marT="41872" marB="41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en-US" sz="1600">
                          <a:effectLst/>
                        </a:rPr>
                        <a:t>Dataset[T]</a:t>
                      </a:r>
                    </a:p>
                  </a:txBody>
                  <a:tcPr marL="93049" marR="93049" marT="41872" marB="41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334976">
                <a:tc>
                  <a:txBody>
                    <a:bodyPr/>
                    <a:lstStyle/>
                    <a:p>
                      <a:pPr fontAlgn="t"/>
                      <a:r>
                        <a:rPr lang="en-US" sz="1600">
                          <a:effectLst/>
                        </a:rPr>
                        <a:t>Python*</a:t>
                      </a:r>
                    </a:p>
                  </a:txBody>
                  <a:tcPr marL="93049" marR="93049" marT="41872" marB="41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en-US" sz="1600">
                          <a:effectLst/>
                        </a:rPr>
                        <a:t>DataFrame</a:t>
                      </a:r>
                    </a:p>
                  </a:txBody>
                  <a:tcPr marL="93049" marR="93049" marT="41872" marB="41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334976">
                <a:tc>
                  <a:txBody>
                    <a:bodyPr/>
                    <a:lstStyle/>
                    <a:p>
                      <a:pPr fontAlgn="t"/>
                      <a:r>
                        <a:rPr lang="mr-IN" sz="1600">
                          <a:effectLst/>
                        </a:rPr>
                        <a:t>R*</a:t>
                      </a:r>
                    </a:p>
                  </a:txBody>
                  <a:tcPr marL="93049" marR="93049" marT="41872" marB="41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en-US" sz="1600" dirty="0" err="1">
                          <a:effectLst/>
                        </a:rPr>
                        <a:t>DataFrame</a:t>
                      </a:r>
                      <a:endParaRPr lang="en-US" sz="1600" dirty="0">
                        <a:effectLst/>
                      </a:endParaRPr>
                    </a:p>
                  </a:txBody>
                  <a:tcPr marL="93049" marR="93049" marT="41872" marB="41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21770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58138" cy="577624"/>
          </a:xfrm>
        </p:spPr>
        <p:txBody>
          <a:bodyPr>
            <a:normAutofit fontScale="90000"/>
          </a:bodyPr>
          <a:lstStyle/>
          <a:p>
            <a:r>
              <a:rPr lang="en-GB" sz="4000" dirty="0" smtClean="0">
                <a:solidFill>
                  <a:schemeClr val="tx1"/>
                </a:solidFill>
              </a:rPr>
              <a:t>Online Notebook </a:t>
            </a:r>
            <a:r>
              <a:rPr lang="mr-IN" sz="4000" dirty="0" smtClean="0">
                <a:solidFill>
                  <a:schemeClr val="tx1"/>
                </a:solidFill>
              </a:rPr>
              <a:t>–</a:t>
            </a:r>
            <a:r>
              <a:rPr lang="en-GB" sz="2000" dirty="0" smtClean="0">
                <a:solidFill>
                  <a:schemeClr val="tx1"/>
                </a:solidFill>
              </a:rPr>
              <a:t> no install required (easy way to run labs)</a:t>
            </a:r>
            <a:r>
              <a:rPr lang="en-US" sz="2000" dirty="0" smtClean="0">
                <a:solidFill>
                  <a:schemeClr val="tx1"/>
                </a:solidFill>
              </a:rPr>
              <a:t> </a:t>
            </a:r>
            <a:endParaRPr lang="en-US" sz="2000" dirty="0">
              <a:solidFill>
                <a:schemeClr val="tx1"/>
              </a:solidFill>
            </a:endParaRPr>
          </a:p>
        </p:txBody>
      </p:sp>
      <p:sp>
        <p:nvSpPr>
          <p:cNvPr id="3" name="Rectangle 2"/>
          <p:cNvSpPr/>
          <p:nvPr/>
        </p:nvSpPr>
        <p:spPr>
          <a:xfrm>
            <a:off x="645525" y="1288534"/>
            <a:ext cx="7545975" cy="369332"/>
          </a:xfrm>
          <a:prstGeom prst="rect">
            <a:avLst/>
          </a:prstGeom>
        </p:spPr>
        <p:txBody>
          <a:bodyPr wrap="square">
            <a:spAutoFit/>
          </a:bodyPr>
          <a:lstStyle/>
          <a:p>
            <a:pPr algn="ctr"/>
            <a:r>
              <a:rPr lang="en-GB" dirty="0"/>
              <a:t>http://</a:t>
            </a:r>
            <a:r>
              <a:rPr lang="en-GB" dirty="0" err="1"/>
              <a:t>jupyter.org</a:t>
            </a:r>
            <a:r>
              <a:rPr lang="en-GB" dirty="0"/>
              <a:t>/try</a:t>
            </a:r>
          </a:p>
        </p:txBody>
      </p:sp>
      <p:pic>
        <p:nvPicPr>
          <p:cNvPr id="5" name="Picture 4"/>
          <p:cNvPicPr>
            <a:picLocks noChangeAspect="1"/>
          </p:cNvPicPr>
          <p:nvPr/>
        </p:nvPicPr>
        <p:blipFill>
          <a:blip r:embed="rId3"/>
          <a:stretch>
            <a:fillRect/>
          </a:stretch>
        </p:blipFill>
        <p:spPr>
          <a:xfrm>
            <a:off x="2215769" y="1810266"/>
            <a:ext cx="4405485" cy="4576886"/>
          </a:xfrm>
          <a:prstGeom prst="rect">
            <a:avLst/>
          </a:prstGeom>
        </p:spPr>
      </p:pic>
    </p:spTree>
    <p:extLst>
      <p:ext uri="{BB962C8B-B14F-4D97-AF65-F5344CB8AC3E}">
        <p14:creationId xmlns:p14="http://schemas.microsoft.com/office/powerpoint/2010/main" val="104980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pPr algn="ctr"/>
            <a:r>
              <a:rPr lang="en-GB" sz="4000" dirty="0" smtClean="0">
                <a:solidFill>
                  <a:schemeClr val="tx1"/>
                </a:solidFill>
              </a:rPr>
              <a:t>Welcome to </a:t>
            </a:r>
            <a:r>
              <a:rPr lang="en-GB" sz="4000" dirty="0" err="1" smtClean="0">
                <a:solidFill>
                  <a:schemeClr val="tx1"/>
                </a:solidFill>
              </a:rPr>
              <a:t>Jupyter</a:t>
            </a:r>
            <a:endParaRPr lang="en-US" sz="4000" dirty="0">
              <a:solidFill>
                <a:schemeClr val="tx1"/>
              </a:solidFill>
            </a:endParaRPr>
          </a:p>
        </p:txBody>
      </p:sp>
      <p:pic>
        <p:nvPicPr>
          <p:cNvPr id="3" name="Picture 2"/>
          <p:cNvPicPr>
            <a:picLocks noChangeAspect="1"/>
          </p:cNvPicPr>
          <p:nvPr/>
        </p:nvPicPr>
        <p:blipFill>
          <a:blip r:embed="rId3"/>
          <a:stretch>
            <a:fillRect/>
          </a:stretch>
        </p:blipFill>
        <p:spPr>
          <a:xfrm>
            <a:off x="779462" y="1117600"/>
            <a:ext cx="7044572" cy="5384800"/>
          </a:xfrm>
          <a:prstGeom prst="rect">
            <a:avLst/>
          </a:prstGeom>
        </p:spPr>
      </p:pic>
    </p:spTree>
    <p:extLst>
      <p:ext uri="{BB962C8B-B14F-4D97-AF65-F5344CB8AC3E}">
        <p14:creationId xmlns:p14="http://schemas.microsoft.com/office/powerpoint/2010/main" val="346169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Autofit/>
          </a:bodyPr>
          <a:lstStyle/>
          <a:p>
            <a:r>
              <a:rPr lang="en-GB" sz="3200" dirty="0" smtClean="0">
                <a:solidFill>
                  <a:schemeClr val="tx1"/>
                </a:solidFill>
              </a:rPr>
              <a:t>Open a new window with a dashboard view</a:t>
            </a:r>
            <a:endParaRPr lang="en-US" sz="3200" dirty="0">
              <a:solidFill>
                <a:schemeClr val="tx1"/>
              </a:solidFill>
            </a:endParaRPr>
          </a:p>
        </p:txBody>
      </p:sp>
      <p:pic>
        <p:nvPicPr>
          <p:cNvPr id="5" name="Picture 4"/>
          <p:cNvPicPr>
            <a:picLocks noChangeAspect="1"/>
          </p:cNvPicPr>
          <p:nvPr/>
        </p:nvPicPr>
        <p:blipFill>
          <a:blip r:embed="rId3"/>
          <a:stretch>
            <a:fillRect/>
          </a:stretch>
        </p:blipFill>
        <p:spPr>
          <a:xfrm>
            <a:off x="906462" y="1371600"/>
            <a:ext cx="6900209" cy="4787900"/>
          </a:xfrm>
          <a:prstGeom prst="rect">
            <a:avLst/>
          </a:prstGeom>
        </p:spPr>
      </p:pic>
      <p:sp>
        <p:nvSpPr>
          <p:cNvPr id="10" name="Right Arrow 9"/>
          <p:cNvSpPr/>
          <p:nvPr/>
        </p:nvSpPr>
        <p:spPr>
          <a:xfrm>
            <a:off x="1308100" y="2451100"/>
            <a:ext cx="952500" cy="3175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6570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rmAutofit fontScale="90000"/>
          </a:bodyPr>
          <a:lstStyle/>
          <a:p>
            <a:r>
              <a:rPr lang="en-GB" sz="4000" dirty="0" smtClean="0">
                <a:solidFill>
                  <a:schemeClr val="tx1"/>
                </a:solidFill>
              </a:rPr>
              <a:t>Create a new folder e.g. ”</a:t>
            </a:r>
            <a:r>
              <a:rPr lang="en-GB" sz="4000" dirty="0" err="1" smtClean="0">
                <a:solidFill>
                  <a:schemeClr val="tx1"/>
                </a:solidFill>
              </a:rPr>
              <a:t>Your_Name</a:t>
            </a:r>
            <a:r>
              <a:rPr lang="en-GB" sz="4000" dirty="0" smtClean="0">
                <a:solidFill>
                  <a:schemeClr val="tx1"/>
                </a:solidFill>
              </a:rPr>
              <a:t>”</a:t>
            </a:r>
            <a:endParaRPr lang="en-US" sz="4000" dirty="0">
              <a:solidFill>
                <a:schemeClr val="tx1"/>
              </a:solidFill>
            </a:endParaRPr>
          </a:p>
        </p:txBody>
      </p:sp>
      <p:pic>
        <p:nvPicPr>
          <p:cNvPr id="7" name="Picture 6"/>
          <p:cNvPicPr>
            <a:picLocks noChangeAspect="1"/>
          </p:cNvPicPr>
          <p:nvPr/>
        </p:nvPicPr>
        <p:blipFill>
          <a:blip r:embed="rId3"/>
          <a:stretch>
            <a:fillRect/>
          </a:stretch>
        </p:blipFill>
        <p:spPr>
          <a:xfrm>
            <a:off x="660400" y="1076657"/>
            <a:ext cx="7778928" cy="4981243"/>
          </a:xfrm>
          <a:prstGeom prst="rect">
            <a:avLst/>
          </a:prstGeom>
        </p:spPr>
      </p:pic>
      <p:sp>
        <p:nvSpPr>
          <p:cNvPr id="4" name="Title 1"/>
          <p:cNvSpPr txBox="1">
            <a:spLocks/>
          </p:cNvSpPr>
          <p:nvPr/>
        </p:nvSpPr>
        <p:spPr>
          <a:xfrm>
            <a:off x="779462" y="5769088"/>
            <a:ext cx="7919105" cy="577624"/>
          </a:xfrm>
          <a:prstGeom prst="rect">
            <a:avLst/>
          </a:prstGeom>
        </p:spPr>
        <p:txBody>
          <a:bodyPr vert="horz" lIns="91440" tIns="45720" rIns="91440" bIns="45720" rtlCol="0" anchor="b" anchorCtr="0">
            <a:normAutofit fontScale="90000" lnSpcReduction="20000"/>
          </a:bodyPr>
          <a:lst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a:lstStyle>
          <a:p>
            <a:r>
              <a:rPr lang="en-GB" sz="4000" dirty="0" smtClean="0">
                <a:solidFill>
                  <a:schemeClr val="tx1"/>
                </a:solidFill>
              </a:rPr>
              <a:t>Also create a sub-folder ”</a:t>
            </a:r>
            <a:r>
              <a:rPr lang="en-GB" sz="4000" dirty="0" err="1" smtClean="0">
                <a:solidFill>
                  <a:schemeClr val="tx1"/>
                </a:solidFill>
              </a:rPr>
              <a:t>Lab_Data</a:t>
            </a:r>
            <a:r>
              <a:rPr lang="en-GB" sz="4000" dirty="0" smtClean="0">
                <a:solidFill>
                  <a:schemeClr val="tx1"/>
                </a:solidFill>
              </a:rPr>
              <a:t>”</a:t>
            </a:r>
            <a:endParaRPr lang="en-US" sz="4000" dirty="0">
              <a:solidFill>
                <a:schemeClr val="tx1"/>
              </a:solidFill>
            </a:endParaRPr>
          </a:p>
        </p:txBody>
      </p:sp>
      <p:sp>
        <p:nvSpPr>
          <p:cNvPr id="5" name="Right Arrow 4"/>
          <p:cNvSpPr/>
          <p:nvPr/>
        </p:nvSpPr>
        <p:spPr>
          <a:xfrm>
            <a:off x="5765800" y="2730722"/>
            <a:ext cx="952500" cy="3175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11057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7919105" cy="577624"/>
          </a:xfrm>
        </p:spPr>
        <p:txBody>
          <a:bodyPr>
            <a:noAutofit/>
          </a:bodyPr>
          <a:lstStyle/>
          <a:p>
            <a:r>
              <a:rPr lang="en-GB" sz="3200" dirty="0" smtClean="0">
                <a:solidFill>
                  <a:schemeClr val="tx1"/>
                </a:solidFill>
              </a:rPr>
              <a:t>Upload the notebooks into </a:t>
            </a:r>
            <a:r>
              <a:rPr lang="en-GB" sz="3200" dirty="0" err="1" smtClean="0">
                <a:solidFill>
                  <a:schemeClr val="tx1"/>
                </a:solidFill>
              </a:rPr>
              <a:t>Your_Name</a:t>
            </a:r>
            <a:r>
              <a:rPr lang="en-GB" sz="3200" dirty="0" smtClean="0">
                <a:solidFill>
                  <a:schemeClr val="tx1"/>
                </a:solidFill>
              </a:rPr>
              <a:t> folder</a:t>
            </a:r>
            <a:endParaRPr lang="en-US" sz="3200" dirty="0">
              <a:solidFill>
                <a:schemeClr val="tx1"/>
              </a:solidFill>
            </a:endParaRPr>
          </a:p>
        </p:txBody>
      </p:sp>
      <p:pic>
        <p:nvPicPr>
          <p:cNvPr id="3" name="Picture 2"/>
          <p:cNvPicPr>
            <a:picLocks noChangeAspect="1"/>
          </p:cNvPicPr>
          <p:nvPr/>
        </p:nvPicPr>
        <p:blipFill>
          <a:blip r:embed="rId3"/>
          <a:stretch>
            <a:fillRect/>
          </a:stretch>
        </p:blipFill>
        <p:spPr>
          <a:xfrm>
            <a:off x="779462" y="1130300"/>
            <a:ext cx="6929438" cy="5296792"/>
          </a:xfrm>
          <a:prstGeom prst="rect">
            <a:avLst/>
          </a:prstGeom>
        </p:spPr>
      </p:pic>
      <p:sp>
        <p:nvSpPr>
          <p:cNvPr id="4" name="Right Arrow 3"/>
          <p:cNvSpPr/>
          <p:nvPr/>
        </p:nvSpPr>
        <p:spPr>
          <a:xfrm>
            <a:off x="4953000" y="2222500"/>
            <a:ext cx="952500" cy="3175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326630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Pixel.thmx</Template>
  <TotalTime>13063</TotalTime>
  <Words>672</Words>
  <Application>Microsoft Macintosh PowerPoint</Application>
  <PresentationFormat>On-screen Show (4:3)</PresentationFormat>
  <Paragraphs>151</Paragraphs>
  <Slides>40</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Calibri</vt:lpstr>
      <vt:lpstr>Corbel</vt:lpstr>
      <vt:lpstr>Wingdings 2</vt:lpstr>
      <vt:lpstr>Arial</vt:lpstr>
      <vt:lpstr>Pixel</vt:lpstr>
      <vt:lpstr>Python Data Cleaning  Based on Kaggle 5 Day Challenge</vt:lpstr>
      <vt:lpstr>Bio</vt:lpstr>
      <vt:lpstr>Pre-Requisites</vt:lpstr>
      <vt:lpstr>Based on Kaggle 5-Day Data Cleaning Challenge</vt:lpstr>
      <vt:lpstr>Online Notebook – no install required (easy way to run labs) </vt:lpstr>
      <vt:lpstr>Welcome to Jupyter</vt:lpstr>
      <vt:lpstr>Open a new window with a dashboard view</vt:lpstr>
      <vt:lpstr>Create a new folder e.g. ”Your_Name”</vt:lpstr>
      <vt:lpstr>Upload the notebooks into Your_Name folder</vt:lpstr>
      <vt:lpstr>Upload the data files into Lab_Data folder</vt:lpstr>
      <vt:lpstr>Installing Packages – Open a Terminal</vt:lpstr>
      <vt:lpstr>Install Library - seaborn</vt:lpstr>
      <vt:lpstr>Install Library - matplotlib</vt:lpstr>
      <vt:lpstr>Install Library - mlxtend</vt:lpstr>
      <vt:lpstr>Review - Function</vt:lpstr>
      <vt:lpstr>Review - Method</vt:lpstr>
      <vt:lpstr>Mixing Languages in a Notebook</vt:lpstr>
      <vt:lpstr>Some setup to run outside Kaggle env.</vt:lpstr>
      <vt:lpstr>Select Day_01_notebook</vt:lpstr>
      <vt:lpstr>Jupyter - Python Notebook running</vt:lpstr>
      <vt:lpstr>NFL Data Sample</vt:lpstr>
      <vt:lpstr>NFL Data Sample (NaN – Not a Number)</vt:lpstr>
      <vt:lpstr>Replace NaN with Zero</vt:lpstr>
      <vt:lpstr>Impute numbers with backfill</vt:lpstr>
      <vt:lpstr>Select Day_02_notebook</vt:lpstr>
      <vt:lpstr>Day_02_notebook</vt:lpstr>
      <vt:lpstr>Scaling</vt:lpstr>
      <vt:lpstr>Normalizing</vt:lpstr>
      <vt:lpstr>Q &amp; A</vt:lpstr>
      <vt:lpstr>Installing Jupyter on your local machine</vt:lpstr>
      <vt:lpstr>Check for 32-bit or 64-bit Operating Sys</vt:lpstr>
      <vt:lpstr>Install Anaconda/Python 3.6 version</vt:lpstr>
      <vt:lpstr>Not recommended to tick the 1st box!</vt:lpstr>
      <vt:lpstr>Run Anaconda from the Start Menu</vt:lpstr>
      <vt:lpstr>Launch Jupyter</vt:lpstr>
      <vt:lpstr>Jupyter – Local Machine</vt:lpstr>
      <vt:lpstr> TEMPLATE</vt:lpstr>
      <vt:lpstr>MS-DOS vs Linux Commands</vt:lpstr>
      <vt:lpstr>DataFrames</vt:lpstr>
      <vt:lpstr>DataFrames - Typed and Un-typed APIs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Apache Spark</dc:title>
  <dc:creator>Workday, Inc</dc:creator>
  <cp:lastModifiedBy>Eamon Thornton</cp:lastModifiedBy>
  <cp:revision>196</cp:revision>
  <dcterms:created xsi:type="dcterms:W3CDTF">2017-11-11T17:38:27Z</dcterms:created>
  <dcterms:modified xsi:type="dcterms:W3CDTF">2018-05-11T21:55:28Z</dcterms:modified>
</cp:coreProperties>
</file>