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8" r:id="rId2"/>
    <p:sldId id="262" r:id="rId3"/>
    <p:sldId id="263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1" r:id="rId20"/>
    <p:sldId id="279" r:id="rId21"/>
    <p:sldId id="282" r:id="rId22"/>
    <p:sldId id="280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61" r:id="rId38"/>
    <p:sldId id="273" r:id="rId39"/>
    <p:sldId id="284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D69E6BC-B175-45FC-97A3-8D7AFD93CB74}">
          <p14:sldIdLst>
            <p14:sldId id="258"/>
            <p14:sldId id="262"/>
            <p14:sldId id="263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81"/>
            <p14:sldId id="279"/>
            <p14:sldId id="282"/>
            <p14:sldId id="280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61"/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21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Kryptowährungen-Übersicht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Marktkapitalisierung (in Mio. USD)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3"/>
                <c:pt idx="0">
                  <c:v>Bitcoin</c:v>
                </c:pt>
                <c:pt idx="1">
                  <c:v>Ether</c:v>
                </c:pt>
                <c:pt idx="2">
                  <c:v>XRP</c:v>
                </c:pt>
              </c:strCache>
            </c:strRef>
          </c:cat>
          <c:val>
            <c:numRef>
              <c:f>Tabelle1!$B$2:$B$5</c:f>
              <c:numCache>
                <c:formatCode>#,##0</c:formatCode>
                <c:ptCount val="4"/>
                <c:pt idx="0">
                  <c:v>131782</c:v>
                </c:pt>
                <c:pt idx="1">
                  <c:v>14329</c:v>
                </c:pt>
                <c:pt idx="2">
                  <c:v>8352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F-410E-A9B1-FF3C165B25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93474560"/>
        <c:axId val="393475544"/>
      </c:barChart>
      <c:catAx>
        <c:axId val="39347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93475544"/>
        <c:crosses val="autoZero"/>
        <c:auto val="1"/>
        <c:lblAlgn val="ctr"/>
        <c:lblOffset val="100"/>
        <c:noMultiLvlLbl val="0"/>
      </c:catAx>
      <c:valAx>
        <c:axId val="393475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9347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9.0178214152258407E-2"/>
          <c:y val="0.17362842646632584"/>
          <c:w val="0.88916084644754045"/>
          <c:h val="0.714710448711095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Blockchain-Größe (in GB)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3"/>
                <c:pt idx="0">
                  <c:v>Bitcoin</c:v>
                </c:pt>
                <c:pt idx="1">
                  <c:v>Ether</c:v>
                </c:pt>
                <c:pt idx="2">
                  <c:v>Ether (Archive-Node)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255</c:v>
                </c:pt>
                <c:pt idx="1">
                  <c:v>234</c:v>
                </c:pt>
                <c:pt idx="2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7F-49E2-BED0-BC7747E6EF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3522896"/>
        <c:axId val="43520600"/>
      </c:barChart>
      <c:catAx>
        <c:axId val="4352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520600"/>
        <c:crosses val="autoZero"/>
        <c:auto val="1"/>
        <c:lblAlgn val="ctr"/>
        <c:lblOffset val="100"/>
        <c:noMultiLvlLbl val="0"/>
      </c:catAx>
      <c:valAx>
        <c:axId val="43520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52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B63A0-048A-49D5-B1A7-D20BEB5083A7}" type="datetimeFigureOut">
              <a:rPr lang="de-DE" smtClean="0"/>
              <a:t>25.01.2020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F4205-7256-4593-86C1-FD0913A3C6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2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: 2013 Whitepaper (Allgemeine </a:t>
            </a:r>
            <a:r>
              <a:rPr lang="en-US" dirty="0" err="1"/>
              <a:t>Spezifikation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Jeffrey </a:t>
            </a:r>
            <a:r>
              <a:rPr lang="en-US" dirty="0" err="1"/>
              <a:t>Wilcke</a:t>
            </a:r>
            <a:r>
              <a:rPr lang="en-US" dirty="0"/>
              <a:t>: </a:t>
            </a:r>
            <a:r>
              <a:rPr lang="en-US" dirty="0" err="1"/>
              <a:t>Erste</a:t>
            </a:r>
            <a:r>
              <a:rPr lang="en-US" dirty="0"/>
              <a:t> Version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Programmiersprache</a:t>
            </a:r>
            <a:r>
              <a:rPr lang="en-US" dirty="0"/>
              <a:t> GO</a:t>
            </a:r>
            <a:endParaRPr lang="de-DE" dirty="0"/>
          </a:p>
          <a:p>
            <a:endParaRPr lang="en-US" dirty="0"/>
          </a:p>
          <a:p>
            <a:r>
              <a:rPr lang="en-US" dirty="0"/>
              <a:t>Gavin Wood: 2014 </a:t>
            </a:r>
            <a:r>
              <a:rPr lang="en-US" dirty="0" err="1"/>
              <a:t>Yellowpaper</a:t>
            </a:r>
            <a:r>
              <a:rPr lang="en-US" dirty="0"/>
              <a:t> (</a:t>
            </a:r>
            <a:r>
              <a:rPr lang="en-US" dirty="0" err="1"/>
              <a:t>Formale</a:t>
            </a:r>
            <a:r>
              <a:rPr lang="en-US" dirty="0"/>
              <a:t> </a:t>
            </a:r>
            <a:r>
              <a:rPr lang="en-US" dirty="0" err="1"/>
              <a:t>Spezifikation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23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45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84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09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1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50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6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39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9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Transaction Tree, Receipt Tree, State Tree (Ethereum = State Machine)</a:t>
            </a:r>
          </a:p>
          <a:p>
            <a:pPr marL="0" indent="0">
              <a:buFontTx/>
              <a:buNone/>
            </a:pPr>
            <a:r>
              <a:rPr lang="en-US" dirty="0"/>
              <a:t>- In Baum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Root-Hash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Baumes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Meisten</a:t>
            </a:r>
            <a:r>
              <a:rPr lang="en-US" dirty="0"/>
              <a:t> Clients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Speicherung</a:t>
            </a:r>
            <a:r>
              <a:rPr lang="en-US" dirty="0"/>
              <a:t> </a:t>
            </a:r>
            <a:r>
              <a:rPr lang="en-US" dirty="0" err="1"/>
              <a:t>LevelDB</a:t>
            </a:r>
            <a:r>
              <a:rPr lang="en-US" dirty="0"/>
              <a:t> (</a:t>
            </a:r>
            <a:r>
              <a:rPr lang="en-US" dirty="0" err="1"/>
              <a:t>Key:Value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  <a:p>
            <a:r>
              <a:rPr lang="en-US" dirty="0"/>
              <a:t>- Bitcoin </a:t>
            </a:r>
            <a:r>
              <a:rPr lang="en-US" dirty="0" err="1"/>
              <a:t>speichert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Account-Balance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97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  PATRICIA: </a:t>
            </a:r>
            <a:r>
              <a:rPr lang="en-US" i="1" dirty="0"/>
              <a:t>Practical Algorithm to Retrieve Information Coded in Alphanumeric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de-DE" noProof="0" dirty="0"/>
              <a:t>Daten werden komprimiert abgespeichert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neue Eintrag kann durch Erstellen von nur einem neuen Knoten und einer neuen Kante eingefügt werden</a:t>
            </a:r>
          </a:p>
          <a:p>
            <a:pPr marL="0" indent="0">
              <a:buFontTx/>
              <a:buNone/>
            </a:pPr>
            <a:r>
              <a:rPr lang="de-DE" dirty="0"/>
              <a:t>-   Dies bedeutet, dass ein solcher Baum nur langsam wächst, auch wenn eine große Anzahl an neuen Elementen eingefügt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04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22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 ETH ~ Wert von 4500 €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Verfahren</a:t>
            </a:r>
            <a:r>
              <a:rPr lang="en-US" dirty="0"/>
              <a:t> parallel in </a:t>
            </a:r>
            <a:r>
              <a:rPr lang="en-US" dirty="0" err="1"/>
              <a:t>Entwicklung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 Casper FFG: "The Friendly Finality Gadget“ </a:t>
            </a:r>
            <a:r>
              <a:rPr lang="en-US" dirty="0">
                <a:sym typeface="Wingdings" panose="05000000000000000000" pitchFamily="2" charset="2"/>
              </a:rPr>
              <a:t> Mix </a:t>
            </a:r>
            <a:r>
              <a:rPr lang="en-US" dirty="0" err="1">
                <a:sym typeface="Wingdings" panose="05000000000000000000" pitchFamily="2" charset="2"/>
              </a:rPr>
              <a:t>aus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PoW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PoS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50. Block </a:t>
            </a:r>
            <a:r>
              <a:rPr lang="en-US" dirty="0" err="1">
                <a:sym typeface="Wingdings" panose="05000000000000000000" pitchFamily="2" charset="2"/>
              </a:rPr>
              <a:t>PoS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 Casper CBC: "The Friendly GHOST/Correct-by-Construction“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Dynamisch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passt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selbst</a:t>
            </a:r>
            <a:r>
              <a:rPr lang="en-US" dirty="0">
                <a:sym typeface="Wingdings" panose="05000000000000000000" pitchFamily="2" charset="2"/>
              </a:rPr>
              <a:t> 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3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F4205-7256-4593-86C1-FD0913A3C64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13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F5E95-7708-45A8-824F-CE134A6C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1526-7DD7-455D-A11F-2D0972E7DA38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DEA5C-6987-4EC1-98A7-14387E43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5DEBD-0414-414D-A617-B0ACC68E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1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AFE55-E03F-4338-A04A-962D758A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DB3064-F317-457C-B464-936E79A6D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010FF-DFA0-4CBF-A00C-3C030927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513-D70C-4945-B102-F7963515F110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EBBAB-EAA8-4E2D-BB14-E2F4FA08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CA26C-1A51-45CD-AB3F-D88232E1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E2C267-C590-4E5E-B800-777F368D6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1AA62-B192-49FE-9D31-56A02849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DDF4F-5883-4AB4-A2FF-546F345F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4BC0-BAA2-47F0-96FF-9F09CD525A6E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9F639-CCA6-4FF0-84D7-5EBCD319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B25D7-6490-4C95-AF6D-FC0C151F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98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7777E-E510-49EF-A7C8-0752F61D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3A5B8-D154-41AC-B23A-294CA4C4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BBC27-41D0-49DD-A41B-5118D6E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1E18B-E933-4FA3-B01F-84D8CC83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A3B28-B61C-481C-818B-09A7E9E0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0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97734-A1BD-4F36-BF5E-249C3E63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51D7F1-0D61-402A-81F0-F3B0BB10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45C97-AD08-4C85-8CE5-25ECB0AE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8A12-89B2-48BE-B08B-6F2DE41F8029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6C8955-D790-4955-B19D-3EC132F6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EDDB7-9FE8-4F80-AFD9-3C93FA4D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9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0C7FF-649A-415A-9758-FFBF215A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36107-4B54-4791-8011-1712FC03A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B5DC72-EB5D-462C-8115-86399414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5596B-E5D9-409C-B451-04F304B5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A1D-E75B-4A1F-BF64-CDFCC62F8CE1}" type="datetime1">
              <a:rPr lang="de-DE" smtClean="0"/>
              <a:t>25.01.2020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B7930D-E3AB-4A21-8B2F-9411B34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9EFA9-4CED-463A-B532-321CC135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6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60DA1-D604-48F5-A7BD-EE66F177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00DBF-17A5-40D8-8C80-9F0A6EA9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2E9514-6877-416C-873A-70FA3C81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57B51-564B-4B0C-BCFE-AD8A86900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64F3E6-AB03-4EA2-A5EF-A5E1DD7D5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81B48B-8222-4D80-BAA1-AC5B219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550-74CF-4462-89B1-0C94A3584722}" type="datetime1">
              <a:rPr lang="de-DE" smtClean="0"/>
              <a:t>25.01.2020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1981F5-70E1-4D2E-B641-D046FDCF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63E752-06B8-40BB-9304-4283535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1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56628-F70D-480C-B4A2-919DF38C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38CDB3-647C-47E3-9B66-428DB998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D2A0-1DCD-40A6-BD33-FC81B55EED3B}" type="datetime1">
              <a:rPr lang="de-DE" smtClean="0"/>
              <a:t>25.01.2020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1C65A-DC17-430C-8E92-B9CCCDB4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17C951-A546-47BA-8C84-8E2C1B67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6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A24FB1-929D-435F-9F56-62AC0F05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1CA3-6B4F-46F3-8FC1-6936F8412B9E}" type="datetime1">
              <a:rPr lang="de-DE" smtClean="0"/>
              <a:t>25.01.2020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ECAA67-DFC3-40C9-BA49-03E7624A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EA104A-FBAD-4827-923B-8F492B86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8E4C6-5C27-4AD0-97C2-59FB3E69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9D785-BEC6-4D43-88BD-442AC45D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01EFC3-15BC-4737-957A-3DB328BDF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DCE13-BAB0-4605-A6A8-30213B3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F9E-A76A-416D-98A5-C028F6662E4E}" type="datetime1">
              <a:rPr lang="de-DE" smtClean="0"/>
              <a:t>25.01.2020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EABF76-C9AD-42D4-A41F-D00D43D3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E002B-3700-4931-8A51-2EB611C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0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468C-1C72-4643-87FE-A3C4B466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2056E4-FEA6-46A0-A59A-479172213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D40925-73FA-40F3-966E-2EA6B0FF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0E526-0338-434E-BD67-C91FD169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CDD-A5C7-402A-9A7C-E4AFD4A87B05}" type="datetime1">
              <a:rPr lang="de-DE" smtClean="0"/>
              <a:t>25.01.2020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4D224-31BA-4643-A108-53F822D6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FA4134-7A22-4D12-B141-EFA7AE8C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54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B09D73-A774-41D5-A9F9-AD5137A6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F5A4D-F8BB-4221-A6A3-DC366005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F8BDE-49CC-4F53-A8E7-BD4FBBC05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8294-BD4C-4B02-99DA-857F80E9FA78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CC79FF-6683-497E-9C9A-068DFDA12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CD4D8-AF03-4145-97D9-6510EA11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6256-8FCC-45E6-82A6-7E83DB4AF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erversrc.8btc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gaspr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sonblocks.net/2016/10/02/gentle-introduction-ethereu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a/ae/Patricia_trie.svg/480px-Patricia_trie.svg.pn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chartsync/chaindefault" TargetMode="External"/><Relationship Id="rId5" Type="http://schemas.openxmlformats.org/officeDocument/2006/relationships/hyperlink" Target="https://www.blockchain.com/de/charts/blocks-size" TargetMode="External"/><Relationship Id="rId4" Type="http://schemas.openxmlformats.org/officeDocument/2006/relationships/hyperlink" Target="https://coinmarketcap.com/d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www.coinkurier.de/wp-content/uploads/2019/02/Bildschirmfoto-2019-02-21-um-16.04.22.png" TargetMode="External"/><Relationship Id="rId7" Type="http://schemas.openxmlformats.org/officeDocument/2006/relationships/hyperlink" Target="https://cryptalker.com/wp-content/uploads/2018/10/ether-vs-ethereum-blockchain-platform-clarity-1240x540.jpe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org/assets/" TargetMode="External"/><Relationship Id="rId5" Type="http://schemas.openxmlformats.org/officeDocument/2006/relationships/hyperlink" Target="https://www.tokens24.com/wp-content/uploads/2018/05/Jeffrey-Wilcke.jpg" TargetMode="External"/><Relationship Id="rId4" Type="http://schemas.openxmlformats.org/officeDocument/2006/relationships/hyperlink" Target="https://gavwood.com/images/gav6.jp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nomist.ch/wp-content/uploads/2018/11/Crypto-Mining-Cover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iiot-world.com/wp-content/uploads/2019/05/shutterstock_544389625-e1558524316345.jpg" TargetMode="External"/><Relationship Id="rId4" Type="http://schemas.openxmlformats.org/officeDocument/2006/relationships/hyperlink" Target="https://imgsrv.igms.io/smartcrop?width=730&amp;height=340&amp;url=https://coin-hero.de/wp-content/uploads/2019/11/Ethereum_ETH_Transaktionen_Netzwerk_Gebuehren.jp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to.de/fileadmin/_processed_/b/b/csm_Nach_Trojaner-Attacke_auf_Berliner_Gericht_-_KG_weiter_offline_19a23dc755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pload.wikimedia.org/wikipedia/commons/thumb/e/eb/Ethereum_Classic_Logo.svg/1200px-Ethereum_Classic_Logo.svg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block/892639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wiki/wiki/White-Pap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F33CD1D-C983-4798-9586-42C1795C7374}"/>
              </a:ext>
            </a:extLst>
          </p:cNvPr>
          <p:cNvSpPr txBox="1"/>
          <p:nvPr/>
        </p:nvSpPr>
        <p:spPr>
          <a:xfrm>
            <a:off x="6576357" y="4524376"/>
            <a:ext cx="5129868" cy="129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rgbClr val="000000"/>
                </a:solidFill>
                <a:latin typeface="Bahnschrift Light" panose="020B0502040204020203" pitchFamily="34" charset="0"/>
                <a:ea typeface="+mj-ea"/>
                <a:cs typeface="+mj-cs"/>
              </a:rPr>
              <a:t>Ethereum - </a:t>
            </a:r>
            <a:r>
              <a:rPr lang="en-US" sz="4100" dirty="0" err="1">
                <a:solidFill>
                  <a:srgbClr val="000000"/>
                </a:solidFill>
                <a:latin typeface="Bahnschrift Light" panose="020B0502040204020203" pitchFamily="34" charset="0"/>
                <a:ea typeface="+mj-ea"/>
                <a:cs typeface="+mj-cs"/>
              </a:rPr>
              <a:t>Mehr</a:t>
            </a:r>
            <a:r>
              <a:rPr lang="en-US" sz="4100" dirty="0">
                <a:solidFill>
                  <a:srgbClr val="000000"/>
                </a:solidFill>
                <a:latin typeface="Bahnschrift Light" panose="020B0502040204020203" pitchFamily="34" charset="0"/>
                <a:ea typeface="+mj-ea"/>
                <a:cs typeface="+mj-cs"/>
              </a:rPr>
              <a:t> </a:t>
            </a:r>
            <a:r>
              <a:rPr lang="en-US" sz="4100" dirty="0" err="1">
                <a:solidFill>
                  <a:srgbClr val="000000"/>
                </a:solidFill>
                <a:latin typeface="Bahnschrift Light" panose="020B0502040204020203" pitchFamily="34" charset="0"/>
                <a:ea typeface="+mj-ea"/>
                <a:cs typeface="+mj-cs"/>
              </a:rPr>
              <a:t>als</a:t>
            </a:r>
            <a:r>
              <a:rPr lang="en-US" sz="4100" dirty="0">
                <a:solidFill>
                  <a:srgbClr val="000000"/>
                </a:solidFill>
                <a:latin typeface="Bahnschrift Light" panose="020B0502040204020203" pitchFamily="34" charset="0"/>
                <a:ea typeface="+mj-ea"/>
                <a:cs typeface="+mj-cs"/>
              </a:rPr>
              <a:t> </a:t>
            </a:r>
            <a:r>
              <a:rPr lang="en-US" sz="4100" dirty="0" err="1">
                <a:solidFill>
                  <a:srgbClr val="000000"/>
                </a:solidFill>
                <a:latin typeface="Bahnschrift Light" panose="020B0502040204020203" pitchFamily="34" charset="0"/>
                <a:ea typeface="+mj-ea"/>
                <a:cs typeface="+mj-cs"/>
              </a:rPr>
              <a:t>nur</a:t>
            </a:r>
            <a:r>
              <a:rPr lang="en-US" sz="4100" dirty="0">
                <a:solidFill>
                  <a:srgbClr val="000000"/>
                </a:solidFill>
                <a:latin typeface="Bahnschrift Light" panose="020B0502040204020203" pitchFamily="34" charset="0"/>
                <a:ea typeface="+mj-ea"/>
                <a:cs typeface="+mj-cs"/>
              </a:rPr>
              <a:t> </a:t>
            </a:r>
            <a:r>
              <a:rPr lang="en-US" sz="4100" dirty="0" err="1">
                <a:solidFill>
                  <a:srgbClr val="000000"/>
                </a:solidFill>
                <a:latin typeface="Bahnschrift Light" panose="020B0502040204020203" pitchFamily="34" charset="0"/>
                <a:ea typeface="+mj-ea"/>
                <a:cs typeface="+mj-cs"/>
              </a:rPr>
              <a:t>Kryptowährung</a:t>
            </a:r>
            <a:endParaRPr lang="en-US" sz="4100" dirty="0">
              <a:solidFill>
                <a:srgbClr val="000000"/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B2762D-0F2F-4061-B788-08E68CBCB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9" r="3" b="6247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1946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EC9-4C91-4838-B12A-D689EF50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Mining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AEFFF-1675-481B-B728-12D425FA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0818C-B7ED-4C4C-B0AE-7098D61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Nach erfolgreicher Validierung </a:t>
            </a:r>
            <a:r>
              <a:rPr lang="de-DE" sz="1800" dirty="0">
                <a:sym typeface="Wingdings" panose="05000000000000000000" pitchFamily="2" charset="2"/>
              </a:rPr>
              <a:t> Miner erhält gewisse Anzahl </a:t>
            </a:r>
            <a:r>
              <a:rPr lang="en-US" sz="1800" dirty="0">
                <a:sym typeface="Wingdings" panose="05000000000000000000" pitchFamily="2" charset="2"/>
              </a:rPr>
              <a:t>an ETH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 Zeiten zwischen Blockerzeugung sehr kurz: Kollisionen vorprogrammiert</a:t>
            </a:r>
          </a:p>
          <a:p>
            <a:endParaRPr lang="de-DE" sz="1800" dirty="0"/>
          </a:p>
          <a:p>
            <a:r>
              <a:rPr lang="de-DE" sz="1800" dirty="0"/>
              <a:t>Wenn Miner zu spät:                                    Wird mit 7/8 des eigentlichen Gewinns entlohnt und Block wird als „Uncle“ als Nebenkette angehängt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66180-07CF-4636-A9CD-084F1633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4F9C5EF4-3E9B-4B73-8ADE-59FD2CC1C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7" r="1653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871792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EC9-4C91-4838-B12A-D689EF50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GHOST-</a:t>
            </a:r>
            <a:r>
              <a:rPr lang="en-US" dirty="0" err="1"/>
              <a:t>Protokoll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AEFFF-1675-481B-B728-12D425FA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0818C-B7ED-4C4C-B0AE-7098D61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 err="1"/>
              <a:t>Dient</a:t>
            </a:r>
            <a:r>
              <a:rPr lang="en-US" sz="1800" dirty="0"/>
              <a:t> </a:t>
            </a:r>
            <a:r>
              <a:rPr lang="en-US" sz="1800" dirty="0" err="1"/>
              <a:t>dazu</a:t>
            </a:r>
            <a:r>
              <a:rPr lang="en-US" sz="1800" dirty="0"/>
              <a:t>, </a:t>
            </a:r>
            <a:r>
              <a:rPr lang="en-US" sz="1800" dirty="0" err="1"/>
              <a:t>dass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Miner </a:t>
            </a:r>
            <a:r>
              <a:rPr lang="en-US" sz="1800" dirty="0" err="1"/>
              <a:t>zur</a:t>
            </a:r>
            <a:r>
              <a:rPr lang="en-US" sz="1800" dirty="0"/>
              <a:t> </a:t>
            </a:r>
            <a:r>
              <a:rPr lang="en-US" sz="1800" dirty="0" err="1"/>
              <a:t>gleichen</a:t>
            </a:r>
            <a:r>
              <a:rPr lang="en-US" sz="1800" dirty="0"/>
              <a:t> Blockchain </a:t>
            </a:r>
            <a:r>
              <a:rPr lang="en-US" sz="1800" dirty="0" err="1"/>
              <a:t>beitragen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Im Falle eines „Forks“ wird immer der „schwersten“ zusammenhängenden „Kette“ vertraut</a:t>
            </a:r>
          </a:p>
          <a:p>
            <a:endParaRPr lang="de-DE" sz="1800" dirty="0"/>
          </a:p>
          <a:p>
            <a:r>
              <a:rPr lang="de-DE" sz="1800" dirty="0"/>
              <a:t>Kann z.B. anhand der Blocknummer überprüft werden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66180-07CF-4636-A9CD-084F1633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4F9C5EF4-3E9B-4B73-8ADE-59FD2CC1C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7" r="1653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242404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43101-A577-403E-9545-F293E566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GHOST-</a:t>
            </a:r>
            <a:r>
              <a:rPr lang="en-US" dirty="0" err="1"/>
              <a:t>Protokoll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ED7F0-802F-4371-BF45-AF0A1B88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E29486-4193-436A-B55F-9BE8629B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12</a:t>
            </a:fld>
            <a:endParaRPr lang="de-DE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C03D9CD-5D1F-4423-AF05-A12474B8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23" y="1336483"/>
            <a:ext cx="9279753" cy="5019867"/>
          </a:xfr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C975C2B-91C6-4388-99A8-3072E049C247}"/>
              </a:ext>
            </a:extLst>
          </p:cNvPr>
          <p:cNvSpPr/>
          <p:nvPr/>
        </p:nvSpPr>
        <p:spPr>
          <a:xfrm>
            <a:off x="4724400" y="6308209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</a:t>
            </a:r>
            <a:r>
              <a:rPr lang="de-DE" sz="1200" dirty="0">
                <a:hlinkClick r:id="rId3"/>
              </a:rPr>
              <a:t>https://appserversrc.8btc.com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2359341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AAA34-A9AF-44DE-B24B-19E9B111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Gebühren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871E-9905-4BF1-AD51-E5A599E7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444BF-AEFF-4554-AC29-2E630343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Im Ethereum-Netzwerk entstehen Kosten für das Herunterladen und Verifizieren der Blockchain (genannt Gas)</a:t>
            </a:r>
          </a:p>
          <a:p>
            <a:endParaRPr lang="de-DE" sz="1800" dirty="0"/>
          </a:p>
          <a:p>
            <a:r>
              <a:rPr lang="de-DE" sz="1800" dirty="0"/>
              <a:t>Dienen nicht nur zur Unterhaltung sondern sichern das Netz vor Missbrauch</a:t>
            </a:r>
          </a:p>
          <a:p>
            <a:endParaRPr lang="de-DE" sz="1800" dirty="0"/>
          </a:p>
          <a:p>
            <a:r>
              <a:rPr lang="de-DE" sz="1800" dirty="0"/>
              <a:t>Auftragsausführung: Person </a:t>
            </a:r>
            <a:r>
              <a:rPr lang="de-DE" sz="1800" dirty="0" err="1"/>
              <a:t>broadcastet</a:t>
            </a:r>
            <a:r>
              <a:rPr lang="de-DE" sz="1800" dirty="0"/>
              <a:t> Wunsch auf Ausführung </a:t>
            </a:r>
            <a:r>
              <a:rPr lang="de-DE" sz="1800" dirty="0">
                <a:sym typeface="Wingdings" panose="05000000000000000000" pitchFamily="2" charset="2"/>
              </a:rPr>
              <a:t></a:t>
            </a:r>
          </a:p>
          <a:p>
            <a:r>
              <a:rPr lang="de-DE" sz="1800" dirty="0"/>
              <a:t>Miner, der Aktion dann ausführt, bekommt die Gebühren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094EC3-5E11-4C3B-83DD-BE154946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pic>
        <p:nvPicPr>
          <p:cNvPr id="7" name="Grafik 6" descr="Ein Bild, das Objekt, Tisch, sitzend, schwarz enthält.&#10;&#10;Automatisch generierte Beschreibung">
            <a:extLst>
              <a:ext uri="{FF2B5EF4-FFF2-40B4-BE49-F238E27FC236}">
                <a16:creationId xmlns:a16="http://schemas.microsoft.com/office/drawing/2014/main" id="{9EDA8F71-D165-4169-BED9-753095BE3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0" r="986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451981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AAA34-A9AF-44DE-B24B-19E9B111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Gebühren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871E-9905-4BF1-AD51-E5A599E7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444BF-AEFF-4554-AC29-2E630343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Miner kann dabei selbst Gas-Betrag festlegen</a:t>
            </a:r>
          </a:p>
          <a:p>
            <a:endParaRPr lang="de-DE" sz="1800" dirty="0"/>
          </a:p>
          <a:p>
            <a:r>
              <a:rPr lang="de-DE" sz="1800" dirty="0"/>
              <a:t>Je mehr Gas eine Person die einen Auftrag ausführen möchte anbietet, desto höher ist die Wahrscheinlichkeit, dass Auftrag zügig ausgeführt wird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Möglichkeiten richten sich dabei oft nach aktueller Marktlage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094EC3-5E11-4C3B-83DD-BE154946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pic>
        <p:nvPicPr>
          <p:cNvPr id="7" name="Grafik 6" descr="Ein Bild, das Objekt, Tisch, sitzend, schwarz enthält.&#10;&#10;Automatisch generierte Beschreibung">
            <a:extLst>
              <a:ext uri="{FF2B5EF4-FFF2-40B4-BE49-F238E27FC236}">
                <a16:creationId xmlns:a16="http://schemas.microsoft.com/office/drawing/2014/main" id="{9EDA8F71-D165-4169-BED9-753095BE3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0" r="986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514147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595B47-0611-4F0C-BEFC-D96A0E74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35" y="0"/>
            <a:ext cx="7164729" cy="656766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B80E1-E149-42E0-819E-947D400B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13BD3-F8B6-4D29-85ED-235CB04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15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8D76F39-598E-4E02-A161-C7D29A7588AD}"/>
              </a:ext>
            </a:extLst>
          </p:cNvPr>
          <p:cNvSpPr/>
          <p:nvPr/>
        </p:nvSpPr>
        <p:spPr>
          <a:xfrm>
            <a:off x="4412192" y="6383003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/>
              </a:rPr>
              <a:t>https://etherscan.io/chart/gasprice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97943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E174D8E-018C-4B78-B3A9-163E9104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40" y="380279"/>
            <a:ext cx="9363919" cy="551552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71B86-CE1E-4968-82B2-09758CD5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3372F-E169-4AB5-8C4B-BF5FBDBB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16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303B1E-8250-4AAF-A4E2-F15768544CA5}"/>
              </a:ext>
            </a:extLst>
          </p:cNvPr>
          <p:cNvSpPr/>
          <p:nvPr/>
        </p:nvSpPr>
        <p:spPr>
          <a:xfrm>
            <a:off x="3581400" y="607935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 </a:t>
            </a:r>
            <a:r>
              <a:rPr lang="de-DE" sz="1200" dirty="0">
                <a:hlinkClick r:id="rId3"/>
              </a:rPr>
              <a:t>https://bitsonblocks.net/2016/10/02/gentle-introduction-ethereum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781175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CE08-0348-4CA7-8C55-8E5A85C2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Kryptologische</a:t>
            </a:r>
            <a:r>
              <a:rPr lang="en-US" dirty="0"/>
              <a:t> </a:t>
            </a:r>
            <a:r>
              <a:rPr lang="en-US" dirty="0" err="1"/>
              <a:t>Grundlagen</a:t>
            </a:r>
            <a:endParaRPr lang="de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4A5A6-9261-4819-9E08-2647C7B7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9CFD39-85CA-4E07-A3A4-43E8FE18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Ethereum basiert im Kern auf symmetrischen und asymmetrischen Verschlüsselungsverfahren</a:t>
            </a:r>
          </a:p>
          <a:p>
            <a:endParaRPr lang="de-DE" sz="1800" dirty="0"/>
          </a:p>
          <a:p>
            <a:r>
              <a:rPr lang="de-DE" sz="1800" dirty="0"/>
              <a:t>Genutztes Hashverfahren: Keccak256</a:t>
            </a:r>
          </a:p>
          <a:p>
            <a:endParaRPr lang="de-DE" sz="1800" dirty="0"/>
          </a:p>
          <a:p>
            <a:r>
              <a:rPr lang="de-DE" sz="1800" dirty="0"/>
              <a:t>SHA-3 baut darauf auf</a:t>
            </a:r>
          </a:p>
          <a:p>
            <a:endParaRPr lang="de-DE" sz="1800" dirty="0"/>
          </a:p>
          <a:p>
            <a:r>
              <a:rPr lang="de-DE" sz="1800" dirty="0"/>
              <a:t>Es wurde sich bei der Entwicklung von Ethereum bewusst gegen SHA-3 entschieden (NSA-Affäre)</a:t>
            </a:r>
          </a:p>
          <a:p>
            <a:endParaRPr lang="de-DE" sz="1800" dirty="0"/>
          </a:p>
          <a:p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675A2D-9DDA-4904-A33D-01A4F1DC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pic>
        <p:nvPicPr>
          <p:cNvPr id="7" name="Inhaltsplatzhalter 6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41559B47-6230-470E-BE5F-7A1CBB92F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r="1896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128825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CE08-0348-4CA7-8C55-8E5A85C2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Ethereum Accounts</a:t>
            </a:r>
            <a:endParaRPr lang="de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4A5A6-9261-4819-9E08-2647C7B7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9CFD39-85CA-4E07-A3A4-43E8FE18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Konto wird durch 20 </a:t>
            </a:r>
            <a:r>
              <a:rPr lang="de-DE" sz="1800" dirty="0" err="1"/>
              <a:t>byte</a:t>
            </a:r>
            <a:r>
              <a:rPr lang="de-DE" sz="1800" dirty="0"/>
              <a:t> bzw. 160 </a:t>
            </a:r>
            <a:r>
              <a:rPr lang="de-DE" sz="1800" dirty="0" err="1"/>
              <a:t>bit</a:t>
            </a:r>
            <a:r>
              <a:rPr lang="de-DE" sz="1800" dirty="0"/>
              <a:t> hexadezimal Adresse identifiziert (20 </a:t>
            </a:r>
            <a:r>
              <a:rPr lang="de-DE" sz="1800" dirty="0" err="1"/>
              <a:t>letzen</a:t>
            </a:r>
            <a:r>
              <a:rPr lang="de-DE" sz="1800" dirty="0"/>
              <a:t> Bytes des Public Keys)</a:t>
            </a:r>
          </a:p>
          <a:p>
            <a:endParaRPr lang="de-DE" sz="1800" dirty="0"/>
          </a:p>
          <a:p>
            <a:r>
              <a:rPr lang="de-DE" sz="1800" dirty="0"/>
              <a:t>Zwei Arten: Externe Accounts und Kontrakt-Accounts (Smart </a:t>
            </a:r>
            <a:r>
              <a:rPr lang="de-DE" sz="1800" dirty="0" err="1"/>
              <a:t>Contracts</a:t>
            </a:r>
            <a:r>
              <a:rPr lang="de-DE" sz="1800" dirty="0"/>
              <a:t>)</a:t>
            </a:r>
          </a:p>
          <a:p>
            <a:endParaRPr lang="de-DE" sz="1800" dirty="0"/>
          </a:p>
          <a:p>
            <a:r>
              <a:rPr lang="de-DE" sz="1800" dirty="0"/>
              <a:t>Externer Account kann Transaktionen zu anderen externen Accounts und Smart </a:t>
            </a:r>
            <a:r>
              <a:rPr lang="de-DE" sz="1800" dirty="0" err="1"/>
              <a:t>Contrats</a:t>
            </a:r>
            <a:r>
              <a:rPr lang="de-DE" sz="1800" dirty="0"/>
              <a:t> senden indem Nachricht mit privatem Schlüssel signiert wird</a:t>
            </a:r>
          </a:p>
          <a:p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675A2D-9DDA-4904-A33D-01A4F1DC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pic>
        <p:nvPicPr>
          <p:cNvPr id="7" name="Inhaltsplatzhalter 6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41559B47-6230-470E-BE5F-7A1CBB92F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r="1896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633188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CE08-0348-4CA7-8C55-8E5A85C2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Ethereum Accounts</a:t>
            </a:r>
            <a:endParaRPr lang="de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4A5A6-9261-4819-9E08-2647C7B7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9CFD39-85CA-4E07-A3A4-43E8FE18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Bestandteile eines Accounts: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/>
              <a:t>Eine </a:t>
            </a:r>
            <a:r>
              <a:rPr lang="de-DE" sz="1800" dirty="0" err="1"/>
              <a:t>Nonce</a:t>
            </a:r>
            <a:r>
              <a:rPr lang="de-DE" sz="1800" dirty="0"/>
              <a:t>: Anzahl an getätigten Transaktionen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/>
              <a:t>Aktueller Ether-Stand in Wei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/>
              <a:t>Speicher des Accounts (bei externen Accounts leer)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 err="1"/>
              <a:t>Gehashter</a:t>
            </a:r>
            <a:r>
              <a:rPr lang="de-DE" sz="1800" dirty="0"/>
              <a:t> Code (bei externen </a:t>
            </a:r>
            <a:r>
              <a:rPr lang="de-DE" sz="1800" dirty="0" err="1"/>
              <a:t>Accoutns</a:t>
            </a:r>
            <a:r>
              <a:rPr lang="de-DE" sz="1800" dirty="0"/>
              <a:t> ebenfalls leer)</a:t>
            </a:r>
          </a:p>
          <a:p>
            <a:endParaRPr lang="de-DE" sz="1800" dirty="0"/>
          </a:p>
          <a:p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675A2D-9DDA-4904-A33D-01A4F1DC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pic>
        <p:nvPicPr>
          <p:cNvPr id="7" name="Inhaltsplatzhalter 6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41559B47-6230-470E-BE5F-7A1CBB92F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r="1896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4679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F06C9-37E9-4E7A-A511-F0C418C9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Allgemeine </a:t>
            </a:r>
            <a:r>
              <a:rPr lang="en-US" dirty="0" err="1"/>
              <a:t>Infos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B309B-A3E2-4931-AA12-E6CC56B2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215B155-DA84-4A43-B243-F5EA4E017CC0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58C18-1DAB-4441-864A-E2E88F89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Erfunden im Jahr 2013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Gestartet 2015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Aktuell zweitgrößte Kryptowährung nach Bitcoin</a:t>
            </a:r>
            <a:endParaRPr lang="de-DE" sz="18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AE2DD4-67B0-4AD0-B710-53F5E2A3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074CB-E58B-425B-86B7-197295A14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124714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CE08-0348-4CA7-8C55-8E5A85C2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dirty="0"/>
              <a:t>Sicherung des globalen Status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4A5A6-9261-4819-9E08-2647C7B7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9CFD39-85CA-4E07-A3A4-43E8FE18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Zur Sicherung der Integrität und Vertraulichkeit der Blockchain verwendet Ethereum “Merkle-Patricia-</a:t>
            </a:r>
            <a:r>
              <a:rPr lang="de-DE" sz="1800" dirty="0" err="1"/>
              <a:t>Trees</a:t>
            </a:r>
            <a:r>
              <a:rPr lang="de-DE" sz="1800" dirty="0"/>
              <a:t>”</a:t>
            </a:r>
          </a:p>
          <a:p>
            <a:endParaRPr lang="de-DE" sz="1800" dirty="0"/>
          </a:p>
          <a:p>
            <a:r>
              <a:rPr lang="de-DE" sz="1800" dirty="0"/>
              <a:t>Insgesamt werden 3 Bäume zur Speicherung 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Transaktionen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Auswirkungen bzw. Effekte der Transaktionen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und des Status</a:t>
            </a:r>
          </a:p>
          <a:p>
            <a:pPr marL="0" indent="0">
              <a:buNone/>
            </a:pPr>
            <a:r>
              <a:rPr lang="de-DE" sz="1800" dirty="0"/>
              <a:t>    eingesetzt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675A2D-9DDA-4904-A33D-01A4F1DC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pic>
        <p:nvPicPr>
          <p:cNvPr id="7" name="Inhaltsplatzhalter 6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41559B47-6230-470E-BE5F-7A1CBB92F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r="1896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770951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CE08-0348-4CA7-8C55-8E5A85C2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dirty="0"/>
              <a:t>Sicherung des globalen Status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4A5A6-9261-4819-9E08-2647C7B7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9CFD39-85CA-4E07-A3A4-43E8FE18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Art des Speicherung ermöglicht Light-Clients einfaches Abfragen von Informationen</a:t>
            </a:r>
          </a:p>
          <a:p>
            <a:endParaRPr lang="de-DE" sz="1800" dirty="0"/>
          </a:p>
          <a:p>
            <a:r>
              <a:rPr lang="de-DE" sz="1800" dirty="0"/>
              <a:t>Zur vollständigen Verifikation können alle Block-Hashes bis hin zum “Root-Hash” überprüft werden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675A2D-9DDA-4904-A33D-01A4F1DC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pic>
        <p:nvPicPr>
          <p:cNvPr id="7" name="Inhaltsplatzhalter 6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41559B47-6230-470E-BE5F-7A1CBB92F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r="1896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378688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6DB1E-B07F-4961-8D95-757E393A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B9DB9-8A5C-480E-A04E-3E92428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22</a:t>
            </a:fld>
            <a:endParaRPr lang="de-DE"/>
          </a:p>
        </p:txBody>
      </p:sp>
      <p:pic>
        <p:nvPicPr>
          <p:cNvPr id="10" name="Grafik 9" descr="Ein Bild, das Straße, schwarz, Schild, Parkplatz enthält.&#10;&#10;Automatisch generierte Beschreibung">
            <a:extLst>
              <a:ext uri="{FF2B5EF4-FFF2-40B4-BE49-F238E27FC236}">
                <a16:creationId xmlns:a16="http://schemas.microsoft.com/office/drawing/2014/main" id="{D3FCF6CD-39AA-4B65-B95E-975D5CCDB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13" y="639662"/>
            <a:ext cx="7190773" cy="449423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39AE37C-F15A-447E-8E4C-17232B2BC3C8}"/>
              </a:ext>
            </a:extLst>
          </p:cNvPr>
          <p:cNvSpPr/>
          <p:nvPr/>
        </p:nvSpPr>
        <p:spPr>
          <a:xfrm>
            <a:off x="3386560" y="607724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>
                <a:hlinkClick r:id="rId4"/>
              </a:rPr>
              <a:t>https://upload.wikimedia.org/wikipedia/commons/thumb/a/ae/Patricia_trie.svg/480px-Patricia_trie.svg.png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910229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E100-1616-4E42-A965-1E78C17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Angriffe</a:t>
            </a:r>
            <a:r>
              <a:rPr lang="en-US" dirty="0"/>
              <a:t> auf Ethereum</a:t>
            </a:r>
            <a:endParaRPr lang="de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38B2-20E6-4C75-9AA3-4FC7DCE1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90A426-47D1-42AB-AA71-3CD1C5F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 err="1"/>
              <a:t>Trotz</a:t>
            </a:r>
            <a:r>
              <a:rPr lang="en-US" sz="1800" dirty="0"/>
              <a:t> Blockchain-</a:t>
            </a:r>
            <a:r>
              <a:rPr lang="en-US" sz="1800" dirty="0" err="1"/>
              <a:t>Technologie</a:t>
            </a:r>
            <a:r>
              <a:rPr lang="en-US" sz="1800" dirty="0"/>
              <a:t> 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vollkommen</a:t>
            </a:r>
            <a:r>
              <a:rPr lang="en-US" sz="1800" dirty="0"/>
              <a:t> </a:t>
            </a:r>
            <a:r>
              <a:rPr lang="en-US" sz="1800" dirty="0" err="1"/>
              <a:t>sicher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Einige</a:t>
            </a:r>
            <a:r>
              <a:rPr lang="en-US" sz="1800" dirty="0"/>
              <a:t>, </a:t>
            </a:r>
            <a:r>
              <a:rPr lang="en-US" sz="1800" dirty="0" err="1"/>
              <a:t>wenn</a:t>
            </a:r>
            <a:r>
              <a:rPr lang="en-US" sz="1800" dirty="0"/>
              <a:t> </a:t>
            </a:r>
            <a:r>
              <a:rPr lang="en-US" sz="1800" dirty="0" err="1"/>
              <a:t>teilweise</a:t>
            </a:r>
            <a:r>
              <a:rPr lang="en-US" sz="1800" dirty="0"/>
              <a:t> </a:t>
            </a:r>
            <a:r>
              <a:rPr lang="en-US" sz="1800" dirty="0" err="1"/>
              <a:t>auch</a:t>
            </a:r>
            <a:r>
              <a:rPr lang="en-US" sz="1800" dirty="0"/>
              <a:t> </a:t>
            </a:r>
            <a:r>
              <a:rPr lang="en-US" sz="1800" dirty="0" err="1"/>
              <a:t>nur</a:t>
            </a:r>
            <a:r>
              <a:rPr lang="en-US" sz="1800" dirty="0"/>
              <a:t> </a:t>
            </a:r>
            <a:r>
              <a:rPr lang="en-US" sz="1800" dirty="0" err="1"/>
              <a:t>theoretische</a:t>
            </a:r>
            <a:r>
              <a:rPr lang="en-US" sz="1800" dirty="0"/>
              <a:t> </a:t>
            </a:r>
            <a:r>
              <a:rPr lang="en-US" sz="1800" dirty="0" err="1"/>
              <a:t>Angriffe</a:t>
            </a:r>
            <a:r>
              <a:rPr lang="en-US" sz="1800" dirty="0"/>
              <a:t> </a:t>
            </a:r>
            <a:r>
              <a:rPr lang="en-US" sz="1800" dirty="0" err="1"/>
              <a:t>möglich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EDF98-8EDA-4B96-96C2-AD601A02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pic>
        <p:nvPicPr>
          <p:cNvPr id="7" name="Inhaltsplatzhalter 6" descr="Ein Bild, das Computer, Uhr enthält.&#10;&#10;Automatisch generierte Beschreibung">
            <a:extLst>
              <a:ext uri="{FF2B5EF4-FFF2-40B4-BE49-F238E27FC236}">
                <a16:creationId xmlns:a16="http://schemas.microsoft.com/office/drawing/2014/main" id="{127666C7-65D3-41BA-B075-64244B804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1" r="2776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663600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E100-1616-4E42-A965-1E78C17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Reentrance-Attack</a:t>
            </a:r>
            <a:endParaRPr lang="de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38B2-20E6-4C75-9AA3-4FC7DCE1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90A426-47D1-42AB-AA71-3CD1C5F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 err="1"/>
              <a:t>Softwarecode</a:t>
            </a:r>
            <a:r>
              <a:rPr lang="en-US" sz="1800" dirty="0"/>
              <a:t> </a:t>
            </a:r>
            <a:r>
              <a:rPr lang="en-US" sz="1800" dirty="0" err="1"/>
              <a:t>eines</a:t>
            </a:r>
            <a:r>
              <a:rPr lang="en-US" sz="1800" dirty="0"/>
              <a:t> Smart Contracts </a:t>
            </a:r>
            <a:r>
              <a:rPr lang="en-US" sz="1800" dirty="0" err="1"/>
              <a:t>kann</a:t>
            </a:r>
            <a:r>
              <a:rPr lang="en-US" sz="1800" dirty="0"/>
              <a:t> </a:t>
            </a:r>
            <a:r>
              <a:rPr lang="en-US" sz="1800" dirty="0" err="1"/>
              <a:t>wiederholt</a:t>
            </a:r>
            <a:r>
              <a:rPr lang="en-US" sz="1800" dirty="0"/>
              <a:t> </a:t>
            </a:r>
            <a:r>
              <a:rPr lang="en-US" sz="1800" dirty="0" err="1"/>
              <a:t>ausgeführt</a:t>
            </a:r>
            <a:r>
              <a:rPr lang="en-US" sz="1800" dirty="0"/>
              <a:t> warden</a:t>
            </a:r>
          </a:p>
          <a:p>
            <a:endParaRPr lang="en-US" sz="1800" dirty="0"/>
          </a:p>
          <a:p>
            <a:r>
              <a:rPr lang="en-US" sz="1800" dirty="0" err="1"/>
              <a:t>Verschiedene</a:t>
            </a:r>
            <a:r>
              <a:rPr lang="en-US" sz="1800" dirty="0"/>
              <a:t> </a:t>
            </a:r>
            <a:r>
              <a:rPr lang="en-US" sz="1800" dirty="0" err="1"/>
              <a:t>Versionen</a:t>
            </a:r>
            <a:r>
              <a:rPr lang="en-US" sz="1800" dirty="0"/>
              <a:t> </a:t>
            </a:r>
            <a:r>
              <a:rPr lang="en-US" sz="1800" dirty="0" err="1"/>
              <a:t>dieser</a:t>
            </a:r>
            <a:r>
              <a:rPr lang="en-US" sz="1800" dirty="0"/>
              <a:t> Art </a:t>
            </a:r>
            <a:r>
              <a:rPr lang="en-US" sz="1800" dirty="0" err="1"/>
              <a:t>vorhanden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Meist</a:t>
            </a:r>
            <a:r>
              <a:rPr lang="en-US" sz="1800" dirty="0"/>
              <a:t> </a:t>
            </a:r>
            <a:r>
              <a:rPr lang="en-US" sz="1800" dirty="0" err="1"/>
              <a:t>genutzte</a:t>
            </a:r>
            <a:r>
              <a:rPr lang="en-US" sz="1800" dirty="0"/>
              <a:t> </a:t>
            </a:r>
            <a:r>
              <a:rPr lang="en-US" sz="1800" dirty="0" err="1"/>
              <a:t>ist</a:t>
            </a:r>
            <a:r>
              <a:rPr lang="en-US" sz="1800" dirty="0"/>
              <a:t> die </a:t>
            </a:r>
            <a:r>
              <a:rPr lang="en-US" sz="1800" dirty="0" err="1"/>
              <a:t>bei</a:t>
            </a:r>
            <a:r>
              <a:rPr lang="en-US" sz="1800" dirty="0"/>
              <a:t> </a:t>
            </a:r>
            <a:r>
              <a:rPr lang="en-US" sz="1800" dirty="0" err="1"/>
              <a:t>einer</a:t>
            </a:r>
            <a:r>
              <a:rPr lang="en-US" sz="1800" dirty="0"/>
              <a:t> </a:t>
            </a:r>
            <a:r>
              <a:rPr lang="en-US" sz="1800" dirty="0" err="1"/>
              <a:t>einzelnen</a:t>
            </a:r>
            <a:r>
              <a:rPr lang="en-US" sz="1800" dirty="0"/>
              <a:t> </a:t>
            </a:r>
            <a:r>
              <a:rPr lang="en-US" sz="1800" dirty="0" err="1"/>
              <a:t>Funktion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EDF98-8EDA-4B96-96C2-AD601A02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pic>
        <p:nvPicPr>
          <p:cNvPr id="7" name="Inhaltsplatzhalter 6" descr="Ein Bild, das Computer, Uhr enthält.&#10;&#10;Automatisch generierte Beschreibung">
            <a:extLst>
              <a:ext uri="{FF2B5EF4-FFF2-40B4-BE49-F238E27FC236}">
                <a16:creationId xmlns:a16="http://schemas.microsoft.com/office/drawing/2014/main" id="{127666C7-65D3-41BA-B075-64244B804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1" r="2776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721802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523E54-696C-4FFC-A993-D0B0BAE2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E4429A-67A6-43E1-B2A9-F1664DE8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25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4C0C67-1B18-425A-B9CB-B85E15EC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1" y="2037146"/>
            <a:ext cx="10883258" cy="25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74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E100-1616-4E42-A965-1E78C17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51%-Attack</a:t>
            </a:r>
            <a:endParaRPr lang="de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38B2-20E6-4C75-9AA3-4FC7DCE1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90A426-47D1-42AB-AA71-3CD1C5F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Meist nur unter dem Verfahren Proof-</a:t>
            </a:r>
            <a:r>
              <a:rPr lang="de-DE" sz="1800" dirty="0" err="1"/>
              <a:t>of</a:t>
            </a:r>
            <a:r>
              <a:rPr lang="de-DE" sz="1800" dirty="0"/>
              <a:t>-Work möglich</a:t>
            </a:r>
          </a:p>
          <a:p>
            <a:endParaRPr lang="de-DE" sz="1800" dirty="0"/>
          </a:p>
          <a:p>
            <a:r>
              <a:rPr lang="de-DE" sz="1800" dirty="0"/>
              <a:t>Besitzt eine Person oder ein Mining-Pool mehr als 50% de Rechenpower des Netzwerkes, kann es vorkommen, dass Ether doppelt ausgegeben werden können</a:t>
            </a:r>
          </a:p>
          <a:p>
            <a:endParaRPr lang="de-DE" sz="1800" dirty="0"/>
          </a:p>
          <a:p>
            <a:r>
              <a:rPr lang="de-DE" sz="1800" dirty="0"/>
              <a:t>Dafür erstellt Angreifer neue “Kette”, die irgendwann genauso lang oder länger ist als die originale Blockchain</a:t>
            </a:r>
          </a:p>
          <a:p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EDF98-8EDA-4B96-96C2-AD601A02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pic>
        <p:nvPicPr>
          <p:cNvPr id="7" name="Inhaltsplatzhalter 6" descr="Ein Bild, das Computer, Uhr enthält.&#10;&#10;Automatisch generierte Beschreibung">
            <a:extLst>
              <a:ext uri="{FF2B5EF4-FFF2-40B4-BE49-F238E27FC236}">
                <a16:creationId xmlns:a16="http://schemas.microsoft.com/office/drawing/2014/main" id="{127666C7-65D3-41BA-B075-64244B804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1" r="2776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1419804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E100-1616-4E42-A965-1E78C17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51%-Attack</a:t>
            </a:r>
            <a:endParaRPr lang="de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38B2-20E6-4C75-9AA3-4FC7DCE1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90A426-47D1-42AB-AA71-3CD1C5F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Die Transaktionshistorie kann dabei geändert werden</a:t>
            </a:r>
          </a:p>
          <a:p>
            <a:endParaRPr lang="de-DE" sz="1800" dirty="0"/>
          </a:p>
          <a:p>
            <a:r>
              <a:rPr lang="de-DE" sz="1800" dirty="0"/>
              <a:t>Jedoch können keine bestehenden Transaktionen oder Regeln geändert werden</a:t>
            </a:r>
          </a:p>
          <a:p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EDF98-8EDA-4B96-96C2-AD601A02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pic>
        <p:nvPicPr>
          <p:cNvPr id="7" name="Inhaltsplatzhalter 6" descr="Ein Bild, das Computer, Uhr enthält.&#10;&#10;Automatisch generierte Beschreibung">
            <a:extLst>
              <a:ext uri="{FF2B5EF4-FFF2-40B4-BE49-F238E27FC236}">
                <a16:creationId xmlns:a16="http://schemas.microsoft.com/office/drawing/2014/main" id="{127666C7-65D3-41BA-B075-64244B804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1" r="2776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4471783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731EF-4970-4487-A25D-398C43CD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Ethereum vs. Ethereum Classic</a:t>
            </a:r>
            <a:endParaRPr lang="de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3470E-A9C5-4652-A537-159B4C5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9158D6D-45F2-46E9-BECF-DFEC1AB8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Im Jahr 2016 wurde eine DAO (Dezentralisierte Autonome Organisation) </a:t>
            </a:r>
            <a:r>
              <a:rPr lang="de-DE" sz="1800" dirty="0" err="1"/>
              <a:t>gehacked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Ether im Wert von ca. 50 Mio. Dollar gestohlen</a:t>
            </a:r>
          </a:p>
          <a:p>
            <a:endParaRPr lang="de-DE" sz="1800" dirty="0"/>
          </a:p>
          <a:p>
            <a:r>
              <a:rPr lang="de-DE" sz="1800" dirty="0"/>
              <a:t>Hard-Fork zur Umkehrung des Hacks</a:t>
            </a:r>
          </a:p>
          <a:p>
            <a:endParaRPr lang="de-DE" sz="1800" dirty="0"/>
          </a:p>
          <a:p>
            <a:r>
              <a:rPr lang="de-DE" sz="1800" dirty="0"/>
              <a:t>Beschlossen wurde dies von </a:t>
            </a:r>
            <a:r>
              <a:rPr lang="de-DE" sz="1800" dirty="0" err="1"/>
              <a:t>Buterin</a:t>
            </a:r>
            <a:r>
              <a:rPr lang="de-DE" sz="1800" dirty="0"/>
              <a:t> und einem Großteil der Ethereum-Community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5D4BD4-91EF-4E49-B2A2-A134C013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646181A2-8356-4625-901B-301081132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7707649" y="11"/>
            <a:ext cx="4484349" cy="4943004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26" name="Grafik 25" descr="Ein Bild, das Gebäude, Uhr enthält.&#10;&#10;Automatisch generierte Beschreibung">
            <a:extLst>
              <a:ext uri="{FF2B5EF4-FFF2-40B4-BE49-F238E27FC236}">
                <a16:creationId xmlns:a16="http://schemas.microsoft.com/office/drawing/2014/main" id="{34C23437-FB67-4403-9031-4AC72445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09" y="2231672"/>
            <a:ext cx="2411281" cy="39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844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731EF-4970-4487-A25D-398C43CD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Ethereum vs. Ethereum Classic</a:t>
            </a:r>
            <a:endParaRPr lang="de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3470E-A9C5-4652-A537-159B4C5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9158D6D-45F2-46E9-BECF-DFEC1AB8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Dies stieß auf großen Gegenwind, da so in ein eigentlich dezentrales System eingegriffen wurde</a:t>
            </a:r>
          </a:p>
          <a:p>
            <a:endParaRPr lang="de-DE" sz="1800" dirty="0"/>
          </a:p>
          <a:p>
            <a:r>
              <a:rPr lang="de-DE" sz="1800" dirty="0"/>
              <a:t>Code=Law</a:t>
            </a:r>
          </a:p>
          <a:p>
            <a:endParaRPr lang="de-DE" sz="1800" dirty="0"/>
          </a:p>
          <a:p>
            <a:r>
              <a:rPr lang="de-DE" sz="1800" dirty="0"/>
              <a:t>Seit dem werden beide Blockchains wie auch Währungen getrennt fortgeführt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5D4BD4-91EF-4E49-B2A2-A134C013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646181A2-8356-4625-901B-301081132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7707649" y="11"/>
            <a:ext cx="4484349" cy="4943004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26" name="Grafik 25" descr="Ein Bild, das Gebäude, Uhr enthält.&#10;&#10;Automatisch generierte Beschreibung">
            <a:extLst>
              <a:ext uri="{FF2B5EF4-FFF2-40B4-BE49-F238E27FC236}">
                <a16:creationId xmlns:a16="http://schemas.microsoft.com/office/drawing/2014/main" id="{34C23437-FB67-4403-9031-4AC72445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09" y="2231672"/>
            <a:ext cx="2411281" cy="39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0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2FFF24C9-1756-4F15-A10A-C0D6A0A36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138470"/>
              </p:ext>
            </p:extLst>
          </p:nvPr>
        </p:nvGraphicFramePr>
        <p:xfrm>
          <a:off x="217714" y="544286"/>
          <a:ext cx="5769429" cy="532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4B83BC-2629-4976-A6A1-3B1CFB45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1F50-6F8A-450C-817F-F72B038B7005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398C37-55D3-4AE2-86BB-0922E4A2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DF37AB1-6F55-44C9-92AE-0196734BF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537828"/>
              </p:ext>
            </p:extLst>
          </p:nvPr>
        </p:nvGraphicFramePr>
        <p:xfrm>
          <a:off x="6204859" y="544286"/>
          <a:ext cx="5892798" cy="519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26EA5C49-C9F0-4782-BB6B-C9C194D02007}"/>
              </a:ext>
            </a:extLst>
          </p:cNvPr>
          <p:cNvSpPr/>
          <p:nvPr/>
        </p:nvSpPr>
        <p:spPr>
          <a:xfrm>
            <a:off x="1946502" y="5834875"/>
            <a:ext cx="2311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hlinkClick r:id="rId4"/>
              </a:rPr>
              <a:t>https://coinmarketcap.com/de/</a:t>
            </a:r>
            <a:endParaRPr lang="en-US" sz="12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21E85A-873A-47EC-8B37-D33F290B0CBE}"/>
              </a:ext>
            </a:extLst>
          </p:cNvPr>
          <p:cNvSpPr/>
          <p:nvPr/>
        </p:nvSpPr>
        <p:spPr>
          <a:xfrm>
            <a:off x="7182639" y="5769561"/>
            <a:ext cx="37224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hlinkClick r:id="rId5"/>
              </a:rPr>
              <a:t>https://www.blockchain.com/de/charts/blocks-size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>
                <a:hlinkClick r:id="rId6"/>
              </a:rPr>
              <a:t>https://etherscan.io/chartsync/chaindefault</a:t>
            </a:r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07771CE-77FE-467D-A60F-CD94A16CECFF}"/>
              </a:ext>
            </a:extLst>
          </p:cNvPr>
          <p:cNvSpPr/>
          <p:nvPr/>
        </p:nvSpPr>
        <p:spPr>
          <a:xfrm>
            <a:off x="5344031" y="5842747"/>
            <a:ext cx="1503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Stand 31. Dez. 2019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6513754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FB4F0-CAF5-43E3-AAE6-01D1DA08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dirty="0"/>
              <a:t>Versionen von Ethereum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6A985-0A28-4E3E-9ED0-F841E3DD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635C1D1-19BD-4301-9600-9880A0AB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Ethereum 1.0: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Frontier (2015, für Leute mit </a:t>
            </a:r>
            <a:r>
              <a:rPr lang="de-DE" sz="1800" dirty="0" err="1"/>
              <a:t>Know-How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endParaRPr lang="de-DE" sz="18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 err="1"/>
              <a:t>Homestead</a:t>
            </a:r>
            <a:r>
              <a:rPr lang="de-DE" sz="1800" dirty="0"/>
              <a:t> (2016, Protokollverbesserungen </a:t>
            </a:r>
            <a:r>
              <a:rPr lang="de-DE" sz="1800" dirty="0">
                <a:sym typeface="Wingdings" panose="05000000000000000000" pitchFamily="2" charset="2"/>
              </a:rPr>
              <a:t> gilt als „sicher“)</a:t>
            </a:r>
          </a:p>
          <a:p>
            <a:pPr marL="0" indent="0">
              <a:buNone/>
            </a:pPr>
            <a:endParaRPr lang="de-DE" sz="18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Metropolis (aktuelle Phase seit 2017, Light-Client-Nutzung möglich, </a:t>
            </a:r>
            <a:r>
              <a:rPr lang="de-DE" sz="1800" dirty="0" err="1"/>
              <a:t>DApp</a:t>
            </a:r>
            <a:r>
              <a:rPr lang="de-DE" sz="1800" dirty="0"/>
              <a:t>-Store soll implementiert werden)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A4034F-7CDD-4E19-8996-35A3ABBF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784957-D543-4D43-BCD7-9D95D9AD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5568142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FB4F0-CAF5-43E3-AAE6-01D1DA08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dirty="0"/>
              <a:t>Versionen von Ethereum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6A985-0A28-4E3E-9ED0-F841E3DD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635C1D1-19BD-4301-9600-9880A0AB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Ethereum 2.0:</a:t>
            </a:r>
          </a:p>
          <a:p>
            <a:pPr marL="0" indent="0">
              <a:buNone/>
            </a:pPr>
            <a:r>
              <a:rPr lang="de-DE" sz="1800" dirty="0" err="1"/>
              <a:t>Serenity</a:t>
            </a:r>
            <a:r>
              <a:rPr lang="de-DE" sz="1800" dirty="0"/>
              <a:t>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System-Umstellung von Proof-</a:t>
            </a:r>
            <a:r>
              <a:rPr lang="de-DE" sz="1800" dirty="0" err="1"/>
              <a:t>of</a:t>
            </a:r>
            <a:r>
              <a:rPr lang="de-DE" sz="1800" dirty="0"/>
              <a:t>-Work zu Proof-</a:t>
            </a:r>
            <a:r>
              <a:rPr lang="de-DE" sz="1800" dirty="0" err="1"/>
              <a:t>of</a:t>
            </a:r>
            <a:r>
              <a:rPr lang="de-DE" sz="1800" dirty="0"/>
              <a:t>-Stake (Casper-Protokoll)</a:t>
            </a:r>
          </a:p>
          <a:p>
            <a:pPr marL="0" indent="0">
              <a:buNone/>
            </a:pPr>
            <a:r>
              <a:rPr lang="de-DE" sz="1800" dirty="0"/>
              <a:t>Proof-</a:t>
            </a:r>
            <a:r>
              <a:rPr lang="de-DE" sz="1800" dirty="0" err="1"/>
              <a:t>of</a:t>
            </a:r>
            <a:r>
              <a:rPr lang="de-DE" sz="1800" dirty="0"/>
              <a:t>-Stake:</a:t>
            </a:r>
          </a:p>
          <a:p>
            <a:pPr>
              <a:buFontTx/>
              <a:buChar char="-"/>
            </a:pPr>
            <a:r>
              <a:rPr lang="de-DE" sz="1800" dirty="0"/>
              <a:t>Miner wird hier „Schmied“ genannt</a:t>
            </a:r>
          </a:p>
          <a:p>
            <a:pPr>
              <a:buFontTx/>
              <a:buChar char="-"/>
            </a:pPr>
            <a:r>
              <a:rPr lang="de-DE" sz="1800" dirty="0"/>
              <a:t>Statt Block zu </a:t>
            </a:r>
            <a:r>
              <a:rPr lang="de-DE" sz="1800" dirty="0" err="1"/>
              <a:t>minen</a:t>
            </a:r>
            <a:r>
              <a:rPr lang="de-DE" sz="1800" dirty="0"/>
              <a:t>, wird hier jemand für die Erstellung des den nächsten Block ausgewählt</a:t>
            </a:r>
          </a:p>
          <a:p>
            <a:pPr>
              <a:buFontTx/>
              <a:buChar char="-"/>
            </a:pPr>
            <a:r>
              <a:rPr lang="de-DE" sz="1800" dirty="0"/>
              <a:t>Schmied muss mind. 32 ETH in ein </a:t>
            </a:r>
            <a:r>
              <a:rPr lang="de-DE" sz="1800" dirty="0" err="1"/>
              <a:t>Deposit</a:t>
            </a:r>
            <a:r>
              <a:rPr lang="de-DE" sz="1800" dirty="0"/>
              <a:t> „einlagern“ um bei Abstimmung mitmachen zu können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A4034F-7CDD-4E19-8996-35A3ABBF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784957-D543-4D43-BCD7-9D95D9ADA9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9965318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FB4F0-CAF5-43E3-AAE6-01D1DA08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dirty="0"/>
              <a:t>Versionen von Ethereum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6A985-0A28-4E3E-9ED0-F841E3DD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635C1D1-19BD-4301-9600-9880A0AB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sz="1800" dirty="0"/>
              <a:t>Gewicht der Stimme zählt hier im Verhältnis zu eingelagerten ETH-</a:t>
            </a:r>
            <a:r>
              <a:rPr lang="de-DE" sz="1800" dirty="0" err="1"/>
              <a:t>Coins</a:t>
            </a:r>
            <a:endParaRPr lang="de-DE" sz="1800" dirty="0"/>
          </a:p>
          <a:p>
            <a:pPr>
              <a:buFontTx/>
              <a:buChar char="-"/>
            </a:pPr>
            <a:r>
              <a:rPr lang="de-DE" sz="1800" dirty="0"/>
              <a:t>Dieser fasst gewünschte Transaktionen in Block zusammen</a:t>
            </a:r>
          </a:p>
          <a:p>
            <a:pPr>
              <a:buFontTx/>
              <a:buChar char="-"/>
            </a:pPr>
            <a:r>
              <a:rPr lang="de-DE" sz="1800" dirty="0"/>
              <a:t>Macht der Schmied hier fahrlässige Fehler oder will </a:t>
            </a:r>
            <a:r>
              <a:rPr lang="de-DE" sz="1800" dirty="0" err="1"/>
              <a:t>cheaten</a:t>
            </a:r>
            <a:r>
              <a:rPr lang="de-DE" sz="1800" dirty="0"/>
              <a:t>, verliert er alle seine eingelagerten </a:t>
            </a:r>
            <a:r>
              <a:rPr lang="de-DE" sz="1800" dirty="0" err="1"/>
              <a:t>Coins</a:t>
            </a:r>
            <a:endParaRPr lang="de-DE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A4034F-7CDD-4E19-8996-35A3ABBF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784957-D543-4D43-BCD7-9D95D9AD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9425255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FB4F0-CAF5-43E3-AAE6-01D1DA08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dirty="0"/>
              <a:t>Versionen von Ethereum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6A985-0A28-4E3E-9ED0-F841E3DD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635C1D1-19BD-4301-9600-9880A0AB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sz="1800" dirty="0"/>
              <a:t>Ist der </a:t>
            </a:r>
            <a:r>
              <a:rPr lang="de-DE" sz="1800" dirty="0" err="1"/>
              <a:t>Node</a:t>
            </a:r>
            <a:r>
              <a:rPr lang="de-DE" sz="1800" dirty="0"/>
              <a:t> inaktiv, verliert der Schmied nach und nach Anteile seines Stakes</a:t>
            </a:r>
          </a:p>
          <a:p>
            <a:pPr>
              <a:buFontTx/>
              <a:buChar char="-"/>
            </a:pPr>
            <a:r>
              <a:rPr lang="de-DE" sz="1800" dirty="0"/>
              <a:t>Als Belohnung bekommt Schmied Transaktionsgebühren + </a:t>
            </a:r>
            <a:r>
              <a:rPr lang="de-DE" sz="1800" dirty="0" err="1"/>
              <a:t>Reward</a:t>
            </a:r>
            <a:r>
              <a:rPr lang="de-DE" sz="1800" dirty="0"/>
              <a:t> bei regelmäßiger Einhaltung der Regeln</a:t>
            </a:r>
          </a:p>
          <a:p>
            <a:pPr>
              <a:buFontTx/>
              <a:buChar char="-"/>
            </a:pPr>
            <a:r>
              <a:rPr lang="de-DE" sz="1800" dirty="0"/>
              <a:t>Will </a:t>
            </a:r>
            <a:r>
              <a:rPr lang="de-DE" sz="1800" dirty="0" err="1"/>
              <a:t>Validierer</a:t>
            </a:r>
            <a:r>
              <a:rPr lang="de-DE" sz="1800" dirty="0"/>
              <a:t> Stake entnehmen, muss er mind. 18 Stunden warten (abhängig von Markt)</a:t>
            </a:r>
          </a:p>
          <a:p>
            <a:pPr>
              <a:buFontTx/>
              <a:buChar char="-"/>
            </a:pPr>
            <a:r>
              <a:rPr lang="de-DE" sz="1800" dirty="0"/>
              <a:t>Verfahren deutlich Strom sparender als Proof-</a:t>
            </a:r>
            <a:r>
              <a:rPr lang="de-DE" sz="1800" dirty="0" err="1"/>
              <a:t>of</a:t>
            </a:r>
            <a:r>
              <a:rPr lang="de-DE" sz="1800" dirty="0"/>
              <a:t>-Stake</a:t>
            </a:r>
          </a:p>
          <a:p>
            <a:pPr>
              <a:buFontTx/>
              <a:buChar char="-"/>
            </a:pPr>
            <a:r>
              <a:rPr lang="de-DE" sz="1800" dirty="0"/>
              <a:t>Gilt allgemein als sicherer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A4034F-7CDD-4E19-8996-35A3ABBF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784957-D543-4D43-BCD7-9D95D9AD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1646362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B000-F59D-4327-90C6-030C6AD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Smart Contracts</a:t>
            </a:r>
            <a:endParaRPr lang="de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19311-F28F-447D-A8CE-F615E591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45BE43-FAC4-4EA6-AC4F-B7838581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Was </a:t>
            </a:r>
            <a:r>
              <a:rPr lang="en-US" sz="1800" dirty="0" err="1"/>
              <a:t>sind</a:t>
            </a:r>
            <a:r>
              <a:rPr lang="en-US" sz="1800" dirty="0"/>
              <a:t> Smart Contracts?</a:t>
            </a:r>
          </a:p>
          <a:p>
            <a:pPr>
              <a:buFontTx/>
              <a:buChar char="-"/>
            </a:pPr>
            <a:r>
              <a:rPr lang="de-DE" sz="1800" dirty="0"/>
              <a:t>Softwarecode (Touring-Vollständig)</a:t>
            </a:r>
          </a:p>
          <a:p>
            <a:pPr marL="0" indent="0">
              <a:buNone/>
            </a:pPr>
            <a:endParaRPr lang="de-DE" sz="1800" dirty="0"/>
          </a:p>
          <a:p>
            <a:pPr>
              <a:buFontTx/>
              <a:buChar char="-"/>
            </a:pPr>
            <a:r>
              <a:rPr lang="de-DE" sz="1800" dirty="0"/>
              <a:t>Setzt auf Blockchain auf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- Führt automatisiert Transaktionen zwischen einer oder mehrerer Personen aus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C700C2-2D5F-4401-B1AE-3F7D515F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34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B9F1F7D-9E19-4426-8F98-3EE9096A7B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944397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B000-F59D-4327-90C6-030C6AD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Smart Contracts</a:t>
            </a:r>
            <a:endParaRPr lang="de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19311-F28F-447D-A8CE-F615E591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45BE43-FAC4-4EA6-AC4F-B7838581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Wozu dienen Smart </a:t>
            </a:r>
            <a:r>
              <a:rPr lang="de-DE" sz="1800" dirty="0" err="1"/>
              <a:t>Contracts</a:t>
            </a:r>
            <a:r>
              <a:rPr lang="de-DE" sz="1800" dirty="0"/>
              <a:t>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Keine dritten Personen zwischen den Transaktionen (Automatisiert und Vertrauen durch Code)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Transparenz wird geboten, da alles auf der Blockchain einsehbar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Pseudo-Anonymität </a:t>
            </a:r>
            <a:r>
              <a:rPr lang="de-DE" sz="1800" dirty="0">
                <a:sym typeface="Wingdings" panose="05000000000000000000" pitchFamily="2" charset="2"/>
              </a:rPr>
              <a:t> Leichter Schutz der Privatsphäre obwohl für alle einsehbar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>
                <a:sym typeface="Wingdings" panose="05000000000000000000" pitchFamily="2" charset="2"/>
              </a:rPr>
              <a:t>Es können nur digital erfassbare Ereignisse abgehandelt werden</a:t>
            </a:r>
            <a:endParaRPr lang="de-DE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C700C2-2D5F-4401-B1AE-3F7D515F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B9F1F7D-9E19-4426-8F98-3EE9096A7B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6403649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B000-F59D-4327-90C6-030C6AD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Gas </a:t>
            </a:r>
            <a:r>
              <a:rPr lang="en-US" dirty="0" err="1"/>
              <a:t>Gebühren</a:t>
            </a:r>
            <a:endParaRPr lang="de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19311-F28F-447D-A8CE-F615E591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C700C2-2D5F-4401-B1AE-3F7D515F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9084B4-F514-4EE1-A55E-8D58FFB71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0" y="2509163"/>
            <a:ext cx="6591871" cy="15165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1B1E3B-DEDD-49E2-A35C-499682D47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48" y="4218357"/>
            <a:ext cx="8740897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75389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55656-D755-4329-8672-DC9CF9EA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Quellen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F987-F002-4679-A864-71C5B895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5B1E3-0BB6-4FDC-AAF7-C8203462183D}" type="datetime1">
              <a:rPr lang="de-DE" smtClean="0"/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40655-851A-4D6D-9688-6C51E823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/>
          </a:bodyPr>
          <a:lstStyle/>
          <a:p>
            <a:r>
              <a:rPr lang="en-US" sz="1800" dirty="0" err="1"/>
              <a:t>Vitalik</a:t>
            </a:r>
            <a:r>
              <a:rPr lang="en-US" sz="1800" dirty="0"/>
              <a:t> </a:t>
            </a:r>
            <a:r>
              <a:rPr lang="en-US" sz="1800" dirty="0" err="1"/>
              <a:t>Buterin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https://www.coinkurier.de/wp-content/uploads/2019/02/Bildschirmfoto-2019-02-21-um-16.04.22.png</a:t>
            </a:r>
            <a:endParaRPr lang="en-US" sz="1800" dirty="0"/>
          </a:p>
          <a:p>
            <a:r>
              <a:rPr lang="en-US" sz="1800" dirty="0"/>
              <a:t>Gavin Wood: </a:t>
            </a:r>
            <a:r>
              <a:rPr lang="en-US" sz="1800" dirty="0">
                <a:hlinkClick r:id="rId4"/>
              </a:rPr>
              <a:t>https://gavwood.com/images/gav6.jpg</a:t>
            </a:r>
            <a:endParaRPr lang="en-US" sz="1800" dirty="0"/>
          </a:p>
          <a:p>
            <a:r>
              <a:rPr lang="en-US" sz="1800" dirty="0"/>
              <a:t>Jeffrey </a:t>
            </a:r>
            <a:r>
              <a:rPr lang="en-US" sz="1800" dirty="0" err="1"/>
              <a:t>Wilcke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https://www.tokens24.com/wp-content/uploads/2018/05/Jeffrey-Wilcke.jpg</a:t>
            </a:r>
            <a:endParaRPr lang="en-US" sz="1800" dirty="0"/>
          </a:p>
          <a:p>
            <a:r>
              <a:rPr lang="en-US" sz="1800" dirty="0"/>
              <a:t>Ethereum-Logo: </a:t>
            </a:r>
            <a:r>
              <a:rPr lang="en-US" sz="1800" dirty="0">
                <a:hlinkClick r:id="rId6"/>
              </a:rPr>
              <a:t>https://ethereum.org/assets/</a:t>
            </a:r>
            <a:endParaRPr lang="en-US" sz="1800" dirty="0"/>
          </a:p>
          <a:p>
            <a:r>
              <a:rPr lang="en-US" sz="1800" dirty="0"/>
              <a:t>Ethereum vs. Ether: </a:t>
            </a:r>
            <a:r>
              <a:rPr lang="en-US" sz="1800" dirty="0">
                <a:hlinkClick r:id="rId7"/>
              </a:rPr>
              <a:t>https://cryptalker.com/wp-content/uploads/2018/10/ether-vs-ethereum-blockchain-platform-clarity-1240x540.jpeg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de-DE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5F20EB-EBBA-4D55-B48F-E9093493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A99331-93EC-4536-9590-690062BD75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74462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55656-D755-4329-8672-DC9CF9EA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Quellen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F987-F002-4679-A864-71C5B895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5B1E3-0BB6-4FDC-AAF7-C8203462183D}" type="datetime1">
              <a:rPr lang="de-DE" smtClean="0"/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40655-851A-4D6D-9688-6C51E823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Krypto-Mining-Bild: </a:t>
            </a:r>
            <a:r>
              <a:rPr lang="en-US" sz="1800" dirty="0">
                <a:hlinkClick r:id="rId3"/>
              </a:rPr>
              <a:t>https://cryptonomist.ch/wp-content/uploads/2018/11/Crypto-Mining-Cover.jpg</a:t>
            </a:r>
            <a:endParaRPr lang="en-US" sz="1800" dirty="0"/>
          </a:p>
          <a:p>
            <a:r>
              <a:rPr lang="en-US" sz="1800" dirty="0"/>
              <a:t>Gold-Ether-Coin: </a:t>
            </a:r>
            <a:r>
              <a:rPr lang="en-US" sz="1800" dirty="0">
                <a:hlinkClick r:id="rId4"/>
              </a:rPr>
              <a:t>https://imgsrv.igms.io/smartcrop?width=730&amp;height=340&amp;url=https://coin-hero.de/wp-content/uploads/2019/11/Ethereum_ETH_Transaktionen_Netzwerk_Gebuehren.jpg</a:t>
            </a:r>
            <a:endParaRPr lang="en-US" sz="1800" dirty="0"/>
          </a:p>
          <a:p>
            <a:r>
              <a:rPr lang="en-US" sz="1800" dirty="0"/>
              <a:t>Signal-Board: </a:t>
            </a:r>
            <a:r>
              <a:rPr lang="en-US" sz="1800" dirty="0">
                <a:hlinkClick r:id="rId5"/>
              </a:rPr>
              <a:t>https://iiot-world.com/wp-content/uploads/2019/05/shutterstock_544389625-e1558524316345.jpg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de-DE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5F20EB-EBBA-4D55-B48F-E9093493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A99331-93EC-4536-9590-690062BD75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5854631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55656-D755-4329-8672-DC9CF9EA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Quellen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F987-F002-4679-A864-71C5B895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5B1E3-0BB6-4FDC-AAF7-C8203462183D}" type="datetime1">
              <a:rPr lang="de-DE" smtClean="0"/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40655-851A-4D6D-9688-6C51E823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System hacked-Bild: </a:t>
            </a:r>
            <a:r>
              <a:rPr lang="en-US" sz="1800" dirty="0">
                <a:hlinkClick r:id="rId3"/>
              </a:rPr>
              <a:t>https://www.lto.de/fileadmin/_processed_/b/b/csm_Nach_Trojaner-Attacke_auf_Berliner_Gericht_-_KG_weiter_offline_19a23dc755.jpg</a:t>
            </a:r>
            <a:endParaRPr lang="en-US" sz="1800" dirty="0"/>
          </a:p>
          <a:p>
            <a:r>
              <a:rPr lang="en-US" sz="1800" dirty="0"/>
              <a:t>ETC-Bild: </a:t>
            </a:r>
            <a:r>
              <a:rPr lang="en-US" sz="1800" dirty="0">
                <a:hlinkClick r:id="rId4"/>
              </a:rPr>
              <a:t>https://upload.wikimedia.org/wikipedia/commons/thumb/e/eb/Ethereum_Classic_Logo.svg/1200px-Ethereum_Classic_Logo.svg.png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de-DE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5F20EB-EBBA-4D55-B48F-E9093493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39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A99331-93EC-4536-9590-690062BD7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063577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draußen, haltend, stehend enthält.&#10;&#10;Automatisch generierte Beschreibung">
            <a:extLst>
              <a:ext uri="{FF2B5EF4-FFF2-40B4-BE49-F238E27FC236}">
                <a16:creationId xmlns:a16="http://schemas.microsoft.com/office/drawing/2014/main" id="{CF6A01A0-2BF7-4ABA-A05F-5C45FFF9F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827"/>
          <a:stretch/>
        </p:blipFill>
        <p:spPr>
          <a:xfrm>
            <a:off x="8189793" y="1"/>
            <a:ext cx="3820275" cy="3877672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Grafik 10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1B6C77CF-C936-4DBA-B4D3-499E5C404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 r="-2" b="10514"/>
          <a:stretch/>
        </p:blipFill>
        <p:spPr>
          <a:xfrm>
            <a:off x="4064382" y="1"/>
            <a:ext cx="3755270" cy="3012464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Grafik 8" descr="Ein Bild, das Person, Mann, drinnen, Schlips enthält.&#10;&#10;Automatisch generierte Beschreibung">
            <a:extLst>
              <a:ext uri="{FF2B5EF4-FFF2-40B4-BE49-F238E27FC236}">
                <a16:creationId xmlns:a16="http://schemas.microsoft.com/office/drawing/2014/main" id="{22EFB024-CF75-42C5-BCD3-B6AAF4BB98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7" b="3611"/>
          <a:stretch/>
        </p:blipFill>
        <p:spPr>
          <a:xfrm>
            <a:off x="173326" y="1337091"/>
            <a:ext cx="4844117" cy="5161053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603FC70-67D9-49EF-983C-3853BF2B4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61AC09CD-1D74-4752-8AC6-1E891F05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67" y="5059192"/>
            <a:ext cx="6201111" cy="1160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Erfinder</a:t>
            </a:r>
            <a:r>
              <a:rPr lang="en-US" sz="32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en-US" sz="32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Entwickler</a:t>
            </a:r>
            <a:endParaRPr lang="en-US" sz="32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F1989-D143-418A-8336-46C2A783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223702"/>
            <a:ext cx="240292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D5DAF0-C962-4E72-8C93-2364B43D4274}" type="datetime1">
              <a:rPr lang="de-DE" sz="1100" smtClean="0">
                <a:solidFill>
                  <a:srgbClr val="FFFFFF"/>
                </a:solidFill>
              </a:rPr>
              <a:t>25.01.2020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86E736-18F6-43B4-9C36-F6BC5323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05ECCC-17BB-4E76-9E94-A1F0014EB426}"/>
              </a:ext>
            </a:extLst>
          </p:cNvPr>
          <p:cNvSpPr txBox="1"/>
          <p:nvPr/>
        </p:nvSpPr>
        <p:spPr>
          <a:xfrm>
            <a:off x="4064382" y="3012465"/>
            <a:ext cx="375527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/>
              <a:t>Jeffrey </a:t>
            </a:r>
            <a:r>
              <a:rPr lang="en-US" sz="1600" err="1"/>
              <a:t>Wilcke</a:t>
            </a:r>
            <a:endParaRPr lang="de-DE" sz="160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7DBB1C-68E4-4801-91DC-CD0648EF625C}"/>
              </a:ext>
            </a:extLst>
          </p:cNvPr>
          <p:cNvSpPr txBox="1"/>
          <p:nvPr/>
        </p:nvSpPr>
        <p:spPr>
          <a:xfrm>
            <a:off x="8189793" y="3877673"/>
            <a:ext cx="3820275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err="1"/>
              <a:t>Vitalik</a:t>
            </a:r>
            <a:r>
              <a:rPr lang="en-US" sz="1600" dirty="0"/>
              <a:t> </a:t>
            </a:r>
            <a:r>
              <a:rPr lang="en-US" sz="1600" dirty="0" err="1"/>
              <a:t>Buterin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A18C6C-9FAB-4EF3-AA4D-5C0904B42BBE}"/>
              </a:ext>
            </a:extLst>
          </p:cNvPr>
          <p:cNvSpPr txBox="1"/>
          <p:nvPr/>
        </p:nvSpPr>
        <p:spPr>
          <a:xfrm>
            <a:off x="173326" y="6498144"/>
            <a:ext cx="4844117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/>
              <a:t>Gavin Wood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9577835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93635-E1BE-4776-8935-54AF962B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Funktionsweise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7A77B-FC6C-4413-A6BA-E973D7A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92EC6-5839-4C36-80F7-915E3BAC7B35}" type="datetime1">
              <a:rPr lang="de-DE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9E64E-7478-4D38-9D1D-76F8F8E7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Ethereum = Blockchaintechnologie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Ether = Kryptowährung</a:t>
            </a:r>
          </a:p>
          <a:p>
            <a:pPr marL="0" indent="0">
              <a:buNone/>
            </a:pPr>
            <a:endParaRPr lang="en-US" sz="1800"/>
          </a:p>
          <a:p>
            <a:r>
              <a:rPr lang="de-DE" sz="1800"/>
              <a:t>Blocktime = ~ 14 sec</a:t>
            </a:r>
          </a:p>
          <a:p>
            <a:pPr marL="0" indent="0">
              <a:buNone/>
            </a:pPr>
            <a:endParaRPr lang="de-DE" sz="1800"/>
          </a:p>
          <a:p>
            <a:r>
              <a:rPr lang="de-DE" sz="1800"/>
              <a:t>Blockgröße = ~ 20kB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B75C4C-09EF-483E-975D-21F9C4B6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34E275E-C3FB-497E-BB31-10B4FC027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-1" b="87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846CF1B-F111-4E1D-8631-FE4ECBAF2593}"/>
              </a:ext>
            </a:extLst>
          </p:cNvPr>
          <p:cNvSpPr/>
          <p:nvPr/>
        </p:nvSpPr>
        <p:spPr>
          <a:xfrm>
            <a:off x="655320" y="5487471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hlinkClick r:id="rId4"/>
              </a:rPr>
              <a:t>https://etherscan.io/charts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7154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2600-BE7F-443C-A217-B93F9CBA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25"/>
            <a:ext cx="10515600" cy="717775"/>
          </a:xfrm>
        </p:spPr>
        <p:txBody>
          <a:bodyPr>
            <a:normAutofit/>
          </a:bodyPr>
          <a:lstStyle/>
          <a:p>
            <a:r>
              <a:rPr lang="en-US" sz="3200" dirty="0"/>
              <a:t>Blockchain-</a:t>
            </a:r>
            <a:r>
              <a:rPr lang="en-US" sz="3200" dirty="0" err="1"/>
              <a:t>Informationen</a:t>
            </a:r>
            <a:endParaRPr lang="de-DE" sz="3200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2784F3-42D1-4DEB-A4FF-284E28B7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62" y="1085804"/>
            <a:ext cx="8831451" cy="517824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9582A-207A-4251-86CE-8596687F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C3A689-C27C-4E6A-B100-ED5D28C2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8627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FB022CDC-D7FE-4654-8824-EE4E1A5C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53" y="1349731"/>
            <a:ext cx="9846094" cy="41585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3E405-6522-45AD-925E-92EFB62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81C0FB-1D8A-4B70-B01D-84E1EC00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7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A63974-2F7F-4156-B593-62D524FE8A51}"/>
              </a:ext>
            </a:extLst>
          </p:cNvPr>
          <p:cNvSpPr/>
          <p:nvPr/>
        </p:nvSpPr>
        <p:spPr>
          <a:xfrm>
            <a:off x="3665499" y="5747643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https://etherscan.io/block/8926393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7178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4FA1D-C4FE-4CCF-B2A2-CF8CBA87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sz="3200" dirty="0" err="1"/>
              <a:t>Verkettung</a:t>
            </a:r>
            <a:r>
              <a:rPr lang="en-US" sz="3200" dirty="0"/>
              <a:t> der Blockchain</a:t>
            </a:r>
            <a:endParaRPr lang="de-DE" sz="3200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A905F41-07AD-4E84-B1CD-9EB77BEAC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2" y="2100943"/>
            <a:ext cx="11130698" cy="317343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54339B-3591-4B85-A76D-48F28AC3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D20-56B0-4C89-A627-5AB2CB7C797A}" type="datetime1">
              <a:rPr lang="de-DE" smtClean="0"/>
              <a:t>25.01.2020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4E984-13BD-463C-BAA0-55712AFE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256-8FCC-45E6-82A6-7E83DB4AF85F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990F858-0518-487E-8687-D96B493970BC}"/>
              </a:ext>
            </a:extLst>
          </p:cNvPr>
          <p:cNvSpPr/>
          <p:nvPr/>
        </p:nvSpPr>
        <p:spPr>
          <a:xfrm>
            <a:off x="3150075" y="5446031"/>
            <a:ext cx="554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https://github.com/ethereum/wiki/wiki/White-Paper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24746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EC9-4C91-4838-B12A-D689EF50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Mining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AEFFF-1675-481B-B728-12D425FA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B3FD20-56B0-4C89-A627-5AB2CB7C797A}" type="datetime1">
              <a:rPr lang="de-DE" smtClean="0"/>
              <a:pPr>
                <a:spcAft>
                  <a:spcPts val="600"/>
                </a:spcAft>
              </a:pPr>
              <a:t>25.01.2020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0818C-B7ED-4C4C-B0AE-7098D61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Miner muss Block </a:t>
            </a:r>
            <a:r>
              <a:rPr lang="en-US" sz="1800" dirty="0" err="1"/>
              <a:t>vor</a:t>
            </a:r>
            <a:r>
              <a:rPr lang="en-US" sz="1800" dirty="0"/>
              <a:t> </a:t>
            </a:r>
            <a:r>
              <a:rPr lang="en-US" sz="1800" dirty="0" err="1"/>
              <a:t>allen</a:t>
            </a:r>
            <a:r>
              <a:rPr lang="en-US" sz="1800" dirty="0"/>
              <a:t> </a:t>
            </a:r>
            <a:r>
              <a:rPr lang="en-US" sz="1800" dirty="0" err="1"/>
              <a:t>anderen</a:t>
            </a:r>
            <a:r>
              <a:rPr lang="en-US" sz="1800" dirty="0"/>
              <a:t> </a:t>
            </a:r>
            <a:r>
              <a:rPr lang="en-US" sz="1800" dirty="0" err="1"/>
              <a:t>validieren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Dies geschieht anhand von mathematischem Beweis</a:t>
            </a:r>
          </a:p>
          <a:p>
            <a:endParaRPr lang="de-DE" sz="1800" dirty="0"/>
          </a:p>
          <a:p>
            <a:r>
              <a:rPr lang="de-DE" sz="1800" dirty="0"/>
              <a:t>Hashfunktion: </a:t>
            </a:r>
            <a:r>
              <a:rPr lang="de-DE" sz="1800" dirty="0" err="1"/>
              <a:t>Ethash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Verwendetes Verfahren: Proof-</a:t>
            </a:r>
            <a:r>
              <a:rPr lang="de-DE" sz="1800" dirty="0" err="1"/>
              <a:t>of</a:t>
            </a:r>
            <a:r>
              <a:rPr lang="de-DE" sz="1800" dirty="0"/>
              <a:t>-Work,       in naher Zukunft Proof-</a:t>
            </a:r>
            <a:r>
              <a:rPr lang="de-DE" sz="1800" dirty="0" err="1"/>
              <a:t>of</a:t>
            </a:r>
            <a:r>
              <a:rPr lang="de-DE" sz="1800" dirty="0"/>
              <a:t>-Stake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66180-07CF-4636-A9CD-084F1633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86256-8FCC-45E6-82A6-7E83DB4AF85F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4F9C5EF4-3E9B-4B73-8ADE-59FD2CC1C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7" r="16533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496758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Light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Microsoft Office PowerPoint</Application>
  <PresentationFormat>Breitbild</PresentationFormat>
  <Paragraphs>303</Paragraphs>
  <Slides>39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Bahnschrift Light</vt:lpstr>
      <vt:lpstr>Calibri</vt:lpstr>
      <vt:lpstr>Symbol</vt:lpstr>
      <vt:lpstr>Wingdings</vt:lpstr>
      <vt:lpstr>Office</vt:lpstr>
      <vt:lpstr>PowerPoint-Präsentation</vt:lpstr>
      <vt:lpstr>Allgemeine Infos</vt:lpstr>
      <vt:lpstr>PowerPoint-Präsentation</vt:lpstr>
      <vt:lpstr>Erfinder / Entwickler</vt:lpstr>
      <vt:lpstr>Funktionsweise</vt:lpstr>
      <vt:lpstr>Blockchain-Informationen</vt:lpstr>
      <vt:lpstr>PowerPoint-Präsentation</vt:lpstr>
      <vt:lpstr>Verkettung der Blockchain</vt:lpstr>
      <vt:lpstr>Mining</vt:lpstr>
      <vt:lpstr>Mining</vt:lpstr>
      <vt:lpstr>GHOST-Protokoll</vt:lpstr>
      <vt:lpstr>GHOST-Protokoll</vt:lpstr>
      <vt:lpstr>Gebühren</vt:lpstr>
      <vt:lpstr>Gebühren</vt:lpstr>
      <vt:lpstr>PowerPoint-Präsentation</vt:lpstr>
      <vt:lpstr>PowerPoint-Präsentation</vt:lpstr>
      <vt:lpstr>Kryptologische Grundlagen</vt:lpstr>
      <vt:lpstr>Ethereum Accounts</vt:lpstr>
      <vt:lpstr>Ethereum Accounts</vt:lpstr>
      <vt:lpstr>Sicherung des globalen Status</vt:lpstr>
      <vt:lpstr>Sicherung des globalen Status</vt:lpstr>
      <vt:lpstr>PowerPoint-Präsentation</vt:lpstr>
      <vt:lpstr>Angriffe auf Ethereum</vt:lpstr>
      <vt:lpstr>Reentrance-Attack</vt:lpstr>
      <vt:lpstr>PowerPoint-Präsentation</vt:lpstr>
      <vt:lpstr>51%-Attack</vt:lpstr>
      <vt:lpstr>51%-Attack</vt:lpstr>
      <vt:lpstr>Ethereum vs. Ethereum Classic</vt:lpstr>
      <vt:lpstr>Ethereum vs. Ethereum Classic</vt:lpstr>
      <vt:lpstr>Versionen von Ethereum</vt:lpstr>
      <vt:lpstr>Versionen von Ethereum</vt:lpstr>
      <vt:lpstr>Versionen von Ethereum</vt:lpstr>
      <vt:lpstr>Versionen von Ethereum</vt:lpstr>
      <vt:lpstr>Smart Contracts</vt:lpstr>
      <vt:lpstr>Smart Contracts</vt:lpstr>
      <vt:lpstr>Gas Gebühren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Densborn</dc:creator>
  <cp:lastModifiedBy>Philip Densborn</cp:lastModifiedBy>
  <cp:revision>34</cp:revision>
  <dcterms:created xsi:type="dcterms:W3CDTF">2020-01-17T11:45:20Z</dcterms:created>
  <dcterms:modified xsi:type="dcterms:W3CDTF">2020-01-25T14:44:26Z</dcterms:modified>
</cp:coreProperties>
</file>