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4"/>
  </p:notesMasterIdLst>
  <p:handoutMasterIdLst>
    <p:handoutMasterId r:id="rId15"/>
  </p:handoutMasterIdLst>
  <p:sldIdLst>
    <p:sldId id="278" r:id="rId5"/>
    <p:sldId id="271" r:id="rId6"/>
    <p:sldId id="293" r:id="rId7"/>
    <p:sldId id="285" r:id="rId8"/>
    <p:sldId id="282" r:id="rId9"/>
    <p:sldId id="283" r:id="rId10"/>
    <p:sldId id="294" r:id="rId11"/>
    <p:sldId id="295" r:id="rId12"/>
    <p:sldId id="2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02AFE-691C-4C24-B88F-EDF74C1973C2}" v="85" dt="2025-02-27T18:08:50.721"/>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8364" autoAdjust="0"/>
  </p:normalViewPr>
  <p:slideViewPr>
    <p:cSldViewPr snapToGrid="0">
      <p:cViewPr varScale="1">
        <p:scale>
          <a:sx n="53" d="100"/>
          <a:sy n="53" d="100"/>
        </p:scale>
        <p:origin x="1938" y="7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2/27/2025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2/27/2025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 – this slide is intended for you to do an AI image recognition demonstration/exercise, and to dispel the notion that AI is magic.</a:t>
            </a:r>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6EE8E-9A49-12C1-41D9-69429EBFD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841E4-4C61-AFC7-1F39-FC44F493F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07158-4C5C-5367-5F53-DE058E100C09}"/>
              </a:ext>
            </a:extLst>
          </p:cNvPr>
          <p:cNvSpPr>
            <a:spLocks noGrp="1"/>
          </p:cNvSpPr>
          <p:nvPr>
            <p:ph type="body" idx="1"/>
          </p:nvPr>
        </p:nvSpPr>
        <p:spPr/>
        <p:txBody>
          <a:bodyPr/>
          <a:lstStyle/>
          <a:p>
            <a:pPr algn="l">
              <a:spcAft>
                <a:spcPts val="600"/>
              </a:spcAft>
              <a:buFont typeface="Arial" panose="020B0604020202020204" pitchFamily="34" charset="0"/>
              <a:buChar char="•"/>
            </a:pPr>
            <a:r>
              <a:rPr lang="en-US" b="0" i="0" dirty="0">
                <a:solidFill>
                  <a:srgbClr val="424242"/>
                </a:solidFill>
                <a:effectLst/>
                <a:latin typeface="Segoe Sans"/>
              </a:rPr>
              <a:t>The Sorting Hat is like an AI computer.</a:t>
            </a:r>
          </a:p>
          <a:p>
            <a:pPr algn="l">
              <a:spcAft>
                <a:spcPts val="600"/>
              </a:spcAft>
              <a:buFont typeface="Arial" panose="020B0604020202020204" pitchFamily="34" charset="0"/>
              <a:buChar char="•"/>
            </a:pPr>
            <a:r>
              <a:rPr lang="en-US" b="0" i="0" dirty="0">
                <a:solidFill>
                  <a:srgbClr val="424242"/>
                </a:solidFill>
                <a:effectLst/>
                <a:latin typeface="Segoe Sans"/>
              </a:rPr>
              <a:t>The "magic" is like a model that helps the Sorting Hat choose the best house for each student – Gryffindor, Ravenclaw, Hufflepuff, or Slytherin.  For example, the Sorting Hat has a ruleset that includes listening to a student’s house wishes, which is what led it to place Harry in Gryffindor over Slytherin.</a:t>
            </a:r>
          </a:p>
          <a:p>
            <a:pPr algn="l">
              <a:spcAft>
                <a:spcPts val="600"/>
              </a:spcAft>
              <a:buFont typeface="Arial" panose="020B0604020202020204" pitchFamily="34" charset="0"/>
              <a:buChar char="•"/>
            </a:pPr>
            <a:r>
              <a:rPr lang="en-US" b="0" i="0" dirty="0">
                <a:solidFill>
                  <a:srgbClr val="424242"/>
                </a:solidFill>
                <a:effectLst/>
                <a:latin typeface="Segoe Sans"/>
              </a:rPr>
              <a:t>When the Sorting Hat is put on a students’ heads to "read" their personality and preferences, to determine the best house, it's like AI learning; the more students it sorts, the better it gets at knowing the best-suited house for each student.</a:t>
            </a:r>
          </a:p>
          <a:p>
            <a:endParaRPr lang="en-US" dirty="0"/>
          </a:p>
        </p:txBody>
      </p:sp>
      <p:sp>
        <p:nvSpPr>
          <p:cNvPr id="4" name="Slide Number Placeholder 3">
            <a:extLst>
              <a:ext uri="{FF2B5EF4-FFF2-40B4-BE49-F238E27FC236}">
                <a16:creationId xmlns:a16="http://schemas.microsoft.com/office/drawing/2014/main" id="{E8D4964A-6961-8DA6-53D4-108F617BECBF}"/>
              </a:ext>
            </a:extLst>
          </p:cNvPr>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1408805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make the Sorting Hat even smarter by teaching it how to sort objects.</a:t>
            </a:r>
          </a:p>
          <a:p>
            <a:endParaRPr lang="en-US" dirty="0"/>
          </a:p>
          <a:p>
            <a:r>
              <a:rPr lang="en-US" dirty="0"/>
              <a:t>We’ show the Sorting Hats lots of examples of objects and tell it which group each object belongs to. For example, we show it pictures of a fork, coin, and more.  The Sorting Hat remembers these examples and learns the differences between each of these objects.</a:t>
            </a:r>
          </a:p>
          <a:p>
            <a:endParaRPr lang="en-US" dirty="0"/>
          </a:p>
          <a:p>
            <a:r>
              <a:rPr lang="en-US" dirty="0"/>
              <a:t>After seeing enough examples, the Sorting Hat can look at a new object or picture of an object, and say, "This is a fork!" or "This is a coin!" even if it has never seen that exact picture before. This is called object classification.</a:t>
            </a:r>
          </a:p>
          <a:p>
            <a:r>
              <a:rPr lang="en-US" dirty="0"/>
              <a:t>So, machine learning is like training a magical Sorting Hat to recognize and sort things into the right groups by learning from examples!</a:t>
            </a:r>
          </a:p>
          <a:p>
            <a:endParaRPr lang="en-US" dirty="0"/>
          </a:p>
          <a:p>
            <a:r>
              <a:rPr lang="en-US" dirty="0"/>
              <a:t>Think of the model as the Sorting Hat itself. The Sorting Hat is like a blank slate when it's first created. It has the potential to learn, but it doesn't know anything yet. The model (the Sorting Hat) already exists, but it doesn't know how to sort objects until it goes through the training phase.</a:t>
            </a:r>
          </a:p>
          <a:p>
            <a:endParaRPr lang="en-US" dirty="0"/>
          </a:p>
          <a:p>
            <a:r>
              <a:rPr lang="en-US" dirty="0"/>
              <a:t>The learning phase is when we train the Sorting Hat. We show it lots of examples of objects (like spoons, keys, and toy cars) and tell it what each object is. During this phase, the Sorting Hat learns patterns and rules from these examples. This process is called training the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24242"/>
                </a:solidFill>
                <a:effectLst/>
                <a:latin typeface="Segoe UI" panose="020B0502040204020203" pitchFamily="34" charset="0"/>
                <a:ea typeface="Times New Roman" panose="02020603050405020304" pitchFamily="18" charset="0"/>
              </a:rPr>
              <a:t>There are lots of types of models.  We’re going to use a </a:t>
            </a:r>
            <a:r>
              <a:rPr lang="en-US" sz="1800" b="1" dirty="0">
                <a:solidFill>
                  <a:srgbClr val="424242"/>
                </a:solidFill>
                <a:effectLst/>
                <a:latin typeface="Segoe UI" panose="020B0502040204020203" pitchFamily="34" charset="0"/>
                <a:ea typeface="Times New Roman" panose="02020603050405020304" pitchFamily="18" charset="0"/>
              </a:rPr>
              <a:t>supervised learning model</a:t>
            </a:r>
            <a:r>
              <a:rPr lang="en-US" sz="1800" dirty="0">
                <a:solidFill>
                  <a:srgbClr val="424242"/>
                </a:solidFill>
                <a:effectLst/>
                <a:latin typeface="Segoe UI" panose="020B0502040204020203" pitchFamily="34" charset="0"/>
                <a:ea typeface="Times New Roman" panose="02020603050405020304" pitchFamily="18" charset="0"/>
              </a:rPr>
              <a:t>.  These models learn from labeled examples.  For example, we tell the Sorting Hat, “This is a spoon,” and it remembers and learns to recognize spoons.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424242"/>
              </a:solidFill>
              <a:effectLst/>
              <a:latin typeface="Segoe UI" panose="020B0502040204020203"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24242"/>
                </a:solidFill>
                <a:effectLst/>
                <a:latin typeface="Segoe UI" panose="020B0502040204020203" pitchFamily="34" charset="0"/>
                <a:ea typeface="Times New Roman" panose="02020603050405020304" pitchFamily="18" charset="0"/>
              </a:rPr>
              <a:t>Finally, at the end, we’ll use the model to identify objects in new situations.</a:t>
            </a: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During the training phase, we show the Sorting Hat different household objects and identify their features. For example, we tell the hat, "This is a spoon. It is shiny and has a long handle," or "This is a key. It has teeth and is made of metal." By pointing out these features, we help the Sorting Hat notice patterns and characteristics that define each object.</a:t>
            </a:r>
          </a:p>
          <a:p>
            <a:endParaRPr lang="en-US" dirty="0"/>
          </a:p>
          <a:p>
            <a:r>
              <a:rPr lang="en-US" dirty="0"/>
              <a:t>Step 1: Training through data collection and labeling objects</a:t>
            </a:r>
          </a:p>
          <a:p>
            <a:endParaRPr lang="en-US" dirty="0"/>
          </a:p>
          <a:p>
            <a:r>
              <a:rPr lang="en-US" dirty="0"/>
              <a:t>Introduction:</a:t>
            </a:r>
          </a:p>
          <a:p>
            <a:r>
              <a:rPr lang="en-US" dirty="0"/>
              <a:t>Explain to the students that they will be helping the Sorting Hat learn to classify different household objects by collecting data about these objects.  These objects are used to train the Sorting Hat.</a:t>
            </a:r>
          </a:p>
          <a:p>
            <a:endParaRPr lang="en-US" dirty="0"/>
          </a:p>
          <a:p>
            <a:r>
              <a:rPr lang="en-US" dirty="0"/>
              <a:t>Object Selection:</a:t>
            </a:r>
          </a:p>
          <a:p>
            <a:r>
              <a:rPr lang="en-US" dirty="0"/>
              <a:t>Place a variety of small household objects in a hat or box (e.g., spoon, key, toy car, eraser, coin, button, etc.).</a:t>
            </a:r>
          </a:p>
          <a:p>
            <a:r>
              <a:rPr lang="en-US" dirty="0"/>
              <a:t>Have a handful of students pick one object from the hat or box.</a:t>
            </a:r>
          </a:p>
          <a:p>
            <a:endParaRPr lang="en-US" dirty="0"/>
          </a:p>
          <a:p>
            <a:r>
              <a:rPr lang="en-US" dirty="0"/>
              <a:t>Describing Features:</a:t>
            </a:r>
          </a:p>
          <a:p>
            <a:r>
              <a:rPr lang="en-US" dirty="0"/>
              <a:t>Ask each student to describe the features of their chosen object – for example, using size, color and shape.</a:t>
            </a:r>
          </a:p>
          <a:p>
            <a:endParaRPr lang="en-US" dirty="0"/>
          </a:p>
          <a:p>
            <a:r>
              <a:rPr lang="en-US" dirty="0"/>
              <a:t>Recording Features:</a:t>
            </a:r>
          </a:p>
          <a:p>
            <a:r>
              <a:rPr lang="en-US" dirty="0"/>
              <a:t>Record the features of each object on the whiteboard or large paper. Create a table with columns for the object name and its features.</a:t>
            </a:r>
          </a:p>
          <a:p>
            <a:endParaRPr lang="en-US" dirty="0"/>
          </a:p>
          <a:p>
            <a:r>
              <a:rPr lang="en-US" dirty="0"/>
              <a:t>Example table:</a:t>
            </a:r>
          </a:p>
          <a:p>
            <a:r>
              <a:rPr lang="en-US" dirty="0"/>
              <a:t>Object       | Size  | Color | Shape</a:t>
            </a:r>
          </a:p>
          <a:p>
            <a:r>
              <a:rPr lang="en-US" dirty="0"/>
              <a:t>-------------------------------------</a:t>
            </a:r>
          </a:p>
          <a:p>
            <a:r>
              <a:rPr lang="en-US" dirty="0"/>
              <a:t>Coin   | Small | Silver |  Round</a:t>
            </a:r>
          </a:p>
          <a:p>
            <a:r>
              <a:rPr lang="en-US" dirty="0"/>
              <a:t>Spoon        | Medium| Silver| Long</a:t>
            </a:r>
          </a:p>
          <a:p>
            <a:r>
              <a:rPr lang="en-US" dirty="0"/>
              <a:t>Toy Car      | Small | Blue  | Rectangular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Pattern Recognition: Explain that the Sorting Hat is starting to notice patterns, such as coins being round and spoons being silver.  Explain that the Sorting Hat uses these patterns to classify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Start by explaining that the Sorting Hat uses the patterns it noticed during the training phase to learn the characteristics of each object category.  The goal in this step, is to help the AI learn from new data.</a:t>
            </a:r>
            <a:endParaRPr lang="en-US" b="0" dirty="0"/>
          </a:p>
          <a:p>
            <a:pPr marL="0" indent="0">
              <a:buNone/>
            </a:pPr>
            <a:endParaRPr lang="en-US" b="0" dirty="0"/>
          </a:p>
          <a:p>
            <a:pPr marL="0" indent="0">
              <a:buNone/>
            </a:pPr>
            <a:r>
              <a:rPr lang="en-US" b="0" dirty="0"/>
              <a:t>Step 2: Learning through object classification and reinforcement</a:t>
            </a:r>
          </a:p>
          <a:p>
            <a:pPr marL="0" indent="0">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Introduce a matching game where students will help the Sorting Hat classify new objects based on the patterns it learned.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Prepare New Objects: Gather a new set of household objects that were not part of the original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Describe Features: Ask students to describe the features of these new objects, just like they did during the training phase; ensure they use the same features: size, color, and shape to classify the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Classify Objects (e.g., “matching”) based on the feature patterns from our model (see whiteboard table): Have students match these new objects to the correct categories based on the patterns they learned.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Fork: Medium, silver, long (similar to a spoon)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Toy Truck: Small, colorful, rectangular (similar to a toy car)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algn="l">
              <a:spcAft>
                <a:spcPts val="600"/>
              </a:spcAft>
              <a:buFont typeface="Arial" panose="020B0604020202020204" pitchFamily="34" charset="0"/>
              <a:buNone/>
            </a:pPr>
            <a:r>
              <a:rPr lang="en-US" b="0" i="0" dirty="0">
                <a:solidFill>
                  <a:srgbClr val="424242"/>
                </a:solidFill>
                <a:effectLst/>
                <a:latin typeface="Segoe Sans"/>
              </a:rPr>
              <a:t>Provide reinforcement feedback for the model: Explain that feedback helps the Sorting Hat (and the students) improve their classification skills.</a:t>
            </a:r>
          </a:p>
          <a:p>
            <a:pPr algn="l">
              <a:spcAft>
                <a:spcPts val="600"/>
              </a:spcAft>
              <a:buFont typeface="Arial" panose="020B0604020202020204" pitchFamily="34" charset="0"/>
              <a:buNone/>
            </a:pPr>
            <a:endParaRPr lang="en-US" b="0" i="0" dirty="0">
              <a:solidFill>
                <a:srgbClr val="424242"/>
              </a:solidFill>
              <a:effectLst/>
              <a:latin typeface="Segoe Sans"/>
            </a:endParaRPr>
          </a:p>
          <a:p>
            <a:pPr algn="l">
              <a:spcBef>
                <a:spcPts val="450"/>
              </a:spcBef>
              <a:spcAft>
                <a:spcPts val="750"/>
              </a:spcAft>
              <a:buNone/>
            </a:pPr>
            <a:r>
              <a:rPr lang="en-US" b="0" i="0" dirty="0">
                <a:solidFill>
                  <a:srgbClr val="424242"/>
                </a:solidFill>
                <a:effectLst/>
                <a:latin typeface="Segoe Sans"/>
              </a:rPr>
              <a:t>Activity Steps:</a:t>
            </a:r>
          </a:p>
          <a:p>
            <a:pPr algn="l">
              <a:spcBef>
                <a:spcPts val="450"/>
              </a:spcBef>
              <a:spcAft>
                <a:spcPts val="750"/>
              </a:spcAft>
              <a:buNone/>
            </a:pPr>
            <a:endParaRPr lang="en-US" b="0" i="0" dirty="0">
              <a:solidFill>
                <a:srgbClr val="424242"/>
              </a:solidFill>
              <a:effectLst/>
              <a:latin typeface="Segoe Sans"/>
            </a:endParaRPr>
          </a:p>
          <a:p>
            <a:pPr algn="l">
              <a:spcAft>
                <a:spcPts val="600"/>
              </a:spcAft>
              <a:buFont typeface="+mj-lt"/>
              <a:buAutoNum type="arabicPeriod"/>
            </a:pPr>
            <a:r>
              <a:rPr lang="en-US" b="0" i="0" dirty="0">
                <a:solidFill>
                  <a:srgbClr val="424242"/>
                </a:solidFill>
                <a:effectLst/>
                <a:latin typeface="Segoe Sans"/>
              </a:rPr>
              <a:t> Check Matches: Review the matches and provide feedback on their accuracy. Discuss why each object was matched to a particular category.</a:t>
            </a:r>
          </a:p>
          <a:p>
            <a:pPr algn="l">
              <a:spcAft>
                <a:spcPts val="600"/>
              </a:spcAft>
              <a:buFont typeface="+mj-lt"/>
              <a:buNone/>
            </a:pPr>
            <a:endParaRPr lang="en-US" b="0" i="0" dirty="0">
              <a:solidFill>
                <a:srgbClr val="424242"/>
              </a:solidFill>
              <a:effectLst/>
              <a:latin typeface="Segoe Sans"/>
            </a:endParaRPr>
          </a:p>
          <a:p>
            <a:pPr algn="l">
              <a:spcAft>
                <a:spcPts val="600"/>
              </a:spcAft>
              <a:buFont typeface="+mj-lt"/>
              <a:buNone/>
            </a:pPr>
            <a:r>
              <a:rPr lang="en-US" b="0" i="0" dirty="0">
                <a:solidFill>
                  <a:srgbClr val="424242"/>
                </a:solidFill>
                <a:effectLst/>
                <a:latin typeface="Segoe Sans"/>
              </a:rPr>
              <a:t>2. Correct Mistakes: If there are any mistakes, explain why the object belongs to a different category and reinforce the correct patterns.</a:t>
            </a:r>
          </a:p>
          <a:p>
            <a:pPr marL="171450" indent="-171450" algn="l">
              <a:spcAft>
                <a:spcPts val="600"/>
              </a:spcAft>
              <a:buFont typeface="Arial" panose="020B0604020202020204" pitchFamily="34" charset="0"/>
              <a:buChar char="•"/>
            </a:pPr>
            <a:r>
              <a:rPr lang="en-US" b="0" i="0" dirty="0">
                <a:solidFill>
                  <a:srgbClr val="424242"/>
                </a:solidFill>
                <a:effectLst/>
                <a:latin typeface="Segoe Sans"/>
              </a:rPr>
              <a:t>Introduce new features when correcting mistakes, that can help differentiate objects more accurately.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indent="0">
              <a:buNone/>
            </a:pPr>
            <a:endParaRPr lang="en-US" b="0" dirty="0"/>
          </a:p>
          <a:p>
            <a:pPr marL="0" indent="0">
              <a:buNone/>
            </a:pPr>
            <a:endParaRPr lang="en-US" b="0" dirty="0"/>
          </a:p>
          <a:p>
            <a:pPr marL="0" indent="0">
              <a:buNone/>
            </a:pPr>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4746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424242"/>
                </a:solidFill>
                <a:effectLst/>
                <a:latin typeface="Segoe UI" panose="020B0502040204020203" pitchFamily="34" charset="0"/>
              </a:rPr>
              <a:t>After the Sorting Hat is trained and has learned to classify new objects, it’s ready to use in real-world scenarios to classify objects based on patterns.</a:t>
            </a:r>
          </a:p>
          <a:p>
            <a:endParaRPr lang="en-US" sz="1800" dirty="0">
              <a:solidFill>
                <a:srgbClr val="424242"/>
              </a:solidFill>
              <a:effectLst/>
              <a:latin typeface="Segoe UI" panose="020B0502040204020203" pitchFamily="34" charset="0"/>
            </a:endParaRPr>
          </a:p>
          <a:p>
            <a:r>
              <a:rPr lang="en-US" sz="1800" dirty="0">
                <a:solidFill>
                  <a:srgbClr val="424242"/>
                </a:solidFill>
                <a:effectLst/>
                <a:latin typeface="Segoe UI" panose="020B0502040204020203" pitchFamily="34" charset="0"/>
              </a:rPr>
              <a:t>For example, the Sorting Hat could now be used to help Harry Potter and his friends organize their messy rooms, by sorting objects into the correct place.</a:t>
            </a:r>
          </a:p>
          <a:p>
            <a:endParaRPr lang="en-US" sz="1800" dirty="0">
              <a:solidFill>
                <a:srgbClr val="424242"/>
              </a:solidFill>
              <a:effectLst/>
              <a:latin typeface="Segoe UI" panose="020B0502040204020203" pitchFamily="34" charset="0"/>
            </a:endParaRPr>
          </a:p>
          <a:p>
            <a:r>
              <a:rPr lang="en-US" sz="1800" dirty="0">
                <a:solidFill>
                  <a:srgbClr val="424242"/>
                </a:solidFill>
                <a:effectLst/>
                <a:latin typeface="Segoe UI" panose="020B0502040204020203" pitchFamily="34" charset="0"/>
              </a:rPr>
              <a:t>Dan S. – I’m thinking at this point, we could shift to the Google Teachable Machine learning, to test their model to see how it compares to the Sorting Hat model we created?</a:t>
            </a:r>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1381393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2" r:id="rId16"/>
    <p:sldLayoutId id="2147483728" r:id="rId17"/>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s://disembodiedninja.blogspot.com/2017/0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sz="3600" dirty="0"/>
              <a:t>AI Creators:</a:t>
            </a:r>
            <a:br>
              <a:rPr lang="en-US" sz="3600" dirty="0"/>
            </a:br>
            <a:br>
              <a:rPr lang="en-US" dirty="0"/>
            </a:br>
            <a:r>
              <a:rPr lang="en-US" dirty="0"/>
              <a:t>Unleash the Power of Imagination!</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Freeform: Shape 20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7" name="Oval 20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9" name="Oval 20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61" name="Group 20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62" name="Freeform: Shape 20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4" name="Oval 20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5" name="Oval 20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67"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rry Potter &quot;Lumos&quot; spell, iPhone hack allows fans to become real-life  wizards">
            <a:extLst>
              <a:ext uri="{FF2B5EF4-FFF2-40B4-BE49-F238E27FC236}">
                <a16:creationId xmlns:a16="http://schemas.microsoft.com/office/drawing/2014/main" id="{896602CF-A8A1-1402-1746-41332BC4D137}"/>
              </a:ext>
            </a:extLst>
          </p:cNvPr>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l="33828" r="9395"/>
          <a:stretch/>
        </p:blipFill>
        <p:spPr bwMode="auto">
          <a:xfrm>
            <a:off x="-1" y="1"/>
            <a:ext cx="6922273" cy="6858000"/>
          </a:xfrm>
          <a:custGeom>
            <a:avLst/>
            <a:gdLst/>
            <a:ahLst/>
            <a:cxnLst/>
            <a:rect l="l" t="t" r="r" b="b"/>
            <a:pathLst>
              <a:path w="6922273" h="6858000">
                <a:moveTo>
                  <a:pt x="0" y="0"/>
                </a:moveTo>
                <a:lnTo>
                  <a:pt x="6922273" y="0"/>
                </a:lnTo>
                <a:lnTo>
                  <a:pt x="6922273" y="6858000"/>
                </a:lnTo>
                <a:lnTo>
                  <a:pt x="0" y="6858000"/>
                </a:ln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Is AI magic?</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38095" r="38095" b="-1"/>
          <a:stretch/>
        </p:blipFill>
        <p:spPr>
          <a:xfrm>
            <a:off x="7149046" y="1"/>
            <a:ext cx="5040553" cy="6858000"/>
          </a:xfrm>
          <a:custGeom>
            <a:avLst/>
            <a:gdLst/>
            <a:ahLst/>
            <a:cxnLst/>
            <a:rect l="l" t="t" r="r" b="b"/>
            <a:pathLst>
              <a:path w="5264925" h="6858000">
                <a:moveTo>
                  <a:pt x="0" y="0"/>
                </a:moveTo>
                <a:lnTo>
                  <a:pt x="5264925" y="0"/>
                </a:lnTo>
                <a:lnTo>
                  <a:pt x="5264925" y="6858000"/>
                </a:lnTo>
                <a:lnTo>
                  <a:pt x="0" y="6858000"/>
                </a:lnTo>
                <a:close/>
              </a:path>
            </a:pathLst>
          </a:custGeom>
        </p:spPr>
      </p:pic>
      <p:sp>
        <p:nvSpPr>
          <p:cNvPr id="2069" name="Rectangle 20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E9DA5-1068-5498-E15A-B5777B4A5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01A07-568B-09A1-E51B-BC068BBF121E}"/>
              </a:ext>
            </a:extLst>
          </p:cNvPr>
          <p:cNvSpPr>
            <a:spLocks noGrp="1"/>
          </p:cNvSpPr>
          <p:nvPr>
            <p:ph type="title"/>
          </p:nvPr>
        </p:nvSpPr>
        <p:spPr>
          <a:xfrm>
            <a:off x="393698" y="409074"/>
            <a:ext cx="11090275" cy="976857"/>
          </a:xfrm>
        </p:spPr>
        <p:txBody>
          <a:bodyPr/>
          <a:lstStyle/>
          <a:p>
            <a:r>
              <a:rPr lang="en-US" dirty="0"/>
              <a:t>What is AI?</a:t>
            </a:r>
          </a:p>
        </p:txBody>
      </p:sp>
      <p:sp>
        <p:nvSpPr>
          <p:cNvPr id="3" name="Content Placeholder 2">
            <a:extLst>
              <a:ext uri="{FF2B5EF4-FFF2-40B4-BE49-F238E27FC236}">
                <a16:creationId xmlns:a16="http://schemas.microsoft.com/office/drawing/2014/main" id="{66650B61-5AEA-EBAC-9B92-2033588B127D}"/>
              </a:ext>
            </a:extLst>
          </p:cNvPr>
          <p:cNvSpPr>
            <a:spLocks noGrp="1"/>
          </p:cNvSpPr>
          <p:nvPr>
            <p:ph sz="quarter" idx="13"/>
          </p:nvPr>
        </p:nvSpPr>
        <p:spPr>
          <a:xfrm>
            <a:off x="393698" y="1717867"/>
            <a:ext cx="7664452" cy="4888221"/>
          </a:xfrm>
        </p:spPr>
        <p:txBody>
          <a:bodyPr>
            <a:normAutofit fontScale="92500" lnSpcReduction="20000"/>
          </a:bodyPr>
          <a:lstStyle/>
          <a:p>
            <a:pPr marL="285750" indent="-285750">
              <a:buFont typeface="Arial" panose="020B0604020202020204" pitchFamily="34" charset="0"/>
              <a:buChar char="•"/>
            </a:pPr>
            <a:r>
              <a:rPr lang="en-US" sz="2400" dirty="0"/>
              <a:t>Stands for Artificial Intelligence</a:t>
            </a:r>
          </a:p>
          <a:p>
            <a:pPr marL="285750" indent="-285750">
              <a:buFont typeface="Arial" panose="020B0604020202020204" pitchFamily="34" charset="0"/>
              <a:buChar char="•"/>
            </a:pPr>
            <a:r>
              <a:rPr lang="en-US" sz="2400" dirty="0"/>
              <a:t>Model</a:t>
            </a:r>
          </a:p>
          <a:p>
            <a:pPr marL="971550" lvl="1" indent="-285750"/>
            <a:r>
              <a:rPr lang="en-US" sz="1800" dirty="0"/>
              <a:t>A set of rules and patterns that a computer uses to learn from examples and make decisions or predictions.</a:t>
            </a:r>
          </a:p>
          <a:p>
            <a:pPr marL="342900" indent="-342900">
              <a:buFont typeface="Arial" panose="020B0604020202020204" pitchFamily="34" charset="0"/>
              <a:buChar char="•"/>
            </a:pPr>
            <a:r>
              <a:rPr lang="en-US" sz="2400" dirty="0"/>
              <a:t>Machine learning</a:t>
            </a:r>
          </a:p>
          <a:p>
            <a:pPr marL="1028700" lvl="1" indent="-342900"/>
            <a:r>
              <a:rPr lang="en-US" sz="1800" dirty="0"/>
              <a:t>The process of teaching a computer to learn from examples.</a:t>
            </a:r>
          </a:p>
          <a:p>
            <a:pPr marL="342900" indent="-342900">
              <a:buFont typeface="Arial" panose="020B0604020202020204" pitchFamily="34" charset="0"/>
              <a:buChar char="•"/>
            </a:pPr>
            <a:r>
              <a:rPr lang="en-US" sz="2400" dirty="0"/>
              <a:t>Harry Potter Sorting Hat example</a:t>
            </a:r>
          </a:p>
          <a:p>
            <a:pPr marL="1028700" lvl="1" indent="-342900"/>
            <a:r>
              <a:rPr lang="en-US" sz="1800" dirty="0"/>
              <a:t>The Sorting Hat is like a </a:t>
            </a:r>
            <a:r>
              <a:rPr lang="en-US" sz="1800" b="1" dirty="0">
                <a:solidFill>
                  <a:schemeClr val="accent2">
                    <a:lumMod val="40000"/>
                    <a:lumOff val="60000"/>
                  </a:schemeClr>
                </a:solidFill>
              </a:rPr>
              <a:t>computer</a:t>
            </a:r>
          </a:p>
          <a:p>
            <a:pPr marL="1028700" lvl="1" indent="-342900"/>
            <a:r>
              <a:rPr lang="en-US" sz="1800" dirty="0"/>
              <a:t>The “magic” is like a </a:t>
            </a:r>
            <a:r>
              <a:rPr lang="en-US" sz="1800" b="1" dirty="0">
                <a:solidFill>
                  <a:schemeClr val="accent2">
                    <a:lumMod val="40000"/>
                    <a:lumOff val="60000"/>
                  </a:schemeClr>
                </a:solidFill>
              </a:rPr>
              <a:t>model</a:t>
            </a:r>
            <a:r>
              <a:rPr lang="en-US" sz="1800" dirty="0"/>
              <a:t> that helps the Sorting Hat choose the best house for a student</a:t>
            </a:r>
          </a:p>
          <a:p>
            <a:pPr marL="1028700" lvl="1" indent="-342900"/>
            <a:r>
              <a:rPr lang="en-US" sz="1800" dirty="0"/>
              <a:t>When the Sorting Hat is placed on a students’ heads, this is like </a:t>
            </a:r>
            <a:r>
              <a:rPr lang="en-US" sz="1800" b="1" dirty="0">
                <a:solidFill>
                  <a:schemeClr val="accent2">
                    <a:lumMod val="40000"/>
                    <a:lumOff val="60000"/>
                  </a:schemeClr>
                </a:solidFill>
              </a:rPr>
              <a:t>machine learning</a:t>
            </a:r>
            <a:endParaRPr lang="en-US" sz="1800" dirty="0"/>
          </a:p>
          <a:p>
            <a:pPr marL="1028700" lvl="1" indent="-342900"/>
            <a:endParaRPr lang="en-US" sz="1800" dirty="0"/>
          </a:p>
          <a:p>
            <a:pPr marL="1028700" lvl="1" indent="-342900"/>
            <a:endParaRPr lang="en-US" sz="1800" dirty="0"/>
          </a:p>
          <a:p>
            <a:pPr marL="1028700" lvl="1" indent="-342900"/>
            <a:endParaRPr lang="en-US" sz="1800" dirty="0"/>
          </a:p>
        </p:txBody>
      </p:sp>
      <p:pic>
        <p:nvPicPr>
          <p:cNvPr id="5" name="Picture 6" descr="Calling is Like the Sorting Hat - Rohadi.com">
            <a:extLst>
              <a:ext uri="{FF2B5EF4-FFF2-40B4-BE49-F238E27FC236}">
                <a16:creationId xmlns:a16="http://schemas.microsoft.com/office/drawing/2014/main" id="{9EF16108-C659-0C65-1117-A6544307C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50" r="-1" b="-1"/>
          <a:stretch/>
        </p:blipFill>
        <p:spPr bwMode="auto">
          <a:xfrm>
            <a:off x="7788655" y="251912"/>
            <a:ext cx="4241800" cy="4241800"/>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3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Unveil the magic behind the Sorting Hat</a:t>
            </a:r>
          </a:p>
        </p:txBody>
      </p:sp>
    </p:spTree>
    <p:extLst>
      <p:ext uri="{BB962C8B-B14F-4D97-AF65-F5344CB8AC3E}">
        <p14:creationId xmlns:p14="http://schemas.microsoft.com/office/powerpoint/2010/main" val="285551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161858" y="342457"/>
            <a:ext cx="5437185" cy="1208087"/>
          </a:xfrm>
        </p:spPr>
        <p:txBody>
          <a:bodyPr vert="horz" wrap="square" lIns="0" tIns="0" rIns="0" bIns="0" rtlCol="0" anchor="b" anchorCtr="0">
            <a:normAutofit/>
          </a:bodyPr>
          <a:lstStyle/>
          <a:p>
            <a:pPr>
              <a:lnSpc>
                <a:spcPct val="100000"/>
              </a:lnSpc>
            </a:pPr>
            <a:r>
              <a:rPr lang="en-US" sz="4800" dirty="0"/>
              <a:t>Activity</a:t>
            </a:r>
          </a:p>
        </p:txBody>
      </p:sp>
      <p:pic>
        <p:nvPicPr>
          <p:cNvPr id="4" name="Picture 4" descr="Sorting Hat will tell you what type of person you want to be! | by  ChloeChing627 | Medium">
            <a:extLst>
              <a:ext uri="{FF2B5EF4-FFF2-40B4-BE49-F238E27FC236}">
                <a16:creationId xmlns:a16="http://schemas.microsoft.com/office/drawing/2014/main" id="{D6C7E06F-41BD-0C74-1E1B-30F282F86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72" r="24479" b="2"/>
          <a:stretch/>
        </p:blipFill>
        <p:spPr bwMode="auto">
          <a:xfrm>
            <a:off x="553403" y="882975"/>
            <a:ext cx="5092062" cy="5092049"/>
          </a:xfrm>
          <a:custGeom>
            <a:avLst/>
            <a:gdLst/>
            <a:ahLst/>
            <a:cxnLst/>
            <a:rect l="l" t="t" r="r" b="b"/>
            <a:pathLst>
              <a:path w="5092062" h="5759450">
                <a:moveTo>
                  <a:pt x="0" y="0"/>
                </a:moveTo>
                <a:lnTo>
                  <a:pt x="5092062" y="0"/>
                </a:lnTo>
                <a:lnTo>
                  <a:pt x="509206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6161856" y="1770476"/>
            <a:ext cx="5437187" cy="4272848"/>
          </a:xfrm>
        </p:spPr>
        <p:txBody>
          <a:bodyPr vert="horz" wrap="square" lIns="0" tIns="0" rIns="0" bIns="0" rtlCol="0" anchor="t">
            <a:normAutofit/>
          </a:bodyPr>
          <a:lstStyle/>
          <a:p>
            <a:pPr marL="285750" indent="-228600">
              <a:buFont typeface="Arial" panose="020B0604020202020204" pitchFamily="34" charset="0"/>
              <a:buChar char="•"/>
            </a:pPr>
            <a:r>
              <a:rPr lang="en-US" sz="2600" dirty="0">
                <a:solidFill>
                  <a:srgbClr val="FFFFFF"/>
                </a:solidFill>
              </a:rPr>
              <a:t>Teach the Sorting Hat to sort objects</a:t>
            </a:r>
          </a:p>
          <a:p>
            <a:pPr marL="971550" lvl="1"/>
            <a:r>
              <a:rPr lang="en-US" sz="2000" dirty="0">
                <a:solidFill>
                  <a:srgbClr val="FFFFFF"/>
                </a:solidFill>
              </a:rPr>
              <a:t>Create simple machine learning model</a:t>
            </a:r>
          </a:p>
          <a:p>
            <a:pPr marL="971550" lvl="1"/>
            <a:r>
              <a:rPr lang="en-US" sz="2000" dirty="0">
                <a:solidFill>
                  <a:srgbClr val="FFFFFF"/>
                </a:solidFill>
              </a:rPr>
              <a:t>Classify objects based on their features, like size, color, and shape</a:t>
            </a:r>
          </a:p>
          <a:p>
            <a:pPr marL="514350" indent="-457200">
              <a:buFont typeface="Arial" panose="020B0604020202020204" pitchFamily="34" charset="0"/>
              <a:buChar char="•"/>
            </a:pPr>
            <a:r>
              <a:rPr lang="en-US" sz="2600" dirty="0">
                <a:solidFill>
                  <a:srgbClr val="FFFFFF"/>
                </a:solidFill>
              </a:rPr>
              <a:t>Steps</a:t>
            </a:r>
          </a:p>
          <a:p>
            <a:pPr marL="1200150" lvl="1" indent="-457200"/>
            <a:r>
              <a:rPr lang="en-US" sz="2000" dirty="0">
                <a:solidFill>
                  <a:srgbClr val="FFFFFF"/>
                </a:solidFill>
              </a:rPr>
              <a:t>Training</a:t>
            </a:r>
          </a:p>
          <a:p>
            <a:pPr marL="1200150" lvl="1" indent="-457200"/>
            <a:r>
              <a:rPr lang="en-US" sz="2000" dirty="0">
                <a:solidFill>
                  <a:srgbClr val="FFFFFF"/>
                </a:solidFill>
              </a:rPr>
              <a:t>Learning</a:t>
            </a:r>
          </a:p>
          <a:p>
            <a:pPr marL="1200150" lvl="1" indent="-457200"/>
            <a:r>
              <a:rPr lang="en-US" sz="2000" dirty="0">
                <a:solidFill>
                  <a:srgbClr val="FFFFFF"/>
                </a:solidFill>
              </a:rPr>
              <a:t>Using the model</a:t>
            </a:r>
          </a:p>
          <a:p>
            <a:pPr marL="285750" indent="-228600">
              <a:buFont typeface="Arial" panose="020B0604020202020204" pitchFamily="34" charset="0"/>
              <a:buChar char="•"/>
            </a:pPr>
            <a:endParaRPr lang="en-US" sz="2000" dirty="0">
              <a:solidFill>
                <a:schemeClr val="tx1">
                  <a:alpha val="60000"/>
                </a:schemeClr>
              </a:solidFill>
            </a:endParaRPr>
          </a:p>
          <a:p>
            <a:pPr marL="285750" indent="-228600">
              <a:buFont typeface="Arial" panose="020B0604020202020204" pitchFamily="34" charset="0"/>
              <a:buChar char="•"/>
            </a:pPr>
            <a:endParaRPr lang="en-US" sz="2000" dirty="0">
              <a:solidFill>
                <a:schemeClr val="tx1">
                  <a:alpha val="60000"/>
                </a:schemeClr>
              </a:solidFill>
            </a:endParaRPr>
          </a:p>
        </p:txBody>
      </p:sp>
    </p:spTree>
    <p:extLst>
      <p:ext uri="{BB962C8B-B14F-4D97-AF65-F5344CB8AC3E}">
        <p14:creationId xmlns:p14="http://schemas.microsoft.com/office/powerpoint/2010/main" val="266504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Freeform: Shape 410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5" name="Oval 410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Oval 410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09" name="Group 410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10" name="Freeform: Shape 410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12" name="Oval 411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3" name="Oval 411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115" name="Rectangle 411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orting Hat | Harry Potter Wiki | Fandom">
            <a:extLst>
              <a:ext uri="{FF2B5EF4-FFF2-40B4-BE49-F238E27FC236}">
                <a16:creationId xmlns:a16="http://schemas.microsoft.com/office/drawing/2014/main" id="{AFADB04C-DC71-CE88-A395-3A480D5965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883920"/>
            <a:ext cx="12192000" cy="509016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117" name="Rectangle 411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dirty="0"/>
              <a:t>Training</a:t>
            </a:r>
          </a:p>
        </p:txBody>
      </p:sp>
      <p:sp>
        <p:nvSpPr>
          <p:cNvPr id="4119" name="Rectangle 411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50863" y="3803406"/>
            <a:ext cx="3565525" cy="2289419"/>
          </a:xfrm>
        </p:spPr>
        <p:txBody>
          <a:bodyPr vert="horz" wrap="square" lIns="0" tIns="0" rIns="0" bIns="0" rtlCol="0">
            <a:normAutofit/>
          </a:bodyPr>
          <a:lstStyle/>
          <a:p>
            <a:pPr>
              <a:spcAft>
                <a:spcPts val="800"/>
              </a:spcAft>
            </a:pPr>
            <a:r>
              <a:rPr lang="en-US" sz="2000" dirty="0">
                <a:solidFill>
                  <a:schemeClr val="tx1">
                    <a:alpha val="60000"/>
                  </a:schemeClr>
                </a:solidFill>
              </a:rPr>
              <a:t>Data collection and labeling</a:t>
            </a:r>
          </a:p>
        </p:txBody>
      </p:sp>
    </p:spTree>
    <p:extLst>
      <p:ext uri="{BB962C8B-B14F-4D97-AF65-F5344CB8AC3E}">
        <p14:creationId xmlns:p14="http://schemas.microsoft.com/office/powerpoint/2010/main" val="138859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5F35EDB6-8990-9886-738E-96EED7530C9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667" r="16667"/>
          <a:stretch>
            <a:fillRect/>
          </a:stretch>
        </p:blipFill>
        <p:spPr>
          <a:xfrm>
            <a:off x="2671319" y="1"/>
            <a:ext cx="6849362"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5" name="Rectangle 2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28BA4-EDCC-1633-445F-CDC61E0A7E9F}"/>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a:t>Learning</a:t>
            </a:r>
          </a:p>
        </p:txBody>
      </p:sp>
      <p:sp>
        <p:nvSpPr>
          <p:cNvPr id="27" name="Rectangle 2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D659B5F-64B1-B107-EEB2-BE22A952C386}"/>
              </a:ext>
            </a:extLst>
          </p:cNvPr>
          <p:cNvSpPr>
            <a:spLocks noGrp="1"/>
          </p:cNvSpPr>
          <p:nvPr>
            <p:ph type="subTitle" idx="1"/>
          </p:nvPr>
        </p:nvSpPr>
        <p:spPr>
          <a:xfrm>
            <a:off x="550863" y="3803406"/>
            <a:ext cx="3565525" cy="2289419"/>
          </a:xfrm>
        </p:spPr>
        <p:txBody>
          <a:bodyPr vert="horz" wrap="square" lIns="0" tIns="0" rIns="0" bIns="0" rtlCol="0">
            <a:normAutofit/>
          </a:bodyPr>
          <a:lstStyle/>
          <a:p>
            <a:pPr>
              <a:spcAft>
                <a:spcPts val="800"/>
              </a:spcAft>
            </a:pPr>
            <a:r>
              <a:rPr lang="en-US" sz="2000" dirty="0">
                <a:solidFill>
                  <a:schemeClr val="tx1">
                    <a:alpha val="60000"/>
                  </a:schemeClr>
                </a:solidFill>
              </a:rPr>
              <a:t>Object classification and reinforcement</a:t>
            </a:r>
          </a:p>
        </p:txBody>
      </p:sp>
    </p:spTree>
    <p:extLst>
      <p:ext uri="{BB962C8B-B14F-4D97-AF65-F5344CB8AC3E}">
        <p14:creationId xmlns:p14="http://schemas.microsoft.com/office/powerpoint/2010/main" val="400649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7" name="Freeform: Shape 717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Oval 717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1" name="Oval 718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83" name="Group 718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84" name="Freeform: Shape 718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Freeform: Shape 718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86" name="Oval 718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7" name="Oval 718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89" name="Rectangle 71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78EA1-C477-1BAB-26AE-5B6D08B471C2}"/>
              </a:ext>
            </a:extLst>
          </p:cNvPr>
          <p:cNvSpPr>
            <a:spLocks noGrp="1"/>
          </p:cNvSpPr>
          <p:nvPr>
            <p:ph type="ctrTitle"/>
          </p:nvPr>
        </p:nvSpPr>
        <p:spPr>
          <a:xfrm>
            <a:off x="550863" y="1007165"/>
            <a:ext cx="4012587" cy="242928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Using the model</a:t>
            </a:r>
          </a:p>
        </p:txBody>
      </p:sp>
      <p:sp>
        <p:nvSpPr>
          <p:cNvPr id="3" name="Subtitle 2">
            <a:extLst>
              <a:ext uri="{FF2B5EF4-FFF2-40B4-BE49-F238E27FC236}">
                <a16:creationId xmlns:a16="http://schemas.microsoft.com/office/drawing/2014/main" id="{7D324397-EF89-FA55-364B-657D690FEB59}"/>
              </a:ext>
            </a:extLst>
          </p:cNvPr>
          <p:cNvSpPr>
            <a:spLocks noGrp="1"/>
          </p:cNvSpPr>
          <p:nvPr>
            <p:ph type="subTitle" idx="1"/>
          </p:nvPr>
        </p:nvSpPr>
        <p:spPr>
          <a:xfrm>
            <a:off x="550863" y="3569008"/>
            <a:ext cx="3565525" cy="1731656"/>
          </a:xfrm>
        </p:spPr>
        <p:txBody>
          <a:bodyPr vert="horz" wrap="square" lIns="0" tIns="0" rIns="0" bIns="0" rtlCol="0">
            <a:normAutofit/>
          </a:bodyPr>
          <a:lstStyle/>
          <a:p>
            <a:pPr>
              <a:spcAft>
                <a:spcPts val="800"/>
              </a:spcAft>
            </a:pPr>
            <a:r>
              <a:rPr lang="en-US" sz="2000" kern="1200" dirty="0">
                <a:solidFill>
                  <a:schemeClr val="tx1">
                    <a:alpha val="60000"/>
                  </a:schemeClr>
                </a:solidFill>
                <a:latin typeface="+mn-lt"/>
                <a:ea typeface="+mn-ea"/>
                <a:cs typeface="+mn-cs"/>
              </a:rPr>
              <a:t>Apply to real-world scenarios</a:t>
            </a:r>
          </a:p>
        </p:txBody>
      </p:sp>
      <p:sp>
        <p:nvSpPr>
          <p:cNvPr id="7191" name="Oval 7190">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3" name="Rectangle 719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95" name="Group 7194">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196"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7"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8"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172" name="Picture 4" descr="Where is Hogwarts Located? (2025) A Guide to Visiting Hogwarts in Real Life">
            <a:extLst>
              <a:ext uri="{FF2B5EF4-FFF2-40B4-BE49-F238E27FC236}">
                <a16:creationId xmlns:a16="http://schemas.microsoft.com/office/drawing/2014/main" id="{F4AB19F1-E059-9908-1450-B58E80495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339" r="10019"/>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94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{66680FDB-6BCE-4EEB-AD95-1F5B821EE0D2}tf33713516_win32</Template>
  <TotalTime>1463</TotalTime>
  <Words>1345</Words>
  <Application>Microsoft Office PowerPoint</Application>
  <PresentationFormat>Widescreen</PresentationFormat>
  <Paragraphs>115</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Arial</vt:lpstr>
      <vt:lpstr>Calibri</vt:lpstr>
      <vt:lpstr>Gill Sans MT</vt:lpstr>
      <vt:lpstr>Segoe Sans</vt:lpstr>
      <vt:lpstr>Segoe UI</vt:lpstr>
      <vt:lpstr>Times New Roman</vt:lpstr>
      <vt:lpstr>Walbaum Display</vt:lpstr>
      <vt:lpstr>3DFloatVTI</vt:lpstr>
      <vt:lpstr>AI Creators:  Unleash the Power of Imagination!</vt:lpstr>
      <vt:lpstr>Is AI magic?</vt:lpstr>
      <vt:lpstr>What is AI?</vt:lpstr>
      <vt:lpstr>Unveil the magic behind the Sorting Hat</vt:lpstr>
      <vt:lpstr>Activity</vt:lpstr>
      <vt:lpstr>Training</vt:lpstr>
      <vt:lpstr>Learning</vt:lpstr>
      <vt:lpstr>Using the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Nicole Haugen</dc:creator>
  <cp:lastModifiedBy>Nicole Haugen</cp:lastModifiedBy>
  <cp:revision>2</cp:revision>
  <dcterms:created xsi:type="dcterms:W3CDTF">2025-02-26T18:28:25Z</dcterms:created>
  <dcterms:modified xsi:type="dcterms:W3CDTF">2025-02-28T00:42:47Z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