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75" r:id="rId27"/>
    <p:sldId id="284" r:id="rId28"/>
    <p:sldId id="285" r:id="rId29"/>
    <p:sldId id="464" r:id="rId30"/>
    <p:sldId id="466" r:id="rId31"/>
    <p:sldId id="467" r:id="rId32"/>
    <p:sldId id="468" r:id="rId33"/>
    <p:sldId id="469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0" r:id="rId42"/>
    <p:sldId id="46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72A37"/>
    <a:srgbClr val="292D31"/>
    <a:srgbClr val="969696"/>
    <a:srgbClr val="FBFBFB"/>
    <a:srgbClr val="F6F6F6"/>
    <a:srgbClr val="EEEEEE"/>
    <a:srgbClr val="333333"/>
    <a:srgbClr val="FF0000"/>
    <a:srgbClr val="022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大纲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内容详细</c:v>
                </c:pt>
                <c:pt idx="1">
                  <c:v>条理清晰</c:v>
                </c:pt>
                <c:pt idx="2">
                  <c:v>个人定制</c:v>
                </c:pt>
                <c:pt idx="3">
                  <c:v>复习价值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E0-483D-A082-2DC1B467CE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书籍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内容详细</c:v>
                </c:pt>
                <c:pt idx="1">
                  <c:v>条理清晰</c:v>
                </c:pt>
                <c:pt idx="2">
                  <c:v>个人定制</c:v>
                </c:pt>
                <c:pt idx="3">
                  <c:v>复习价值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E0-483D-A082-2DC1B467CE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笔记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内容详细</c:v>
                </c:pt>
                <c:pt idx="1">
                  <c:v>条理清晰</c:v>
                </c:pt>
                <c:pt idx="2">
                  <c:v>个人定制</c:v>
                </c:pt>
                <c:pt idx="3">
                  <c:v>复习价值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E0-483D-A082-2DC1B467CE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807885264"/>
        <c:axId val="807890184"/>
      </c:barChart>
      <c:catAx>
        <c:axId val="80788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890184"/>
        <c:crosses val="autoZero"/>
        <c:auto val="1"/>
        <c:lblAlgn val="ctr"/>
        <c:lblOffset val="100"/>
        <c:noMultiLvlLbl val="0"/>
      </c:catAx>
      <c:valAx>
        <c:axId val="80789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885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记事本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操作难度</c:v>
                </c:pt>
                <c:pt idx="1">
                  <c:v>表现能力</c:v>
                </c:pt>
                <c:pt idx="2">
                  <c:v>条理清晰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7-4568-9D18-9E4E93A41D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操作难度</c:v>
                </c:pt>
                <c:pt idx="1">
                  <c:v>表现能力</c:v>
                </c:pt>
                <c:pt idx="2">
                  <c:v>条理清晰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C7-4568-9D18-9E4E93A41D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标记语言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操作难度</c:v>
                </c:pt>
                <c:pt idx="1">
                  <c:v>表现能力</c:v>
                </c:pt>
                <c:pt idx="2">
                  <c:v>条理清晰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C7-4568-9D18-9E4E93A41D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思维导图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操作难度</c:v>
                </c:pt>
                <c:pt idx="1">
                  <c:v>表现能力</c:v>
                </c:pt>
                <c:pt idx="2">
                  <c:v>条理清晰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C7-4568-9D18-9E4E93A41D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807885264"/>
        <c:axId val="807890184"/>
      </c:barChart>
      <c:catAx>
        <c:axId val="80788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890184"/>
        <c:crosses val="autoZero"/>
        <c:auto val="1"/>
        <c:lblAlgn val="ctr"/>
        <c:lblOffset val="100"/>
        <c:noMultiLvlLbl val="0"/>
      </c:catAx>
      <c:valAx>
        <c:axId val="80789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885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90A1-3174-44EF-BBAC-252C031C774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78DFC-141B-43F6-B85A-106F3919B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2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9CAA-CB99-4376-B531-F167E97789D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8FF5B-BCE6-45F0-96A8-57B53232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6E5DA-163A-4317-9FAB-26C03E0E0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9B94-03B0-4B58-8998-8761E187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7FA21-CBEE-453E-8CAB-22622C01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D9C92-59E0-4B09-A811-686436E9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6D36-2A00-4911-9320-3A9B18C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DF199-553E-4EC1-A0AF-84826AEE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7C6D-BE0B-414C-9D1B-18CA277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667B3-1F30-41C0-B228-D0AE0AA5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916DB-F8A9-498F-8D39-6CCBB442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A891CF-5B78-4BF3-B48D-A202F48FA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2B747-7FCA-47DC-B106-31F6548F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2AD81-57DF-48DA-B7F5-1F00E4B7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9D651-F5B3-47FA-B95A-3B93AEB9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00CEC-B0C1-46D9-B0F2-224293B3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DB6E-3263-4ECC-8C50-D82C1558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BF41B-75A4-416F-9765-1B848CC4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7B59D-DAA8-4B24-80E0-CC8B9C5A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44EA8-4FB9-4F4C-ADBE-98A1E616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B4DB9-3D51-4654-BB84-3EE9C6F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E54DA-48F8-4396-A31E-17E7762F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D8DEB-5819-44B0-8425-3D24A760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76AFA-1A0C-43B4-929B-25D6F332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DD5B-1F13-4CD7-B280-8A8A7E1C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4F942-16DA-45C1-988A-2DB46BEF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471F-1386-4493-B939-F5A4A7D1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6555-3A65-4091-BC72-0965BA01A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F13B8-C0E6-472F-A7AE-89C25709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378F5-D72F-4BB1-A02A-E5E8618A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ADC70-D302-43CD-8D57-0CB768CB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84AFE-332A-4DC6-AB9F-6B0DEA0A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C4FE2-85CF-4013-B5D9-D28191D3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9EF83-B697-4B44-8823-5C27DFE46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622FB-8B19-4AEE-A2EF-18E58EB7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D6FF2A-13C8-485D-A829-EC0709E26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5D17B-7B85-4593-834F-BFB12A0FA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26749-ACC5-4C51-8011-BDF7E16D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ABD847-4B24-4FE7-A8A0-B2F9CE51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2B0F58-0C74-40CD-B9D9-E79D8513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14A3-611B-41FB-A001-CF83587C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E93A20-2CC5-4E94-8021-E6F82011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4D957-8C93-481B-8884-5C7323E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0744AB-6B0E-4746-BD30-79F64B54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D664CD-E17D-49CF-8195-6C6FD24D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A2EF77-72A2-45BC-976B-D0CA904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56BE1-1352-4157-AC1E-01DEF2A2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7249-1BEE-4A33-A0A1-08B19E16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176E3-BDAD-4E20-83D1-A7F74EF9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D55DD-0964-4B7C-8F05-DF4F3E8CB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2D77A-7A01-4CB6-B478-282732EE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27868-B0C3-40A8-B08B-B6FEDBA3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5F0ED-FE9C-45AE-8D7C-C65D78CC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7C4A3-A8C2-46C9-A640-672E9399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64162-B66F-497B-8112-7F5E9D03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01E62-BA4C-4994-B517-263CA8A6C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C17A5-ADE4-4B08-ADC9-A4A4BD98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94D8C-7030-4FA4-9736-9AE2F5C4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EF5E3-CD8F-4F2A-A015-EEF49B74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D6AEC9-A074-42CC-957B-22A21029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07C11-C4FF-46E3-8A56-72C446F2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57FD4-7C6F-42BB-9093-F1888D8C2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2562-FC83-4161-B9A2-2F568FBCA5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B8D86-C108-4FBA-96B8-623CDF2EC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00056-31E4-4474-8148-694E922F9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8C6D-9DBF-4A56-9492-241ED685B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6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atex.91maths.com/eg/wjf.html" TargetMode="External"/><Relationship Id="rId2" Type="http://schemas.openxmlformats.org/officeDocument/2006/relationships/hyperlink" Target="https://www.zybuluo.com/codeep/note/16396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AD373F5-8328-49FD-832B-2BFD49E3B932}"/>
              </a:ext>
            </a:extLst>
          </p:cNvPr>
          <p:cNvGrpSpPr/>
          <p:nvPr/>
        </p:nvGrpSpPr>
        <p:grpSpPr>
          <a:xfrm>
            <a:off x="4846082" y="3572737"/>
            <a:ext cx="2499836" cy="662225"/>
            <a:chOff x="5027907" y="3535306"/>
            <a:chExt cx="2499836" cy="662225"/>
          </a:xfrm>
        </p:grpSpPr>
        <p:sp>
          <p:nvSpPr>
            <p:cNvPr id="6" name="2020年 子弹课堂 新品发布">
              <a:extLst>
                <a:ext uri="{FF2B5EF4-FFF2-40B4-BE49-F238E27FC236}">
                  <a16:creationId xmlns:a16="http://schemas.microsoft.com/office/drawing/2014/main" id="{43D3F1CD-31A4-488B-90BE-5788CFAA4973}"/>
                </a:ext>
              </a:extLst>
            </p:cNvPr>
            <p:cNvSpPr/>
            <p:nvPr/>
          </p:nvSpPr>
          <p:spPr>
            <a:xfrm>
              <a:off x="5804194" y="3635586"/>
              <a:ext cx="172354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23232"/>
                  </a:solidFill>
                  <a:latin typeface="华康娃娃体W5(P)" panose="040B0500000000000000" pitchFamily="82" charset="-122"/>
                  <a:ea typeface="华康娃娃体W5(P)" panose="040B0500000000000000" pitchFamily="82" charset="-122"/>
                  <a:cs typeface="Calibri" panose="020F0502020204030204" pitchFamily="34" charset="0"/>
                </a:rPr>
                <a:t>吴 明 老 师</a:t>
              </a:r>
              <a:endParaRPr lang="zh-CN" altLang="en-US" sz="2400" spc="300" dirty="0">
                <a:solidFill>
                  <a:srgbClr val="323232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pic>
          <p:nvPicPr>
            <p:cNvPr id="7" name="图片 6" descr="卡通人物&#10;&#10;描述已自动生成">
              <a:extLst>
                <a:ext uri="{FF2B5EF4-FFF2-40B4-BE49-F238E27FC236}">
                  <a16:creationId xmlns:a16="http://schemas.microsoft.com/office/drawing/2014/main" id="{75C04885-3506-4B68-B854-8E88FDB5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907" y="3535306"/>
              <a:ext cx="642937" cy="662225"/>
            </a:xfrm>
            <a:prstGeom prst="rect">
              <a:avLst/>
            </a:prstGeom>
          </p:spPr>
        </p:pic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2BC5BD-4852-4988-BB7F-7F66355A5F51}"/>
              </a:ext>
            </a:extLst>
          </p:cNvPr>
          <p:cNvCxnSpPr>
            <a:cxnSpLocks/>
          </p:cNvCxnSpPr>
          <p:nvPr/>
        </p:nvCxnSpPr>
        <p:spPr>
          <a:xfrm flipV="1">
            <a:off x="2120914" y="3451548"/>
            <a:ext cx="7950167" cy="16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81E84A4-7008-451B-B7A7-ED76327C11E2}"/>
              </a:ext>
            </a:extLst>
          </p:cNvPr>
          <p:cNvSpPr/>
          <p:nvPr/>
        </p:nvSpPr>
        <p:spPr>
          <a:xfrm>
            <a:off x="2064890" y="341426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9A2510-3029-4DEB-B58E-9FA44791145B}"/>
              </a:ext>
            </a:extLst>
          </p:cNvPr>
          <p:cNvGrpSpPr/>
          <p:nvPr/>
        </p:nvGrpSpPr>
        <p:grpSpPr>
          <a:xfrm>
            <a:off x="1935403" y="2554808"/>
            <a:ext cx="8321189" cy="899227"/>
            <a:chOff x="1935403" y="2554808"/>
            <a:chExt cx="8321189" cy="899227"/>
          </a:xfrm>
        </p:grpSpPr>
        <p:sp>
          <p:nvSpPr>
            <p:cNvPr id="4" name="Office全套课程">
              <a:extLst>
                <a:ext uri="{FF2B5EF4-FFF2-40B4-BE49-F238E27FC236}">
                  <a16:creationId xmlns:a16="http://schemas.microsoft.com/office/drawing/2014/main" id="{78B469EF-1A96-42AC-AA4E-647F34FC02C1}"/>
                </a:ext>
              </a:extLst>
            </p:cNvPr>
            <p:cNvSpPr/>
            <p:nvPr/>
          </p:nvSpPr>
          <p:spPr>
            <a:xfrm>
              <a:off x="1935403" y="2623038"/>
              <a:ext cx="832118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两小时学会</a:t>
              </a:r>
              <a:r>
                <a:rPr lang="en-US" altLang="zh-CN" sz="48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Markdown</a:t>
              </a:r>
              <a:r>
                <a:rPr lang="zh-CN" altLang="en-US" sz="48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写笔记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30645C7-01D0-49D0-8249-9DF144FA5BBD}"/>
                </a:ext>
              </a:extLst>
            </p:cNvPr>
            <p:cNvGrpSpPr/>
            <p:nvPr/>
          </p:nvGrpSpPr>
          <p:grpSpPr>
            <a:xfrm>
              <a:off x="7913448" y="2554808"/>
              <a:ext cx="379169" cy="284583"/>
              <a:chOff x="5489948" y="3276600"/>
              <a:chExt cx="1212105" cy="909737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1BE02A44-C1A0-4CB3-AA04-F88DBFCE5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9948" y="3363837"/>
                <a:ext cx="1212105" cy="822500"/>
              </a:xfrm>
              <a:prstGeom prst="rect">
                <a:avLst/>
              </a:prstGeom>
            </p:spPr>
          </p:pic>
          <p:sp>
            <p:nvSpPr>
              <p:cNvPr id="19" name="AutoShape 2">
                <a:extLst>
                  <a:ext uri="{FF2B5EF4-FFF2-40B4-BE49-F238E27FC236}">
                    <a16:creationId xmlns:a16="http://schemas.microsoft.com/office/drawing/2014/main" id="{17E289A9-A707-4575-9415-A5B9D0A584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13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D810BCB6-D027-43E4-9E8A-3344AF86BA25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有序列表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1911A2C-AB6C-4328-93EC-0C1FA0F0B281}"/>
              </a:ext>
            </a:extLst>
          </p:cNvPr>
          <p:cNvGrpSpPr/>
          <p:nvPr/>
        </p:nvGrpSpPr>
        <p:grpSpPr>
          <a:xfrm>
            <a:off x="6386084" y="2516405"/>
            <a:ext cx="3666388" cy="3400162"/>
            <a:chOff x="6386084" y="2445825"/>
            <a:chExt cx="3666388" cy="340016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E46E19-D3CC-4E61-ABCA-08A5FADBCE02}"/>
                </a:ext>
              </a:extLst>
            </p:cNvPr>
            <p:cNvSpPr txBox="1"/>
            <p:nvPr/>
          </p:nvSpPr>
          <p:spPr>
            <a:xfrm>
              <a:off x="6386084" y="2445825"/>
              <a:ext cx="1213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1. </a:t>
              </a:r>
              <a:r>
                <a:rPr lang="zh-CN" altLang="en-US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打开冰箱</a:t>
              </a:r>
              <a:endPara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251664-56C8-4DEE-9AD9-18AE458EB468}"/>
                </a:ext>
              </a:extLst>
            </p:cNvPr>
            <p:cNvSpPr/>
            <p:nvPr/>
          </p:nvSpPr>
          <p:spPr>
            <a:xfrm>
              <a:off x="6386084" y="2797845"/>
              <a:ext cx="3666388" cy="3048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注意：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①编号后，一定要有空格！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②行末回车，序号会自动添加。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  行末↓键，序号不会添加。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③添加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/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删除某一行内容，序号会自动调整。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④降级快捷键：</a:t>
              </a:r>
              <a:r>
                <a:rPr lang="en-US" altLang="zh-CN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Tab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 升级快捷键：</a:t>
              </a:r>
              <a:r>
                <a:rPr lang="en-US" altLang="zh-CN" sz="1400" dirty="0" err="1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Shift+Tab</a:t>
              </a:r>
              <a:endPara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C75008C-973C-448C-BEA1-DDDC6A78B699}"/>
              </a:ext>
            </a:extLst>
          </p:cNvPr>
          <p:cNvSpPr/>
          <p:nvPr/>
        </p:nvSpPr>
        <p:spPr>
          <a:xfrm>
            <a:off x="4786987" y="166791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Shift + [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8C2D951-D2E3-4DE4-A241-FF7FF6C6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367" y="2516405"/>
            <a:ext cx="1733550" cy="2466975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学时，我们是如何学习的？">
            <a:extLst>
              <a:ext uri="{FF2B5EF4-FFF2-40B4-BE49-F238E27FC236}">
                <a16:creationId xmlns:a16="http://schemas.microsoft.com/office/drawing/2014/main" id="{746045CD-25E6-41EA-B9AA-DD24A025CE0B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无序列表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BAC8F2-558E-4BC4-BD36-AC6BCE3A7A60}"/>
              </a:ext>
            </a:extLst>
          </p:cNvPr>
          <p:cNvSpPr/>
          <p:nvPr/>
        </p:nvSpPr>
        <p:spPr>
          <a:xfrm>
            <a:off x="4786987" y="166791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Shift + ]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E4F710-F173-410F-9E26-D9D9F6DD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74" y="2578871"/>
            <a:ext cx="1952625" cy="3267075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CC43112-F059-4F61-8607-E21122FCE82B}"/>
              </a:ext>
            </a:extLst>
          </p:cNvPr>
          <p:cNvGrpSpPr/>
          <p:nvPr/>
        </p:nvGrpSpPr>
        <p:grpSpPr>
          <a:xfrm>
            <a:off x="6428703" y="2680366"/>
            <a:ext cx="3236784" cy="1676613"/>
            <a:chOff x="6428703" y="2680366"/>
            <a:chExt cx="3236784" cy="167661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6DAA41-95C3-48D0-A009-D4B3A8F69456}"/>
                </a:ext>
              </a:extLst>
            </p:cNvPr>
            <p:cNvSpPr txBox="1"/>
            <p:nvPr/>
          </p:nvSpPr>
          <p:spPr>
            <a:xfrm>
              <a:off x="6428703" y="2680366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*</a:t>
              </a:r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zh-CN" altLang="en-US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青菜</a:t>
              </a:r>
              <a:endPara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FB70CD-5098-467D-90A3-EAA2A09911DD}"/>
                </a:ext>
              </a:extLst>
            </p:cNvPr>
            <p:cNvSpPr/>
            <p:nvPr/>
          </p:nvSpPr>
          <p:spPr>
            <a:xfrm>
              <a:off x="6428703" y="3032386"/>
              <a:ext cx="3236784" cy="13245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注意：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①*或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后，一定要有空格！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②有序列表和无序列表可以交错使用。</a:t>
              </a:r>
              <a:endPara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23B60C1-B253-4711-B192-FE716FB250A7}"/>
                </a:ext>
              </a:extLst>
            </p:cNvPr>
            <p:cNvSpPr txBox="1"/>
            <p:nvPr/>
          </p:nvSpPr>
          <p:spPr>
            <a:xfrm>
              <a:off x="7405011" y="2680366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 </a:t>
              </a:r>
              <a:r>
                <a:rPr lang="zh-CN" altLang="en-US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青菜</a:t>
              </a:r>
              <a:endPara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学时，我们是如何学习的？">
            <a:extLst>
              <a:ext uri="{FF2B5EF4-FFF2-40B4-BE49-F238E27FC236}">
                <a16:creationId xmlns:a16="http://schemas.microsoft.com/office/drawing/2014/main" id="{9C1CCA78-0D60-47D4-82E0-AD63B599464F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任务列表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6ACC19-F5D4-41B2-AAC6-92F5D2D5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40" y="2858354"/>
            <a:ext cx="3181350" cy="1809750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3081B35-66A7-4DA2-AED9-3EF8C241F860}"/>
              </a:ext>
            </a:extLst>
          </p:cNvPr>
          <p:cNvGrpSpPr/>
          <p:nvPr/>
        </p:nvGrpSpPr>
        <p:grpSpPr>
          <a:xfrm>
            <a:off x="6336212" y="2963919"/>
            <a:ext cx="2816797" cy="2107501"/>
            <a:chOff x="6280776" y="3072719"/>
            <a:chExt cx="2816797" cy="210750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AA68743-4C77-4A70-A3D8-48F821FDD8A2}"/>
                </a:ext>
              </a:extLst>
            </p:cNvPr>
            <p:cNvSpPr txBox="1"/>
            <p:nvPr/>
          </p:nvSpPr>
          <p:spPr>
            <a:xfrm>
              <a:off x="6280776" y="3072719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 [ ] </a:t>
              </a:r>
              <a:r>
                <a:rPr lang="zh-CN" altLang="en-US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青菜</a:t>
              </a:r>
              <a:endPara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8DDBF5-46A8-4F29-8001-373C0E4D119D}"/>
                </a:ext>
              </a:extLst>
            </p:cNvPr>
            <p:cNvSpPr/>
            <p:nvPr/>
          </p:nvSpPr>
          <p:spPr>
            <a:xfrm>
              <a:off x="6280776" y="3424739"/>
              <a:ext cx="2816797" cy="1755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注意：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①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[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]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后，都一定要有空格！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②无快捷键，通过鼠标操作。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  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选中文字 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—&gt; 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段落 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—&gt; 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18C54F-4ABE-469B-9A23-2AB76398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31" y="2338658"/>
            <a:ext cx="8274336" cy="1630290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3" name="上学时，我们是如何学习的？">
            <a:extLst>
              <a:ext uri="{FF2B5EF4-FFF2-40B4-BE49-F238E27FC236}">
                <a16:creationId xmlns:a16="http://schemas.microsoft.com/office/drawing/2014/main" id="{85EE941B-2487-44AC-9AFA-52D719CB2ACB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表格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A96B0-5864-40E5-892C-15A017293AB0}"/>
              </a:ext>
            </a:extLst>
          </p:cNvPr>
          <p:cNvSpPr/>
          <p:nvPr/>
        </p:nvSpPr>
        <p:spPr>
          <a:xfrm>
            <a:off x="5148465" y="1667914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T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4FE368-062B-4848-AF80-FDC39F536A6E}"/>
              </a:ext>
            </a:extLst>
          </p:cNvPr>
          <p:cNvSpPr/>
          <p:nvPr/>
        </p:nvSpPr>
        <p:spPr>
          <a:xfrm>
            <a:off x="2652428" y="4096902"/>
            <a:ext cx="3347007" cy="893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创建方式：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|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学号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|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姓名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|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性别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| 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回车。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注意：添加一行，只需按下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回车。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ED7D11-E497-482D-A5E6-FD91793E11DF}"/>
              </a:ext>
            </a:extLst>
          </p:cNvPr>
          <p:cNvSpPr/>
          <p:nvPr/>
        </p:nvSpPr>
        <p:spPr>
          <a:xfrm>
            <a:off x="6347629" y="4096902"/>
            <a:ext cx="2050561" cy="2186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其他操作：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①调整表格行列值。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②左中右对齐。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③插入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删除表格行列。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④删除表格。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99DA1018-29B7-4FBB-B51D-28529063CF72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Typora</a:t>
            </a:r>
            <a:r>
              <a:rPr lang="en-US" altLang="zh-CN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en-US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代码类操作</a:t>
            </a:r>
          </a:p>
        </p:txBody>
      </p:sp>
    </p:spTree>
    <p:extLst>
      <p:ext uri="{BB962C8B-B14F-4D97-AF65-F5344CB8AC3E}">
        <p14:creationId xmlns:p14="http://schemas.microsoft.com/office/powerpoint/2010/main" val="25937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18C54F-4ABE-469B-9A23-2AB76398D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8831" y="2796133"/>
            <a:ext cx="8274336" cy="574037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3" name="上学时，我们是如何学习的？">
            <a:extLst>
              <a:ext uri="{FF2B5EF4-FFF2-40B4-BE49-F238E27FC236}">
                <a16:creationId xmlns:a16="http://schemas.microsoft.com/office/drawing/2014/main" id="{85EE941B-2487-44AC-9AFA-52D719CB2ACB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行内代码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A96B0-5864-40E5-892C-15A017293AB0}"/>
              </a:ext>
            </a:extLst>
          </p:cNvPr>
          <p:cNvSpPr/>
          <p:nvPr/>
        </p:nvSpPr>
        <p:spPr>
          <a:xfrm>
            <a:off x="4793399" y="1667914"/>
            <a:ext cx="270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Shift + `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4FE368-062B-4848-AF80-FDC39F536A6E}"/>
              </a:ext>
            </a:extLst>
          </p:cNvPr>
          <p:cNvSpPr/>
          <p:nvPr/>
        </p:nvSpPr>
        <p:spPr>
          <a:xfrm>
            <a:off x="1958831" y="3599786"/>
            <a:ext cx="2015295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创建方式：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行内代码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</a:t>
            </a:r>
          </a:p>
        </p:txBody>
      </p:sp>
      <p:pic>
        <p:nvPicPr>
          <p:cNvPr id="9" name="图片 7" descr="图片包含 键盘, 计算机, 电子产品, 室内&#10;&#10;描述已自动生成">
            <a:extLst>
              <a:ext uri="{FF2B5EF4-FFF2-40B4-BE49-F238E27FC236}">
                <a16:creationId xmlns:a16="http://schemas.microsoft.com/office/drawing/2014/main" id="{CC839DD2-3F47-4B40-A133-1AC885331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" t="13052" r="19263" b="47960"/>
          <a:stretch/>
        </p:blipFill>
        <p:spPr bwMode="auto">
          <a:xfrm>
            <a:off x="1958830" y="4212071"/>
            <a:ext cx="8223667" cy="16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696E269-6C60-4D72-9396-6AFF707761B1}"/>
              </a:ext>
            </a:extLst>
          </p:cNvPr>
          <p:cNvSpPr/>
          <p:nvPr/>
        </p:nvSpPr>
        <p:spPr>
          <a:xfrm>
            <a:off x="2124188" y="4993417"/>
            <a:ext cx="432000" cy="4064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7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学时，我们是如何学习的？">
            <a:extLst>
              <a:ext uri="{FF2B5EF4-FFF2-40B4-BE49-F238E27FC236}">
                <a16:creationId xmlns:a16="http://schemas.microsoft.com/office/drawing/2014/main" id="{85EE941B-2487-44AC-9AFA-52D719CB2ACB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代码块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A96B0-5864-40E5-892C-15A017293AB0}"/>
              </a:ext>
            </a:extLst>
          </p:cNvPr>
          <p:cNvSpPr/>
          <p:nvPr/>
        </p:nvSpPr>
        <p:spPr>
          <a:xfrm>
            <a:off x="4754928" y="1667914"/>
            <a:ext cx="271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Shift + K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8BBC4-26B8-4FEE-84B3-18021279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58" y="2456094"/>
            <a:ext cx="6845683" cy="1592019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ACD311-84F2-4843-9EF7-4A92214B5510}"/>
              </a:ext>
            </a:extLst>
          </p:cNvPr>
          <p:cNvSpPr/>
          <p:nvPr/>
        </p:nvSpPr>
        <p:spPr>
          <a:xfrm>
            <a:off x="2673158" y="4178906"/>
            <a:ext cx="2632516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创建方式：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```java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~~~java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6CF4C5-B3C4-443F-9695-932C1873FAE4}"/>
              </a:ext>
            </a:extLst>
          </p:cNvPr>
          <p:cNvSpPr/>
          <p:nvPr/>
        </p:nvSpPr>
        <p:spPr>
          <a:xfrm>
            <a:off x="2673158" y="4561575"/>
            <a:ext cx="9133078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相关设置：文件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偏好设置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Markdown 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勾选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显示行号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勾选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代码块自动换行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重启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Typora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F02D6C-ED90-4173-A4D6-10A44168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58" y="5075037"/>
            <a:ext cx="4164738" cy="835665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562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99DA1018-29B7-4FBB-B51D-28529063CF72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Typora</a:t>
            </a:r>
            <a:r>
              <a:rPr lang="en-US" altLang="zh-CN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en-US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元素类操作</a:t>
            </a:r>
          </a:p>
        </p:txBody>
      </p:sp>
    </p:spTree>
    <p:extLst>
      <p:ext uri="{BB962C8B-B14F-4D97-AF65-F5344CB8AC3E}">
        <p14:creationId xmlns:p14="http://schemas.microsoft.com/office/powerpoint/2010/main" val="37186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学时，我们是如何学习的？">
            <a:extLst>
              <a:ext uri="{FF2B5EF4-FFF2-40B4-BE49-F238E27FC236}">
                <a16:creationId xmlns:a16="http://schemas.microsoft.com/office/drawing/2014/main" id="{85EE941B-2487-44AC-9AFA-52D719CB2ACB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A96B0-5864-40E5-892C-15A017293AB0}"/>
              </a:ext>
            </a:extLst>
          </p:cNvPr>
          <p:cNvSpPr/>
          <p:nvPr/>
        </p:nvSpPr>
        <p:spPr>
          <a:xfrm>
            <a:off x="4754928" y="1667914"/>
            <a:ext cx="263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Shift + I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8BBC4-26B8-4FEE-84B3-18021279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718" y="2351566"/>
            <a:ext cx="3924561" cy="1309672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ACD311-84F2-4843-9EF7-4A92214B5510}"/>
              </a:ext>
            </a:extLst>
          </p:cNvPr>
          <p:cNvSpPr/>
          <p:nvPr/>
        </p:nvSpPr>
        <p:spPr>
          <a:xfrm>
            <a:off x="2755776" y="3822126"/>
            <a:ext cx="2480166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创建方式：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![]() 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选择图片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6CF4C5-B3C4-443F-9695-932C1873FAE4}"/>
              </a:ext>
            </a:extLst>
          </p:cNvPr>
          <p:cNvSpPr/>
          <p:nvPr/>
        </p:nvSpPr>
        <p:spPr>
          <a:xfrm>
            <a:off x="2755776" y="4204795"/>
            <a:ext cx="6979796" cy="705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相关设置：文件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偏好设置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复制图片到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./$(filename).assets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勾选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优先使用相对路径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重启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Typora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10A4D-28ED-4B84-B08C-0392EA73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718" y="5071517"/>
            <a:ext cx="3924938" cy="1002473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0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学时，我们是如何学习的？">
            <a:extLst>
              <a:ext uri="{FF2B5EF4-FFF2-40B4-BE49-F238E27FC236}">
                <a16:creationId xmlns:a16="http://schemas.microsoft.com/office/drawing/2014/main" id="{85EE941B-2487-44AC-9AFA-52D719CB2ACB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超链接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A96B0-5864-40E5-892C-15A017293AB0}"/>
              </a:ext>
            </a:extLst>
          </p:cNvPr>
          <p:cNvSpPr/>
          <p:nvPr/>
        </p:nvSpPr>
        <p:spPr>
          <a:xfrm>
            <a:off x="5127754" y="1667914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K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8BBC4-26B8-4FEE-84B3-18021279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877" y="2397310"/>
            <a:ext cx="2608243" cy="1309672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ACD311-84F2-4843-9EF7-4A92214B5510}"/>
              </a:ext>
            </a:extLst>
          </p:cNvPr>
          <p:cNvSpPr/>
          <p:nvPr/>
        </p:nvSpPr>
        <p:spPr>
          <a:xfrm>
            <a:off x="4791877" y="4067047"/>
            <a:ext cx="1678665" cy="1997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创建方式：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①直接粘贴链接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显示内容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](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网址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访问方式：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左键单击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11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3CD7FC-1CB5-4B25-A4FE-BD06435FCB2B}"/>
              </a:ext>
            </a:extLst>
          </p:cNvPr>
          <p:cNvGrpSpPr/>
          <p:nvPr/>
        </p:nvGrpSpPr>
        <p:grpSpPr>
          <a:xfrm>
            <a:off x="1825844" y="2255032"/>
            <a:ext cx="1800000" cy="2347937"/>
            <a:chOff x="1825844" y="1895128"/>
            <a:chExt cx="1800000" cy="23479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92CE063-317A-4E15-B579-D41287A14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" r="32150"/>
            <a:stretch/>
          </p:blipFill>
          <p:spPr bwMode="auto">
            <a:xfrm>
              <a:off x="1825844" y="1895128"/>
              <a:ext cx="1800000" cy="1800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íṡlîdè">
              <a:extLst>
                <a:ext uri="{FF2B5EF4-FFF2-40B4-BE49-F238E27FC236}">
                  <a16:creationId xmlns:a16="http://schemas.microsoft.com/office/drawing/2014/main" id="{7F06EAF5-3B85-4820-83DD-98EDB10A8962}"/>
                </a:ext>
              </a:extLst>
            </p:cNvPr>
            <p:cNvSpPr txBox="1"/>
            <p:nvPr/>
          </p:nvSpPr>
          <p:spPr>
            <a:xfrm>
              <a:off x="2299398" y="3810544"/>
              <a:ext cx="852892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Heavy" panose="020B0A00000000000000" charset="-122"/>
                </a:rPr>
                <a:t>课本</a:t>
              </a:r>
              <a:endPara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Heavy" panose="020B0A00000000000000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F8FF73B-1834-4DB2-B72A-7D04EE2995D9}"/>
              </a:ext>
            </a:extLst>
          </p:cNvPr>
          <p:cNvGrpSpPr/>
          <p:nvPr/>
        </p:nvGrpSpPr>
        <p:grpSpPr>
          <a:xfrm>
            <a:off x="5197381" y="2255032"/>
            <a:ext cx="1797235" cy="2347937"/>
            <a:chOff x="5197383" y="1895128"/>
            <a:chExt cx="1797235" cy="234793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8C2D00-35E0-4C91-8A23-5133388A0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97383" y="1895128"/>
              <a:ext cx="1797235" cy="1797235"/>
            </a:xfrm>
            <a:prstGeom prst="ellipse">
              <a:avLst/>
            </a:prstGeom>
          </p:spPr>
        </p:pic>
        <p:sp>
          <p:nvSpPr>
            <p:cNvPr id="20" name="íṡlîdè">
              <a:extLst>
                <a:ext uri="{FF2B5EF4-FFF2-40B4-BE49-F238E27FC236}">
                  <a16:creationId xmlns:a16="http://schemas.microsoft.com/office/drawing/2014/main" id="{A32D3FF4-5797-4833-A812-B720538A8CCA}"/>
                </a:ext>
              </a:extLst>
            </p:cNvPr>
            <p:cNvSpPr txBox="1"/>
            <p:nvPr/>
          </p:nvSpPr>
          <p:spPr>
            <a:xfrm>
              <a:off x="5669553" y="3810544"/>
              <a:ext cx="852892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prstClr val="black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Heavy" panose="020B0A00000000000000" charset="-122"/>
                </a:rPr>
                <a:t>板书</a:t>
              </a:r>
              <a:endPara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Heavy" panose="020B0A00000000000000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615DEB-39A1-4773-9C68-C03D05DE2CE5}"/>
              </a:ext>
            </a:extLst>
          </p:cNvPr>
          <p:cNvGrpSpPr/>
          <p:nvPr/>
        </p:nvGrpSpPr>
        <p:grpSpPr>
          <a:xfrm>
            <a:off x="8568288" y="2255032"/>
            <a:ext cx="1800000" cy="2347937"/>
            <a:chOff x="8566157" y="1895128"/>
            <a:chExt cx="1800000" cy="2347937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6C61A0DD-CDDB-483F-BEAF-43DA2833F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566157" y="1895128"/>
              <a:ext cx="1800000" cy="1800000"/>
            </a:xfrm>
            <a:prstGeom prst="ellipse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íṡlîdè">
              <a:extLst>
                <a:ext uri="{FF2B5EF4-FFF2-40B4-BE49-F238E27FC236}">
                  <a16:creationId xmlns:a16="http://schemas.microsoft.com/office/drawing/2014/main" id="{FA0C2D4E-6DFD-4A2F-A4C9-1D9B64C99B04}"/>
                </a:ext>
              </a:extLst>
            </p:cNvPr>
            <p:cNvSpPr txBox="1"/>
            <p:nvPr/>
          </p:nvSpPr>
          <p:spPr>
            <a:xfrm>
              <a:off x="9039711" y="3810544"/>
              <a:ext cx="852892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Heavy" panose="020B0A00000000000000" charset="-122"/>
                </a:rPr>
                <a:t>笔记</a:t>
              </a:r>
              <a:endPara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Heavy" panose="020B0A00000000000000" charset="-122"/>
              </a:endParaRPr>
            </a:p>
          </p:txBody>
        </p:sp>
      </p:grpSp>
      <p:sp>
        <p:nvSpPr>
          <p:cNvPr id="18" name="上学时，我们是如何学习的？">
            <a:extLst>
              <a:ext uri="{FF2B5EF4-FFF2-40B4-BE49-F238E27FC236}">
                <a16:creationId xmlns:a16="http://schemas.microsoft.com/office/drawing/2014/main" id="{7A078893-44E1-40CF-9CE5-593BAE7EE8C4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学生时代，我们是如何学习的？</a:t>
            </a:r>
          </a:p>
        </p:txBody>
      </p:sp>
      <p:sp>
        <p:nvSpPr>
          <p:cNvPr id="27" name="关于笔记，我们需要思考的问题！">
            <a:extLst>
              <a:ext uri="{FF2B5EF4-FFF2-40B4-BE49-F238E27FC236}">
                <a16:creationId xmlns:a16="http://schemas.microsoft.com/office/drawing/2014/main" id="{C0AF80E7-A6AF-4AE0-90FE-EB1E76CF460C}"/>
              </a:ext>
            </a:extLst>
          </p:cNvPr>
          <p:cNvSpPr/>
          <p:nvPr/>
        </p:nvSpPr>
        <p:spPr>
          <a:xfrm>
            <a:off x="2925906" y="757848"/>
            <a:ext cx="6340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关于笔记，我们需要思考的问题！</a:t>
            </a:r>
          </a:p>
        </p:txBody>
      </p:sp>
      <p:sp>
        <p:nvSpPr>
          <p:cNvPr id="28" name="1. 书本上什么都有，为什么还需要笔记？">
            <a:extLst>
              <a:ext uri="{FF2B5EF4-FFF2-40B4-BE49-F238E27FC236}">
                <a16:creationId xmlns:a16="http://schemas.microsoft.com/office/drawing/2014/main" id="{0287597C-1A46-43D7-901A-13FC64634BD9}"/>
              </a:ext>
            </a:extLst>
          </p:cNvPr>
          <p:cNvSpPr/>
          <p:nvPr/>
        </p:nvSpPr>
        <p:spPr>
          <a:xfrm>
            <a:off x="3689731" y="4749182"/>
            <a:ext cx="5081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书本上什么都有，为什么还需要记笔记？</a:t>
            </a:r>
          </a:p>
        </p:txBody>
      </p:sp>
      <p:sp>
        <p:nvSpPr>
          <p:cNvPr id="29" name="2. 优秀笔记的标准到底是什么？">
            <a:extLst>
              <a:ext uri="{FF2B5EF4-FFF2-40B4-BE49-F238E27FC236}">
                <a16:creationId xmlns:a16="http://schemas.microsoft.com/office/drawing/2014/main" id="{F36F835F-8486-4E9C-9F51-E5ADB9B1750D}"/>
              </a:ext>
            </a:extLst>
          </p:cNvPr>
          <p:cNvSpPr/>
          <p:nvPr/>
        </p:nvSpPr>
        <p:spPr>
          <a:xfrm>
            <a:off x="3689731" y="5247162"/>
            <a:ext cx="3786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优秀笔记的标准到底是什么？</a:t>
            </a:r>
          </a:p>
        </p:txBody>
      </p:sp>
      <p:sp>
        <p:nvSpPr>
          <p:cNvPr id="30" name="3. 如何做出属于自己的优秀笔记？">
            <a:extLst>
              <a:ext uri="{FF2B5EF4-FFF2-40B4-BE49-F238E27FC236}">
                <a16:creationId xmlns:a16="http://schemas.microsoft.com/office/drawing/2014/main" id="{7FD82646-0FC1-4FD6-97B2-432072062381}"/>
              </a:ext>
            </a:extLst>
          </p:cNvPr>
          <p:cNvSpPr/>
          <p:nvPr/>
        </p:nvSpPr>
        <p:spPr>
          <a:xfrm>
            <a:off x="3689731" y="5745142"/>
            <a:ext cx="4043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如何做出属于自己的优秀笔记？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1A8A63A-2E7D-4CE8-B4EB-C564CF423ADA}"/>
              </a:ext>
            </a:extLst>
          </p:cNvPr>
          <p:cNvGrpSpPr/>
          <p:nvPr/>
        </p:nvGrpSpPr>
        <p:grpSpPr>
          <a:xfrm>
            <a:off x="5029867" y="738343"/>
            <a:ext cx="2132266" cy="584775"/>
            <a:chOff x="5029867" y="738343"/>
            <a:chExt cx="2132266" cy="58477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8A7DE5E-4871-43FA-966E-819BCD7B1115}"/>
                </a:ext>
              </a:extLst>
            </p:cNvPr>
            <p:cNvSpPr/>
            <p:nvPr/>
          </p:nvSpPr>
          <p:spPr>
            <a:xfrm>
              <a:off x="5254580" y="751221"/>
              <a:ext cx="895082" cy="5237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课程目录">
              <a:extLst>
                <a:ext uri="{FF2B5EF4-FFF2-40B4-BE49-F238E27FC236}">
                  <a16:creationId xmlns:a16="http://schemas.microsoft.com/office/drawing/2014/main" id="{1232CEF7-81F8-4D6C-BDE5-D36050CE4269}"/>
                </a:ext>
              </a:extLst>
            </p:cNvPr>
            <p:cNvSpPr/>
            <p:nvPr/>
          </p:nvSpPr>
          <p:spPr>
            <a:xfrm>
              <a:off x="5029867" y="738343"/>
              <a:ext cx="21322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课程 </a:t>
              </a:r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目录</a:t>
              </a:r>
            </a:p>
          </p:txBody>
        </p:sp>
      </p:grpSp>
      <p:sp>
        <p:nvSpPr>
          <p:cNvPr id="32" name="1. 书本上什么都有，为什么还需要笔记？">
            <a:extLst>
              <a:ext uri="{FF2B5EF4-FFF2-40B4-BE49-F238E27FC236}">
                <a16:creationId xmlns:a16="http://schemas.microsoft.com/office/drawing/2014/main" id="{CA18B52F-3C1D-424A-8A43-5F9A761AC4F3}"/>
              </a:ext>
            </a:extLst>
          </p:cNvPr>
          <p:cNvSpPr/>
          <p:nvPr/>
        </p:nvSpPr>
        <p:spPr>
          <a:xfrm>
            <a:off x="4972134" y="4751465"/>
            <a:ext cx="2247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笔记的正确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定位</a:t>
            </a:r>
          </a:p>
        </p:txBody>
      </p:sp>
      <p:sp>
        <p:nvSpPr>
          <p:cNvPr id="33" name="2. 优秀笔记的标准到底是什么？">
            <a:extLst>
              <a:ext uri="{FF2B5EF4-FFF2-40B4-BE49-F238E27FC236}">
                <a16:creationId xmlns:a16="http://schemas.microsoft.com/office/drawing/2014/main" id="{F11563AE-B86C-4748-B2AE-E20F79A0B50C}"/>
              </a:ext>
            </a:extLst>
          </p:cNvPr>
          <p:cNvSpPr/>
          <p:nvPr/>
        </p:nvSpPr>
        <p:spPr>
          <a:xfrm>
            <a:off x="4972134" y="5249445"/>
            <a:ext cx="2247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笔记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工具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的选择</a:t>
            </a:r>
          </a:p>
        </p:txBody>
      </p:sp>
      <p:sp>
        <p:nvSpPr>
          <p:cNvPr id="34" name="3. 如何做出属于自己的优秀笔记？">
            <a:extLst>
              <a:ext uri="{FF2B5EF4-FFF2-40B4-BE49-F238E27FC236}">
                <a16:creationId xmlns:a16="http://schemas.microsoft.com/office/drawing/2014/main" id="{7B21298B-370D-45FB-8B94-172F1C1E2F3C}"/>
              </a:ext>
            </a:extLst>
          </p:cNvPr>
          <p:cNvSpPr/>
          <p:nvPr/>
        </p:nvSpPr>
        <p:spPr>
          <a:xfrm>
            <a:off x="4965724" y="5747425"/>
            <a:ext cx="2260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笔记的落地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</a:t>
            </a:r>
          </a:p>
        </p:txBody>
      </p:sp>
      <p:sp>
        <p:nvSpPr>
          <p:cNvPr id="25" name="1. 书本上什么都有，为什么还需要笔记？">
            <a:extLst>
              <a:ext uri="{FF2B5EF4-FFF2-40B4-BE49-F238E27FC236}">
                <a16:creationId xmlns:a16="http://schemas.microsoft.com/office/drawing/2014/main" id="{C5304608-99A2-47E0-B6F5-FDA8E34FD6A3}"/>
              </a:ext>
            </a:extLst>
          </p:cNvPr>
          <p:cNvSpPr/>
          <p:nvPr/>
        </p:nvSpPr>
        <p:spPr>
          <a:xfrm>
            <a:off x="2017957" y="474918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知识全面详细</a:t>
            </a:r>
          </a:p>
        </p:txBody>
      </p:sp>
      <p:sp>
        <p:nvSpPr>
          <p:cNvPr id="35" name="1. 书本上什么都有，为什么还需要笔记？">
            <a:extLst>
              <a:ext uri="{FF2B5EF4-FFF2-40B4-BE49-F238E27FC236}">
                <a16:creationId xmlns:a16="http://schemas.microsoft.com/office/drawing/2014/main" id="{E3B42A29-B4CA-40AC-A8D8-B7AE6E65AF6C}"/>
              </a:ext>
            </a:extLst>
          </p:cNvPr>
          <p:cNvSpPr/>
          <p:nvPr/>
        </p:nvSpPr>
        <p:spPr>
          <a:xfrm>
            <a:off x="1915367" y="524716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知识条理不清晰</a:t>
            </a:r>
          </a:p>
        </p:txBody>
      </p:sp>
      <p:sp>
        <p:nvSpPr>
          <p:cNvPr id="37" name="1. 书本上什么都有，为什么还需要笔记？">
            <a:extLst>
              <a:ext uri="{FF2B5EF4-FFF2-40B4-BE49-F238E27FC236}">
                <a16:creationId xmlns:a16="http://schemas.microsoft.com/office/drawing/2014/main" id="{FC9B4815-24CD-4FF1-9449-AB0888F9FFF7}"/>
              </a:ext>
            </a:extLst>
          </p:cNvPr>
          <p:cNvSpPr/>
          <p:nvPr/>
        </p:nvSpPr>
        <p:spPr>
          <a:xfrm>
            <a:off x="2017960" y="574514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重难点不突出</a:t>
            </a:r>
          </a:p>
        </p:txBody>
      </p:sp>
      <p:sp>
        <p:nvSpPr>
          <p:cNvPr id="38" name="1. 书本上什么都有，为什么还需要笔记？">
            <a:extLst>
              <a:ext uri="{FF2B5EF4-FFF2-40B4-BE49-F238E27FC236}">
                <a16:creationId xmlns:a16="http://schemas.microsoft.com/office/drawing/2014/main" id="{3625A30B-8969-4A68-B666-3F2F0305895D}"/>
              </a:ext>
            </a:extLst>
          </p:cNvPr>
          <p:cNvSpPr/>
          <p:nvPr/>
        </p:nvSpPr>
        <p:spPr>
          <a:xfrm>
            <a:off x="5388112" y="474918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知识条理清晰</a:t>
            </a:r>
          </a:p>
        </p:txBody>
      </p:sp>
      <p:sp>
        <p:nvSpPr>
          <p:cNvPr id="39" name="1. 书本上什么都有，为什么还需要笔记？">
            <a:extLst>
              <a:ext uri="{FF2B5EF4-FFF2-40B4-BE49-F238E27FC236}">
                <a16:creationId xmlns:a16="http://schemas.microsoft.com/office/drawing/2014/main" id="{429164F0-DC02-4624-AC52-3E90BE24110F}"/>
              </a:ext>
            </a:extLst>
          </p:cNvPr>
          <p:cNvSpPr/>
          <p:nvPr/>
        </p:nvSpPr>
        <p:spPr>
          <a:xfrm>
            <a:off x="5182927" y="524716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重难点突出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</a:t>
            </a:r>
          </a:p>
        </p:txBody>
      </p:sp>
      <p:sp>
        <p:nvSpPr>
          <p:cNvPr id="40" name="1. 书本上什么都有，为什么还需要笔记？">
            <a:extLst>
              <a:ext uri="{FF2B5EF4-FFF2-40B4-BE49-F238E27FC236}">
                <a16:creationId xmlns:a16="http://schemas.microsoft.com/office/drawing/2014/main" id="{300D83A8-50BD-40BC-B3ED-001F454AE0BE}"/>
              </a:ext>
            </a:extLst>
          </p:cNvPr>
          <p:cNvSpPr/>
          <p:nvPr/>
        </p:nvSpPr>
        <p:spPr>
          <a:xfrm>
            <a:off x="5388112" y="574514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面向全体学生</a:t>
            </a:r>
          </a:p>
        </p:txBody>
      </p:sp>
      <p:sp>
        <p:nvSpPr>
          <p:cNvPr id="41" name="1. 书本上什么都有，为什么还需要笔记？">
            <a:extLst>
              <a:ext uri="{FF2B5EF4-FFF2-40B4-BE49-F238E27FC236}">
                <a16:creationId xmlns:a16="http://schemas.microsoft.com/office/drawing/2014/main" id="{4E09D573-5CC4-48C7-8993-973AC4BBEBDE}"/>
              </a:ext>
            </a:extLst>
          </p:cNvPr>
          <p:cNvSpPr/>
          <p:nvPr/>
        </p:nvSpPr>
        <p:spPr>
          <a:xfrm>
            <a:off x="8760402" y="476738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知识条理清晰</a:t>
            </a:r>
          </a:p>
        </p:txBody>
      </p:sp>
      <p:sp>
        <p:nvSpPr>
          <p:cNvPr id="42" name="1. 书本上什么都有，为什么还需要笔记？">
            <a:extLst>
              <a:ext uri="{FF2B5EF4-FFF2-40B4-BE49-F238E27FC236}">
                <a16:creationId xmlns:a16="http://schemas.microsoft.com/office/drawing/2014/main" id="{9FCAB1C6-E0F4-4498-B3E1-1C7619DDA81F}"/>
              </a:ext>
            </a:extLst>
          </p:cNvPr>
          <p:cNvSpPr/>
          <p:nvPr/>
        </p:nvSpPr>
        <p:spPr>
          <a:xfrm>
            <a:off x="8350033" y="5265366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重难点突出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深度扩展</a:t>
            </a:r>
          </a:p>
        </p:txBody>
      </p:sp>
      <p:sp>
        <p:nvSpPr>
          <p:cNvPr id="43" name="1. 书本上什么都有，为什么还需要笔记？">
            <a:extLst>
              <a:ext uri="{FF2B5EF4-FFF2-40B4-BE49-F238E27FC236}">
                <a16:creationId xmlns:a16="http://schemas.microsoft.com/office/drawing/2014/main" id="{FA821950-2D6B-4836-B97F-6065871025C2}"/>
              </a:ext>
            </a:extLst>
          </p:cNvPr>
          <p:cNvSpPr/>
          <p:nvPr/>
        </p:nvSpPr>
        <p:spPr>
          <a:xfrm>
            <a:off x="8452625" y="576334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符合个人定制化需求</a:t>
            </a:r>
          </a:p>
        </p:txBody>
      </p:sp>
    </p:spTree>
    <p:extLst>
      <p:ext uri="{BB962C8B-B14F-4D97-AF65-F5344CB8AC3E}">
        <p14:creationId xmlns:p14="http://schemas.microsoft.com/office/powerpoint/2010/main" val="247842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74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7643 0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43 0 L -0.27643 -0.04259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2" grpId="0"/>
      <p:bldP spid="33" grpId="0"/>
      <p:bldP spid="34" grpId="0"/>
      <p:bldP spid="25" grpId="0"/>
      <p:bldP spid="25" grpId="1"/>
      <p:bldP spid="35" grpId="0"/>
      <p:bldP spid="35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学时，我们是如何学习的？">
            <a:extLst>
              <a:ext uri="{FF2B5EF4-FFF2-40B4-BE49-F238E27FC236}">
                <a16:creationId xmlns:a16="http://schemas.microsoft.com/office/drawing/2014/main" id="{85EE941B-2487-44AC-9AFA-52D719CB2ACB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水平分割线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8BBC4-26B8-4FEE-84B3-18021279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3562" y="2273580"/>
            <a:ext cx="4524875" cy="1116716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ACD311-84F2-4843-9EF7-4A92214B5510}"/>
              </a:ext>
            </a:extLst>
          </p:cNvPr>
          <p:cNvSpPr/>
          <p:nvPr/>
        </p:nvSpPr>
        <p:spPr>
          <a:xfrm>
            <a:off x="3833562" y="3714450"/>
            <a:ext cx="1146981" cy="705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创建方式：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--- —&gt; Enter</a:t>
            </a:r>
          </a:p>
        </p:txBody>
      </p:sp>
    </p:spTree>
    <p:extLst>
      <p:ext uri="{BB962C8B-B14F-4D97-AF65-F5344CB8AC3E}">
        <p14:creationId xmlns:p14="http://schemas.microsoft.com/office/powerpoint/2010/main" val="3359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学时，我们是如何学习的？">
            <a:extLst>
              <a:ext uri="{FF2B5EF4-FFF2-40B4-BE49-F238E27FC236}">
                <a16:creationId xmlns:a16="http://schemas.microsoft.com/office/drawing/2014/main" id="{85EE941B-2487-44AC-9AFA-52D719CB2ACB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引用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A96B0-5864-40E5-892C-15A017293AB0}"/>
              </a:ext>
            </a:extLst>
          </p:cNvPr>
          <p:cNvSpPr/>
          <p:nvPr/>
        </p:nvSpPr>
        <p:spPr>
          <a:xfrm>
            <a:off x="4727805" y="1667914"/>
            <a:ext cx="27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Shift + Q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8BBC4-26B8-4FEE-84B3-18021279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4022" y="2669149"/>
            <a:ext cx="4363955" cy="984601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ACD311-84F2-4843-9EF7-4A92214B5510}"/>
              </a:ext>
            </a:extLst>
          </p:cNvPr>
          <p:cNvSpPr/>
          <p:nvPr/>
        </p:nvSpPr>
        <p:spPr>
          <a:xfrm>
            <a:off x="3914022" y="4037459"/>
            <a:ext cx="2518638" cy="705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创建方式：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引用的内容。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注意：大于号后需要有空格。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02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99DA1018-29B7-4FBB-B51D-28529063CF72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Typora</a:t>
            </a:r>
            <a:r>
              <a:rPr lang="en-US" altLang="zh-CN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en-US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样式类操作</a:t>
            </a:r>
          </a:p>
        </p:txBody>
      </p:sp>
    </p:spTree>
    <p:extLst>
      <p:ext uri="{BB962C8B-B14F-4D97-AF65-F5344CB8AC3E}">
        <p14:creationId xmlns:p14="http://schemas.microsoft.com/office/powerpoint/2010/main" val="25553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18BBC4-26B8-4FEE-84B3-18021279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4023" y="3227125"/>
            <a:ext cx="4363955" cy="403751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7A21F4A-49D5-4069-A081-4BAB26C3FA0C}"/>
              </a:ext>
            </a:extLst>
          </p:cNvPr>
          <p:cNvGrpSpPr/>
          <p:nvPr/>
        </p:nvGrpSpPr>
        <p:grpSpPr>
          <a:xfrm>
            <a:off x="2120329" y="2666102"/>
            <a:ext cx="1939698" cy="2256023"/>
            <a:chOff x="2120329" y="2666102"/>
            <a:chExt cx="1939698" cy="2256023"/>
          </a:xfrm>
        </p:grpSpPr>
        <p:sp>
          <p:nvSpPr>
            <p:cNvPr id="3" name="上学时，我们是如何学习的？">
              <a:extLst>
                <a:ext uri="{FF2B5EF4-FFF2-40B4-BE49-F238E27FC236}">
                  <a16:creationId xmlns:a16="http://schemas.microsoft.com/office/drawing/2014/main" id="{85EE941B-2487-44AC-9AFA-52D719CB2ACB}"/>
                </a:ext>
              </a:extLst>
            </p:cNvPr>
            <p:cNvSpPr/>
            <p:nvPr/>
          </p:nvSpPr>
          <p:spPr>
            <a:xfrm>
              <a:off x="2439656" y="2666102"/>
              <a:ext cx="13010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加粗</a:t>
              </a:r>
              <a:endParaRPr lang="zh-CN" altLang="en-US" sz="3200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56A96B0-5864-40E5-892C-15A017293AB0}"/>
                </a:ext>
              </a:extLst>
            </p:cNvPr>
            <p:cNvSpPr/>
            <p:nvPr/>
          </p:nvSpPr>
          <p:spPr>
            <a:xfrm>
              <a:off x="2120329" y="3321962"/>
              <a:ext cx="19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Ctrl + B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ACD311-84F2-4843-9EF7-4A92214B5510}"/>
                </a:ext>
              </a:extLst>
            </p:cNvPr>
            <p:cNvSpPr/>
            <p:nvPr/>
          </p:nvSpPr>
          <p:spPr>
            <a:xfrm>
              <a:off x="2120329" y="3893767"/>
              <a:ext cx="1300356" cy="1028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创建方式：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**加粗内容**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__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加粗内容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__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68D988A-2303-47C3-AE35-B7691F56EE56}"/>
              </a:ext>
            </a:extLst>
          </p:cNvPr>
          <p:cNvGrpSpPr/>
          <p:nvPr/>
        </p:nvGrpSpPr>
        <p:grpSpPr>
          <a:xfrm>
            <a:off x="5168630" y="2666102"/>
            <a:ext cx="1854740" cy="2256023"/>
            <a:chOff x="5168630" y="2666102"/>
            <a:chExt cx="1854740" cy="2256023"/>
          </a:xfrm>
        </p:grpSpPr>
        <p:sp>
          <p:nvSpPr>
            <p:cNvPr id="6" name="上学时，我们是如何学习的？">
              <a:extLst>
                <a:ext uri="{FF2B5EF4-FFF2-40B4-BE49-F238E27FC236}">
                  <a16:creationId xmlns:a16="http://schemas.microsoft.com/office/drawing/2014/main" id="{3EAFC559-65D4-486C-895C-0DA0F2D7B1D6}"/>
                </a:ext>
              </a:extLst>
            </p:cNvPr>
            <p:cNvSpPr/>
            <p:nvPr/>
          </p:nvSpPr>
          <p:spPr>
            <a:xfrm>
              <a:off x="5445478" y="2666102"/>
              <a:ext cx="13010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斜体</a:t>
              </a:r>
              <a:endParaRPr lang="zh-CN" altLang="en-US" sz="3200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6A5D27-B75E-4965-A72D-E43CC37F8F45}"/>
                </a:ext>
              </a:extLst>
            </p:cNvPr>
            <p:cNvSpPr/>
            <p:nvPr/>
          </p:nvSpPr>
          <p:spPr>
            <a:xfrm>
              <a:off x="5168630" y="3321962"/>
              <a:ext cx="185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Ctrl + I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101F557-E4D1-47AB-8FCB-5303E9CAEA30}"/>
                </a:ext>
              </a:extLst>
            </p:cNvPr>
            <p:cNvSpPr/>
            <p:nvPr/>
          </p:nvSpPr>
          <p:spPr>
            <a:xfrm>
              <a:off x="5168630" y="3893767"/>
              <a:ext cx="1101584" cy="1028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创建方式：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*斜体内容*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_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斜体内容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_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3414312-6349-46BC-A344-EAE9BD8FCE68}"/>
              </a:ext>
            </a:extLst>
          </p:cNvPr>
          <p:cNvGrpSpPr/>
          <p:nvPr/>
        </p:nvGrpSpPr>
        <p:grpSpPr>
          <a:xfrm>
            <a:off x="8421361" y="2666102"/>
            <a:ext cx="2836033" cy="2928344"/>
            <a:chOff x="8421361" y="2666102"/>
            <a:chExt cx="2836033" cy="2928344"/>
          </a:xfrm>
        </p:grpSpPr>
        <p:sp>
          <p:nvSpPr>
            <p:cNvPr id="8" name="上学时，我们是如何学习的？">
              <a:extLst>
                <a:ext uri="{FF2B5EF4-FFF2-40B4-BE49-F238E27FC236}">
                  <a16:creationId xmlns:a16="http://schemas.microsoft.com/office/drawing/2014/main" id="{2268FE79-152F-49B0-B6B7-10E511451B9F}"/>
                </a:ext>
              </a:extLst>
            </p:cNvPr>
            <p:cNvSpPr/>
            <p:nvPr/>
          </p:nvSpPr>
          <p:spPr>
            <a:xfrm>
              <a:off x="8421361" y="2666102"/>
              <a:ext cx="13010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高亮</a:t>
              </a:r>
              <a:endParaRPr lang="zh-CN" altLang="en-US" sz="3200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351A61-E0C7-44C1-B200-1CD19AE490CD}"/>
                </a:ext>
              </a:extLst>
            </p:cNvPr>
            <p:cNvSpPr/>
            <p:nvPr/>
          </p:nvSpPr>
          <p:spPr>
            <a:xfrm>
              <a:off x="8421361" y="3893767"/>
              <a:ext cx="1293944" cy="7051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创建方式：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==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高亮内容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==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9E4D0E-0729-4216-817F-5643FA40D008}"/>
                </a:ext>
              </a:extLst>
            </p:cNvPr>
            <p:cNvSpPr/>
            <p:nvPr/>
          </p:nvSpPr>
          <p:spPr>
            <a:xfrm>
              <a:off x="8421361" y="4889253"/>
              <a:ext cx="2836033" cy="7051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相关设置：文件 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—&gt; 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偏好设置 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—&gt;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勾选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【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高亮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】—&gt; 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重启</a:t>
              </a:r>
              <a:r>
                <a:rPr lang="en-US" altLang="zh-CN" sz="1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Typora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3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74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18BBC4-26B8-4FEE-84B3-18021279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4023" y="3239978"/>
            <a:ext cx="4363955" cy="378044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7A21F4A-49D5-4069-A081-4BAB26C3FA0C}"/>
              </a:ext>
            </a:extLst>
          </p:cNvPr>
          <p:cNvGrpSpPr/>
          <p:nvPr/>
        </p:nvGrpSpPr>
        <p:grpSpPr>
          <a:xfrm>
            <a:off x="2113116" y="2666102"/>
            <a:ext cx="1954125" cy="1932858"/>
            <a:chOff x="2113116" y="2666102"/>
            <a:chExt cx="1954125" cy="1932858"/>
          </a:xfrm>
        </p:grpSpPr>
        <p:sp>
          <p:nvSpPr>
            <p:cNvPr id="3" name="上学时，我们是如何学习的？">
              <a:extLst>
                <a:ext uri="{FF2B5EF4-FFF2-40B4-BE49-F238E27FC236}">
                  <a16:creationId xmlns:a16="http://schemas.microsoft.com/office/drawing/2014/main" id="{85EE941B-2487-44AC-9AFA-52D719CB2ACB}"/>
                </a:ext>
              </a:extLst>
            </p:cNvPr>
            <p:cNvSpPr/>
            <p:nvPr/>
          </p:nvSpPr>
          <p:spPr>
            <a:xfrm>
              <a:off x="2170059" y="2666102"/>
              <a:ext cx="184023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下划线</a:t>
              </a:r>
              <a:endParaRPr lang="zh-CN" altLang="en-US" sz="3200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56A96B0-5864-40E5-892C-15A017293AB0}"/>
                </a:ext>
              </a:extLst>
            </p:cNvPr>
            <p:cNvSpPr/>
            <p:nvPr/>
          </p:nvSpPr>
          <p:spPr>
            <a:xfrm>
              <a:off x="2113116" y="3321962"/>
              <a:ext cx="1954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Ctrl + U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ACD311-84F2-4843-9EF7-4A92214B5510}"/>
                </a:ext>
              </a:extLst>
            </p:cNvPr>
            <p:cNvSpPr/>
            <p:nvPr/>
          </p:nvSpPr>
          <p:spPr>
            <a:xfrm>
              <a:off x="2120329" y="3893767"/>
              <a:ext cx="1575303" cy="7051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创建方式：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&lt;u&gt;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文本内容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&lt;/u&gt;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68D988A-2303-47C3-AE35-B7691F56EE56}"/>
              </a:ext>
            </a:extLst>
          </p:cNvPr>
          <p:cNvGrpSpPr/>
          <p:nvPr/>
        </p:nvGrpSpPr>
        <p:grpSpPr>
          <a:xfrm>
            <a:off x="4796608" y="2666102"/>
            <a:ext cx="2598788" cy="1932858"/>
            <a:chOff x="4796608" y="2666102"/>
            <a:chExt cx="2598788" cy="1932858"/>
          </a:xfrm>
        </p:grpSpPr>
        <p:sp>
          <p:nvSpPr>
            <p:cNvPr id="6" name="上学时，我们是如何学习的？">
              <a:extLst>
                <a:ext uri="{FF2B5EF4-FFF2-40B4-BE49-F238E27FC236}">
                  <a16:creationId xmlns:a16="http://schemas.microsoft.com/office/drawing/2014/main" id="{3EAFC559-65D4-486C-895C-0DA0F2D7B1D6}"/>
                </a:ext>
              </a:extLst>
            </p:cNvPr>
            <p:cNvSpPr/>
            <p:nvPr/>
          </p:nvSpPr>
          <p:spPr>
            <a:xfrm>
              <a:off x="5288280" y="2666102"/>
              <a:ext cx="16154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删除线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6A5D27-B75E-4965-A72D-E43CC37F8F45}"/>
                </a:ext>
              </a:extLst>
            </p:cNvPr>
            <p:cNvSpPr/>
            <p:nvPr/>
          </p:nvSpPr>
          <p:spPr>
            <a:xfrm>
              <a:off x="4796608" y="3321962"/>
              <a:ext cx="2598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Alt + Shift + 5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101F557-E4D1-47AB-8FCB-5303E9CAEA30}"/>
                </a:ext>
              </a:extLst>
            </p:cNvPr>
            <p:cNvSpPr/>
            <p:nvPr/>
          </p:nvSpPr>
          <p:spPr>
            <a:xfrm>
              <a:off x="4802056" y="3893767"/>
              <a:ext cx="1293944" cy="7051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创建方式：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~~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文本内容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~~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F881BE-E98B-4F24-8E5A-F630BA94C5B4}"/>
              </a:ext>
            </a:extLst>
          </p:cNvPr>
          <p:cNvGrpSpPr/>
          <p:nvPr/>
        </p:nvGrpSpPr>
        <p:grpSpPr>
          <a:xfrm>
            <a:off x="8181703" y="2666102"/>
            <a:ext cx="2234292" cy="1025192"/>
            <a:chOff x="8181703" y="2666102"/>
            <a:chExt cx="2234292" cy="1025192"/>
          </a:xfrm>
        </p:grpSpPr>
        <p:sp>
          <p:nvSpPr>
            <p:cNvPr id="8" name="上学时，我们是如何学习的？">
              <a:extLst>
                <a:ext uri="{FF2B5EF4-FFF2-40B4-BE49-F238E27FC236}">
                  <a16:creationId xmlns:a16="http://schemas.microsoft.com/office/drawing/2014/main" id="{2268FE79-152F-49B0-B6B7-10E511451B9F}"/>
                </a:ext>
              </a:extLst>
            </p:cNvPr>
            <p:cNvSpPr/>
            <p:nvPr/>
          </p:nvSpPr>
          <p:spPr>
            <a:xfrm>
              <a:off x="8181703" y="2666102"/>
              <a:ext cx="22342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清除格式</a:t>
              </a:r>
            </a:p>
          </p:txBody>
        </p:sp>
        <p:sp>
          <p:nvSpPr>
            <p:cNvPr id="23" name="上学时，我们是如何学习的？">
              <a:extLst>
                <a:ext uri="{FF2B5EF4-FFF2-40B4-BE49-F238E27FC236}">
                  <a16:creationId xmlns:a16="http://schemas.microsoft.com/office/drawing/2014/main" id="{7DFD25D3-2A9B-4873-8BCD-F1DC272BAAB3}"/>
                </a:ext>
              </a:extLst>
            </p:cNvPr>
            <p:cNvSpPr/>
            <p:nvPr/>
          </p:nvSpPr>
          <p:spPr>
            <a:xfrm>
              <a:off x="8359457" y="3321962"/>
              <a:ext cx="1878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Ctrl + \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4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74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99DA1018-29B7-4FBB-B51D-28529063CF72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Typora</a:t>
            </a:r>
            <a:r>
              <a:rPr lang="en-US" altLang="zh-CN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en-US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视图类操作</a:t>
            </a:r>
          </a:p>
        </p:txBody>
      </p:sp>
    </p:spTree>
    <p:extLst>
      <p:ext uri="{BB962C8B-B14F-4D97-AF65-F5344CB8AC3E}">
        <p14:creationId xmlns:p14="http://schemas.microsoft.com/office/powerpoint/2010/main" val="27208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60FF01-129D-4E6C-99FD-C3461745928F}"/>
              </a:ext>
            </a:extLst>
          </p:cNvPr>
          <p:cNvGrpSpPr/>
          <p:nvPr/>
        </p:nvGrpSpPr>
        <p:grpSpPr>
          <a:xfrm>
            <a:off x="4632745" y="1070631"/>
            <a:ext cx="2693110" cy="1068746"/>
            <a:chOff x="4632745" y="1070631"/>
            <a:chExt cx="2693110" cy="1068746"/>
          </a:xfrm>
        </p:grpSpPr>
        <p:sp>
          <p:nvSpPr>
            <p:cNvPr id="2" name="上学时，我们是如何学习的？">
              <a:extLst>
                <a:ext uri="{FF2B5EF4-FFF2-40B4-BE49-F238E27FC236}">
                  <a16:creationId xmlns:a16="http://schemas.microsoft.com/office/drawing/2014/main" id="{101DE894-5264-4D57-8CAB-21ECC1FC59B4}"/>
                </a:ext>
              </a:extLst>
            </p:cNvPr>
            <p:cNvSpPr/>
            <p:nvPr/>
          </p:nvSpPr>
          <p:spPr>
            <a:xfrm>
              <a:off x="5055053" y="1070631"/>
              <a:ext cx="208189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大纲边框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BAC395-B157-4DA8-AC67-8B3CCF51287A}"/>
                </a:ext>
              </a:extLst>
            </p:cNvPr>
            <p:cNvSpPr/>
            <p:nvPr/>
          </p:nvSpPr>
          <p:spPr>
            <a:xfrm>
              <a:off x="4632745" y="1770045"/>
              <a:ext cx="2693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Ctrl + Shift + 1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84EC88-EBFB-4844-AF00-ED89C96959CF}"/>
              </a:ext>
            </a:extLst>
          </p:cNvPr>
          <p:cNvGrpSpPr/>
          <p:nvPr/>
        </p:nvGrpSpPr>
        <p:grpSpPr>
          <a:xfrm>
            <a:off x="2182855" y="4201610"/>
            <a:ext cx="2459709" cy="1053033"/>
            <a:chOff x="2182855" y="4201610"/>
            <a:chExt cx="2459709" cy="1053033"/>
          </a:xfrm>
        </p:grpSpPr>
        <p:sp>
          <p:nvSpPr>
            <p:cNvPr id="5" name="上学时，我们是如何学习的？">
              <a:extLst>
                <a:ext uri="{FF2B5EF4-FFF2-40B4-BE49-F238E27FC236}">
                  <a16:creationId xmlns:a16="http://schemas.microsoft.com/office/drawing/2014/main" id="{96A52153-DC96-43FB-AE0D-CAD2108FF7BB}"/>
                </a:ext>
              </a:extLst>
            </p:cNvPr>
            <p:cNvSpPr/>
            <p:nvPr/>
          </p:nvSpPr>
          <p:spPr>
            <a:xfrm>
              <a:off x="2182855" y="4201610"/>
              <a:ext cx="245970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源代码模式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896AA1C-3F0F-4424-95F9-93B462C4DCDB}"/>
                </a:ext>
              </a:extLst>
            </p:cNvPr>
            <p:cNvSpPr/>
            <p:nvPr/>
          </p:nvSpPr>
          <p:spPr>
            <a:xfrm>
              <a:off x="2473317" y="4885311"/>
              <a:ext cx="187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Ctrl + /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4DA092-8767-4D20-8EBA-4D98592CEAFB}"/>
              </a:ext>
            </a:extLst>
          </p:cNvPr>
          <p:cNvGrpSpPr/>
          <p:nvPr/>
        </p:nvGrpSpPr>
        <p:grpSpPr>
          <a:xfrm>
            <a:off x="4866146" y="4201610"/>
            <a:ext cx="2459709" cy="1053033"/>
            <a:chOff x="4866146" y="4201610"/>
            <a:chExt cx="2459709" cy="1053033"/>
          </a:xfrm>
        </p:grpSpPr>
        <p:sp>
          <p:nvSpPr>
            <p:cNvPr id="6" name="上学时，我们是如何学习的？">
              <a:extLst>
                <a:ext uri="{FF2B5EF4-FFF2-40B4-BE49-F238E27FC236}">
                  <a16:creationId xmlns:a16="http://schemas.microsoft.com/office/drawing/2014/main" id="{830DDF5A-5F21-4F6A-833A-800EEDEB2BC7}"/>
                </a:ext>
              </a:extLst>
            </p:cNvPr>
            <p:cNvSpPr/>
            <p:nvPr/>
          </p:nvSpPr>
          <p:spPr>
            <a:xfrm>
              <a:off x="4866146" y="4201610"/>
              <a:ext cx="245970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专注模式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D07551-D57C-4F29-ACCF-0BFA6816BDD0}"/>
                </a:ext>
              </a:extLst>
            </p:cNvPr>
            <p:cNvSpPr/>
            <p:nvPr/>
          </p:nvSpPr>
          <p:spPr>
            <a:xfrm>
              <a:off x="5396129" y="4885311"/>
              <a:ext cx="13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F8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154F5AF-450B-4869-95CF-581267AA8265}"/>
              </a:ext>
            </a:extLst>
          </p:cNvPr>
          <p:cNvGrpSpPr/>
          <p:nvPr/>
        </p:nvGrpSpPr>
        <p:grpSpPr>
          <a:xfrm>
            <a:off x="7549437" y="4201610"/>
            <a:ext cx="2459709" cy="1053033"/>
            <a:chOff x="7549437" y="4201610"/>
            <a:chExt cx="2459709" cy="1053033"/>
          </a:xfrm>
        </p:grpSpPr>
        <p:sp>
          <p:nvSpPr>
            <p:cNvPr id="7" name="上学时，我们是如何学习的？">
              <a:extLst>
                <a:ext uri="{FF2B5EF4-FFF2-40B4-BE49-F238E27FC236}">
                  <a16:creationId xmlns:a16="http://schemas.microsoft.com/office/drawing/2014/main" id="{F87F29D4-CFAB-4312-831A-B864B6E22FA1}"/>
                </a:ext>
              </a:extLst>
            </p:cNvPr>
            <p:cNvSpPr/>
            <p:nvPr/>
          </p:nvSpPr>
          <p:spPr>
            <a:xfrm>
              <a:off x="7549437" y="4201610"/>
              <a:ext cx="245970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打字机模式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AC699-246D-47CB-8B4E-13AA7E44969C}"/>
                </a:ext>
              </a:extLst>
            </p:cNvPr>
            <p:cNvSpPr/>
            <p:nvPr/>
          </p:nvSpPr>
          <p:spPr>
            <a:xfrm>
              <a:off x="8079420" y="4885311"/>
              <a:ext cx="13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快捷键：</a:t>
              </a:r>
              <a:r>
                <a:rPr lang="en-US" altLang="zh-CN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F9</a:t>
              </a:r>
              <a:endPara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D538CED-294C-4237-A2A2-5D560FF49117}"/>
              </a:ext>
            </a:extLst>
          </p:cNvPr>
          <p:cNvSpPr/>
          <p:nvPr/>
        </p:nvSpPr>
        <p:spPr>
          <a:xfrm>
            <a:off x="3044652" y="3110276"/>
            <a:ext cx="7816307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相关设置：文件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偏好设置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外观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—&gt;【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侧边栏的大纲视图允许折叠和展开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重启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Typora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6C3BA5-9AF1-4A41-B2E2-49686B7A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601775"/>
            <a:ext cx="4819650" cy="409575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2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99DA1018-29B7-4FBB-B51D-28529063CF72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Typora</a:t>
            </a:r>
            <a:r>
              <a:rPr lang="en-US" altLang="zh-CN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en-US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导出类操作</a:t>
            </a:r>
          </a:p>
        </p:txBody>
      </p:sp>
    </p:spTree>
    <p:extLst>
      <p:ext uri="{BB962C8B-B14F-4D97-AF65-F5344CB8AC3E}">
        <p14:creationId xmlns:p14="http://schemas.microsoft.com/office/powerpoint/2010/main" val="7036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学时，我们是如何学习的？">
            <a:extLst>
              <a:ext uri="{FF2B5EF4-FFF2-40B4-BE49-F238E27FC236}">
                <a16:creationId xmlns:a16="http://schemas.microsoft.com/office/drawing/2014/main" id="{101DE894-5264-4D57-8CAB-21ECC1FC59B4}"/>
              </a:ext>
            </a:extLst>
          </p:cNvPr>
          <p:cNvSpPr/>
          <p:nvPr/>
        </p:nvSpPr>
        <p:spPr>
          <a:xfrm>
            <a:off x="4454285" y="1070631"/>
            <a:ext cx="3283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导出</a:t>
            </a:r>
            <a:r>
              <a:rPr lang="en-US" altLang="zh-CN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PDF</a:t>
            </a:r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E46C54-FEC5-44CD-BF20-69B39C900DAC}"/>
              </a:ext>
            </a:extLst>
          </p:cNvPr>
          <p:cNvGrpSpPr/>
          <p:nvPr/>
        </p:nvGrpSpPr>
        <p:grpSpPr>
          <a:xfrm>
            <a:off x="1753853" y="1754332"/>
            <a:ext cx="8666502" cy="3881369"/>
            <a:chOff x="1753853" y="1754332"/>
            <a:chExt cx="8666502" cy="388136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D538CED-294C-4237-A2A2-5D560FF49117}"/>
                </a:ext>
              </a:extLst>
            </p:cNvPr>
            <p:cNvSpPr/>
            <p:nvPr/>
          </p:nvSpPr>
          <p:spPr>
            <a:xfrm>
              <a:off x="4454285" y="1754332"/>
              <a:ext cx="3265638" cy="3820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文件 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—&gt; 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导出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—&gt; PDF—&gt; 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命名 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—&gt; 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保存</a:t>
              </a: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57E5DEC-DFEA-486E-ADE6-DBAFCFB92A2D}"/>
                </a:ext>
              </a:extLst>
            </p:cNvPr>
            <p:cNvGrpSpPr/>
            <p:nvPr/>
          </p:nvGrpSpPr>
          <p:grpSpPr>
            <a:xfrm>
              <a:off x="1753853" y="2944334"/>
              <a:ext cx="8666502" cy="2691367"/>
              <a:chOff x="1068179" y="2433532"/>
              <a:chExt cx="8666502" cy="269136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EFEDEFB-CE62-45AD-9067-8EE3BE89D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8179" y="3060077"/>
                <a:ext cx="1428750" cy="1438275"/>
              </a:xfrm>
              <a:prstGeom prst="rect">
                <a:avLst/>
              </a:prstGeom>
              <a:effectLst>
                <a:outerShdw blurRad="254000" sx="101000" sy="101000" algn="ctr" rotWithShape="0">
                  <a:prstClr val="black">
                    <a:alpha val="20000"/>
                  </a:prstClr>
                </a:outerShdw>
              </a:effectLst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B5705EF-C22D-4239-A860-355F9C84E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3613" y="2433532"/>
                <a:ext cx="6571068" cy="2691367"/>
              </a:xfrm>
              <a:prstGeom prst="rect">
                <a:avLst/>
              </a:prstGeom>
              <a:effectLst>
                <a:outerShdw blurRad="254000" sx="101000" sy="101000" algn="ctr" rotWithShape="0">
                  <a:prstClr val="black">
                    <a:alpha val="2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0603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99DA1018-29B7-4FBB-B51D-28529063CF72}"/>
              </a:ext>
            </a:extLst>
          </p:cNvPr>
          <p:cNvSpPr/>
          <p:nvPr/>
        </p:nvSpPr>
        <p:spPr>
          <a:xfrm>
            <a:off x="3336270" y="3044280"/>
            <a:ext cx="55194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实战！实战！实战！</a:t>
            </a:r>
          </a:p>
        </p:txBody>
      </p:sp>
    </p:spTree>
    <p:extLst>
      <p:ext uri="{BB962C8B-B14F-4D97-AF65-F5344CB8AC3E}">
        <p14:creationId xmlns:p14="http://schemas.microsoft.com/office/powerpoint/2010/main" val="42212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学时，我们是如何学习的？">
            <a:extLst>
              <a:ext uri="{FF2B5EF4-FFF2-40B4-BE49-F238E27FC236}">
                <a16:creationId xmlns:a16="http://schemas.microsoft.com/office/drawing/2014/main" id="{DC79BDC6-4668-451D-952B-027957243318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笔记的正确</a:t>
            </a:r>
            <a:r>
              <a:rPr lang="zh-CN" altLang="en-US" sz="3200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定位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9535700-7977-483C-A59E-01A1FD216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692238"/>
              </p:ext>
            </p:extLst>
          </p:nvPr>
        </p:nvGraphicFramePr>
        <p:xfrm>
          <a:off x="2032000" y="2198181"/>
          <a:ext cx="8128000" cy="335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1. 书本上什么都有，为什么还需要笔记？">
            <a:extLst>
              <a:ext uri="{FF2B5EF4-FFF2-40B4-BE49-F238E27FC236}">
                <a16:creationId xmlns:a16="http://schemas.microsoft.com/office/drawing/2014/main" id="{D2C968B5-5896-48D8-84A9-E3244EB7DD14}"/>
              </a:ext>
            </a:extLst>
          </p:cNvPr>
          <p:cNvSpPr/>
          <p:nvPr/>
        </p:nvSpPr>
        <p:spPr>
          <a:xfrm>
            <a:off x="2044148" y="3344108"/>
            <a:ext cx="8103704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书籍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沃伦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·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Warren E. Buffett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），男，经济学硕士。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1930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日生于美国内布拉斯加州的奥马哈市。他是全球著名的投资商，主要投资品种有股票、电子现货、基金行业。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日，福布斯发布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2019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年最大慈善捐赠，沃伦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·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巴菲特以价值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36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亿美元的股票捐赠排名第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日，沃伦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·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巴菲特以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7100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亿元财富位列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《2020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胡润全球富豪榜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位。</a:t>
            </a:r>
          </a:p>
        </p:txBody>
      </p:sp>
      <p:sp>
        <p:nvSpPr>
          <p:cNvPr id="10" name="1. 书本上什么都有，为什么还需要笔记？">
            <a:extLst>
              <a:ext uri="{FF2B5EF4-FFF2-40B4-BE49-F238E27FC236}">
                <a16:creationId xmlns:a16="http://schemas.microsoft.com/office/drawing/2014/main" id="{7788A626-D770-4CC4-8AA9-30EA1C43F465}"/>
              </a:ext>
            </a:extLst>
          </p:cNvPr>
          <p:cNvSpPr/>
          <p:nvPr/>
        </p:nvSpPr>
        <p:spPr>
          <a:xfrm>
            <a:off x="2044148" y="5261045"/>
            <a:ext cx="601317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笔记</a:t>
            </a:r>
            <a:r>
              <a:rPr lang="en-US" altLang="zh-CN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巴菲特是一位全球知名的美国投资商，财富排名全球第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11" name="1. 书本上什么都有，为什么还需要笔记？">
            <a:extLst>
              <a:ext uri="{FF2B5EF4-FFF2-40B4-BE49-F238E27FC236}">
                <a16:creationId xmlns:a16="http://schemas.microsoft.com/office/drawing/2014/main" id="{897F08C2-F1D8-45E3-8CD2-CA43B260D1DE}"/>
              </a:ext>
            </a:extLst>
          </p:cNvPr>
          <p:cNvSpPr/>
          <p:nvPr/>
        </p:nvSpPr>
        <p:spPr>
          <a:xfrm>
            <a:off x="2044148" y="2393320"/>
            <a:ext cx="601317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D7D3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solidFill>
                  <a:srgbClr val="ED7D3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大纲</a:t>
            </a:r>
            <a:r>
              <a:rPr lang="en-US" altLang="zh-CN" sz="1400" dirty="0">
                <a:solidFill>
                  <a:srgbClr val="ED7D3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美国投资商代表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——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C17940-EBB5-451A-BA46-7BE4E7178FFF}"/>
              </a:ext>
            </a:extLst>
          </p:cNvPr>
          <p:cNvGrpSpPr/>
          <p:nvPr/>
        </p:nvGrpSpPr>
        <p:grpSpPr>
          <a:xfrm>
            <a:off x="2420769" y="3061006"/>
            <a:ext cx="7350462" cy="735988"/>
            <a:chOff x="1914446" y="3041494"/>
            <a:chExt cx="7350462" cy="735988"/>
          </a:xfrm>
        </p:grpSpPr>
        <p:sp>
          <p:nvSpPr>
            <p:cNvPr id="13" name="上学时，我们是如何学习的？">
              <a:extLst>
                <a:ext uri="{FF2B5EF4-FFF2-40B4-BE49-F238E27FC236}">
                  <a16:creationId xmlns:a16="http://schemas.microsoft.com/office/drawing/2014/main" id="{D82F0DAC-6198-41B5-A887-E98A2F14D6AC}"/>
                </a:ext>
              </a:extLst>
            </p:cNvPr>
            <p:cNvSpPr/>
            <p:nvPr/>
          </p:nvSpPr>
          <p:spPr>
            <a:xfrm>
              <a:off x="2927091" y="3136612"/>
              <a:ext cx="63378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笔记，是真正能留在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脑子</a:t>
              </a:r>
              <a:r>
                <a:rPr lang="zh-CN" altLang="en-US" sz="32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里的东西！</a:t>
              </a:r>
            </a:p>
          </p:txBody>
        </p:sp>
        <p:pic>
          <p:nvPicPr>
            <p:cNvPr id="14" name="图片 13" descr="图片包含 游戏机, 动物, 乌龟&#10;&#10;描述已自动生成">
              <a:extLst>
                <a:ext uri="{FF2B5EF4-FFF2-40B4-BE49-F238E27FC236}">
                  <a16:creationId xmlns:a16="http://schemas.microsoft.com/office/drawing/2014/main" id="{4E0DBEC4-11BF-4C4F-88A8-0A0737985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1" r="19141"/>
            <a:stretch/>
          </p:blipFill>
          <p:spPr>
            <a:xfrm>
              <a:off x="1914446" y="3041494"/>
              <a:ext cx="735988" cy="73598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1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Graphic spid="8" grpId="2">
        <p:bldAsOne/>
      </p:bldGraphic>
      <p:bldGraphic spid="8" grpId="3">
        <p:bldAsOne/>
      </p:bldGraphic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99DA1018-29B7-4FBB-B51D-28529063CF72}"/>
              </a:ext>
            </a:extLst>
          </p:cNvPr>
          <p:cNvSpPr/>
          <p:nvPr/>
        </p:nvSpPr>
        <p:spPr>
          <a:xfrm>
            <a:off x="3079532" y="3136613"/>
            <a:ext cx="6032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LaTex</a:t>
            </a:r>
            <a:r>
              <a:rPr lang="en-US" altLang="zh-CN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en-US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生成数学公式</a:t>
            </a:r>
          </a:p>
        </p:txBody>
      </p:sp>
    </p:spTree>
    <p:extLst>
      <p:ext uri="{BB962C8B-B14F-4D97-AF65-F5344CB8AC3E}">
        <p14:creationId xmlns:p14="http://schemas.microsoft.com/office/powerpoint/2010/main" val="368621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6645C6A6-2590-4377-8525-A21D8333C9F7}"/>
              </a:ext>
            </a:extLst>
          </p:cNvPr>
          <p:cNvSpPr/>
          <p:nvPr/>
        </p:nvSpPr>
        <p:spPr>
          <a:xfrm>
            <a:off x="3542416" y="1070631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基础准备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39AF51-5C71-4CB6-889D-8F2F81662B8E}"/>
              </a:ext>
            </a:extLst>
          </p:cNvPr>
          <p:cNvSpPr/>
          <p:nvPr/>
        </p:nvSpPr>
        <p:spPr>
          <a:xfrm>
            <a:off x="1880167" y="2840402"/>
            <a:ext cx="8431667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首先设置：文件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偏好设置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Markdown 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勾选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【Markdown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扩展语法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所有选项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—&gt;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重启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Typora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531C64-BB21-4BF6-B0D7-6CB25D92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34" y="3733232"/>
            <a:ext cx="4699931" cy="1410612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CA8358-2305-4C19-A37A-3C1C941C02AD}"/>
              </a:ext>
            </a:extLst>
          </p:cNvPr>
          <p:cNvSpPr/>
          <p:nvPr/>
        </p:nvSpPr>
        <p:spPr>
          <a:xfrm>
            <a:off x="1880167" y="2166208"/>
            <a:ext cx="4762266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Markdown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LaTex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，实时渲染，显示结果，非常便捷！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CAA6016-9D8D-4522-BA81-AB6356CFB34B}"/>
              </a:ext>
            </a:extLst>
          </p:cNvPr>
          <p:cNvGrpSpPr/>
          <p:nvPr/>
        </p:nvGrpSpPr>
        <p:grpSpPr>
          <a:xfrm>
            <a:off x="3523568" y="5654646"/>
            <a:ext cx="5144864" cy="369332"/>
            <a:chOff x="3255029" y="5787369"/>
            <a:chExt cx="5144864" cy="3693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324AD5-44F2-4B0D-8749-6F01A03E3621}"/>
                </a:ext>
              </a:extLst>
            </p:cNvPr>
            <p:cNvSpPr/>
            <p:nvPr/>
          </p:nvSpPr>
          <p:spPr>
            <a:xfrm>
              <a:off x="3255029" y="578736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一定要重启！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030B54-6D3F-4BC9-86BF-F18D17BE5970}"/>
                </a:ext>
              </a:extLst>
            </p:cNvPr>
            <p:cNvSpPr/>
            <p:nvPr/>
          </p:nvSpPr>
          <p:spPr>
            <a:xfrm>
              <a:off x="5023395" y="578736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一定要重启！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708D38-9CD1-4D8C-8481-47D124874363}"/>
                </a:ext>
              </a:extLst>
            </p:cNvPr>
            <p:cNvSpPr/>
            <p:nvPr/>
          </p:nvSpPr>
          <p:spPr>
            <a:xfrm>
              <a:off x="6791760" y="578736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一定要重启！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7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A2C037C5-EDBC-4A40-AA52-BCF332251FA0}"/>
              </a:ext>
            </a:extLst>
          </p:cNvPr>
          <p:cNvSpPr/>
          <p:nvPr/>
        </p:nvSpPr>
        <p:spPr>
          <a:xfrm>
            <a:off x="3542416" y="1070631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行内公式 与 行间公式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F718F0-48D1-4F5C-B980-095EC4B70F5C}"/>
              </a:ext>
            </a:extLst>
          </p:cNvPr>
          <p:cNvSpPr/>
          <p:nvPr/>
        </p:nvSpPr>
        <p:spPr>
          <a:xfrm>
            <a:off x="2172234" y="2139932"/>
            <a:ext cx="7031092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行内公式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书写方式：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$ +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公式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$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，例如：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$A+B=C$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。直接输入，没有排版问题，</a:t>
            </a: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推荐！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139E2-2110-4825-B479-1EE633730D29}"/>
              </a:ext>
            </a:extLst>
          </p:cNvPr>
          <p:cNvSpPr/>
          <p:nvPr/>
        </p:nvSpPr>
        <p:spPr>
          <a:xfrm>
            <a:off x="2172234" y="2840427"/>
            <a:ext cx="7866769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行间公式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书写方式：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$$ + Enter  +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公式，例如：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$$A+B=C$$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。默认居中显示，排版不便，</a:t>
            </a: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不推荐！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94B3F6-BD5B-4C75-A52E-C4B11AE2A81A}"/>
              </a:ext>
            </a:extLst>
          </p:cNvPr>
          <p:cNvSpPr/>
          <p:nvPr/>
        </p:nvSpPr>
        <p:spPr>
          <a:xfrm>
            <a:off x="3860388" y="3540922"/>
            <a:ext cx="3654783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全角半角标点符号 高效切换 快捷键：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.</a:t>
            </a:r>
            <a:endParaRPr lang="en-US" altLang="zh-CN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1C5AF3-C1AE-468D-9985-F6879FE4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26" y="4563525"/>
            <a:ext cx="1790166" cy="1239910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7EDB36-072E-490E-B6FD-D4897915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409" y="4562012"/>
            <a:ext cx="6019965" cy="1241423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7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36AB8103-ED15-43E9-AD74-F4397DAE932D}"/>
              </a:ext>
            </a:extLst>
          </p:cNvPr>
          <p:cNvSpPr/>
          <p:nvPr/>
        </p:nvSpPr>
        <p:spPr>
          <a:xfrm>
            <a:off x="3542414" y="750065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常用算式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1664E2-DFCF-4C42-9938-7F19B17E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014" y="1716596"/>
            <a:ext cx="6481972" cy="4591176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7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405FA82E-03B4-4172-B8F2-E56503ADD348}"/>
              </a:ext>
            </a:extLst>
          </p:cNvPr>
          <p:cNvSpPr/>
          <p:nvPr/>
        </p:nvSpPr>
        <p:spPr>
          <a:xfrm>
            <a:off x="3542414" y="613430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常用运算符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D1A43B-1352-4246-9DB5-AFF3DA2C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25" y="1513489"/>
            <a:ext cx="7190150" cy="4818993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3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E4D1B8-7E21-460A-B204-92F14ED4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84" y="2631992"/>
            <a:ext cx="8114233" cy="2778207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上学时，我们是如何学习的？">
            <a:extLst>
              <a:ext uri="{FF2B5EF4-FFF2-40B4-BE49-F238E27FC236}">
                <a16:creationId xmlns:a16="http://schemas.microsoft.com/office/drawing/2014/main" id="{52D0013C-7E1E-4058-A022-3DA4D711C459}"/>
              </a:ext>
            </a:extLst>
          </p:cNvPr>
          <p:cNvSpPr/>
          <p:nvPr/>
        </p:nvSpPr>
        <p:spPr>
          <a:xfrm>
            <a:off x="3542414" y="1447801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三角函数 与 对数函数</a:t>
            </a:r>
          </a:p>
        </p:txBody>
      </p:sp>
    </p:spTree>
    <p:extLst>
      <p:ext uri="{BB962C8B-B14F-4D97-AF65-F5344CB8AC3E}">
        <p14:creationId xmlns:p14="http://schemas.microsoft.com/office/powerpoint/2010/main" val="16956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C27B47-EF7E-4F68-A678-1947B54C4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4759" y="1231939"/>
            <a:ext cx="7842482" cy="5243370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上学时，我们是如何学习的？">
            <a:extLst>
              <a:ext uri="{FF2B5EF4-FFF2-40B4-BE49-F238E27FC236}">
                <a16:creationId xmlns:a16="http://schemas.microsoft.com/office/drawing/2014/main" id="{1912318E-A702-41AC-86E6-2AFFC5BEAEDA}"/>
              </a:ext>
            </a:extLst>
          </p:cNvPr>
          <p:cNvSpPr/>
          <p:nvPr/>
        </p:nvSpPr>
        <p:spPr>
          <a:xfrm>
            <a:off x="3542414" y="423043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古希腊字母</a:t>
            </a:r>
            <a:r>
              <a:rPr lang="en-US" altLang="zh-CN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sz="32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4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学时，我们是如何学习的？">
            <a:extLst>
              <a:ext uri="{FF2B5EF4-FFF2-40B4-BE49-F238E27FC236}">
                <a16:creationId xmlns:a16="http://schemas.microsoft.com/office/drawing/2014/main" id="{C0129A83-CADC-45FA-924E-169C96ED0FD2}"/>
              </a:ext>
            </a:extLst>
          </p:cNvPr>
          <p:cNvSpPr/>
          <p:nvPr/>
        </p:nvSpPr>
        <p:spPr>
          <a:xfrm>
            <a:off x="3542414" y="570023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古希腊字母</a:t>
            </a:r>
            <a:r>
              <a:rPr lang="en-US" altLang="zh-CN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sz="32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85464-1DE6-4396-8CBC-B5529C0E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89" y="1498986"/>
            <a:ext cx="8354821" cy="4788991"/>
          </a:xfrm>
          <a:prstGeom prst="rect">
            <a:avLst/>
          </a:prstGeom>
          <a:effectLst>
            <a:outerShdw blurRad="2540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4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79B01F2A-BD15-45BB-A429-3A166B1221CF}"/>
              </a:ext>
            </a:extLst>
          </p:cNvPr>
          <p:cNvSpPr/>
          <p:nvPr/>
        </p:nvSpPr>
        <p:spPr>
          <a:xfrm>
            <a:off x="3542414" y="979926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公式实战</a:t>
            </a:r>
            <a:r>
              <a:rPr lang="en-US" altLang="zh-CN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sz="32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940F6-FB8C-4F3D-B97D-C80A0B52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461214"/>
            <a:ext cx="2943225" cy="885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22A24A-6A1F-44BB-9F36-12BA6B45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698" y="4243552"/>
            <a:ext cx="7702604" cy="14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学时，我们是如何学习的？">
            <a:extLst>
              <a:ext uri="{FF2B5EF4-FFF2-40B4-BE49-F238E27FC236}">
                <a16:creationId xmlns:a16="http://schemas.microsoft.com/office/drawing/2014/main" id="{A8893E38-D156-4366-93DA-1EA320172669}"/>
              </a:ext>
            </a:extLst>
          </p:cNvPr>
          <p:cNvSpPr/>
          <p:nvPr/>
        </p:nvSpPr>
        <p:spPr>
          <a:xfrm>
            <a:off x="3542414" y="979926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公式实战</a:t>
            </a:r>
            <a:r>
              <a:rPr lang="en-US" altLang="zh-CN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sz="32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7E6D05-52F2-4696-A807-5C7E95CE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29" y="2336580"/>
            <a:ext cx="3677143" cy="9973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D25932-3736-4FE5-BAE2-612CC118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62" y="4153075"/>
            <a:ext cx="7178073" cy="16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上学时，我们是如何学习的？">
            <a:extLst>
              <a:ext uri="{FF2B5EF4-FFF2-40B4-BE49-F238E27FC236}">
                <a16:creationId xmlns:a16="http://schemas.microsoft.com/office/drawing/2014/main" id="{54752D81-A527-44C6-AB9A-34F186E47BC5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优秀</a:t>
            </a:r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笔记的标准</a:t>
            </a:r>
            <a:endParaRPr lang="en-US" altLang="zh-CN" sz="32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0075BC-003A-4E71-9376-3C6E5DCE9E79}"/>
              </a:ext>
            </a:extLst>
          </p:cNvPr>
          <p:cNvGrpSpPr/>
          <p:nvPr/>
        </p:nvGrpSpPr>
        <p:grpSpPr>
          <a:xfrm>
            <a:off x="1405757" y="3692808"/>
            <a:ext cx="829268" cy="829268"/>
            <a:chOff x="2433669" y="2599732"/>
            <a:chExt cx="829268" cy="82926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53999C2-D9AE-4DEA-83C0-2E9053586490}"/>
                </a:ext>
              </a:extLst>
            </p:cNvPr>
            <p:cNvSpPr/>
            <p:nvPr/>
          </p:nvSpPr>
          <p:spPr>
            <a:xfrm>
              <a:off x="2433669" y="2599732"/>
              <a:ext cx="829268" cy="829268"/>
            </a:xfrm>
            <a:prstGeom prst="ellipse">
              <a:avLst/>
            </a:prstGeom>
            <a:solidFill>
              <a:srgbClr val="022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38B3E3-0B73-42A3-BD3C-3857A052DF5C}"/>
                </a:ext>
              </a:extLst>
            </p:cNvPr>
            <p:cNvSpPr txBox="1"/>
            <p:nvPr/>
          </p:nvSpPr>
          <p:spPr>
            <a:xfrm>
              <a:off x="2550786" y="272197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条理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分明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4FB8A2E-A855-4B53-A365-FFFB923ED157}"/>
              </a:ext>
            </a:extLst>
          </p:cNvPr>
          <p:cNvGrpSpPr/>
          <p:nvPr/>
        </p:nvGrpSpPr>
        <p:grpSpPr>
          <a:xfrm>
            <a:off x="1405757" y="2187074"/>
            <a:ext cx="829268" cy="829268"/>
            <a:chOff x="2433669" y="2599732"/>
            <a:chExt cx="829268" cy="82926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35B7812-C8EE-484E-A9CB-4B432C27103D}"/>
                </a:ext>
              </a:extLst>
            </p:cNvPr>
            <p:cNvSpPr/>
            <p:nvPr/>
          </p:nvSpPr>
          <p:spPr>
            <a:xfrm>
              <a:off x="2433669" y="2599732"/>
              <a:ext cx="829268" cy="829268"/>
            </a:xfrm>
            <a:prstGeom prst="ellipse">
              <a:avLst/>
            </a:prstGeom>
            <a:solidFill>
              <a:srgbClr val="022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6F9A368-3BE7-4F47-8E4E-A54822FAACBF}"/>
                </a:ext>
              </a:extLst>
            </p:cNvPr>
            <p:cNvSpPr txBox="1"/>
            <p:nvPr/>
          </p:nvSpPr>
          <p:spPr>
            <a:xfrm>
              <a:off x="2550786" y="272197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重点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突出</a:t>
              </a:r>
            </a:p>
          </p:txBody>
        </p:sp>
      </p:grpSp>
      <p:sp>
        <p:nvSpPr>
          <p:cNvPr id="21" name="1. 书本上什么都有，为什么还需要笔记？">
            <a:extLst>
              <a:ext uri="{FF2B5EF4-FFF2-40B4-BE49-F238E27FC236}">
                <a16:creationId xmlns:a16="http://schemas.microsoft.com/office/drawing/2014/main" id="{B132A6E3-066F-40BD-A4F4-2CE5A784C28F}"/>
              </a:ext>
            </a:extLst>
          </p:cNvPr>
          <p:cNvSpPr/>
          <p:nvPr/>
        </p:nvSpPr>
        <p:spPr>
          <a:xfrm>
            <a:off x="2682539" y="1925946"/>
            <a:ext cx="8103704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书籍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沃伦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·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Warren E. Buffett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），男，经济学硕士。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1930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日生于美国内布拉斯加州的奥马哈市。他是全球著名的投资商，主要投资品种有股票、电子现货、基金行业。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日，福布斯发布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2019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年最大慈善捐赠，沃伦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·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巴菲特以价值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36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亿美元的股票捐赠排名第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日，沃伦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·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巴菲特以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7100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亿元财富位列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《2020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胡润全球富豪榜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位。</a:t>
            </a:r>
          </a:p>
        </p:txBody>
      </p:sp>
      <p:sp>
        <p:nvSpPr>
          <p:cNvPr id="23" name="1. 书本上什么都有，为什么还需要笔记？">
            <a:extLst>
              <a:ext uri="{FF2B5EF4-FFF2-40B4-BE49-F238E27FC236}">
                <a16:creationId xmlns:a16="http://schemas.microsoft.com/office/drawing/2014/main" id="{31D916C2-25B0-4067-B96B-033A40F1043A}"/>
              </a:ext>
            </a:extLst>
          </p:cNvPr>
          <p:cNvSpPr/>
          <p:nvPr/>
        </p:nvSpPr>
        <p:spPr>
          <a:xfrm>
            <a:off x="2565423" y="2404388"/>
            <a:ext cx="601317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笔记</a:t>
            </a:r>
            <a:r>
              <a:rPr lang="en-US" altLang="zh-CN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巴菲特是一位全球知名的美国投资商，财富排名全球第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24" name="1. 书本上什么都有，为什么还需要笔记？">
            <a:extLst>
              <a:ext uri="{FF2B5EF4-FFF2-40B4-BE49-F238E27FC236}">
                <a16:creationId xmlns:a16="http://schemas.microsoft.com/office/drawing/2014/main" id="{7532B54C-C354-490F-A9F6-D67CE5010129}"/>
              </a:ext>
            </a:extLst>
          </p:cNvPr>
          <p:cNvSpPr/>
          <p:nvPr/>
        </p:nvSpPr>
        <p:spPr>
          <a:xfrm>
            <a:off x="2565423" y="3916428"/>
            <a:ext cx="6013174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笔记</a:t>
            </a:r>
            <a:r>
              <a:rPr lang="en-US" altLang="zh-CN" sz="1400" dirty="0">
                <a:solidFill>
                  <a:srgbClr val="70AD4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巴菲特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1.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美国知名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投资商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2.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财富排名全球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4668739-C8B9-4EC6-974D-884B21CDEA21}"/>
              </a:ext>
            </a:extLst>
          </p:cNvPr>
          <p:cNvGrpSpPr/>
          <p:nvPr/>
        </p:nvGrpSpPr>
        <p:grpSpPr>
          <a:xfrm>
            <a:off x="4715740" y="5622095"/>
            <a:ext cx="2760520" cy="458054"/>
            <a:chOff x="4689983" y="5622095"/>
            <a:chExt cx="2760520" cy="4580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7EB72CC-7D69-4C52-B6E8-1C8895396943}"/>
                </a:ext>
              </a:extLst>
            </p:cNvPr>
            <p:cNvSpPr/>
            <p:nvPr/>
          </p:nvSpPr>
          <p:spPr>
            <a:xfrm>
              <a:off x="4689983" y="5656762"/>
              <a:ext cx="2760520" cy="423387"/>
            </a:xfrm>
            <a:prstGeom prst="roundRect">
              <a:avLst/>
            </a:prstGeom>
            <a:solidFill>
              <a:srgbClr val="022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1. 书本上什么都有，为什么还需要笔记？">
              <a:extLst>
                <a:ext uri="{FF2B5EF4-FFF2-40B4-BE49-F238E27FC236}">
                  <a16:creationId xmlns:a16="http://schemas.microsoft.com/office/drawing/2014/main" id="{F4442EF7-6C82-4DEC-9572-B6DE447D30C2}"/>
                </a:ext>
              </a:extLst>
            </p:cNvPr>
            <p:cNvSpPr/>
            <p:nvPr/>
          </p:nvSpPr>
          <p:spPr>
            <a:xfrm>
              <a:off x="4837924" y="5622095"/>
              <a:ext cx="2503089" cy="423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量身定做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—&gt;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复习效率高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5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74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1" grpId="0"/>
      <p:bldP spid="21" grpId="1"/>
      <p:bldP spid="23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CC6166-AAD9-4494-89C1-3619BF2C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30" y="2498618"/>
            <a:ext cx="4519941" cy="817259"/>
          </a:xfrm>
          <a:prstGeom prst="rect">
            <a:avLst/>
          </a:prstGeom>
        </p:spPr>
      </p:pic>
      <p:sp>
        <p:nvSpPr>
          <p:cNvPr id="5" name="上学时，我们是如何学习的？">
            <a:extLst>
              <a:ext uri="{FF2B5EF4-FFF2-40B4-BE49-F238E27FC236}">
                <a16:creationId xmlns:a16="http://schemas.microsoft.com/office/drawing/2014/main" id="{A0A83228-242F-44B5-B0CC-DD7182F9F119}"/>
              </a:ext>
            </a:extLst>
          </p:cNvPr>
          <p:cNvSpPr/>
          <p:nvPr/>
        </p:nvSpPr>
        <p:spPr>
          <a:xfrm>
            <a:off x="3542414" y="979926"/>
            <a:ext cx="510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公式实战</a:t>
            </a:r>
            <a:r>
              <a:rPr lang="en-US" altLang="zh-CN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endParaRPr lang="zh-CN" altLang="en-US" sz="32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9BB48C-5F2F-42C9-A37E-65DC07A0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47" y="4249794"/>
            <a:ext cx="6998904" cy="15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C81051D-9B09-44B3-B22F-9917937BB2DF}"/>
              </a:ext>
            </a:extLst>
          </p:cNvPr>
          <p:cNvGrpSpPr/>
          <p:nvPr/>
        </p:nvGrpSpPr>
        <p:grpSpPr>
          <a:xfrm>
            <a:off x="3273972" y="2641752"/>
            <a:ext cx="5644056" cy="1574497"/>
            <a:chOff x="3273972" y="2198969"/>
            <a:chExt cx="5644056" cy="157449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C6D56AC-546C-4013-A50F-439033E913C3}"/>
                </a:ext>
              </a:extLst>
            </p:cNvPr>
            <p:cNvSpPr txBox="1"/>
            <p:nvPr/>
          </p:nvSpPr>
          <p:spPr>
            <a:xfrm>
              <a:off x="3273972" y="3127135"/>
              <a:ext cx="56440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  <a:hlinkClick r:id="rId2"/>
                </a:rPr>
                <a:t>Markdown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  <a:hlinkClick r:id="rId2"/>
                </a:rPr>
                <a:t>公式用法大全</a:t>
              </a:r>
              <a:endPara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08E548-5913-4BB1-A161-93A00C8E7055}"/>
                </a:ext>
              </a:extLst>
            </p:cNvPr>
            <p:cNvSpPr txBox="1"/>
            <p:nvPr/>
          </p:nvSpPr>
          <p:spPr>
            <a:xfrm>
              <a:off x="3273972" y="2198969"/>
              <a:ext cx="56440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  <a:hlinkClick r:id="rId3"/>
                </a:rPr>
                <a:t>Markdown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  <a:hlinkClick r:id="rId3"/>
                </a:rPr>
                <a:t>案例大全</a:t>
              </a:r>
              <a:endPara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9B0BBC0-B4B4-4B3F-97D7-DBC2D0BBDD7D}"/>
              </a:ext>
            </a:extLst>
          </p:cNvPr>
          <p:cNvGrpSpPr/>
          <p:nvPr/>
        </p:nvGrpSpPr>
        <p:grpSpPr>
          <a:xfrm>
            <a:off x="4535269" y="2925267"/>
            <a:ext cx="3121461" cy="984313"/>
            <a:chOff x="2214562" y="2205037"/>
            <a:chExt cx="7762875" cy="2447925"/>
          </a:xfrm>
        </p:grpSpPr>
        <p:pic>
          <p:nvPicPr>
            <p:cNvPr id="22" name="图片 21" descr="图片包含 游戏机, 画&#10;&#10;描述已自动生成">
              <a:extLst>
                <a:ext uri="{FF2B5EF4-FFF2-40B4-BE49-F238E27FC236}">
                  <a16:creationId xmlns:a16="http://schemas.microsoft.com/office/drawing/2014/main" id="{1B07E95D-8E34-4634-89BB-C220BE99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562" y="2205037"/>
              <a:ext cx="7762875" cy="2447925"/>
            </a:xfrm>
            <a:prstGeom prst="rect">
              <a:avLst/>
            </a:prstGeom>
          </p:spPr>
        </p:pic>
        <p:pic>
          <p:nvPicPr>
            <p:cNvPr id="23" name="图片 22" descr="图片包含 游戏机, 画&#10;&#10;描述已自动生成">
              <a:extLst>
                <a:ext uri="{FF2B5EF4-FFF2-40B4-BE49-F238E27FC236}">
                  <a16:creationId xmlns:a16="http://schemas.microsoft.com/office/drawing/2014/main" id="{530A8E4D-D63C-48D9-B652-B1CE3A599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562" y="2205037"/>
              <a:ext cx="7762875" cy="2447925"/>
            </a:xfrm>
            <a:prstGeom prst="rect">
              <a:avLst/>
            </a:prstGeom>
          </p:spPr>
        </p:pic>
      </p:grp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1D3F7B62-E4D8-4171-837C-CDB79141A213}"/>
              </a:ext>
            </a:extLst>
          </p:cNvPr>
          <p:cNvSpPr/>
          <p:nvPr/>
        </p:nvSpPr>
        <p:spPr>
          <a:xfrm>
            <a:off x="6699738" y="-1129823"/>
            <a:ext cx="509954" cy="509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2D396D18-65CF-40D1-935A-8DB4825C7F26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笔记</a:t>
            </a:r>
            <a:r>
              <a:rPr lang="zh-CN" altLang="en-US" sz="3200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工具</a:t>
            </a:r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的选择</a:t>
            </a:r>
            <a:endParaRPr lang="en-US" altLang="zh-CN" sz="32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CE708B8-35AB-48EC-A181-B8EC49318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11181"/>
              </p:ext>
            </p:extLst>
          </p:nvPr>
        </p:nvGraphicFramePr>
        <p:xfrm>
          <a:off x="2362916" y="3429000"/>
          <a:ext cx="7466169" cy="287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AE667E-8ABC-4CD6-A2EF-AE005F5A03AF}"/>
              </a:ext>
            </a:extLst>
          </p:cNvPr>
          <p:cNvGrpSpPr/>
          <p:nvPr/>
        </p:nvGrpSpPr>
        <p:grpSpPr>
          <a:xfrm>
            <a:off x="2456288" y="2953746"/>
            <a:ext cx="7112715" cy="1300342"/>
            <a:chOff x="2456288" y="2953746"/>
            <a:chExt cx="7112715" cy="130034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41A34E-E472-43E0-BD6C-8AC2BAC8D3E8}"/>
                </a:ext>
              </a:extLst>
            </p:cNvPr>
            <p:cNvGrpSpPr/>
            <p:nvPr/>
          </p:nvGrpSpPr>
          <p:grpSpPr>
            <a:xfrm>
              <a:off x="2456288" y="3002910"/>
              <a:ext cx="963620" cy="1251178"/>
              <a:chOff x="2456288" y="3002910"/>
              <a:chExt cx="963620" cy="1251178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EFC99835-A735-4B18-8FF7-5A4742328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6288" y="3002910"/>
                <a:ext cx="963620" cy="852181"/>
              </a:xfrm>
              <a:prstGeom prst="rect">
                <a:avLst/>
              </a:prstGeom>
            </p:spPr>
          </p:pic>
          <p:sp>
            <p:nvSpPr>
              <p:cNvPr id="12" name="1. 书本上什么都有，为什么还需要笔记？">
                <a:extLst>
                  <a:ext uri="{FF2B5EF4-FFF2-40B4-BE49-F238E27FC236}">
                    <a16:creationId xmlns:a16="http://schemas.microsoft.com/office/drawing/2014/main" id="{67F13209-F562-4AB4-A5C1-F85E31A88530}"/>
                  </a:ext>
                </a:extLst>
              </p:cNvPr>
              <p:cNvSpPr/>
              <p:nvPr/>
            </p:nvSpPr>
            <p:spPr>
              <a:xfrm>
                <a:off x="2533677" y="3872060"/>
                <a:ext cx="808842" cy="38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记事本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DBCB4EC-28C7-46C6-A056-89AC23214DF8}"/>
                </a:ext>
              </a:extLst>
            </p:cNvPr>
            <p:cNvGrpSpPr/>
            <p:nvPr/>
          </p:nvGrpSpPr>
          <p:grpSpPr>
            <a:xfrm>
              <a:off x="4442619" y="2976689"/>
              <a:ext cx="1009507" cy="1277399"/>
              <a:chOff x="4442619" y="2976689"/>
              <a:chExt cx="1009507" cy="127739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C6C35B6-FB3F-468F-9315-5C4AAEA1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2619" y="2976689"/>
                <a:ext cx="1009507" cy="904623"/>
              </a:xfrm>
              <a:prstGeom prst="rect">
                <a:avLst/>
              </a:prstGeom>
            </p:spPr>
          </p:pic>
          <p:sp>
            <p:nvSpPr>
              <p:cNvPr id="13" name="1. 书本上什么都有，为什么还需要笔记？">
                <a:extLst>
                  <a:ext uri="{FF2B5EF4-FFF2-40B4-BE49-F238E27FC236}">
                    <a16:creationId xmlns:a16="http://schemas.microsoft.com/office/drawing/2014/main" id="{23A20A20-1F43-418F-889F-83EB47C91A1B}"/>
                  </a:ext>
                </a:extLst>
              </p:cNvPr>
              <p:cNvSpPr/>
              <p:nvPr/>
            </p:nvSpPr>
            <p:spPr>
              <a:xfrm>
                <a:off x="4600192" y="3872060"/>
                <a:ext cx="808842" cy="38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Word</a:t>
                </a:r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0AF1A4-3306-425E-8054-40EC4323201D}"/>
                </a:ext>
              </a:extLst>
            </p:cNvPr>
            <p:cNvGrpSpPr/>
            <p:nvPr/>
          </p:nvGrpSpPr>
          <p:grpSpPr>
            <a:xfrm>
              <a:off x="6474837" y="2953746"/>
              <a:ext cx="1022617" cy="1300342"/>
              <a:chOff x="6474837" y="2953746"/>
              <a:chExt cx="1022617" cy="1300342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97C177F-B059-41AE-B5C6-34D7BF9B8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4837" y="2953746"/>
                <a:ext cx="1022617" cy="950509"/>
              </a:xfrm>
              <a:prstGeom prst="rect">
                <a:avLst/>
              </a:prstGeom>
            </p:spPr>
          </p:pic>
          <p:sp>
            <p:nvSpPr>
              <p:cNvPr id="14" name="1. 书本上什么都有，为什么还需要笔记？">
                <a:extLst>
                  <a:ext uri="{FF2B5EF4-FFF2-40B4-BE49-F238E27FC236}">
                    <a16:creationId xmlns:a16="http://schemas.microsoft.com/office/drawing/2014/main" id="{28CF8652-1F1A-46E8-B1BD-6546A816187E}"/>
                  </a:ext>
                </a:extLst>
              </p:cNvPr>
              <p:cNvSpPr/>
              <p:nvPr/>
            </p:nvSpPr>
            <p:spPr>
              <a:xfrm>
                <a:off x="6529050" y="3872060"/>
                <a:ext cx="930345" cy="38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标记语言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D5308DF-F79F-454C-934C-9B3267290003}"/>
                </a:ext>
              </a:extLst>
            </p:cNvPr>
            <p:cNvGrpSpPr/>
            <p:nvPr/>
          </p:nvGrpSpPr>
          <p:grpSpPr>
            <a:xfrm>
              <a:off x="8520165" y="2976689"/>
              <a:ext cx="1048838" cy="1277399"/>
              <a:chOff x="8520165" y="2976689"/>
              <a:chExt cx="1048838" cy="1277399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F0D61EA3-A2CD-43B4-8A81-148ACDDAE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0165" y="2976689"/>
                <a:ext cx="1048838" cy="904623"/>
              </a:xfrm>
              <a:prstGeom prst="rect">
                <a:avLst/>
              </a:prstGeom>
            </p:spPr>
          </p:pic>
          <p:sp>
            <p:nvSpPr>
              <p:cNvPr id="15" name="1. 书本上什么都有，为什么还需要笔记？">
                <a:extLst>
                  <a:ext uri="{FF2B5EF4-FFF2-40B4-BE49-F238E27FC236}">
                    <a16:creationId xmlns:a16="http://schemas.microsoft.com/office/drawing/2014/main" id="{F34CD343-2ABE-4BD3-B7DD-C0C768E080EA}"/>
                  </a:ext>
                </a:extLst>
              </p:cNvPr>
              <p:cNvSpPr/>
              <p:nvPr/>
            </p:nvSpPr>
            <p:spPr>
              <a:xfrm>
                <a:off x="8579411" y="3872060"/>
                <a:ext cx="930346" cy="38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思维导图</a:t>
                </a:r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F98981C-EC5F-47EF-AD03-5660ACC3044B}"/>
              </a:ext>
            </a:extLst>
          </p:cNvPr>
          <p:cNvSpPr/>
          <p:nvPr/>
        </p:nvSpPr>
        <p:spPr>
          <a:xfrm>
            <a:off x="6287288" y="2194561"/>
            <a:ext cx="754760" cy="85628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C4C1C6-230C-4AC6-924C-49974C981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159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1.04167E-6 -0.14745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Graphic spid="5" grpId="0">
        <p:bldAsOne/>
      </p:bldGraphic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学时，我们是如何学习的？">
            <a:extLst>
              <a:ext uri="{FF2B5EF4-FFF2-40B4-BE49-F238E27FC236}">
                <a16:creationId xmlns:a16="http://schemas.microsoft.com/office/drawing/2014/main" id="{5DA79BB4-7D41-4EA5-A859-291BDCAF156F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Markdown</a:t>
            </a:r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1D6C9A7-D5A2-40B9-BBED-D4B71250CE48}"/>
              </a:ext>
            </a:extLst>
          </p:cNvPr>
          <p:cNvCxnSpPr/>
          <p:nvPr/>
        </p:nvCxnSpPr>
        <p:spPr>
          <a:xfrm>
            <a:off x="3607149" y="3827868"/>
            <a:ext cx="9207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382195-84E2-479E-847B-DF05C5F2479A}"/>
              </a:ext>
            </a:extLst>
          </p:cNvPr>
          <p:cNvCxnSpPr/>
          <p:nvPr/>
        </p:nvCxnSpPr>
        <p:spPr>
          <a:xfrm>
            <a:off x="7668346" y="3827868"/>
            <a:ext cx="9207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99208BA-4BA1-419E-9EB8-45D1BB85AC6E}"/>
              </a:ext>
            </a:extLst>
          </p:cNvPr>
          <p:cNvGrpSpPr/>
          <p:nvPr/>
        </p:nvGrpSpPr>
        <p:grpSpPr>
          <a:xfrm>
            <a:off x="8855730" y="3237214"/>
            <a:ext cx="2667528" cy="1688143"/>
            <a:chOff x="8157528" y="3237214"/>
            <a:chExt cx="2667528" cy="168814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010D448-3E9D-45AC-8A0E-CC9E54FE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8963" y="3237214"/>
              <a:ext cx="1235114" cy="107574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4647920-8A3C-4EC1-816C-ACDDB8CFA9F6}"/>
                </a:ext>
              </a:extLst>
            </p:cNvPr>
            <p:cNvSpPr/>
            <p:nvPr/>
          </p:nvSpPr>
          <p:spPr>
            <a:xfrm>
              <a:off x="8157528" y="4219523"/>
              <a:ext cx="2667528" cy="705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Typora</a:t>
              </a:r>
              <a:endPara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Markdown</a:t>
              </a: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免费文本编辑器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B38CD5B-F377-4C0E-9E0B-3322634BFECC}"/>
              </a:ext>
            </a:extLst>
          </p:cNvPr>
          <p:cNvGrpSpPr/>
          <p:nvPr/>
        </p:nvGrpSpPr>
        <p:grpSpPr>
          <a:xfrm>
            <a:off x="5180333" y="3276600"/>
            <a:ext cx="1818718" cy="1603617"/>
            <a:chOff x="5186641" y="3276600"/>
            <a:chExt cx="1818718" cy="160361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59A411C-77DD-4C3C-8534-05B13B41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9948" y="3363837"/>
              <a:ext cx="1212105" cy="822500"/>
            </a:xfrm>
            <a:prstGeom prst="rect">
              <a:avLst/>
            </a:prstGeom>
          </p:spPr>
        </p:pic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67B12EB0-A690-4F8E-80CF-823F9D5529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554C27-14CC-4393-963E-46BA51A2117E}"/>
                </a:ext>
              </a:extLst>
            </p:cNvPr>
            <p:cNvSpPr/>
            <p:nvPr/>
          </p:nvSpPr>
          <p:spPr>
            <a:xfrm>
              <a:off x="5186641" y="4174383"/>
              <a:ext cx="1818718" cy="705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Markdown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轻量级标记语言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1C831C-17D1-4A6F-87F0-A7B43ADC6000}"/>
              </a:ext>
            </a:extLst>
          </p:cNvPr>
          <p:cNvGrpSpPr/>
          <p:nvPr/>
        </p:nvGrpSpPr>
        <p:grpSpPr>
          <a:xfrm>
            <a:off x="1397128" y="3058544"/>
            <a:ext cx="1440459" cy="1821673"/>
            <a:chOff x="2077924" y="3058544"/>
            <a:chExt cx="1440459" cy="182167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6883409-8094-4583-89B2-8566B206C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924" y="3058544"/>
              <a:ext cx="1433086" cy="1433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2AC62D-C3CA-4C50-A910-CBF4923A657D}"/>
                </a:ext>
              </a:extLst>
            </p:cNvPr>
            <p:cNvSpPr/>
            <p:nvPr/>
          </p:nvSpPr>
          <p:spPr>
            <a:xfrm>
              <a:off x="2169937" y="4572440"/>
              <a:ext cx="13484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John Gruberis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55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A3873DD6-D643-4FB5-A2B1-6E228B214C56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Typora</a:t>
            </a:r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下载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5E652A-4CA5-45E7-A0E6-4F9AB5AF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1" y="2154555"/>
            <a:ext cx="1400175" cy="476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C16A34-9543-4ECA-981F-B9A2B217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3429000"/>
            <a:ext cx="6076950" cy="97155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9305E4-EE66-41CB-A349-516F313943D3}"/>
              </a:ext>
            </a:extLst>
          </p:cNvPr>
          <p:cNvGrpSpPr/>
          <p:nvPr/>
        </p:nvGrpSpPr>
        <p:grpSpPr>
          <a:xfrm>
            <a:off x="3438525" y="5198744"/>
            <a:ext cx="5314949" cy="695326"/>
            <a:chOff x="3438525" y="5198744"/>
            <a:chExt cx="5314949" cy="69532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615563A-1293-4A67-A2FB-13FBCA2D6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2676"/>
            <a:stretch/>
          </p:blipFill>
          <p:spPr>
            <a:xfrm>
              <a:off x="3438525" y="5198745"/>
              <a:ext cx="2515235" cy="69532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98A2EAD-2157-4332-A340-EAB21F549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294"/>
            <a:stretch/>
          </p:blipFill>
          <p:spPr>
            <a:xfrm>
              <a:off x="6217919" y="5198744"/>
              <a:ext cx="2535555" cy="695325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1BA4D86-2C51-4632-BAA7-70799DC6067F}"/>
              </a:ext>
            </a:extLst>
          </p:cNvPr>
          <p:cNvSpPr/>
          <p:nvPr/>
        </p:nvSpPr>
        <p:spPr>
          <a:xfrm>
            <a:off x="3298126" y="5054599"/>
            <a:ext cx="2797874" cy="9715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A7B0A2-9DA3-46F3-B466-F34DB6C668D8}"/>
              </a:ext>
            </a:extLst>
          </p:cNvPr>
          <p:cNvSpPr/>
          <p:nvPr/>
        </p:nvSpPr>
        <p:spPr>
          <a:xfrm>
            <a:off x="6024880" y="3428999"/>
            <a:ext cx="1696720" cy="9715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3E9A219-B4E8-4305-8CF3-C59AF92C1C1B}"/>
              </a:ext>
            </a:extLst>
          </p:cNvPr>
          <p:cNvCxnSpPr>
            <a:cxnSpLocks/>
          </p:cNvCxnSpPr>
          <p:nvPr/>
        </p:nvCxnSpPr>
        <p:spPr>
          <a:xfrm>
            <a:off x="6085839" y="2733040"/>
            <a:ext cx="0" cy="532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9AF87-F7E9-4955-8873-43CD8B9A72E1}"/>
              </a:ext>
            </a:extLst>
          </p:cNvPr>
          <p:cNvCxnSpPr>
            <a:cxnSpLocks/>
          </p:cNvCxnSpPr>
          <p:nvPr/>
        </p:nvCxnSpPr>
        <p:spPr>
          <a:xfrm>
            <a:off x="6085839" y="4491385"/>
            <a:ext cx="0" cy="532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78892F-67F5-49B3-BC4F-F987C3E18298}"/>
              </a:ext>
            </a:extLst>
          </p:cNvPr>
          <p:cNvCxnSpPr>
            <a:cxnSpLocks/>
          </p:cNvCxnSpPr>
          <p:nvPr/>
        </p:nvCxnSpPr>
        <p:spPr>
          <a:xfrm>
            <a:off x="4360386" y="2392680"/>
            <a:ext cx="9329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6BC535-A1AA-463E-935C-9518D1E722EC}"/>
              </a:ext>
            </a:extLst>
          </p:cNvPr>
          <p:cNvGrpSpPr/>
          <p:nvPr/>
        </p:nvGrpSpPr>
        <p:grpSpPr>
          <a:xfrm>
            <a:off x="1214282" y="2176477"/>
            <a:ext cx="3043553" cy="432405"/>
            <a:chOff x="174943" y="2176451"/>
            <a:chExt cx="3043553" cy="43240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72E5DC-0598-4F7C-BACF-4D1360640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5324" b="12"/>
            <a:stretch/>
          </p:blipFill>
          <p:spPr>
            <a:xfrm>
              <a:off x="174943" y="2183130"/>
              <a:ext cx="2507298" cy="41904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EC787B8-1BA4-40BD-B1EF-E96113402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6167" t="-3174" b="-1"/>
            <a:stretch/>
          </p:blipFill>
          <p:spPr>
            <a:xfrm>
              <a:off x="2682241" y="2176451"/>
              <a:ext cx="536255" cy="432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1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3" grpId="1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学时，我们是如何学习的？">
            <a:extLst>
              <a:ext uri="{FF2B5EF4-FFF2-40B4-BE49-F238E27FC236}">
                <a16:creationId xmlns:a16="http://schemas.microsoft.com/office/drawing/2014/main" id="{99DA1018-29B7-4FBB-B51D-28529063CF72}"/>
              </a:ext>
            </a:extLst>
          </p:cNvPr>
          <p:cNvSpPr/>
          <p:nvPr/>
        </p:nvSpPr>
        <p:spPr>
          <a:xfrm>
            <a:off x="3336270" y="3136613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Typora</a:t>
            </a:r>
            <a:r>
              <a:rPr lang="en-US" altLang="zh-CN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en-US" sz="3200" dirty="0">
                <a:solidFill>
                  <a:srgbClr val="EEEEE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结构类操作</a:t>
            </a:r>
          </a:p>
        </p:txBody>
      </p:sp>
    </p:spTree>
    <p:extLst>
      <p:ext uri="{BB962C8B-B14F-4D97-AF65-F5344CB8AC3E}">
        <p14:creationId xmlns:p14="http://schemas.microsoft.com/office/powerpoint/2010/main" val="30333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4ADF46-2CFC-40D3-A632-3B46531C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19" y="2384870"/>
            <a:ext cx="3695700" cy="3562350"/>
          </a:xfrm>
          <a:prstGeom prst="rect">
            <a:avLst/>
          </a:prstGeom>
          <a:effectLst>
            <a:outerShdw blurRad="254000" sx="101000" sy="101000" algn="ctr" rotWithShape="0">
              <a:srgbClr val="969696">
                <a:alpha val="20000"/>
              </a:srgbClr>
            </a:outerShdw>
          </a:effectLst>
        </p:spPr>
      </p:pic>
      <p:sp>
        <p:nvSpPr>
          <p:cNvPr id="5" name="上学时，我们是如何学习的？">
            <a:extLst>
              <a:ext uri="{FF2B5EF4-FFF2-40B4-BE49-F238E27FC236}">
                <a16:creationId xmlns:a16="http://schemas.microsoft.com/office/drawing/2014/main" id="{559AAE57-9EBA-446C-9C70-E258030C80D0}"/>
              </a:ext>
            </a:extLst>
          </p:cNvPr>
          <p:cNvSpPr/>
          <p:nvPr/>
        </p:nvSpPr>
        <p:spPr>
          <a:xfrm>
            <a:off x="3336269" y="1012054"/>
            <a:ext cx="551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多级标题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221379-CC83-4BD4-9D87-0113CD1269E3}"/>
              </a:ext>
            </a:extLst>
          </p:cNvPr>
          <p:cNvGrpSpPr/>
          <p:nvPr/>
        </p:nvGrpSpPr>
        <p:grpSpPr>
          <a:xfrm>
            <a:off x="6358883" y="2452035"/>
            <a:ext cx="2920992" cy="3393911"/>
            <a:chOff x="1769110" y="2245360"/>
            <a:chExt cx="2920992" cy="339391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19DC64-FD93-4D71-94E3-C2194D45A442}"/>
                </a:ext>
              </a:extLst>
            </p:cNvPr>
            <p:cNvSpPr txBox="1"/>
            <p:nvPr/>
          </p:nvSpPr>
          <p:spPr>
            <a:xfrm>
              <a:off x="1769110" y="2245360"/>
              <a:ext cx="223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#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这是一个一级标题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9822E6-4BA7-4836-B9BF-1CA00F0EC6D7}"/>
                </a:ext>
              </a:extLst>
            </p:cNvPr>
            <p:cNvSpPr txBox="1"/>
            <p:nvPr/>
          </p:nvSpPr>
          <p:spPr>
            <a:xfrm>
              <a:off x="1769110" y="5269939"/>
              <a:ext cx="2920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######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这是一个六级标题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F6A6B4-CB39-4E65-BFBD-2A2F868CED73}"/>
                </a:ext>
              </a:extLst>
            </p:cNvPr>
            <p:cNvSpPr txBox="1"/>
            <p:nvPr/>
          </p:nvSpPr>
          <p:spPr>
            <a:xfrm>
              <a:off x="1769110" y="4773312"/>
              <a:ext cx="2783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#####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这是一个五级标题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86E599-BE0F-4B4D-9D6D-CFA477120B64}"/>
                </a:ext>
              </a:extLst>
            </p:cNvPr>
            <p:cNvSpPr txBox="1"/>
            <p:nvPr/>
          </p:nvSpPr>
          <p:spPr>
            <a:xfrm>
              <a:off x="1769110" y="4276685"/>
              <a:ext cx="2645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####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这是一个四级标题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760AEC-4566-4D9B-929E-6E37EA7467F0}"/>
                </a:ext>
              </a:extLst>
            </p:cNvPr>
            <p:cNvSpPr txBox="1"/>
            <p:nvPr/>
          </p:nvSpPr>
          <p:spPr>
            <a:xfrm>
              <a:off x="1769110" y="381948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###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这是一个三级标题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19D9E71-B596-4B4C-9FB0-3D0584D51F92}"/>
                </a:ext>
              </a:extLst>
            </p:cNvPr>
            <p:cNvSpPr txBox="1"/>
            <p:nvPr/>
          </p:nvSpPr>
          <p:spPr>
            <a:xfrm>
              <a:off x="1769110" y="3073024"/>
              <a:ext cx="236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##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这是一个二级标题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BF5867C-D754-4AC3-8483-E9370077571F}"/>
              </a:ext>
            </a:extLst>
          </p:cNvPr>
          <p:cNvSpPr txBox="1"/>
          <p:nvPr/>
        </p:nvSpPr>
        <p:spPr>
          <a:xfrm>
            <a:off x="3738727" y="166118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快捷键：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+ 1~6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8108E9-0FAE-4F37-B39D-7469427BCD1A}"/>
              </a:ext>
            </a:extLst>
          </p:cNvPr>
          <p:cNvSpPr txBox="1"/>
          <p:nvPr/>
        </p:nvSpPr>
        <p:spPr>
          <a:xfrm>
            <a:off x="6140971" y="166622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清除：</a:t>
            </a:r>
            <a:r>
              <a:rPr lang="en-US" altLang="zh-CN" dirty="0"/>
              <a:t>Ctrl + 0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1253</Words>
  <Application>Microsoft Office PowerPoint</Application>
  <PresentationFormat>宽屏</PresentationFormat>
  <Paragraphs>184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等线</vt:lpstr>
      <vt:lpstr>等线 Light</vt:lpstr>
      <vt:lpstr>华康海报体W12(P)</vt:lpstr>
      <vt:lpstr>华康娃娃体W5(P)</vt:lpstr>
      <vt:lpstr>思源黑体 CN Bold</vt:lpstr>
      <vt:lpstr>思源黑体 CN Medium</vt:lpstr>
      <vt:lpstr>思源黑体 CN Normal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wangqiang</cp:lastModifiedBy>
  <cp:revision>138</cp:revision>
  <dcterms:created xsi:type="dcterms:W3CDTF">2020-02-27T11:50:12Z</dcterms:created>
  <dcterms:modified xsi:type="dcterms:W3CDTF">2020-03-18T00:02:24Z</dcterms:modified>
</cp:coreProperties>
</file>