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72" r:id="rId10"/>
    <p:sldId id="266" r:id="rId11"/>
    <p:sldId id="268" r:id="rId12"/>
    <p:sldId id="270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85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E542-3192-46F8-A4CD-4B9C0F408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6480FD-E694-4D59-81ED-8C5700FF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84606-A5C4-40B8-BBA1-C583D764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FCBB6-77FA-4158-BE3A-FA1A057B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BA4A1-7382-4CCE-9068-4E9F88D0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3F4F6-8810-4FE0-BE6E-7A5D7A62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FACCD-F91E-4A13-A95F-6FCE9174E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60988-CD94-4F51-BB4E-A4290998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86B2D-E75D-4E2A-AAFB-06C716F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B602E-77EE-4DFF-9724-545941D5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5672C4-A328-45E3-A4AF-4677DAAEC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31AD5E-0DCA-4693-83AB-82A7DD14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62612-07D2-443E-8139-01B00CA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DFFCE-A959-4D79-B86D-AACD660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0B838-EA20-405D-B718-48185F28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41638-9838-4453-A999-46B84FB8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92F46-BD37-4334-9656-9DF78A03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8FCEE-3F02-4D49-9D43-31115931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D5AD3-B2FF-4E1F-B130-75CE83A8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0C8CF-D0FB-498F-BACF-3510ACC7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84309-251C-4183-9ED2-3FA3CCAA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A35A20-7DCC-4D95-A455-5DC1316B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C5537-C139-4A3C-AA69-AF82AEB0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B00F2-13E6-4052-A592-D61EC14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BB998-6DF6-4D8B-ABF7-A0A5C913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5E134-3572-4824-A805-D7B4F26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2E00-878E-4CA1-8CD4-E8947379B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674F5B-2F46-4400-B270-A1E0D7378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95EFD4-4EB1-4130-8387-6532118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453719-18B2-48C8-AEA7-931ECB12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DCE39-C735-4DFE-AE2B-F46895C1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E8091-2297-4F31-B9D8-AA9A6B30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ED5E2-D931-47A9-8A50-2CCFEBF7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9FBC40-9CF9-4935-9173-262D02CA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F53D8B-5AF1-451E-B7E1-A1F06B7D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8D35D-0A6A-4F6D-B9F4-7F46F999D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6E758-855E-4196-A3E4-5E01F391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DAD99C-4CBB-4CD5-B303-33FAA0C2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6E7F4-01BD-4BC0-BA3D-96B92060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D889C-887F-4A61-B989-CFB20EB4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52B5DB-2781-452A-832F-193EAB7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D6B07A-31AE-418E-B712-23F1584F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84AEB8-5031-40DE-8A9F-731C166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51716F-E81E-46A8-B83E-40BA546F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DFD68-90C5-4396-950F-BAB3BAE3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3990DA-0FD6-4772-B39B-33BC1B90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AC2A7-A695-4983-84CA-28FD5AF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46C0B-7D20-4C6B-B246-3D305CC4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BCA6C-19A1-47BE-8D7E-30200A1A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3490C-8FF9-4F37-A039-9066DCE3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D1309C-5294-4BA0-8CD0-2CF8B480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A4E84-03AA-40F8-A65A-B7E43FB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8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AF70-F9F4-43B0-80CC-DAA6F528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A1AA6-3C1A-4D34-A963-4F0935AC2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34243-2E1C-4490-AD27-6B46744B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654B70-1F92-4DB2-ACD2-835AB997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06693-B861-402B-B9E7-37F66ADB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48CCB-034B-4F2C-AE0F-D72488B0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5BF00-1BCF-4BFE-AD27-0AA62403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8DF2F-359C-4E7F-A947-A729406A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56A85-C789-4A1A-AB32-0FD90EDF0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E704-ACB5-4E91-AEFC-68F2AE12A67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FF9F1-7837-4ECF-B8C8-D28023530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D532E-533B-45FF-B293-1EC148E88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DB72-2805-41F8-94BC-90DD9956F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39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49E493-6F1F-48B7-8770-2960E3C8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6285"/>
            <a:ext cx="9759193" cy="56793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В работе представлен анализ продаж мусульманских подвесов из драгоценных металлов в федеральной ювелирной сети розничных магазинов. </a:t>
            </a:r>
          </a:p>
          <a:p>
            <a:pPr algn="l"/>
            <a:r>
              <a:rPr lang="ru-RU" dirty="0"/>
              <a:t>Магазины расположены на всей территории РФ. </a:t>
            </a:r>
          </a:p>
          <a:p>
            <a:pPr algn="l"/>
            <a:r>
              <a:rPr lang="ru-RU" b="1" dirty="0"/>
              <a:t>Набор данных </a:t>
            </a:r>
            <a:r>
              <a:rPr lang="ru-RU" dirty="0"/>
              <a:t>состоит из продаж и остатков помесячно в течение года для каждого магазина. У каждого магазина есть два атрибута: ID и адрес. Всего 900 магазинов. Отдельно </a:t>
            </a:r>
            <a:r>
              <a:rPr lang="ru-RU" dirty="0" err="1"/>
              <a:t>представленны</a:t>
            </a:r>
            <a:r>
              <a:rPr lang="ru-RU" dirty="0"/>
              <a:t> изделия из золота и серебра. Серебро </a:t>
            </a:r>
            <a:r>
              <a:rPr lang="ru-RU" dirty="0" err="1"/>
              <a:t>представленно</a:t>
            </a:r>
            <a:r>
              <a:rPr lang="ru-RU" dirty="0"/>
              <a:t> почти во всех магазинах. Золото, в связи с высокой себестоимостью, есть не во всех магазинах.</a:t>
            </a:r>
          </a:p>
          <a:p>
            <a:pPr algn="l"/>
            <a:br>
              <a:rPr lang="ru-RU" dirty="0"/>
            </a:br>
            <a:r>
              <a:rPr lang="ru-RU" b="1" dirty="0"/>
              <a:t>Цель анализа </a:t>
            </a:r>
            <a:r>
              <a:rPr lang="ru-RU" dirty="0"/>
              <a:t>- найти критерии, которые позволят прогнозировать хорошие/плохие продажи по мусульманским подвесам из золота. В результате можно будет реструктуризировать товарный запас мусульманских подвесов из золота в текущих магазинах, а так же определять необходимо ли включать в ассортимент эти изделия для вновь открываемых объектов.</a:t>
            </a:r>
          </a:p>
          <a:p>
            <a:pPr algn="l"/>
            <a:r>
              <a:rPr lang="ru-RU" b="1" dirty="0"/>
              <a:t>В первой части </a:t>
            </a:r>
            <a:r>
              <a:rPr lang="ru-RU" dirty="0"/>
              <a:t>будут рассмотрены текущие данные по продажам, рассчитана корреляция золото-серебро, сделаны выводы. </a:t>
            </a:r>
          </a:p>
          <a:p>
            <a:pPr algn="l"/>
            <a:r>
              <a:rPr lang="ru-RU" b="1" dirty="0"/>
              <a:t>Во второй части</a:t>
            </a:r>
            <a:r>
              <a:rPr lang="ru-RU" dirty="0"/>
              <a:t> к текущим данным добавится дополнительная информация о магазинах и регионах, где они располагаются. Таким образом соберется большой </a:t>
            </a:r>
            <a:r>
              <a:rPr lang="ru-RU" dirty="0" err="1"/>
              <a:t>датасет</a:t>
            </a:r>
            <a:r>
              <a:rPr lang="ru-RU" dirty="0"/>
              <a:t>, в результате анализа, которого также будут сделаны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99829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135F9-B0D5-451B-BF42-FCAEF998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i="1" dirty="0">
                <a:solidFill>
                  <a:srgbClr val="FFFFFF"/>
                </a:solidFill>
              </a:rPr>
              <a:t>Откуда брал данные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385B3-14A4-4BB3-9268-43D5A6BF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ru-RU" sz="1100">
                <a:solidFill>
                  <a:srgbClr val="000000"/>
                </a:solidFill>
              </a:rPr>
              <a:t>Численность населения - Оценка численности постоянного населения на 1 января 2018г.Росстат по городам</a:t>
            </a:r>
          </a:p>
          <a:p>
            <a:r>
              <a:rPr lang="ru-RU" sz="1100">
                <a:solidFill>
                  <a:srgbClr val="000000"/>
                </a:solidFill>
              </a:rPr>
              <a:t>Доля мусульман, процент русских, процент религиозных - Общероссийский опрос МегаФОМ 29 мая – 25 июня 2012 г. по субъектам РФ</a:t>
            </a:r>
          </a:p>
          <a:p>
            <a:r>
              <a:rPr lang="ru-RU" sz="1100">
                <a:solidFill>
                  <a:srgbClr val="000000"/>
                </a:solidFill>
              </a:rPr>
              <a:t>Доходы населения - Среднемесячная номинальная начисленная заработная плата работников по полному кругу организаций по субъектам Российской Федерации. Росстат. 2018-2019 г</a:t>
            </a:r>
          </a:p>
          <a:p>
            <a:r>
              <a:rPr lang="ru-RU" sz="1100">
                <a:solidFill>
                  <a:srgbClr val="000000"/>
                </a:solidFill>
              </a:rPr>
              <a:t>Все геоданные получал через API YandexMaps, Nominatim, Overpass Turbo</a:t>
            </a:r>
            <a:endParaRPr lang="en-US" sz="1100">
              <a:solidFill>
                <a:srgbClr val="000000"/>
              </a:solidFill>
            </a:endParaRPr>
          </a:p>
          <a:p>
            <a:r>
              <a:rPr lang="ru-RU" sz="1100" b="1" i="1">
                <a:solidFill>
                  <a:srgbClr val="000000"/>
                </a:solidFill>
              </a:rPr>
              <a:t>Дополнительные данные:</a:t>
            </a:r>
          </a:p>
          <a:p>
            <a:r>
              <a:rPr lang="ru-RU" sz="1100">
                <a:solidFill>
                  <a:srgbClr val="000000"/>
                </a:solidFill>
              </a:rPr>
              <a:t>при помощи обертки на Python для API базы данных OSM карт собрал датасет по мечетям в России (датасет состоит из координат и полного адреса)</a:t>
            </a:r>
          </a:p>
          <a:p>
            <a:r>
              <a:rPr lang="ru-RU" sz="1100">
                <a:solidFill>
                  <a:srgbClr val="000000"/>
                </a:solidFill>
              </a:rPr>
              <a:t>при помощи Nominаtim собрал полигоны для отрисовки регионов в Matplotlib</a:t>
            </a:r>
          </a:p>
          <a:p>
            <a:r>
              <a:rPr lang="ru-RU" sz="1100">
                <a:solidFill>
                  <a:srgbClr val="000000"/>
                </a:solidFill>
              </a:rPr>
              <a:t>Все данные собрал в единую таблицу в EXcel потом загрузил в ноутбук. Чеченская и Ингушская республика не участвовала в исследовании МегаФОМ. Поэтому для этих республик данные загрузил отдельно</a:t>
            </a:r>
          </a:p>
          <a:p>
            <a:endParaRPr lang="ru-RU" sz="1100">
              <a:solidFill>
                <a:srgbClr val="000000"/>
              </a:solidFill>
            </a:endParaRPr>
          </a:p>
          <a:p>
            <a:endParaRPr lang="ru-RU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4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688D0F-F1EC-4372-A480-B53A91D6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2898775"/>
            <a:ext cx="4851400" cy="3130550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BFE42527-B4FA-4996-9EE4-85FA99E4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2898775"/>
            <a:ext cx="4616450" cy="31305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443F-1D5C-4B2D-9083-2AF77E08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Параметры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большого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набора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данных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7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443F-1D5C-4B2D-9083-2AF77E08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Параметры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большого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набора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данных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B7C36D-ECC1-41BF-B4E5-508AE654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882501"/>
            <a:ext cx="5019675" cy="48042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E0CD30-7DDB-4A4F-ABEA-29A38799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1" y="1885589"/>
            <a:ext cx="6045122" cy="48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443F-1D5C-4B2D-9083-2AF77E08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Параметры большого набора данных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C09778-B5B3-449A-9E66-531D6EEE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438150"/>
            <a:ext cx="5746511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E0925-E4C1-4182-AB54-D2192301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Топ 100 продажи и размер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BF625-F037-4C17-AED0-CDA8402E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60" y="247650"/>
            <a:ext cx="8865627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9522-A057-47B1-89F8-DC454DBB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7A6C5-AAF4-459B-BE92-B4D71B44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000000"/>
                </a:solidFill>
              </a:rPr>
              <a:t>Больше всего магазинов в регионах: Краснодарский край и Ростовская область. Среди городов больше всего магазинов в Санкт-Петербурге - сравнимо с Ростовской областью</a:t>
            </a:r>
          </a:p>
          <a:p>
            <a:r>
              <a:rPr lang="ru-RU" sz="2000">
                <a:solidFill>
                  <a:srgbClr val="000000"/>
                </a:solidFill>
              </a:rPr>
              <a:t>По округам магазины распределены равномерно. Кроме ДФО и CЗФО. В ДФО населения меньше чем в Москве (8 млн), СЗФО маленький по территории.</a:t>
            </a:r>
          </a:p>
          <a:p>
            <a:r>
              <a:rPr lang="ru-RU" sz="2000">
                <a:solidFill>
                  <a:srgbClr val="000000"/>
                </a:solidFill>
              </a:rPr>
              <a:t>Между размером магазина и продажами мусульманских подвесов пересечение в 50% случаев</a:t>
            </a:r>
          </a:p>
          <a:p>
            <a:r>
              <a:rPr lang="ru-RU" sz="2000">
                <a:solidFill>
                  <a:srgbClr val="000000"/>
                </a:solidFill>
              </a:rPr>
              <a:t>В выборку 100 магазинов с самым большим населением попало всего 4 города. Чтобы найти закономерности между данными нужно агрегировать по городу.</a:t>
            </a:r>
          </a:p>
          <a:p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3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89125-ED73-475E-AEF2-F4ED77DD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FFFFFF"/>
                </a:solidFill>
              </a:rPr>
              <a:t>Мечети в России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55F9B-6328-4F81-8360-7F2CCB14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</a:rPr>
              <a:t>При помощи обертки для Overpass-turbo на Python Overpy получаем координаты всех мечетей в России. через Overpass-turbo это web API для датамайнинга в базе данных OpenStreetMap. Все объекты представлены в этой базе данных в виде точек (nodes) и линий (way). Линии можно превратить в точку, получив центральную точку. Используя этот датасет проверим влияние мечетей на продажи мусульманских подвесов.</a:t>
            </a:r>
          </a:p>
        </p:txBody>
      </p:sp>
    </p:spTree>
    <p:extLst>
      <p:ext uri="{BB962C8B-B14F-4D97-AF65-F5344CB8AC3E}">
        <p14:creationId xmlns:p14="http://schemas.microsoft.com/office/powerpoint/2010/main" val="32646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89125-ED73-475E-AEF2-F4ED77DD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FFFFFF"/>
                </a:solidFill>
              </a:rPr>
              <a:t>Мечети в России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55F9B-6328-4F81-8360-7F2CCB14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i="1" dirty="0"/>
              <a:t>мечетей в Дальневосточном Федеральном округе по данным OSM нет</a:t>
            </a:r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0146E0-584C-4D44-9BC5-604860B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0" y="3971279"/>
            <a:ext cx="2123105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CFF54-8335-448A-BBF5-900EDE65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округам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17623D-045D-4CBC-8ED8-18A1AA82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048" y="944769"/>
            <a:ext cx="10555905" cy="2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CFF54-8335-448A-BBF5-900EDE65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округам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77B056-0884-44E3-BB48-CA914076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9" y="231721"/>
            <a:ext cx="5829300" cy="4267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E9BF95-AA02-481C-88FD-117C23B5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290614"/>
            <a:ext cx="5791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18AE8-499E-46C7-9974-D7A1AE96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продаж</a:t>
            </a:r>
            <a:b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5CECC0-B085-4F40-A4C7-011678663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203" y="445153"/>
            <a:ext cx="7923594" cy="35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CFF54-8335-448A-BBF5-900EDE65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округам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8534B4-8511-48AD-B393-0104E75B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24590"/>
            <a:ext cx="5734050" cy="4191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A5361F-7837-464B-95F7-19736D6D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7921"/>
            <a:ext cx="571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CFF54-8335-448A-BBF5-900EDE65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округам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A97C-912B-4F3E-A108-72ADE71DE1D2}"/>
              </a:ext>
            </a:extLst>
          </p:cNvPr>
          <p:cNvSpPr txBox="1"/>
          <p:nvPr/>
        </p:nvSpPr>
        <p:spPr>
          <a:xfrm>
            <a:off x="4879571" y="2753936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err="1">
                <a:solidFill>
                  <a:srgbClr val="000000"/>
                </a:solidFill>
              </a:rPr>
              <a:t>Дисперсия</a:t>
            </a: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78B2-A8A8-4BF4-88D7-F1E3B4C1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2837712"/>
            <a:ext cx="2424567" cy="35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9522-A057-47B1-89F8-DC454DBB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7A6C5-AAF4-459B-BE92-B4D71B44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5"/>
            <a:ext cx="5634701" cy="5760859"/>
          </a:xfrm>
        </p:spPr>
        <p:txBody>
          <a:bodyPr anchor="ctr">
            <a:normAutofit fontScale="70000" lnSpcReduction="20000"/>
          </a:bodyPr>
          <a:lstStyle/>
          <a:p>
            <a:r>
              <a:rPr lang="ru-RU" dirty="0"/>
              <a:t>Дальневосточный округ имеет самые плохие показатели по продажам/оборачиваемости, там нет мечетей, самый низкий процент мусульман и процент людей для которых религия имеет большое значение в жизни.</a:t>
            </a:r>
          </a:p>
          <a:p>
            <a:r>
              <a:rPr lang="ru-RU" dirty="0"/>
              <a:t>Средний размер магазина не оказывает влияния на продажи мусульманских подвесов.</a:t>
            </a:r>
          </a:p>
          <a:p>
            <a:r>
              <a:rPr lang="ru-RU" dirty="0"/>
              <a:t>Доходы также не оказывают влияние, хотя возможно низкие доходы в СКФО не позволяют вырваться в лидеры.</a:t>
            </a:r>
          </a:p>
          <a:p>
            <a:r>
              <a:rPr lang="ru-RU" dirty="0"/>
              <a:t>Количество мечетей и важность религии в жизни оказывают влияние на продажи мусульманских подвесов. Примечательно, в жизни мусульман религия имеет важное значение</a:t>
            </a:r>
          </a:p>
          <a:p>
            <a:r>
              <a:rPr lang="ru-RU" dirty="0"/>
              <a:t>В лидирующих трех округах по продажам и оборачиваемости СЗФО и УФО обладают более низким стандартным отклонением, в ПФО стандартное отклонение самое высокое, скорее всего в лидеры выводят несколько регионов.</a:t>
            </a:r>
          </a:p>
          <a:p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1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регионам ПФО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BC6AA8-0F54-4D19-A1BC-1A94E322B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9253" y="371721"/>
            <a:ext cx="8893495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регионам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ПФО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5">
            <a:extLst>
              <a:ext uri="{FF2B5EF4-FFF2-40B4-BE49-F238E27FC236}">
                <a16:creationId xmlns:a16="http://schemas.microsoft.com/office/drawing/2014/main" id="{DA0383B9-F492-470E-89F7-04D807A1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7800" y="485775"/>
            <a:ext cx="6857767" cy="5829101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28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регионам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УФО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6008E-EB51-4EB0-B3E0-BDF2904B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1" y="1104090"/>
            <a:ext cx="113157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6" y="0"/>
            <a:ext cx="12220636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регионам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УФО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EEC19E-931E-4BE3-B025-199E2989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95300"/>
            <a:ext cx="6163327" cy="56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3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регионам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СКФО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5EFC6-50E4-43FB-B873-FAF7187D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966696"/>
            <a:ext cx="11182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5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6" y="0"/>
            <a:ext cx="12220636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0BF8-5B92-4740-AF03-74CDFF9B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регионам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СКФО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4CBAC-3657-438E-A77A-28940CE2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290512"/>
            <a:ext cx="57435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7A6A-3C33-42DE-ACDC-66564F4E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8" y="371712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Анализ по регионам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0EDA6-DD39-4BD8-9F8F-1C7ED7BE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endParaRPr lang="ru-RU" sz="19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FCFC7-063F-4AAF-BDD3-77CAA4F0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50"/>
            <a:ext cx="12192000" cy="54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0E35F-F63E-4678-86FC-AFAC5FD9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продаж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E4D483-8A2D-4B66-B608-98A6929D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3025" y="743798"/>
            <a:ext cx="5083230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308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9522-A057-47B1-89F8-DC454DBB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7A6C5-AAF4-459B-BE92-B4D71B44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5"/>
            <a:ext cx="5634701" cy="5760859"/>
          </a:xfrm>
        </p:spPr>
        <p:txBody>
          <a:bodyPr anchor="ctr">
            <a:normAutofit fontScale="70000" lnSpcReduction="20000"/>
          </a:bodyPr>
          <a:lstStyle/>
          <a:p>
            <a:r>
              <a:rPr lang="ru-RU" dirty="0"/>
              <a:t>В ПФО как и предполагалось лидируют несколько областей с высоким процентом мусульманского населения, в остальных областях региона продажи плохие.</a:t>
            </a:r>
          </a:p>
          <a:p>
            <a:r>
              <a:rPr lang="ru-RU" dirty="0"/>
              <a:t>СКФО магазины открытые в любой точке округа обеспечат стабильные продажи мусульманских подвесов.</a:t>
            </a:r>
          </a:p>
          <a:p>
            <a:r>
              <a:rPr lang="ru-RU" dirty="0"/>
              <a:t>Башкортостан и Татарстан являются однозначными лидерами среди областей - магазин, открытый в этом регионе однозначно обеспечит хорошие продажи мусульманских подвесов.</a:t>
            </a:r>
          </a:p>
          <a:p>
            <a:r>
              <a:rPr lang="ru-RU" dirty="0"/>
              <a:t>УФО более сбалансированные по продажам, чем ПФО - лидируют все области, но признак округа все равно нельзя использовать в качестве критерия для прогноза продаж мусульманских подвесов.</a:t>
            </a:r>
          </a:p>
          <a:p>
            <a:r>
              <a:rPr lang="ru-RU" dirty="0"/>
              <a:t>Мечети влияют на продажи мусульманских подвесов, однако есть регионы без мечетей но с хорошими продажами мусульманских подвесов</a:t>
            </a:r>
          </a:p>
          <a:p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60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7A6A-3C33-42DE-ACDC-66564F4E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8" y="371712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Анализ по городам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F7C2A0-A249-4860-8BDA-A05B043A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48" y="1503011"/>
            <a:ext cx="9428004" cy="53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4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7A6A-3C33-42DE-ACDC-66564F4E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по городам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03414F-85DC-41C6-BB6A-A8515321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02" y="826531"/>
            <a:ext cx="4766148" cy="586406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5914-B117-424B-B2F8-990E3A7C10A4}"/>
              </a:ext>
            </a:extLst>
          </p:cNvPr>
          <p:cNvSpPr txBox="1"/>
          <p:nvPr/>
        </p:nvSpPr>
        <p:spPr>
          <a:xfrm>
            <a:off x="6772275" y="228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Топ 30 по продажам</a:t>
            </a:r>
          </a:p>
        </p:txBody>
      </p:sp>
    </p:spTree>
    <p:extLst>
      <p:ext uri="{BB962C8B-B14F-4D97-AF65-F5344CB8AC3E}">
        <p14:creationId xmlns:p14="http://schemas.microsoft.com/office/powerpoint/2010/main" val="294291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9522-A057-47B1-89F8-DC454DBB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7A6C5-AAF4-459B-BE92-B4D71B44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5"/>
            <a:ext cx="5634701" cy="5760859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Продажи мусульманских подвесов не связаны с размером города, тем не менее два крупных центра - Москва и Санкт-Петербург обладают стабильными средними продажами по мусульманским подвесам.</a:t>
            </a:r>
          </a:p>
          <a:p>
            <a:r>
              <a:rPr lang="ru-RU" sz="2000" dirty="0"/>
              <a:t>Подтверждается утверждение о том, что республики Башкортостан и Татарстан являются территориальными признаками для прогноза продаж по мусульманским подвесам - все города из этих районов в топе продаж</a:t>
            </a:r>
          </a:p>
          <a:p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6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7A6A-3C33-42DE-ACDC-66564F4E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8" y="371712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Топ 100 продажи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0D0BB6-AAF7-4A37-9185-F16CE95D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48" y="3125648"/>
            <a:ext cx="3208190" cy="26149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B444D-CD9D-444E-954C-89009DB0F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871787"/>
            <a:ext cx="4600423" cy="30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1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7A6A-3C33-42DE-ACDC-66564F4E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Топ 100 продажи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05EC36-05AF-44C9-B7A1-3709F6D1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95061"/>
            <a:ext cx="4750664" cy="54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9522-A057-47B1-89F8-DC454DBB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7A6C5-AAF4-459B-BE92-B4D71B44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5"/>
            <a:ext cx="5634701" cy="57608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Анализ выборки топ 100 объектов по продажам подтверждает предыдущие выводы по регионам, округам и городам. В процентном соотношении лидируют ПФО и УФО, по округам, Башкортостан и Татарстан по регионам и Казань с Уфой по городам. Также среди городов в тройку по проценту магазинов из топ 100 входит Санкт- Петербург, при этом в городе открыто самое большое количество магазинов сравнимое с количеством в регионах.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0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E82CD-4D7A-4EEF-91D1-AB6E2F03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rgbClr val="FFFFFF"/>
                </a:solidFill>
              </a:rPr>
              <a:t>Анализ продаж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47D5CBB9-FC51-4573-B2BC-C513D49F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9" y="3078761"/>
            <a:ext cx="5166360" cy="30163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60264-357F-4E3F-B500-FBA4E8F6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3766872"/>
            <a:ext cx="5166360" cy="16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B900-A2A6-4D53-A425-21744E21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продаж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2F38E1-7F35-4C53-B470-C68F2C86E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8289" y="1400176"/>
            <a:ext cx="6543408" cy="374332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08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B900-A2A6-4D53-A425-21744E21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продаж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D493ECB-A65F-4A19-AD99-9E0A2485B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0739" y="1906031"/>
            <a:ext cx="5507803" cy="3043061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04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624B7-CD99-4A8E-B71C-8D79C90E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639763"/>
            <a:ext cx="7253288" cy="2063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BC7E83-8B78-491C-8387-43665FED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2771775"/>
            <a:ext cx="7253288" cy="2119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B3A4C2-B2E8-47B2-A1A0-C191B116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0" y="4960938"/>
            <a:ext cx="7253288" cy="12588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4187-4CEC-49FE-AC2A-066EAB46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Анализ продаж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81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9C0D7-40C7-42B1-9472-A053B73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</a:rPr>
              <a:t>Выводы</a:t>
            </a:r>
            <a:br>
              <a:rPr lang="ru-RU" b="1">
                <a:solidFill>
                  <a:srgbClr val="FFFFFF"/>
                </a:solidFill>
              </a:rPr>
            </a:b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D3417-3237-4250-918D-C29D1B19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000000"/>
                </a:solidFill>
              </a:rPr>
              <a:t>Между продажами золота и серебра существует большая корреляция.</a:t>
            </a:r>
          </a:p>
          <a:p>
            <a:r>
              <a:rPr lang="ru-RU" sz="2000">
                <a:solidFill>
                  <a:srgbClr val="000000"/>
                </a:solidFill>
              </a:rPr>
              <a:t>Данные по серебру имеют меньший разброс, чем по золоту. В связи с этим дальше анализировать будем данные по серебрянным мусульманским подвесам, выводы можно будет использовать для реструктурирования текущего товарного запаса по золотым мусульманским подвесам.</a:t>
            </a:r>
          </a:p>
          <a:p>
            <a:r>
              <a:rPr lang="ru-RU" sz="2000">
                <a:solidFill>
                  <a:srgbClr val="000000"/>
                </a:solidFill>
              </a:rPr>
              <a:t>Для дальнейшего анализа будем использовать среднеквартальные показатели. В рассчет будут приниматься, те кварталы по которым остаток по мусульманским подвесам был больше нуля в течение всего квартала.</a:t>
            </a:r>
          </a:p>
          <a:p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4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443F-1D5C-4B2D-9083-2AF77E08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Сбор и анализ большого набора данных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A0695FD-CD30-4B98-9C52-6C9345BD0F6F}"/>
              </a:ext>
            </a:extLst>
          </p:cNvPr>
          <p:cNvGrpSpPr/>
          <p:nvPr/>
        </p:nvGrpSpPr>
        <p:grpSpPr>
          <a:xfrm>
            <a:off x="839997" y="2678383"/>
            <a:ext cx="1946002" cy="1167601"/>
            <a:chOff x="3594" y="229666"/>
            <a:chExt cx="1946002" cy="1167601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01DD0BA5-9C41-4026-8E40-348650E3C6A8}"/>
                </a:ext>
              </a:extLst>
            </p:cNvPr>
            <p:cNvSpPr/>
            <p:nvPr/>
          </p:nvSpPr>
          <p:spPr>
            <a:xfrm>
              <a:off x="3594" y="229666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956F46-ED15-4587-B7B7-F6D3F92EB3B2}"/>
                </a:ext>
              </a:extLst>
            </p:cNvPr>
            <p:cNvSpPr txBox="1"/>
            <p:nvPr/>
          </p:nvSpPr>
          <p:spPr>
            <a:xfrm>
              <a:off x="3594" y="229666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Polygon – </a:t>
              </a:r>
              <a:r>
                <a:rPr lang="ru-RU" sz="1200" kern="1200" dirty="0"/>
                <a:t>набор точек для отрисовки границ регионов на карте</a:t>
              </a:r>
              <a:endParaRPr lang="en-US" sz="1200" kern="1200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6D305E2-59BD-417B-816B-A6C25C4369DD}"/>
              </a:ext>
            </a:extLst>
          </p:cNvPr>
          <p:cNvGrpSpPr/>
          <p:nvPr/>
        </p:nvGrpSpPr>
        <p:grpSpPr>
          <a:xfrm>
            <a:off x="2980599" y="2678383"/>
            <a:ext cx="1946002" cy="1167601"/>
            <a:chOff x="2144196" y="229666"/>
            <a:chExt cx="1946002" cy="1167601"/>
          </a:xfrm>
        </p:grpSpPr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75B9C12D-E8E3-4B4D-8CCD-FAA9B7D0E28D}"/>
                </a:ext>
              </a:extLst>
            </p:cNvPr>
            <p:cNvSpPr/>
            <p:nvPr/>
          </p:nvSpPr>
          <p:spPr>
            <a:xfrm>
              <a:off x="2144196" y="229666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F3DCF1-B59F-4853-A454-0225729460BE}"/>
                </a:ext>
              </a:extLst>
            </p:cNvPr>
            <p:cNvSpPr txBox="1"/>
            <p:nvPr/>
          </p:nvSpPr>
          <p:spPr>
            <a:xfrm>
              <a:off x="2144196" y="229666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 dirty="0" err="1"/>
                <a:t>id</a:t>
              </a:r>
              <a:r>
                <a:rPr lang="ru-RU" sz="1200" kern="1200" dirty="0"/>
                <a:t> - номер магазина</a:t>
              </a:r>
              <a:endParaRPr lang="en-US" sz="1200" kern="1200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58410FC-D4EC-4BD5-A424-0A63BAAFD5C7}"/>
              </a:ext>
            </a:extLst>
          </p:cNvPr>
          <p:cNvGrpSpPr/>
          <p:nvPr/>
        </p:nvGrpSpPr>
        <p:grpSpPr>
          <a:xfrm>
            <a:off x="5124802" y="2649812"/>
            <a:ext cx="1946002" cy="1167601"/>
            <a:chOff x="4288399" y="201095"/>
            <a:chExt cx="1946002" cy="1167601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F396645E-BD1A-42CC-AE03-C5DAE1953D5D}"/>
                </a:ext>
              </a:extLst>
            </p:cNvPr>
            <p:cNvSpPr/>
            <p:nvPr/>
          </p:nvSpPr>
          <p:spPr>
            <a:xfrm>
              <a:off x="4288399" y="201095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BD03D0-16CC-41BB-AFDE-3E776F9FE720}"/>
                </a:ext>
              </a:extLst>
            </p:cNvPr>
            <p:cNvSpPr txBox="1"/>
            <p:nvPr/>
          </p:nvSpPr>
          <p:spPr>
            <a:xfrm>
              <a:off x="4288399" y="201095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adress - адрес</a:t>
              </a:r>
              <a:endParaRPr lang="en-US" sz="1200" kern="120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66D2CCB-937E-48D3-842E-8D99ED7ADFA2}"/>
              </a:ext>
            </a:extLst>
          </p:cNvPr>
          <p:cNvGrpSpPr/>
          <p:nvPr/>
        </p:nvGrpSpPr>
        <p:grpSpPr>
          <a:xfrm>
            <a:off x="7265404" y="2649812"/>
            <a:ext cx="1946002" cy="1167601"/>
            <a:chOff x="6429001" y="201095"/>
            <a:chExt cx="1946002" cy="1167601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741B36FE-FF75-4889-AB13-A217E5B4FC51}"/>
                </a:ext>
              </a:extLst>
            </p:cNvPr>
            <p:cNvSpPr/>
            <p:nvPr/>
          </p:nvSpPr>
          <p:spPr>
            <a:xfrm>
              <a:off x="6429001" y="201095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80DD7-41EF-4408-9D02-93D301B4D285}"/>
                </a:ext>
              </a:extLst>
            </p:cNvPr>
            <p:cNvSpPr txBox="1"/>
            <p:nvPr/>
          </p:nvSpPr>
          <p:spPr>
            <a:xfrm>
              <a:off x="6429001" y="201095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sales - продажи мусульманских подвесов за 2019 год</a:t>
              </a:r>
              <a:endParaRPr lang="en-US" sz="1200" kern="120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F52CC6C-FDEB-4F8D-B425-4F804B073828}"/>
              </a:ext>
            </a:extLst>
          </p:cNvPr>
          <p:cNvGrpSpPr/>
          <p:nvPr/>
        </p:nvGrpSpPr>
        <p:grpSpPr>
          <a:xfrm>
            <a:off x="9406000" y="2649812"/>
            <a:ext cx="1946002" cy="1167601"/>
            <a:chOff x="8569597" y="201095"/>
            <a:chExt cx="1946002" cy="1167601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C2EE32C8-0D14-4C6E-92DA-C5420B6B2571}"/>
                </a:ext>
              </a:extLst>
            </p:cNvPr>
            <p:cNvSpPr/>
            <p:nvPr/>
          </p:nvSpPr>
          <p:spPr>
            <a:xfrm>
              <a:off x="8569597" y="201095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74E5AF-8BA3-4297-A4C9-328DCEAD9FBC}"/>
                </a:ext>
              </a:extLst>
            </p:cNvPr>
            <p:cNvSpPr txBox="1"/>
            <p:nvPr/>
          </p:nvSpPr>
          <p:spPr>
            <a:xfrm>
              <a:off x="8569597" y="201095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 dirty="0" err="1"/>
                <a:t>months</a:t>
              </a:r>
              <a:r>
                <a:rPr lang="ru-RU" sz="1200" kern="1200"/>
                <a:t> - месяцев с остатками больше нуля в 2019 году</a:t>
              </a:r>
              <a:endParaRPr lang="en-US" sz="1200" kern="1200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5833420-96D0-430D-B2BE-1495FC2511D1}"/>
              </a:ext>
            </a:extLst>
          </p:cNvPr>
          <p:cNvGrpSpPr/>
          <p:nvPr/>
        </p:nvGrpSpPr>
        <p:grpSpPr>
          <a:xfrm>
            <a:off x="839997" y="4040585"/>
            <a:ext cx="1946002" cy="1167601"/>
            <a:chOff x="3594" y="1591868"/>
            <a:chExt cx="1946002" cy="1167601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621B7244-1F72-4240-8503-C743D0DA5D09}"/>
                </a:ext>
              </a:extLst>
            </p:cNvPr>
            <p:cNvSpPr/>
            <p:nvPr/>
          </p:nvSpPr>
          <p:spPr>
            <a:xfrm>
              <a:off x="3594" y="159186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2A6DFE-F5E6-41F1-914E-CB67515085AB}"/>
                </a:ext>
              </a:extLst>
            </p:cNvPr>
            <p:cNvSpPr txBox="1"/>
            <p:nvPr/>
          </p:nvSpPr>
          <p:spPr>
            <a:xfrm>
              <a:off x="3594" y="159186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av_monthly_bal - средний месячный остаток</a:t>
              </a:r>
              <a:endParaRPr lang="en-US" sz="1200" kern="120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AA7BD31-3F55-4814-8498-352A19E17A4A}"/>
              </a:ext>
            </a:extLst>
          </p:cNvPr>
          <p:cNvGrpSpPr/>
          <p:nvPr/>
        </p:nvGrpSpPr>
        <p:grpSpPr>
          <a:xfrm>
            <a:off x="2984199" y="4012014"/>
            <a:ext cx="1946002" cy="1167601"/>
            <a:chOff x="2147796" y="1563297"/>
            <a:chExt cx="1946002" cy="1167601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0E19A5D-CB3E-407B-9DE4-628738D10D0A}"/>
                </a:ext>
              </a:extLst>
            </p:cNvPr>
            <p:cNvSpPr/>
            <p:nvPr/>
          </p:nvSpPr>
          <p:spPr>
            <a:xfrm>
              <a:off x="2147796" y="1563297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E4A2B3-77DE-4A37-80F0-3D616304A507}"/>
                </a:ext>
              </a:extLst>
            </p:cNvPr>
            <p:cNvSpPr txBox="1"/>
            <p:nvPr/>
          </p:nvSpPr>
          <p:spPr>
            <a:xfrm>
              <a:off x="2147796" y="1563297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city - город или населенный пункт, по этому параметру каждому объекту можно установить признак региона</a:t>
              </a:r>
              <a:endParaRPr lang="en-US" sz="1200" kern="120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006C9BB-84CC-4309-8FC6-F49B33B50889}"/>
              </a:ext>
            </a:extLst>
          </p:cNvPr>
          <p:cNvGrpSpPr/>
          <p:nvPr/>
        </p:nvGrpSpPr>
        <p:grpSpPr>
          <a:xfrm>
            <a:off x="5124802" y="4012014"/>
            <a:ext cx="1946002" cy="1167601"/>
            <a:chOff x="4288399" y="1563297"/>
            <a:chExt cx="1946002" cy="11676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9E170EA0-2E91-49F3-8594-80D21EABB6C5}"/>
                </a:ext>
              </a:extLst>
            </p:cNvPr>
            <p:cNvSpPr/>
            <p:nvPr/>
          </p:nvSpPr>
          <p:spPr>
            <a:xfrm>
              <a:off x="4288399" y="1563297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8FCFF9-520B-4F3A-96D0-5F793ECECF2E}"/>
                </a:ext>
              </a:extLst>
            </p:cNvPr>
            <p:cNvSpPr txBox="1"/>
            <p:nvPr/>
          </p:nvSpPr>
          <p:spPr>
            <a:xfrm>
              <a:off x="4288399" y="1563297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shop_size - вместимость объекта в штуках</a:t>
              </a:r>
              <a:endParaRPr lang="en-US" sz="1200" kern="120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51C0288-D09F-4266-B69E-80DED63AAC73}"/>
              </a:ext>
            </a:extLst>
          </p:cNvPr>
          <p:cNvGrpSpPr/>
          <p:nvPr/>
        </p:nvGrpSpPr>
        <p:grpSpPr>
          <a:xfrm>
            <a:off x="7265404" y="4012014"/>
            <a:ext cx="1946002" cy="1167601"/>
            <a:chOff x="6429001" y="1563297"/>
            <a:chExt cx="1946002" cy="1167601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FFC6D58-CE6A-46B7-A6CD-2ABADCC69B07}"/>
                </a:ext>
              </a:extLst>
            </p:cNvPr>
            <p:cNvSpPr/>
            <p:nvPr/>
          </p:nvSpPr>
          <p:spPr>
            <a:xfrm>
              <a:off x="6429001" y="1563297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4EAB7C-B405-4191-8364-01F816B42784}"/>
                </a:ext>
              </a:extLst>
            </p:cNvPr>
            <p:cNvSpPr txBox="1"/>
            <p:nvPr/>
          </p:nvSpPr>
          <p:spPr>
            <a:xfrm>
              <a:off x="6429001" y="1563297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turn_rate - средняя оборачиваемость в месяц</a:t>
              </a:r>
              <a:endParaRPr lang="en-US" sz="1200" kern="120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18350D6-6533-435C-AA75-EE16A3590601}"/>
              </a:ext>
            </a:extLst>
          </p:cNvPr>
          <p:cNvGrpSpPr/>
          <p:nvPr/>
        </p:nvGrpSpPr>
        <p:grpSpPr>
          <a:xfrm>
            <a:off x="839997" y="5402786"/>
            <a:ext cx="1946002" cy="1167601"/>
            <a:chOff x="3594" y="2954069"/>
            <a:chExt cx="1946002" cy="1167601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75786D9-93F2-4138-872E-41B2274646B3}"/>
                </a:ext>
              </a:extLst>
            </p:cNvPr>
            <p:cNvSpPr/>
            <p:nvPr/>
          </p:nvSpPr>
          <p:spPr>
            <a:xfrm>
              <a:off x="3594" y="2954069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3CCCA7-4731-4246-8E43-F783F71B5515}"/>
                </a:ext>
              </a:extLst>
            </p:cNvPr>
            <p:cNvSpPr txBox="1"/>
            <p:nvPr/>
          </p:nvSpPr>
          <p:spPr>
            <a:xfrm>
              <a:off x="3594" y="2954069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salary - средняя зарплата (distr - в округе,reg - в регионе)</a:t>
              </a:r>
              <a:endParaRPr lang="en-US" sz="1200" kern="120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8A5D63E-6F5E-4BCF-98ED-4755319ADD78}"/>
              </a:ext>
            </a:extLst>
          </p:cNvPr>
          <p:cNvGrpSpPr/>
          <p:nvPr/>
        </p:nvGrpSpPr>
        <p:grpSpPr>
          <a:xfrm>
            <a:off x="2984199" y="5374215"/>
            <a:ext cx="1946002" cy="1167601"/>
            <a:chOff x="2147796" y="2925498"/>
            <a:chExt cx="1946002" cy="1167601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D2857A-D70B-404D-814B-5A038E7C818A}"/>
                </a:ext>
              </a:extLst>
            </p:cNvPr>
            <p:cNvSpPr/>
            <p:nvPr/>
          </p:nvSpPr>
          <p:spPr>
            <a:xfrm>
              <a:off x="2147796" y="292549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0A7BA2-8745-42E7-9911-A2E835FFB827}"/>
                </a:ext>
              </a:extLst>
            </p:cNvPr>
            <p:cNvSpPr txBox="1"/>
            <p:nvPr/>
          </p:nvSpPr>
          <p:spPr>
            <a:xfrm>
              <a:off x="2147796" y="292549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muslim_per - процент верующих мусульман (distr - в округе,reg - в регионе)</a:t>
              </a:r>
              <a:endParaRPr lang="en-US" sz="1200" kern="120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A6965CB-983C-4229-A31C-54C2627BC850}"/>
              </a:ext>
            </a:extLst>
          </p:cNvPr>
          <p:cNvGrpSpPr/>
          <p:nvPr/>
        </p:nvGrpSpPr>
        <p:grpSpPr>
          <a:xfrm>
            <a:off x="5124802" y="5374215"/>
            <a:ext cx="1946002" cy="1167601"/>
            <a:chOff x="4288399" y="2925498"/>
            <a:chExt cx="1946002" cy="1167601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C4013F3-B4F8-4209-AEA3-87E7A34B2F09}"/>
                </a:ext>
              </a:extLst>
            </p:cNvPr>
            <p:cNvSpPr/>
            <p:nvPr/>
          </p:nvSpPr>
          <p:spPr>
            <a:xfrm>
              <a:off x="4288399" y="292549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97C106-DD9E-4D3F-BE92-6A707C9C6196}"/>
                </a:ext>
              </a:extLst>
            </p:cNvPr>
            <p:cNvSpPr txBox="1"/>
            <p:nvPr/>
          </p:nvSpPr>
          <p:spPr>
            <a:xfrm>
              <a:off x="4288399" y="292549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 dirty="0" err="1"/>
                <a:t>rus_per</a:t>
              </a:r>
              <a:r>
                <a:rPr lang="ru-RU" sz="1200" kern="1200" dirty="0"/>
                <a:t> - процент русских по национальности (</a:t>
              </a:r>
              <a:r>
                <a:rPr lang="ru-RU" sz="1200" kern="1200" dirty="0" err="1"/>
                <a:t>distr</a:t>
              </a:r>
              <a:r>
                <a:rPr lang="ru-RU" sz="1200" kern="1200" dirty="0"/>
                <a:t> - в </a:t>
              </a:r>
              <a:r>
                <a:rPr lang="ru-RU" sz="1200" kern="1200" dirty="0" err="1"/>
                <a:t>округе,reg</a:t>
              </a:r>
              <a:r>
                <a:rPr lang="ru-RU" sz="1200" kern="1200" dirty="0"/>
                <a:t> - в регионе)</a:t>
              </a:r>
              <a:endParaRPr lang="en-US" sz="1200" kern="12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51A3BDA-5A9F-49B3-B660-6A6897B80BC1}"/>
              </a:ext>
            </a:extLst>
          </p:cNvPr>
          <p:cNvGrpSpPr/>
          <p:nvPr/>
        </p:nvGrpSpPr>
        <p:grpSpPr>
          <a:xfrm>
            <a:off x="7265404" y="5374215"/>
            <a:ext cx="1946002" cy="1167601"/>
            <a:chOff x="6429001" y="2925498"/>
            <a:chExt cx="1946002" cy="116760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66B7D2B-C466-4CC4-ADD9-BD10AF3400A9}"/>
                </a:ext>
              </a:extLst>
            </p:cNvPr>
            <p:cNvSpPr/>
            <p:nvPr/>
          </p:nvSpPr>
          <p:spPr>
            <a:xfrm>
              <a:off x="6429001" y="292549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6F5354-1620-4A66-B1CC-1D827B0A5A97}"/>
                </a:ext>
              </a:extLst>
            </p:cNvPr>
            <p:cNvSpPr txBox="1"/>
            <p:nvPr/>
          </p:nvSpPr>
          <p:spPr>
            <a:xfrm>
              <a:off x="6429001" y="292549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religion_imp - процент людей, для которых религия играет важную роль в жизни (distr - в округе,reg - в регионе)</a:t>
              </a:r>
              <a:endParaRPr lang="en-US" sz="1200" kern="120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8DA0863-0DAB-43D3-B2D0-EAF6E0250EE0}"/>
              </a:ext>
            </a:extLst>
          </p:cNvPr>
          <p:cNvGrpSpPr/>
          <p:nvPr/>
        </p:nvGrpSpPr>
        <p:grpSpPr>
          <a:xfrm>
            <a:off x="9406000" y="5374215"/>
            <a:ext cx="1946002" cy="1167601"/>
            <a:chOff x="8569597" y="2925498"/>
            <a:chExt cx="1946002" cy="1167601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B6BA31D5-0EF9-4313-B720-A41EEA745A42}"/>
                </a:ext>
              </a:extLst>
            </p:cNvPr>
            <p:cNvSpPr/>
            <p:nvPr/>
          </p:nvSpPr>
          <p:spPr>
            <a:xfrm>
              <a:off x="8569597" y="292549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9910D1-3563-453C-9D5E-A40B42C5AA9B}"/>
                </a:ext>
              </a:extLst>
            </p:cNvPr>
            <p:cNvSpPr txBox="1"/>
            <p:nvPr/>
          </p:nvSpPr>
          <p:spPr>
            <a:xfrm>
              <a:off x="8569597" y="292549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coordinates - координаты населенных пунктов</a:t>
              </a:r>
              <a:endParaRPr lang="en-US" sz="1200" kern="1200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D763057B-1808-466D-B70B-CF653094D2E4}"/>
              </a:ext>
            </a:extLst>
          </p:cNvPr>
          <p:cNvGrpSpPr/>
          <p:nvPr/>
        </p:nvGrpSpPr>
        <p:grpSpPr>
          <a:xfrm>
            <a:off x="9432969" y="4061775"/>
            <a:ext cx="1946002" cy="1167601"/>
            <a:chOff x="8566003" y="1591868"/>
            <a:chExt cx="1946002" cy="1167601"/>
          </a:xfrm>
        </p:grpSpPr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BA0BE05-B6EC-446C-A5D2-4CE3753AF686}"/>
                </a:ext>
              </a:extLst>
            </p:cNvPr>
            <p:cNvSpPr/>
            <p:nvPr/>
          </p:nvSpPr>
          <p:spPr>
            <a:xfrm>
              <a:off x="8566003" y="1591868"/>
              <a:ext cx="1946002" cy="11676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5559C9-ACD9-4148-9EDD-D31C6F9DB188}"/>
                </a:ext>
              </a:extLst>
            </p:cNvPr>
            <p:cNvSpPr txBox="1"/>
            <p:nvPr/>
          </p:nvSpPr>
          <p:spPr>
            <a:xfrm>
              <a:off x="8566003" y="1591868"/>
              <a:ext cx="1946002" cy="116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200" kern="1200"/>
                <a:t>population - количество жителей в населенном пункте</a:t>
              </a:r>
              <a:endParaRPr 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80411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1075</Words>
  <Application>Microsoft Office PowerPoint</Application>
  <PresentationFormat>Широкоэкранный</PresentationFormat>
  <Paragraphs>88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Презентация PowerPoint</vt:lpstr>
      <vt:lpstr>Анализ продаж </vt:lpstr>
      <vt:lpstr>Анализ продаж</vt:lpstr>
      <vt:lpstr>Анализ продаж</vt:lpstr>
      <vt:lpstr>Анализ продаж</vt:lpstr>
      <vt:lpstr>Анализ продаж</vt:lpstr>
      <vt:lpstr>Анализ продаж</vt:lpstr>
      <vt:lpstr>Выводы </vt:lpstr>
      <vt:lpstr>Сбор и анализ большого набора данных</vt:lpstr>
      <vt:lpstr>Откуда брал данные</vt:lpstr>
      <vt:lpstr>Параметры большого набора данных</vt:lpstr>
      <vt:lpstr>Параметры большого набора данных</vt:lpstr>
      <vt:lpstr>Параметры большого набора данных</vt:lpstr>
      <vt:lpstr>Топ 100 продажи и размер</vt:lpstr>
      <vt:lpstr>Выводы</vt:lpstr>
      <vt:lpstr>Мечети в России</vt:lpstr>
      <vt:lpstr>Мечети в России</vt:lpstr>
      <vt:lpstr>Анализ по округам</vt:lpstr>
      <vt:lpstr>Анализ по округам</vt:lpstr>
      <vt:lpstr>Анализ по округам</vt:lpstr>
      <vt:lpstr>Анализ по округам</vt:lpstr>
      <vt:lpstr>Выводы</vt:lpstr>
      <vt:lpstr>Анализ по регионам ПФО</vt:lpstr>
      <vt:lpstr>Анализ по регионам ПФО</vt:lpstr>
      <vt:lpstr>Анализ по регионам УФО</vt:lpstr>
      <vt:lpstr>Анализ по регионам УФО</vt:lpstr>
      <vt:lpstr>Анализ по регионам СКФО</vt:lpstr>
      <vt:lpstr>Анализ по регионам СКФО</vt:lpstr>
      <vt:lpstr>Анализ по регионам</vt:lpstr>
      <vt:lpstr>Выводы</vt:lpstr>
      <vt:lpstr>Анализ по городам</vt:lpstr>
      <vt:lpstr>Анализ по городам</vt:lpstr>
      <vt:lpstr>Выводы</vt:lpstr>
      <vt:lpstr>Топ 100 продажи</vt:lpstr>
      <vt:lpstr>Топ 100 продажи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Доценко Семен Анатольевич</dc:creator>
  <cp:lastModifiedBy>Доценко Семен Анатольевич</cp:lastModifiedBy>
  <cp:revision>11</cp:revision>
  <dcterms:created xsi:type="dcterms:W3CDTF">2021-04-08T09:13:05Z</dcterms:created>
  <dcterms:modified xsi:type="dcterms:W3CDTF">2021-04-08T10:53:07Z</dcterms:modified>
</cp:coreProperties>
</file>