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9"/>
  </p:notesMasterIdLst>
  <p:handoutMasterIdLst>
    <p:handoutMasterId r:id="rId20"/>
  </p:handoutMasterIdLst>
  <p:sldIdLst>
    <p:sldId id="256" r:id="rId5"/>
    <p:sldId id="259" r:id="rId6"/>
    <p:sldId id="260" r:id="rId7"/>
    <p:sldId id="261" r:id="rId8"/>
    <p:sldId id="265" r:id="rId9"/>
    <p:sldId id="267" r:id="rId10"/>
    <p:sldId id="268" r:id="rId11"/>
    <p:sldId id="262" r:id="rId12"/>
    <p:sldId id="266" r:id="rId13"/>
    <p:sldId id="263" r:id="rId14"/>
    <p:sldId id="264" r:id="rId15"/>
    <p:sldId id="270" r:id="rId16"/>
    <p:sldId id="269" r:id="rId17"/>
    <p:sldId id="258" r:id="rId1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AD23635B-C8AD-B434-608E-33F8CA3E3C3F}" name="Daniele Semeraro" initials="DS" userId="Daniele Semeraro"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1682D-59F9-4AB2-B916-F998A9F95101}" v="10" dt="2023-03-21T09:20:34.476"/>
    <p1510:client id="{5CED6A85-291C-410E-A018-CC2B9EBB282B}" v="135" dt="2023-03-22T08:16:02.732"/>
    <p1510:client id="{6840F813-24C7-4A0F-BFF0-86F0BB27DA9C}" v="212" dt="2023-03-22T08:08:44.927"/>
    <p1510:client id="{99BE998B-4D92-4EA1-96A2-78339144E9E4}" v="125" dt="2023-03-22T07:58:06.776"/>
    <p1510:client id="{D0D7369E-09CD-4E6F-92FE-B378B19B3404}" v="97" dt="2023-03-22T19:52:57.854"/>
    <p1510:client id="{F60A11DF-A6E2-46ED-B1CE-2F59AAD85E03}" v="12" dt="2023-03-22T07:53:15.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6574" autoAdjust="0"/>
  </p:normalViewPr>
  <p:slideViewPr>
    <p:cSldViewPr snapToGrid="0">
      <p:cViewPr varScale="1">
        <p:scale>
          <a:sx n="66" d="100"/>
          <a:sy n="66" d="100"/>
        </p:scale>
        <p:origin x="1296" y="43"/>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tro Walter Soriano" userId="S::p.soriano3@studenti.uniba.it::675f8da2-907b-4e58-82a5-07dbfd20f3f7" providerId="AD" clId="Web-{F60A11DF-A6E2-46ED-B1CE-2F59AAD85E03}"/>
    <pc:docChg chg="modSld">
      <pc:chgData name="Pietro Walter Soriano" userId="S::p.soriano3@studenti.uniba.it::675f8da2-907b-4e58-82a5-07dbfd20f3f7" providerId="AD" clId="Web-{F60A11DF-A6E2-46ED-B1CE-2F59AAD85E03}" dt="2023-03-22T07:53:15.143" v="11" actId="20577"/>
      <pc:docMkLst>
        <pc:docMk/>
      </pc:docMkLst>
      <pc:sldChg chg="modSp">
        <pc:chgData name="Pietro Walter Soriano" userId="S::p.soriano3@studenti.uniba.it::675f8da2-907b-4e58-82a5-07dbfd20f3f7" providerId="AD" clId="Web-{F60A11DF-A6E2-46ED-B1CE-2F59AAD85E03}" dt="2023-03-22T07:53:15.143" v="11" actId="20577"/>
        <pc:sldMkLst>
          <pc:docMk/>
          <pc:sldMk cId="707073184" sldId="260"/>
        </pc:sldMkLst>
        <pc:spChg chg="mod">
          <ac:chgData name="Pietro Walter Soriano" userId="S::p.soriano3@studenti.uniba.it::675f8da2-907b-4e58-82a5-07dbfd20f3f7" providerId="AD" clId="Web-{F60A11DF-A6E2-46ED-B1CE-2F59AAD85E03}" dt="2023-03-22T07:53:10.534" v="10" actId="20577"/>
          <ac:spMkLst>
            <pc:docMk/>
            <pc:sldMk cId="707073184" sldId="260"/>
            <ac:spMk id="7" creationId="{D3CECA1C-5AD0-273E-C1CA-C32163B631CF}"/>
          </ac:spMkLst>
        </pc:spChg>
        <pc:spChg chg="mod">
          <ac:chgData name="Pietro Walter Soriano" userId="S::p.soriano3@studenti.uniba.it::675f8da2-907b-4e58-82a5-07dbfd20f3f7" providerId="AD" clId="Web-{F60A11DF-A6E2-46ED-B1CE-2F59AAD85E03}" dt="2023-03-22T07:53:15.143" v="11" actId="20577"/>
          <ac:spMkLst>
            <pc:docMk/>
            <pc:sldMk cId="707073184" sldId="260"/>
            <ac:spMk id="8" creationId="{40D4DFC3-E23E-CE28-4669-3FBC052F60FD}"/>
          </ac:spMkLst>
        </pc:spChg>
      </pc:sldChg>
    </pc:docChg>
  </pc:docChgLst>
  <pc:docChgLst>
    <pc:chgData name="Pietro Walter Soriano" userId="S::p.soriano3@studenti.uniba.it::675f8da2-907b-4e58-82a5-07dbfd20f3f7" providerId="AD" clId="Web-{99BE998B-4D92-4EA1-96A2-78339144E9E4}"/>
    <pc:docChg chg="addSld modSld">
      <pc:chgData name="Pietro Walter Soriano" userId="S::p.soriano3@studenti.uniba.it::675f8da2-907b-4e58-82a5-07dbfd20f3f7" providerId="AD" clId="Web-{99BE998B-4D92-4EA1-96A2-78339144E9E4}" dt="2023-03-22T07:58:06.776" v="124"/>
      <pc:docMkLst>
        <pc:docMk/>
      </pc:docMkLst>
      <pc:sldChg chg="modSp">
        <pc:chgData name="Pietro Walter Soriano" userId="S::p.soriano3@studenti.uniba.it::675f8da2-907b-4e58-82a5-07dbfd20f3f7" providerId="AD" clId="Web-{99BE998B-4D92-4EA1-96A2-78339144E9E4}" dt="2023-03-22T07:57:56.870" v="123" actId="20577"/>
        <pc:sldMkLst>
          <pc:docMk/>
          <pc:sldMk cId="472864603" sldId="259"/>
        </pc:sldMkLst>
        <pc:spChg chg="mod">
          <ac:chgData name="Pietro Walter Soriano" userId="S::p.soriano3@studenti.uniba.it::675f8da2-907b-4e58-82a5-07dbfd20f3f7" providerId="AD" clId="Web-{99BE998B-4D92-4EA1-96A2-78339144E9E4}" dt="2023-03-22T07:57:56.870" v="123" actId="20577"/>
          <ac:spMkLst>
            <pc:docMk/>
            <pc:sldMk cId="472864603" sldId="259"/>
            <ac:spMk id="10" creationId="{CCD6E914-524E-0799-6F7F-AED6D6EF8C81}"/>
          </ac:spMkLst>
        </pc:spChg>
      </pc:sldChg>
      <pc:sldChg chg="modSp">
        <pc:chgData name="Pietro Walter Soriano" userId="S::p.soriano3@studenti.uniba.it::675f8da2-907b-4e58-82a5-07dbfd20f3f7" providerId="AD" clId="Web-{99BE998B-4D92-4EA1-96A2-78339144E9E4}" dt="2023-03-22T07:57:24.463" v="120" actId="20577"/>
        <pc:sldMkLst>
          <pc:docMk/>
          <pc:sldMk cId="707073184" sldId="260"/>
        </pc:sldMkLst>
        <pc:spChg chg="mod">
          <ac:chgData name="Pietro Walter Soriano" userId="S::p.soriano3@studenti.uniba.it::675f8da2-907b-4e58-82a5-07dbfd20f3f7" providerId="AD" clId="Web-{99BE998B-4D92-4EA1-96A2-78339144E9E4}" dt="2023-03-22T07:57:24.463" v="120" actId="20577"/>
          <ac:spMkLst>
            <pc:docMk/>
            <pc:sldMk cId="707073184" sldId="260"/>
            <ac:spMk id="8" creationId="{40D4DFC3-E23E-CE28-4669-3FBC052F60FD}"/>
          </ac:spMkLst>
        </pc:spChg>
      </pc:sldChg>
      <pc:sldChg chg="new">
        <pc:chgData name="Pietro Walter Soriano" userId="S::p.soriano3@studenti.uniba.it::675f8da2-907b-4e58-82a5-07dbfd20f3f7" providerId="AD" clId="Web-{99BE998B-4D92-4EA1-96A2-78339144E9E4}" dt="2023-03-22T07:58:06.776" v="124"/>
        <pc:sldMkLst>
          <pc:docMk/>
          <pc:sldMk cId="2745771662" sldId="261"/>
        </pc:sldMkLst>
      </pc:sldChg>
    </pc:docChg>
  </pc:docChgLst>
  <pc:docChgLst>
    <pc:chgData name="Pietro Walter Soriano" userId="S::p.soriano3@studenti.uniba.it::675f8da2-907b-4e58-82a5-07dbfd20f3f7" providerId="AD" clId="Web-{2E41682D-59F9-4AB2-B916-F998A9F95101}"/>
    <pc:docChg chg="modSld">
      <pc:chgData name="Pietro Walter Soriano" userId="S::p.soriano3@studenti.uniba.it::675f8da2-907b-4e58-82a5-07dbfd20f3f7" providerId="AD" clId="Web-{2E41682D-59F9-4AB2-B916-F998A9F95101}" dt="2023-03-21T09:20:34.476" v="9" actId="1076"/>
      <pc:docMkLst>
        <pc:docMk/>
      </pc:docMkLst>
      <pc:sldChg chg="modSp">
        <pc:chgData name="Pietro Walter Soriano" userId="S::p.soriano3@studenti.uniba.it::675f8da2-907b-4e58-82a5-07dbfd20f3f7" providerId="AD" clId="Web-{2E41682D-59F9-4AB2-B916-F998A9F95101}" dt="2023-03-21T09:20:34.476" v="9" actId="1076"/>
        <pc:sldMkLst>
          <pc:docMk/>
          <pc:sldMk cId="896504373" sldId="256"/>
        </pc:sldMkLst>
        <pc:spChg chg="mod">
          <ac:chgData name="Pietro Walter Soriano" userId="S::p.soriano3@studenti.uniba.it::675f8da2-907b-4e58-82a5-07dbfd20f3f7" providerId="AD" clId="Web-{2E41682D-59F9-4AB2-B916-F998A9F95101}" dt="2023-03-21T09:20:34.476" v="9" actId="1076"/>
          <ac:spMkLst>
            <pc:docMk/>
            <pc:sldMk cId="896504373" sldId="256"/>
            <ac:spMk id="2" creationId="{BA43258F-49BD-0068-F84A-7FC035587551}"/>
          </ac:spMkLst>
        </pc:spChg>
      </pc:sldChg>
    </pc:docChg>
  </pc:docChgLst>
  <pc:docChgLst>
    <pc:chgData name="Pietro Walter Soriano" userId="S::p.soriano3@studenti.uniba.it::675f8da2-907b-4e58-82a5-07dbfd20f3f7" providerId="AD" clId="Web-{5CED6A85-291C-410E-A018-CC2B9EBB282B}"/>
    <pc:docChg chg="addSld modSld">
      <pc:chgData name="Pietro Walter Soriano" userId="S::p.soriano3@studenti.uniba.it::675f8da2-907b-4e58-82a5-07dbfd20f3f7" providerId="AD" clId="Web-{5CED6A85-291C-410E-A018-CC2B9EBB282B}" dt="2023-03-22T08:16:02.717" v="126"/>
      <pc:docMkLst>
        <pc:docMk/>
      </pc:docMkLst>
      <pc:sldChg chg="modSp">
        <pc:chgData name="Pietro Walter Soriano" userId="S::p.soriano3@studenti.uniba.it::675f8da2-907b-4e58-82a5-07dbfd20f3f7" providerId="AD" clId="Web-{5CED6A85-291C-410E-A018-CC2B9EBB282B}" dt="2023-03-22T08:10:10.065" v="3" actId="20577"/>
        <pc:sldMkLst>
          <pc:docMk/>
          <pc:sldMk cId="472864603" sldId="259"/>
        </pc:sldMkLst>
        <pc:spChg chg="mod">
          <ac:chgData name="Pietro Walter Soriano" userId="S::p.soriano3@studenti.uniba.it::675f8da2-907b-4e58-82a5-07dbfd20f3f7" providerId="AD" clId="Web-{5CED6A85-291C-410E-A018-CC2B9EBB282B}" dt="2023-03-22T08:10:10.065" v="3" actId="20577"/>
          <ac:spMkLst>
            <pc:docMk/>
            <pc:sldMk cId="472864603" sldId="259"/>
            <ac:spMk id="10" creationId="{CCD6E914-524E-0799-6F7F-AED6D6EF8C81}"/>
          </ac:spMkLst>
        </pc:spChg>
      </pc:sldChg>
      <pc:sldChg chg="modSp">
        <pc:chgData name="Pietro Walter Soriano" userId="S::p.soriano3@studenti.uniba.it::675f8da2-907b-4e58-82a5-07dbfd20f3f7" providerId="AD" clId="Web-{5CED6A85-291C-410E-A018-CC2B9EBB282B}" dt="2023-03-22T08:10:42.097" v="16" actId="20577"/>
        <pc:sldMkLst>
          <pc:docMk/>
          <pc:sldMk cId="619607422" sldId="262"/>
        </pc:sldMkLst>
        <pc:spChg chg="mod">
          <ac:chgData name="Pietro Walter Soriano" userId="S::p.soriano3@studenti.uniba.it::675f8da2-907b-4e58-82a5-07dbfd20f3f7" providerId="AD" clId="Web-{5CED6A85-291C-410E-A018-CC2B9EBB282B}" dt="2023-03-22T08:10:42.097" v="16" actId="20577"/>
          <ac:spMkLst>
            <pc:docMk/>
            <pc:sldMk cId="619607422" sldId="262"/>
            <ac:spMk id="2" creationId="{7573F324-09B9-6791-5C9F-BBBE5D71EBDB}"/>
          </ac:spMkLst>
        </pc:spChg>
      </pc:sldChg>
      <pc:sldChg chg="modSp new">
        <pc:chgData name="Pietro Walter Soriano" userId="S::p.soriano3@studenti.uniba.it::675f8da2-907b-4e58-82a5-07dbfd20f3f7" providerId="AD" clId="Web-{5CED6A85-291C-410E-A018-CC2B9EBB282B}" dt="2023-03-22T08:14:43.089" v="95" actId="20577"/>
        <pc:sldMkLst>
          <pc:docMk/>
          <pc:sldMk cId="3481374184" sldId="263"/>
        </pc:sldMkLst>
        <pc:spChg chg="mod">
          <ac:chgData name="Pietro Walter Soriano" userId="S::p.soriano3@studenti.uniba.it::675f8da2-907b-4e58-82a5-07dbfd20f3f7" providerId="AD" clId="Web-{5CED6A85-291C-410E-A018-CC2B9EBB282B}" dt="2023-03-22T08:10:59.473" v="20" actId="20577"/>
          <ac:spMkLst>
            <pc:docMk/>
            <pc:sldMk cId="3481374184" sldId="263"/>
            <ac:spMk id="2" creationId="{F6158336-ACBE-6135-BE86-50E2F1745643}"/>
          </ac:spMkLst>
        </pc:spChg>
        <pc:spChg chg="mod">
          <ac:chgData name="Pietro Walter Soriano" userId="S::p.soriano3@studenti.uniba.it::675f8da2-907b-4e58-82a5-07dbfd20f3f7" providerId="AD" clId="Web-{5CED6A85-291C-410E-A018-CC2B9EBB282B}" dt="2023-03-22T08:14:43.089" v="95" actId="20577"/>
          <ac:spMkLst>
            <pc:docMk/>
            <pc:sldMk cId="3481374184" sldId="263"/>
            <ac:spMk id="6" creationId="{1AC89F71-9C2A-1A03-9323-C99CD10CC453}"/>
          </ac:spMkLst>
        </pc:spChg>
      </pc:sldChg>
      <pc:sldChg chg="modSp new">
        <pc:chgData name="Pietro Walter Soriano" userId="S::p.soriano3@studenti.uniba.it::675f8da2-907b-4e58-82a5-07dbfd20f3f7" providerId="AD" clId="Web-{5CED6A85-291C-410E-A018-CC2B9EBB282B}" dt="2023-03-22T08:15:30.685" v="121" actId="20577"/>
        <pc:sldMkLst>
          <pc:docMk/>
          <pc:sldMk cId="1544073117" sldId="264"/>
        </pc:sldMkLst>
        <pc:spChg chg="mod">
          <ac:chgData name="Pietro Walter Soriano" userId="S::p.soriano3@studenti.uniba.it::675f8da2-907b-4e58-82a5-07dbfd20f3f7" providerId="AD" clId="Web-{5CED6A85-291C-410E-A018-CC2B9EBB282B}" dt="2023-03-22T08:15:30.685" v="121" actId="20577"/>
          <ac:spMkLst>
            <pc:docMk/>
            <pc:sldMk cId="1544073117" sldId="264"/>
            <ac:spMk id="6" creationId="{EDAB4048-BF63-3EFC-2445-84C73982F5E3}"/>
          </ac:spMkLst>
        </pc:spChg>
      </pc:sldChg>
      <pc:sldChg chg="modSp new">
        <pc:chgData name="Pietro Walter Soriano" userId="S::p.soriano3@studenti.uniba.it::675f8da2-907b-4e58-82a5-07dbfd20f3f7" providerId="AD" clId="Web-{5CED6A85-291C-410E-A018-CC2B9EBB282B}" dt="2023-03-22T08:13:53.510" v="57" actId="20577"/>
        <pc:sldMkLst>
          <pc:docMk/>
          <pc:sldMk cId="1014304639" sldId="265"/>
        </pc:sldMkLst>
        <pc:spChg chg="mod">
          <ac:chgData name="Pietro Walter Soriano" userId="S::p.soriano3@studenti.uniba.it::675f8da2-907b-4e58-82a5-07dbfd20f3f7" providerId="AD" clId="Web-{5CED6A85-291C-410E-A018-CC2B9EBB282B}" dt="2023-03-22T08:13:53.510" v="57" actId="20577"/>
          <ac:spMkLst>
            <pc:docMk/>
            <pc:sldMk cId="1014304639" sldId="265"/>
            <ac:spMk id="6" creationId="{8027A2AA-48D1-ADDC-1E81-F9F3559EF461}"/>
          </ac:spMkLst>
        </pc:spChg>
      </pc:sldChg>
      <pc:sldChg chg="modSp new">
        <pc:chgData name="Pietro Walter Soriano" userId="S::p.soriano3@studenti.uniba.it::675f8da2-907b-4e58-82a5-07dbfd20f3f7" providerId="AD" clId="Web-{5CED6A85-291C-410E-A018-CC2B9EBB282B}" dt="2023-03-22T08:16:02.717" v="126"/>
        <pc:sldMkLst>
          <pc:docMk/>
          <pc:sldMk cId="644799476" sldId="266"/>
        </pc:sldMkLst>
        <pc:spChg chg="mod">
          <ac:chgData name="Pietro Walter Soriano" userId="S::p.soriano3@studenti.uniba.it::675f8da2-907b-4e58-82a5-07dbfd20f3f7" providerId="AD" clId="Web-{5CED6A85-291C-410E-A018-CC2B9EBB282B}" dt="2023-03-22T08:16:01.889" v="125" actId="20577"/>
          <ac:spMkLst>
            <pc:docMk/>
            <pc:sldMk cId="644799476" sldId="266"/>
            <ac:spMk id="2" creationId="{EEF714A3-136E-97C3-B120-900FE8E93A95}"/>
          </ac:spMkLst>
        </pc:spChg>
        <pc:spChg chg="mod">
          <ac:chgData name="Pietro Walter Soriano" userId="S::p.soriano3@studenti.uniba.it::675f8da2-907b-4e58-82a5-07dbfd20f3f7" providerId="AD" clId="Web-{5CED6A85-291C-410E-A018-CC2B9EBB282B}" dt="2023-03-22T08:16:02.717" v="126"/>
          <ac:spMkLst>
            <pc:docMk/>
            <pc:sldMk cId="644799476" sldId="266"/>
            <ac:spMk id="6" creationId="{ACE83132-0EF1-EE06-32B1-69374468D164}"/>
          </ac:spMkLst>
        </pc:spChg>
      </pc:sldChg>
    </pc:docChg>
  </pc:docChgLst>
  <pc:docChgLst>
    <pc:chgData name="Pietro Walter Soriano" userId="S::p.soriano3@studenti.uniba.it::675f8da2-907b-4e58-82a5-07dbfd20f3f7" providerId="AD" clId="Web-{6840F813-24C7-4A0F-BFF0-86F0BB27DA9C}"/>
    <pc:docChg chg="addSld modSld">
      <pc:chgData name="Pietro Walter Soriano" userId="S::p.soriano3@studenti.uniba.it::675f8da2-907b-4e58-82a5-07dbfd20f3f7" providerId="AD" clId="Web-{6840F813-24C7-4A0F-BFF0-86F0BB27DA9C}" dt="2023-03-22T08:08:44.927" v="206" actId="20577"/>
      <pc:docMkLst>
        <pc:docMk/>
      </pc:docMkLst>
      <pc:sldChg chg="modSp">
        <pc:chgData name="Pietro Walter Soriano" userId="S::p.soriano3@studenti.uniba.it::675f8da2-907b-4e58-82a5-07dbfd20f3f7" providerId="AD" clId="Web-{6840F813-24C7-4A0F-BFF0-86F0BB27DA9C}" dt="2023-03-22T08:08:25.989" v="205" actId="14100"/>
        <pc:sldMkLst>
          <pc:docMk/>
          <pc:sldMk cId="472864603" sldId="259"/>
        </pc:sldMkLst>
        <pc:spChg chg="mod">
          <ac:chgData name="Pietro Walter Soriano" userId="S::p.soriano3@studenti.uniba.it::675f8da2-907b-4e58-82a5-07dbfd20f3f7" providerId="AD" clId="Web-{6840F813-24C7-4A0F-BFF0-86F0BB27DA9C}" dt="2023-03-22T08:08:25.989" v="205" actId="14100"/>
          <ac:spMkLst>
            <pc:docMk/>
            <pc:sldMk cId="472864603" sldId="259"/>
            <ac:spMk id="10" creationId="{CCD6E914-524E-0799-6F7F-AED6D6EF8C81}"/>
          </ac:spMkLst>
        </pc:spChg>
      </pc:sldChg>
      <pc:sldChg chg="modSp">
        <pc:chgData name="Pietro Walter Soriano" userId="S::p.soriano3@studenti.uniba.it::675f8da2-907b-4e58-82a5-07dbfd20f3f7" providerId="AD" clId="Web-{6840F813-24C7-4A0F-BFF0-86F0BB27DA9C}" dt="2023-03-22T08:02:46.917" v="68" actId="20577"/>
        <pc:sldMkLst>
          <pc:docMk/>
          <pc:sldMk cId="707073184" sldId="260"/>
        </pc:sldMkLst>
        <pc:spChg chg="mod">
          <ac:chgData name="Pietro Walter Soriano" userId="S::p.soriano3@studenti.uniba.it::675f8da2-907b-4e58-82a5-07dbfd20f3f7" providerId="AD" clId="Web-{6840F813-24C7-4A0F-BFF0-86F0BB27DA9C}" dt="2023-03-22T08:02:46.917" v="68" actId="20577"/>
          <ac:spMkLst>
            <pc:docMk/>
            <pc:sldMk cId="707073184" sldId="260"/>
            <ac:spMk id="8" creationId="{40D4DFC3-E23E-CE28-4669-3FBC052F60FD}"/>
          </ac:spMkLst>
        </pc:spChg>
      </pc:sldChg>
      <pc:sldChg chg="modSp">
        <pc:chgData name="Pietro Walter Soriano" userId="S::p.soriano3@studenti.uniba.it::675f8da2-907b-4e58-82a5-07dbfd20f3f7" providerId="AD" clId="Web-{6840F813-24C7-4A0F-BFF0-86F0BB27DA9C}" dt="2023-03-22T08:08:44.927" v="206" actId="20577"/>
        <pc:sldMkLst>
          <pc:docMk/>
          <pc:sldMk cId="2745771662" sldId="261"/>
        </pc:sldMkLst>
        <pc:spChg chg="mod">
          <ac:chgData name="Pietro Walter Soriano" userId="S::p.soriano3@studenti.uniba.it::675f8da2-907b-4e58-82a5-07dbfd20f3f7" providerId="AD" clId="Web-{6840F813-24C7-4A0F-BFF0-86F0BB27DA9C}" dt="2023-03-22T08:08:44.927" v="206" actId="20577"/>
          <ac:spMkLst>
            <pc:docMk/>
            <pc:sldMk cId="2745771662" sldId="261"/>
            <ac:spMk id="6" creationId="{687AEB4C-3756-6514-B9EB-331977C0590C}"/>
          </ac:spMkLst>
        </pc:spChg>
      </pc:sldChg>
      <pc:sldChg chg="modSp new">
        <pc:chgData name="Pietro Walter Soriano" userId="S::p.soriano3@studenti.uniba.it::675f8da2-907b-4e58-82a5-07dbfd20f3f7" providerId="AD" clId="Web-{6840F813-24C7-4A0F-BFF0-86F0BB27DA9C}" dt="2023-03-22T08:08:11.770" v="199" actId="20577"/>
        <pc:sldMkLst>
          <pc:docMk/>
          <pc:sldMk cId="619607422" sldId="262"/>
        </pc:sldMkLst>
        <pc:spChg chg="mod">
          <ac:chgData name="Pietro Walter Soriano" userId="S::p.soriano3@studenti.uniba.it::675f8da2-907b-4e58-82a5-07dbfd20f3f7" providerId="AD" clId="Web-{6840F813-24C7-4A0F-BFF0-86F0BB27DA9C}" dt="2023-03-22T08:08:11.770" v="199" actId="20577"/>
          <ac:spMkLst>
            <pc:docMk/>
            <pc:sldMk cId="619607422" sldId="262"/>
            <ac:spMk id="6" creationId="{E18DF9B7-EE74-4191-BBED-FF95BCE7C6C5}"/>
          </ac:spMkLst>
        </pc:spChg>
      </pc:sldChg>
    </pc:docChg>
  </pc:docChgLst>
  <pc:docChgLst>
    <pc:chgData name="Daniele Semeraro" userId="S::d.semeraro25@studenti.uniba.it::d56f438e-4630-4871-80a8-9c861b3987f4" providerId="AD" clId="Web-{D0D7369E-09CD-4E6F-92FE-B378B19B3404}"/>
    <pc:docChg chg="addSld modSld">
      <pc:chgData name="Daniele Semeraro" userId="S::d.semeraro25@studenti.uniba.it::d56f438e-4630-4871-80a8-9c861b3987f4" providerId="AD" clId="Web-{D0D7369E-09CD-4E6F-92FE-B378B19B3404}" dt="2023-03-22T19:52:57.854" v="101" actId="20577"/>
      <pc:docMkLst>
        <pc:docMk/>
      </pc:docMkLst>
      <pc:sldChg chg="modSp">
        <pc:chgData name="Daniele Semeraro" userId="S::d.semeraro25@studenti.uniba.it::d56f438e-4630-4871-80a8-9c861b3987f4" providerId="AD" clId="Web-{D0D7369E-09CD-4E6F-92FE-B378B19B3404}" dt="2023-03-22T19:29:11.900" v="6" actId="20577"/>
        <pc:sldMkLst>
          <pc:docMk/>
          <pc:sldMk cId="3718530379" sldId="257"/>
        </pc:sldMkLst>
        <pc:spChg chg="mod">
          <ac:chgData name="Daniele Semeraro" userId="S::d.semeraro25@studenti.uniba.it::d56f438e-4630-4871-80a8-9c861b3987f4" providerId="AD" clId="Web-{D0D7369E-09CD-4E6F-92FE-B378B19B3404}" dt="2023-03-22T19:29:11.900" v="6" actId="20577"/>
          <ac:spMkLst>
            <pc:docMk/>
            <pc:sldMk cId="3718530379" sldId="257"/>
            <ac:spMk id="2" creationId="{DDD141EB-2CBD-39AE-BC37-2372FC6C8607}"/>
          </ac:spMkLst>
        </pc:spChg>
      </pc:sldChg>
      <pc:sldChg chg="modSp">
        <pc:chgData name="Daniele Semeraro" userId="S::d.semeraro25@studenti.uniba.it::d56f438e-4630-4871-80a8-9c861b3987f4" providerId="AD" clId="Web-{D0D7369E-09CD-4E6F-92FE-B378B19B3404}" dt="2023-03-22T19:48:36.893" v="53" actId="20577"/>
        <pc:sldMkLst>
          <pc:docMk/>
          <pc:sldMk cId="51780733" sldId="258"/>
        </pc:sldMkLst>
        <pc:spChg chg="mod">
          <ac:chgData name="Daniele Semeraro" userId="S::d.semeraro25@studenti.uniba.it::d56f438e-4630-4871-80a8-9c861b3987f4" providerId="AD" clId="Web-{D0D7369E-09CD-4E6F-92FE-B378B19B3404}" dt="2023-03-22T19:48:36.893" v="53" actId="20577"/>
          <ac:spMkLst>
            <pc:docMk/>
            <pc:sldMk cId="51780733" sldId="258"/>
            <ac:spMk id="8" creationId="{ED345455-E06D-8A60-7CA0-EEE5E2B17BC5}"/>
          </ac:spMkLst>
        </pc:spChg>
      </pc:sldChg>
      <pc:sldChg chg="delSp">
        <pc:chgData name="Daniele Semeraro" userId="S::d.semeraro25@studenti.uniba.it::d56f438e-4630-4871-80a8-9c861b3987f4" providerId="AD" clId="Web-{D0D7369E-09CD-4E6F-92FE-B378B19B3404}" dt="2023-03-22T19:49:11.753" v="65"/>
        <pc:sldMkLst>
          <pc:docMk/>
          <pc:sldMk cId="472864603" sldId="259"/>
        </pc:sldMkLst>
        <pc:spChg chg="del">
          <ac:chgData name="Daniele Semeraro" userId="S::d.semeraro25@studenti.uniba.it::d56f438e-4630-4871-80a8-9c861b3987f4" providerId="AD" clId="Web-{D0D7369E-09CD-4E6F-92FE-B378B19B3404}" dt="2023-03-22T19:49:11.753" v="65"/>
          <ac:spMkLst>
            <pc:docMk/>
            <pc:sldMk cId="472864603" sldId="259"/>
            <ac:spMk id="9" creationId="{220FDF09-B145-033B-9529-10FE40FD807B}"/>
          </ac:spMkLst>
        </pc:spChg>
      </pc:sldChg>
      <pc:sldChg chg="modSp">
        <pc:chgData name="Daniele Semeraro" userId="S::d.semeraro25@studenti.uniba.it::d56f438e-4630-4871-80a8-9c861b3987f4" providerId="AD" clId="Web-{D0D7369E-09CD-4E6F-92FE-B378B19B3404}" dt="2023-03-22T19:52:57.854" v="101" actId="20577"/>
        <pc:sldMkLst>
          <pc:docMk/>
          <pc:sldMk cId="707073184" sldId="260"/>
        </pc:sldMkLst>
        <pc:spChg chg="mod">
          <ac:chgData name="Daniele Semeraro" userId="S::d.semeraro25@studenti.uniba.it::d56f438e-4630-4871-80a8-9c861b3987f4" providerId="AD" clId="Web-{D0D7369E-09CD-4E6F-92FE-B378B19B3404}" dt="2023-03-22T19:49:43.957" v="74" actId="20577"/>
          <ac:spMkLst>
            <pc:docMk/>
            <pc:sldMk cId="707073184" sldId="260"/>
            <ac:spMk id="7" creationId="{D3CECA1C-5AD0-273E-C1CA-C32163B631CF}"/>
          </ac:spMkLst>
        </pc:spChg>
        <pc:spChg chg="mod">
          <ac:chgData name="Daniele Semeraro" userId="S::d.semeraro25@studenti.uniba.it::d56f438e-4630-4871-80a8-9c861b3987f4" providerId="AD" clId="Web-{D0D7369E-09CD-4E6F-92FE-B378B19B3404}" dt="2023-03-22T19:52:57.854" v="101" actId="20577"/>
          <ac:spMkLst>
            <pc:docMk/>
            <pc:sldMk cId="707073184" sldId="260"/>
            <ac:spMk id="8" creationId="{40D4DFC3-E23E-CE28-4669-3FBC052F60FD}"/>
          </ac:spMkLst>
        </pc:spChg>
      </pc:sldChg>
      <pc:sldChg chg="add replId">
        <pc:chgData name="Daniele Semeraro" userId="S::d.semeraro25@studenti.uniba.it::d56f438e-4630-4871-80a8-9c861b3987f4" providerId="AD" clId="Web-{D0D7369E-09CD-4E6F-92FE-B378B19B3404}" dt="2023-03-22T19:49:34.707" v="66"/>
        <pc:sldMkLst>
          <pc:docMk/>
          <pc:sldMk cId="3405154287"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213D9C-8D0E-4B86-95DF-11F237183B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5D4334B4-9E72-4596-8243-B6F3B06A71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A0192F-34AC-4C5C-AB74-C0ABB2660169}" type="datetime1">
              <a:rPr lang="it-IT" smtClean="0"/>
              <a:t>27/04/2023</a:t>
            </a:fld>
            <a:endParaRPr lang="it-IT"/>
          </a:p>
        </p:txBody>
      </p:sp>
      <p:sp>
        <p:nvSpPr>
          <p:cNvPr id="4" name="Segnaposto piè di pagina 3">
            <a:extLst>
              <a:ext uri="{FF2B5EF4-FFF2-40B4-BE49-F238E27FC236}">
                <a16:creationId xmlns:a16="http://schemas.microsoft.com/office/drawing/2014/main" id="{9AB70547-9610-4257-B83C-6909D20786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32AA2CCD-9804-4624-9D33-5F27967141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17E4FE-609F-4C75-ACB9-B2BA66B1438D}" type="slidenum">
              <a:rPr lang="it-IT" smtClean="0"/>
              <a:t>‹N›</a:t>
            </a:fld>
            <a:endParaRPr lang="it-IT"/>
          </a:p>
        </p:txBody>
      </p:sp>
    </p:spTree>
    <p:extLst>
      <p:ext uri="{BB962C8B-B14F-4D97-AF65-F5344CB8AC3E}">
        <p14:creationId xmlns:p14="http://schemas.microsoft.com/office/powerpoint/2010/main" val="35215490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2DE84-441B-4671-B80F-95DFFF3B066F}" type="datetime1">
              <a:rPr lang="it-IT" smtClean="0"/>
              <a:pPr/>
              <a:t>27/04/2023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it-IT" noProof="0" smtClean="0"/>
              <a:t>‹N›</a:t>
            </a:fld>
            <a:endParaRPr lang="it-IT"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0C6A29-4676-420C-BBE3-ACC2B80F64D4}" type="slidenum">
              <a:rPr lang="it-IT" noProof="0" smtClean="0"/>
              <a:t>2</a:t>
            </a:fld>
            <a:endParaRPr lang="it-IT" noProof="0"/>
          </a:p>
        </p:txBody>
      </p:sp>
    </p:spTree>
    <p:extLst>
      <p:ext uri="{BB962C8B-B14F-4D97-AF65-F5344CB8AC3E}">
        <p14:creationId xmlns:p14="http://schemas.microsoft.com/office/powerpoint/2010/main" val="431303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0C6A29-4676-420C-BBE3-ACC2B80F64D4}" type="slidenum">
              <a:rPr lang="it-IT" noProof="0" smtClean="0"/>
              <a:t>4</a:t>
            </a:fld>
            <a:endParaRPr lang="it-IT" noProof="0"/>
          </a:p>
        </p:txBody>
      </p:sp>
    </p:spTree>
    <p:extLst>
      <p:ext uri="{BB962C8B-B14F-4D97-AF65-F5344CB8AC3E}">
        <p14:creationId xmlns:p14="http://schemas.microsoft.com/office/powerpoint/2010/main" val="426494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0C6A29-4676-420C-BBE3-ACC2B80F64D4}" type="slidenum">
              <a:rPr lang="it-IT" noProof="0" smtClean="0"/>
              <a:t>5</a:t>
            </a:fld>
            <a:endParaRPr lang="it-IT" noProof="0"/>
          </a:p>
        </p:txBody>
      </p:sp>
    </p:spTree>
    <p:extLst>
      <p:ext uri="{BB962C8B-B14F-4D97-AF65-F5344CB8AC3E}">
        <p14:creationId xmlns:p14="http://schemas.microsoft.com/office/powerpoint/2010/main" val="2414535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fontAlgn="base">
              <a:buFont typeface="Arial" panose="020B0604020202020204" pitchFamily="34" charset="0"/>
              <a:buChar char="•"/>
            </a:pPr>
            <a:r>
              <a:rPr lang="it-IT" b="1" i="0" dirty="0">
                <a:solidFill>
                  <a:srgbClr val="000000"/>
                </a:solidFill>
                <a:effectLst/>
                <a:latin typeface="inherit"/>
              </a:rPr>
              <a:t>SDN (Software-</a:t>
            </a:r>
            <a:r>
              <a:rPr lang="it-IT" b="1" i="0" dirty="0" err="1">
                <a:solidFill>
                  <a:srgbClr val="000000"/>
                </a:solidFill>
                <a:effectLst/>
                <a:latin typeface="inherit"/>
              </a:rPr>
              <a:t>defined</a:t>
            </a:r>
            <a:r>
              <a:rPr lang="it-IT" b="1" i="0" dirty="0">
                <a:solidFill>
                  <a:srgbClr val="000000"/>
                </a:solidFill>
                <a:effectLst/>
                <a:latin typeface="inherit"/>
              </a:rPr>
              <a:t> networking)</a:t>
            </a:r>
            <a:r>
              <a:rPr lang="it-IT" b="0" i="0" dirty="0">
                <a:solidFill>
                  <a:srgbClr val="000000"/>
                </a:solidFill>
                <a:effectLst/>
                <a:latin typeface="Open Sans" panose="020B0606030504020204" pitchFamily="34" charset="0"/>
              </a:rPr>
              <a:t> è il concetto che consente di controllare, modificare e gestire in modo dinamico il comportamento della rete in modo programmatico tramite interfacce aperte e l'astrazione di funzionalità di livello inferiore.</a:t>
            </a:r>
          </a:p>
          <a:p>
            <a:pPr algn="l" fontAlgn="base">
              <a:buFont typeface="Arial" panose="020B0604020202020204" pitchFamily="34" charset="0"/>
              <a:buChar char="•"/>
            </a:pPr>
            <a:r>
              <a:rPr lang="it-IT" b="1" i="0" dirty="0">
                <a:solidFill>
                  <a:srgbClr val="000000"/>
                </a:solidFill>
                <a:effectLst/>
                <a:latin typeface="inherit"/>
              </a:rPr>
              <a:t>NFV (Virtualizzazione delle funzioni di rete)</a:t>
            </a:r>
            <a:r>
              <a:rPr lang="it-IT" b="0" i="0" dirty="0">
                <a:solidFill>
                  <a:srgbClr val="000000"/>
                </a:solidFill>
                <a:effectLst/>
                <a:latin typeface="Open Sans" panose="020B0606030504020204" pitchFamily="34" charset="0"/>
              </a:rPr>
              <a:t>  è il concetto di utilizzare le tecnologie di virtualizzazione IT per virtualizzare intere classi di funzioni dei nodi di rete in elementi costitutivi che possono connettersi per creare servizi di comunicazione.</a:t>
            </a:r>
          </a:p>
          <a:p>
            <a:endParaRPr lang="it-IT" dirty="0"/>
          </a:p>
        </p:txBody>
      </p:sp>
      <p:sp>
        <p:nvSpPr>
          <p:cNvPr id="4" name="Segnaposto numero diapositiva 3"/>
          <p:cNvSpPr>
            <a:spLocks noGrp="1"/>
          </p:cNvSpPr>
          <p:nvPr>
            <p:ph type="sldNum" sz="quarter" idx="5"/>
          </p:nvPr>
        </p:nvSpPr>
        <p:spPr/>
        <p:txBody>
          <a:bodyPr/>
          <a:lstStyle/>
          <a:p>
            <a:pPr rtl="0"/>
            <a:fld id="{D40C6A29-4676-420C-BBE3-ACC2B80F64D4}" type="slidenum">
              <a:rPr lang="it-IT" noProof="0" smtClean="0"/>
              <a:t>6</a:t>
            </a:fld>
            <a:endParaRPr lang="it-IT" noProof="0"/>
          </a:p>
        </p:txBody>
      </p:sp>
    </p:spTree>
    <p:extLst>
      <p:ext uri="{BB962C8B-B14F-4D97-AF65-F5344CB8AC3E}">
        <p14:creationId xmlns:p14="http://schemas.microsoft.com/office/powerpoint/2010/main" val="71310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0C6A29-4676-420C-BBE3-ACC2B80F64D4}" type="slidenum">
              <a:rPr lang="it-IT" noProof="0" smtClean="0"/>
              <a:t>7</a:t>
            </a:fld>
            <a:endParaRPr lang="it-IT" noProof="0"/>
          </a:p>
        </p:txBody>
      </p:sp>
    </p:spTree>
    <p:extLst>
      <p:ext uri="{BB962C8B-B14F-4D97-AF65-F5344CB8AC3E}">
        <p14:creationId xmlns:p14="http://schemas.microsoft.com/office/powerpoint/2010/main" val="394465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0C6A29-4676-420C-BBE3-ACC2B80F64D4}" type="slidenum">
              <a:rPr lang="it-IT" noProof="0" smtClean="0"/>
              <a:t>8</a:t>
            </a:fld>
            <a:endParaRPr lang="it-IT" noProof="0"/>
          </a:p>
        </p:txBody>
      </p:sp>
    </p:spTree>
    <p:extLst>
      <p:ext uri="{BB962C8B-B14F-4D97-AF65-F5344CB8AC3E}">
        <p14:creationId xmlns:p14="http://schemas.microsoft.com/office/powerpoint/2010/main" val="194554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0" i="0" dirty="0">
                <a:solidFill>
                  <a:srgbClr val="D1D5DB"/>
                </a:solidFill>
                <a:effectLst/>
                <a:latin typeface="Söhne"/>
              </a:rPr>
              <a:t>Satellite Virtual Network </a:t>
            </a:r>
            <a:r>
              <a:rPr lang="it-IT" b="0" i="0" dirty="0" err="1">
                <a:solidFill>
                  <a:srgbClr val="D1D5DB"/>
                </a:solidFill>
                <a:effectLst/>
                <a:latin typeface="Söhne"/>
              </a:rPr>
              <a:t>Functions</a:t>
            </a:r>
            <a:r>
              <a:rPr lang="it-IT" b="0" i="0" dirty="0">
                <a:solidFill>
                  <a:srgbClr val="D1D5DB"/>
                </a:solidFill>
                <a:effectLst/>
                <a:latin typeface="Söhne"/>
              </a:rPr>
              <a:t> Optimization (SVNFO) è una tecnologia che si concentra sull'ottimizzazione delle funzioni di rete virtuali (VNF) su una rete satellitare.</a:t>
            </a:r>
          </a:p>
          <a:p>
            <a:pPr algn="l"/>
            <a:r>
              <a:rPr lang="it-IT" b="0" i="0" dirty="0">
                <a:solidFill>
                  <a:srgbClr val="D1D5DB"/>
                </a:solidFill>
                <a:effectLst/>
                <a:latin typeface="Söhne"/>
              </a:rPr>
              <a:t>In pratica, la SVNFO cerca di migliorare le prestazioni della rete satellitare utilizzando tecniche di virtualizzazione e di ottimizzazione delle VNF, come ad esempio l'allocazione delle risorse, la pianificazione del traffico e la gestione della qualità del servizio.</a:t>
            </a:r>
          </a:p>
          <a:p>
            <a:pPr algn="l"/>
            <a:r>
              <a:rPr lang="it-IT" b="0" i="0" dirty="0">
                <a:solidFill>
                  <a:srgbClr val="D1D5DB"/>
                </a:solidFill>
                <a:effectLst/>
                <a:latin typeface="Söhne"/>
              </a:rPr>
              <a:t>L'obiettivo finale della SVNFO è quello di migliorare l'efficienza della rete satellitare, ridurre i tempi di latenza e migliorare la qualità del servizio per gli utenti finali. Ciò è particolarmente importante in applicazioni che richiedono una connessione affidabile e a bassa latenza, come le comunicazioni satellitari per le applicazioni militari, per la navigazione aerea e marittima, per le comunicazioni in aree remote e per l'Internet delle cose (IoT) satellitare.</a:t>
            </a:r>
          </a:p>
          <a:p>
            <a:endParaRPr lang="it-IT" dirty="0"/>
          </a:p>
        </p:txBody>
      </p:sp>
      <p:sp>
        <p:nvSpPr>
          <p:cNvPr id="4" name="Segnaposto numero diapositiva 3"/>
          <p:cNvSpPr>
            <a:spLocks noGrp="1"/>
          </p:cNvSpPr>
          <p:nvPr>
            <p:ph type="sldNum" sz="quarter" idx="5"/>
          </p:nvPr>
        </p:nvSpPr>
        <p:spPr/>
        <p:txBody>
          <a:bodyPr/>
          <a:lstStyle/>
          <a:p>
            <a:pPr rtl="0"/>
            <a:fld id="{D40C6A29-4676-420C-BBE3-ACC2B80F64D4}" type="slidenum">
              <a:rPr lang="it-IT" noProof="0" smtClean="0"/>
              <a:t>10</a:t>
            </a:fld>
            <a:endParaRPr lang="it-IT" noProof="0"/>
          </a:p>
        </p:txBody>
      </p:sp>
    </p:spTree>
    <p:extLst>
      <p:ext uri="{BB962C8B-B14F-4D97-AF65-F5344CB8AC3E}">
        <p14:creationId xmlns:p14="http://schemas.microsoft.com/office/powerpoint/2010/main" val="51354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0C6A29-4676-420C-BBE3-ACC2B80F64D4}" type="slidenum">
              <a:rPr lang="it-IT" noProof="0" smtClean="0"/>
              <a:t>13</a:t>
            </a:fld>
            <a:endParaRPr lang="it-IT" noProof="0"/>
          </a:p>
        </p:txBody>
      </p:sp>
    </p:spTree>
    <p:extLst>
      <p:ext uri="{BB962C8B-B14F-4D97-AF65-F5344CB8AC3E}">
        <p14:creationId xmlns:p14="http://schemas.microsoft.com/office/powerpoint/2010/main" val="323117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0" name="Figura a mano libera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nettore dirit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igura a mano libera: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igura a mano libera: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igura a mano libera: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3 colonn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8" name="Segnaposto piè di pa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9" name="Segnaposto numero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10" name="Figura a mano libera: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igura a mano libera: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Segnaposto tes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3" name="Segnaposto contenut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contenuto con 2 immagini medie">
    <p:spTree>
      <p:nvGrpSpPr>
        <p:cNvPr id="1" name=""/>
        <p:cNvGrpSpPr/>
        <p:nvPr/>
      </p:nvGrpSpPr>
      <p:grpSpPr>
        <a:xfrm>
          <a:off x="0" y="0"/>
          <a:ext cx="0" cy="0"/>
          <a:chOff x="0" y="0"/>
          <a:chExt cx="0" cy="0"/>
        </a:xfrm>
      </p:grpSpPr>
      <p:sp>
        <p:nvSpPr>
          <p:cNvPr id="20" name="Segnaposto immagine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it-IT" noProof="0"/>
              <a:t>Fare clic sull'icona per inserire un'immagine</a:t>
            </a:r>
          </a:p>
        </p:txBody>
      </p:sp>
      <p:sp>
        <p:nvSpPr>
          <p:cNvPr id="21" name="Segnaposto immagine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it-IT" noProof="0"/>
              <a:t>Fare clic sull'icona per inserire un'immagine</a:t>
            </a:r>
          </a:p>
        </p:txBody>
      </p:sp>
      <p:sp>
        <p:nvSpPr>
          <p:cNvPr id="10" name="Oval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4" name="Segnaposto piè di pa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5" name="Segnaposto numero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8" name="Segnaposto contenut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rmula di chiusura">
    <p:spTree>
      <p:nvGrpSpPr>
        <p:cNvPr id="1" name=""/>
        <p:cNvGrpSpPr/>
        <p:nvPr/>
      </p:nvGrpSpPr>
      <p:grpSpPr>
        <a:xfrm>
          <a:off x="0" y="0"/>
          <a:ext cx="0" cy="0"/>
          <a:chOff x="0" y="0"/>
          <a:chExt cx="0" cy="0"/>
        </a:xfrm>
      </p:grpSpPr>
      <p:sp>
        <p:nvSpPr>
          <p:cNvPr id="10" name="Oval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igura a mano libera: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igura a mano libera: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igura a mano libera: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igura a mano libera: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igura a mano libera: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igura a mano libera: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it-IT" noProof="0">
                <a:solidFill>
                  <a:prstClr val="black">
                    <a:tint val="75000"/>
                  </a:prstClr>
                </a:solidFill>
              </a:rPr>
              <a:t>28/04/2023</a:t>
            </a:r>
          </a:p>
        </p:txBody>
      </p:sp>
      <p:sp>
        <p:nvSpPr>
          <p:cNvPr id="4" name="Segnaposto piè di pa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5" name="Segnaposto numero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8" name="Segnaposto contenut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3" name="Segnaposto piè di pa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4" name="Segnaposto numero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5" name="Figura a mano libera: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igura a mano libera: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3" name="Segnaposto piè di pa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4" name="Segnaposto numero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5" name="Figura a mano libera: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igura a mano libera: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o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6" name="Segnaposto piè di pa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7" name="Segnaposto numero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8" name="Figura a mano libera: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igura a mano libera: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6" name="Segnaposto piè di pa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7" name="Segnaposto numero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8" name="Figura a mano libera: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igura a mano libera: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4" name="Segnaposto dat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5" name="Segnaposto piè di pa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6" name="Segnaposto numero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2 immagini piccole">
    <p:spTree>
      <p:nvGrpSpPr>
        <p:cNvPr id="1" name=""/>
        <p:cNvGrpSpPr/>
        <p:nvPr/>
      </p:nvGrpSpPr>
      <p:grpSpPr>
        <a:xfrm>
          <a:off x="0" y="0"/>
          <a:ext cx="0" cy="0"/>
          <a:chOff x="0" y="0"/>
          <a:chExt cx="0" cy="0"/>
        </a:xfrm>
      </p:grpSpPr>
      <p:sp>
        <p:nvSpPr>
          <p:cNvPr id="22" name="Segnaposto immagine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it-IT" noProof="0"/>
              <a:t>Fare clic sull'icona per inserire un'immagine</a:t>
            </a:r>
          </a:p>
        </p:txBody>
      </p:sp>
      <p:sp>
        <p:nvSpPr>
          <p:cNvPr id="21" name="Segnaposto immagine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5" name="Segnaposto piè di pa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6" name="Segnaposto numero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10" name="Oval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ttango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5" name="Segnaposto piè di pa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6" name="Segnaposto numero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7" name="Figura a mano libera: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igura a mano libera: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contenuto 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4" name="Segnaposto piè di pa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5" name="Segnaposto numero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6" name="Figura a mano libera: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igura a mano libera: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egnaposto contenut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citazione con immagine">
    <p:bg>
      <p:bgPr>
        <a:solidFill>
          <a:schemeClr val="tx1"/>
        </a:solidFill>
        <a:effectLst/>
      </p:bgPr>
    </p:bg>
    <p:spTree>
      <p:nvGrpSpPr>
        <p:cNvPr id="1" name=""/>
        <p:cNvGrpSpPr/>
        <p:nvPr/>
      </p:nvGrpSpPr>
      <p:grpSpPr>
        <a:xfrm>
          <a:off x="0" y="0"/>
          <a:ext cx="0" cy="0"/>
          <a:chOff x="0" y="0"/>
          <a:chExt cx="0" cy="0"/>
        </a:xfrm>
      </p:grpSpPr>
      <p:sp>
        <p:nvSpPr>
          <p:cNvPr id="6" name="Segnaposto immagine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it-IT" noProof="0"/>
              <a:t>Fare clic sull'icona per inserire un'immagine</a:t>
            </a:r>
          </a:p>
        </p:txBody>
      </p:sp>
      <p:sp>
        <p:nvSpPr>
          <p:cNvPr id="10" name="Tito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sp>
        <p:nvSpPr>
          <p:cNvPr id="11" name="Segnaposto dat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it-IT" noProof="0"/>
              <a:t>28/04/2023</a:t>
            </a:r>
          </a:p>
        </p:txBody>
      </p:sp>
      <p:sp>
        <p:nvSpPr>
          <p:cNvPr id="12" name="Segnaposto piè di pa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US" noProof="0"/>
              <a:t>IoT Satellites - Case study</a:t>
            </a:r>
            <a:endParaRPr lang="it-IT" noProof="0"/>
          </a:p>
        </p:txBody>
      </p:sp>
      <p:sp>
        <p:nvSpPr>
          <p:cNvPr id="13" name="Segnaposto numero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it-IT" noProof="0" smtClean="0"/>
              <a:pPr rtl="0">
                <a:defRPr/>
              </a:pPr>
              <a:t>‹N›</a:t>
            </a:fld>
            <a:endParaRPr lang="it-IT"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6" name="Segnaposto piè di pa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7" name="Segnaposto numero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8" name="Figura a mano libera: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igura a mano libera: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it-IT" noProof="0">
                <a:solidFill>
                  <a:prstClr val="black">
                    <a:tint val="75000"/>
                  </a:prstClr>
                </a:solidFill>
              </a:rPr>
              <a:t>28/04/2023</a:t>
            </a:r>
          </a:p>
        </p:txBody>
      </p:sp>
      <p:sp>
        <p:nvSpPr>
          <p:cNvPr id="8" name="Segnaposto piè di pa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9" name="Segnaposto numero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
        <p:nvSpPr>
          <p:cNvPr id="10" name="Figura a mano libera: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igura a mano libera: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it-IT" noProof="0">
                <a:solidFill>
                  <a:prstClr val="black">
                    <a:tint val="75000"/>
                  </a:prstClr>
                </a:solidFill>
              </a:rPr>
              <a:t>28/04/2023</a:t>
            </a:r>
          </a:p>
        </p:txBody>
      </p:sp>
      <p:sp>
        <p:nvSpPr>
          <p:cNvPr id="5" name="Segnaposto piè di pa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6" name="Segnaposto numero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it-IT" noProof="0" smtClean="0">
                <a:solidFill>
                  <a:prstClr val="black">
                    <a:tint val="75000"/>
                  </a:prstClr>
                </a:solidFill>
              </a:rPr>
              <a:pPr rtl="0">
                <a:defRPr/>
              </a:pPr>
              <a:t>‹N›</a:t>
            </a:fld>
            <a:endParaRPr lang="it-IT"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esa.int/Enabling_Support/Preparing_for_the_Future/Discovery_and_Preparation/CubeSats" TargetMode="External"/><Relationship Id="rId2" Type="http://schemas.openxmlformats.org/officeDocument/2006/relationships/hyperlink" Target="https://en.wikipedia.org/wiki/CubeSa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3258F-49BD-0068-F84A-7FC035587551}"/>
              </a:ext>
            </a:extLst>
          </p:cNvPr>
          <p:cNvSpPr>
            <a:spLocks noGrp="1"/>
          </p:cNvSpPr>
          <p:nvPr>
            <p:ph type="ctrTitle"/>
          </p:nvPr>
        </p:nvSpPr>
        <p:spPr>
          <a:xfrm>
            <a:off x="5124559" y="2222205"/>
            <a:ext cx="6714294" cy="1975462"/>
          </a:xfrm>
        </p:spPr>
        <p:txBody>
          <a:bodyPr>
            <a:noAutofit/>
          </a:bodyPr>
          <a:lstStyle/>
          <a:p>
            <a:r>
              <a:rPr lang="en-US" sz="3800" b="1" dirty="0">
                <a:latin typeface="+mn-lt"/>
              </a:rPr>
              <a:t>Presentation and progress on the IOT Satellite</a:t>
            </a:r>
            <a:br>
              <a:rPr lang="en-US" sz="3800" b="1" dirty="0">
                <a:latin typeface="+mn-lt"/>
              </a:rPr>
            </a:br>
            <a:r>
              <a:rPr lang="en-US" sz="3800" b="1" dirty="0">
                <a:latin typeface="+mn-lt"/>
              </a:rPr>
              <a:t>case study</a:t>
            </a:r>
            <a:endParaRPr lang="it-IT" sz="3800" b="1" dirty="0">
              <a:latin typeface="+mn-lt"/>
            </a:endParaRPr>
          </a:p>
        </p:txBody>
      </p:sp>
      <p:sp>
        <p:nvSpPr>
          <p:cNvPr id="3" name="Sottotitolo 2">
            <a:extLst>
              <a:ext uri="{FF2B5EF4-FFF2-40B4-BE49-F238E27FC236}">
                <a16:creationId xmlns:a16="http://schemas.microsoft.com/office/drawing/2014/main" id="{B136DCC3-4D47-AE06-12D5-EBD331FE980B}"/>
              </a:ext>
            </a:extLst>
          </p:cNvPr>
          <p:cNvSpPr>
            <a:spLocks noGrp="1"/>
          </p:cNvSpPr>
          <p:nvPr>
            <p:ph type="subTitle" idx="1"/>
          </p:nvPr>
        </p:nvSpPr>
        <p:spPr>
          <a:xfrm>
            <a:off x="4528449" y="5023151"/>
            <a:ext cx="3744531" cy="1432978"/>
          </a:xfrm>
        </p:spPr>
        <p:txBody>
          <a:bodyPr>
            <a:normAutofit/>
          </a:bodyPr>
          <a:lstStyle/>
          <a:p>
            <a:r>
              <a:rPr lang="it-IT" b="1" dirty="0"/>
              <a:t>Students</a:t>
            </a:r>
            <a:r>
              <a:rPr lang="it-IT" dirty="0"/>
              <a:t>: </a:t>
            </a:r>
          </a:p>
          <a:p>
            <a:r>
              <a:rPr lang="it-IT" dirty="0"/>
              <a:t>Daniele Semeraro</a:t>
            </a:r>
          </a:p>
          <a:p>
            <a:endParaRPr lang="it-IT" dirty="0"/>
          </a:p>
          <a:p>
            <a:endParaRPr lang="it-IT" dirty="0"/>
          </a:p>
        </p:txBody>
      </p:sp>
      <p:sp>
        <p:nvSpPr>
          <p:cNvPr id="4" name="Sottotitolo 2">
            <a:extLst>
              <a:ext uri="{FF2B5EF4-FFF2-40B4-BE49-F238E27FC236}">
                <a16:creationId xmlns:a16="http://schemas.microsoft.com/office/drawing/2014/main" id="{148A9BEE-F875-5699-60B4-BBA66E247105}"/>
              </a:ext>
            </a:extLst>
          </p:cNvPr>
          <p:cNvSpPr txBox="1">
            <a:spLocks/>
          </p:cNvSpPr>
          <p:nvPr/>
        </p:nvSpPr>
        <p:spPr>
          <a:xfrm>
            <a:off x="8808745" y="4546348"/>
            <a:ext cx="2976095" cy="238658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dirty="0"/>
              <a:t>Professor</a:t>
            </a:r>
            <a:r>
              <a:rPr lang="it-IT" dirty="0"/>
              <a:t>: </a:t>
            </a:r>
          </a:p>
          <a:p>
            <a:r>
              <a:rPr lang="it-IT" dirty="0"/>
              <a:t>Alfredo Grieco</a:t>
            </a:r>
          </a:p>
          <a:p>
            <a:r>
              <a:rPr lang="it-IT" b="1" dirty="0"/>
              <a:t>PhD </a:t>
            </a:r>
            <a:r>
              <a:rPr lang="it-IT" b="1" dirty="0" err="1"/>
              <a:t>researcher</a:t>
            </a:r>
            <a:r>
              <a:rPr lang="it-IT" dirty="0"/>
              <a:t> :</a:t>
            </a:r>
          </a:p>
          <a:p>
            <a:r>
              <a:rPr lang="it-IT" dirty="0"/>
              <a:t>Antonio Petrosino</a:t>
            </a:r>
          </a:p>
        </p:txBody>
      </p:sp>
    </p:spTree>
    <p:extLst>
      <p:ext uri="{BB962C8B-B14F-4D97-AF65-F5344CB8AC3E}">
        <p14:creationId xmlns:p14="http://schemas.microsoft.com/office/powerpoint/2010/main" val="896504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1FA2644-23DD-12BC-A738-3797EA807ADA}"/>
              </a:ext>
            </a:extLst>
          </p:cNvPr>
          <p:cNvSpPr>
            <a:spLocks noGrp="1"/>
          </p:cNvSpPr>
          <p:nvPr>
            <p:ph type="title"/>
          </p:nvPr>
        </p:nvSpPr>
        <p:spPr>
          <a:xfrm>
            <a:off x="539496" y="365125"/>
            <a:ext cx="10515600" cy="1325563"/>
          </a:xfrm>
        </p:spPr>
        <p:txBody>
          <a:bodyPr>
            <a:normAutofit/>
          </a:bodyPr>
          <a:lstStyle/>
          <a:p>
            <a:r>
              <a:rPr lang="en-US" dirty="0"/>
              <a:t>4. Satellite Virtual Network Functions Optimization (SVNF)</a:t>
            </a:r>
          </a:p>
        </p:txBody>
      </p:sp>
      <p:sp>
        <p:nvSpPr>
          <p:cNvPr id="13" name="Content Placeholder 2">
            <a:extLst>
              <a:ext uri="{FF2B5EF4-FFF2-40B4-BE49-F238E27FC236}">
                <a16:creationId xmlns:a16="http://schemas.microsoft.com/office/drawing/2014/main" id="{697E2A33-EEF5-88C4-E623-75B0699886C1}"/>
              </a:ext>
            </a:extLst>
          </p:cNvPr>
          <p:cNvSpPr>
            <a:spLocks noGrp="1"/>
          </p:cNvSpPr>
          <p:nvPr>
            <p:ph idx="1"/>
          </p:nvPr>
        </p:nvSpPr>
        <p:spPr>
          <a:xfrm>
            <a:off x="1179576" y="1911096"/>
            <a:ext cx="9829800" cy="3859742"/>
          </a:xfrm>
        </p:spPr>
        <p:txBody>
          <a:bodyPr/>
          <a:lstStyle/>
          <a:p>
            <a:pPr marL="0" indent="0">
              <a:buNone/>
            </a:pPr>
            <a:r>
              <a:rPr lang="en-US" dirty="0"/>
              <a:t>The SVNF use the two techniques mentioned to improve the performance of the satellite network using virtualization and VNF optimization techniques. </a:t>
            </a:r>
          </a:p>
          <a:p>
            <a:pPr marL="0" indent="0">
              <a:buNone/>
            </a:pPr>
            <a:endParaRPr lang="en-US" dirty="0"/>
          </a:p>
          <a:p>
            <a:pPr marL="0" indent="0">
              <a:buNone/>
            </a:pPr>
            <a:r>
              <a:rPr lang="en-US" dirty="0"/>
              <a:t>The aim of SVNFO is to improve the </a:t>
            </a:r>
            <a:r>
              <a:rPr lang="en-US" b="1" dirty="0"/>
              <a:t>efficiency of the satellite network</a:t>
            </a:r>
            <a:r>
              <a:rPr lang="en-US" dirty="0"/>
              <a:t>, </a:t>
            </a:r>
            <a:r>
              <a:rPr lang="en-US" b="1" dirty="0"/>
              <a:t>reduce latency </a:t>
            </a:r>
            <a:r>
              <a:rPr lang="en-US" dirty="0"/>
              <a:t>times and improve the quality of service for end users.</a:t>
            </a:r>
            <a:endParaRPr lang="en-US" b="1" dirty="0"/>
          </a:p>
        </p:txBody>
      </p:sp>
      <p:sp>
        <p:nvSpPr>
          <p:cNvPr id="4" name="Segnaposto data 3">
            <a:extLst>
              <a:ext uri="{FF2B5EF4-FFF2-40B4-BE49-F238E27FC236}">
                <a16:creationId xmlns:a16="http://schemas.microsoft.com/office/drawing/2014/main" id="{F4F36764-1349-4544-0971-3726631DBAB9}"/>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5" name="Segnaposto piè di pagina 4">
            <a:extLst>
              <a:ext uri="{FF2B5EF4-FFF2-40B4-BE49-F238E27FC236}">
                <a16:creationId xmlns:a16="http://schemas.microsoft.com/office/drawing/2014/main" id="{E055DFA4-4DA2-F5EA-89A3-14BBEF0D581D}"/>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6" name="Segnaposto numero diapositiva 5">
            <a:extLst>
              <a:ext uri="{FF2B5EF4-FFF2-40B4-BE49-F238E27FC236}">
                <a16:creationId xmlns:a16="http://schemas.microsoft.com/office/drawing/2014/main" id="{4D8775EF-1D70-B3EE-25B5-ADD704FD3542}"/>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10</a:t>
            </a:fld>
            <a:endParaRPr lang="it-IT" noProof="0">
              <a:solidFill>
                <a:prstClr val="black">
                  <a:tint val="75000"/>
                </a:prstClr>
              </a:solidFill>
            </a:endParaRPr>
          </a:p>
        </p:txBody>
      </p:sp>
    </p:spTree>
    <p:extLst>
      <p:ext uri="{BB962C8B-B14F-4D97-AF65-F5344CB8AC3E}">
        <p14:creationId xmlns:p14="http://schemas.microsoft.com/office/powerpoint/2010/main" val="230637950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6933925-ED15-65A3-22B1-EE1CA1270562}"/>
              </a:ext>
            </a:extLst>
          </p:cNvPr>
          <p:cNvSpPr txBox="1">
            <a:spLocks/>
          </p:cNvSpPr>
          <p:nvPr/>
        </p:nvSpPr>
        <p:spPr>
          <a:xfrm>
            <a:off x="539496"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5. Case study</a:t>
            </a:r>
          </a:p>
        </p:txBody>
      </p:sp>
      <p:sp>
        <p:nvSpPr>
          <p:cNvPr id="10" name="Content Placeholder 2">
            <a:extLst>
              <a:ext uri="{FF2B5EF4-FFF2-40B4-BE49-F238E27FC236}">
                <a16:creationId xmlns:a16="http://schemas.microsoft.com/office/drawing/2014/main" id="{C230CEE3-F165-B30D-5F42-9A732C55B3FB}"/>
              </a:ext>
            </a:extLst>
          </p:cNvPr>
          <p:cNvSpPr>
            <a:spLocks noGrp="1"/>
          </p:cNvSpPr>
          <p:nvPr>
            <p:ph idx="1"/>
          </p:nvPr>
        </p:nvSpPr>
        <p:spPr>
          <a:xfrm>
            <a:off x="1179576" y="1911096"/>
            <a:ext cx="9829800" cy="3859742"/>
          </a:xfrm>
        </p:spPr>
        <p:txBody>
          <a:bodyPr>
            <a:normAutofit lnSpcReduction="10000"/>
          </a:bodyPr>
          <a:lstStyle/>
          <a:p>
            <a:pPr marL="0" indent="0">
              <a:buNone/>
            </a:pPr>
            <a:r>
              <a:rPr lang="en-US" dirty="0"/>
              <a:t>Important goals of the case study that are done are:</a:t>
            </a:r>
          </a:p>
          <a:p>
            <a:r>
              <a:rPr lang="en-US" dirty="0"/>
              <a:t>Defined the architecture:</a:t>
            </a:r>
          </a:p>
          <a:p>
            <a:pPr lvl="1"/>
            <a:r>
              <a:rPr lang="en-US" dirty="0"/>
              <a:t>The satellites and their structure</a:t>
            </a:r>
          </a:p>
          <a:p>
            <a:pPr lvl="1"/>
            <a:r>
              <a:rPr lang="en-US" dirty="0"/>
              <a:t>The orchestrator (gateway) and its structure</a:t>
            </a:r>
          </a:p>
          <a:p>
            <a:pPr lvl="1"/>
            <a:r>
              <a:rPr lang="en-US" dirty="0"/>
              <a:t>The clusters and their structure</a:t>
            </a:r>
          </a:p>
          <a:p>
            <a:pPr lvl="1"/>
            <a:r>
              <a:rPr lang="en-US" dirty="0"/>
              <a:t>Constellation and its structure</a:t>
            </a:r>
          </a:p>
          <a:p>
            <a:pPr lvl="1"/>
            <a:r>
              <a:rPr lang="en-US" dirty="0"/>
              <a:t>Services and VNFs</a:t>
            </a:r>
          </a:p>
          <a:p>
            <a:r>
              <a:rPr lang="en-US" dirty="0"/>
              <a:t>Create a simulation environment that simulates the space segment, including the satellites VNFs, the Allocation Services Matrix</a:t>
            </a:r>
          </a:p>
        </p:txBody>
      </p:sp>
      <p:sp>
        <p:nvSpPr>
          <p:cNvPr id="11" name="Segnaposto data 3">
            <a:extLst>
              <a:ext uri="{FF2B5EF4-FFF2-40B4-BE49-F238E27FC236}">
                <a16:creationId xmlns:a16="http://schemas.microsoft.com/office/drawing/2014/main" id="{9759F6E6-A10C-ED37-9661-B402B4F4FA76}"/>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12" name="Segnaposto piè di pagina 4">
            <a:extLst>
              <a:ext uri="{FF2B5EF4-FFF2-40B4-BE49-F238E27FC236}">
                <a16:creationId xmlns:a16="http://schemas.microsoft.com/office/drawing/2014/main" id="{0091B13B-0617-6A9E-7091-0208EBD6C02B}"/>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13" name="Segnaposto numero diapositiva 5">
            <a:extLst>
              <a:ext uri="{FF2B5EF4-FFF2-40B4-BE49-F238E27FC236}">
                <a16:creationId xmlns:a16="http://schemas.microsoft.com/office/drawing/2014/main" id="{319FD4F8-BF9A-9E5D-68DE-FDBA12517318}"/>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11</a:t>
            </a:fld>
            <a:endParaRPr lang="it-IT" noProof="0">
              <a:solidFill>
                <a:prstClr val="black">
                  <a:tint val="75000"/>
                </a:prstClr>
              </a:solidFill>
            </a:endParaRPr>
          </a:p>
        </p:txBody>
      </p:sp>
    </p:spTree>
    <p:extLst>
      <p:ext uri="{BB962C8B-B14F-4D97-AF65-F5344CB8AC3E}">
        <p14:creationId xmlns:p14="http://schemas.microsoft.com/office/powerpoint/2010/main" val="87977369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6933925-ED15-65A3-22B1-EE1CA127056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dirty="0">
                <a:latin typeface="+mj-lt"/>
                <a:ea typeface="+mj-ea"/>
                <a:cs typeface="+mj-cs"/>
              </a:rPr>
              <a:t>Example of the environments designed </a:t>
            </a:r>
          </a:p>
        </p:txBody>
      </p:sp>
      <p:pic>
        <p:nvPicPr>
          <p:cNvPr id="2050" name="Picture 2" descr="Immagine che contiene testo, bilancia&#10;&#10;Descrizione generata automaticamente">
            <a:extLst>
              <a:ext uri="{FF2B5EF4-FFF2-40B4-BE49-F238E27FC236}">
                <a16:creationId xmlns:a16="http://schemas.microsoft.com/office/drawing/2014/main" id="{FF23DC32-0094-A44C-4E57-02840CF1C7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276600" y="1690242"/>
            <a:ext cx="5638800" cy="4666108"/>
          </a:xfrm>
          <a:prstGeom prst="rect">
            <a:avLst/>
          </a:prstGeom>
          <a:solidFill>
            <a:srgbClr val="FFFFFF"/>
          </a:solidFill>
        </p:spPr>
      </p:pic>
      <p:sp>
        <p:nvSpPr>
          <p:cNvPr id="11" name="Segnaposto data 3">
            <a:extLst>
              <a:ext uri="{FF2B5EF4-FFF2-40B4-BE49-F238E27FC236}">
                <a16:creationId xmlns:a16="http://schemas.microsoft.com/office/drawing/2014/main" id="{9759F6E6-A10C-ED37-9661-B402B4F4FA7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it-IT" kern="1200" cap="none" spc="0" baseline="0">
                <a:solidFill>
                  <a:prstClr val="black">
                    <a:tint val="75000"/>
                  </a:prstClr>
                </a:solidFill>
                <a:latin typeface="+mn-lt"/>
                <a:ea typeface="+mn-ea"/>
                <a:cs typeface="+mn-cs"/>
              </a:rPr>
              <a:t>28/04/2023</a:t>
            </a:r>
          </a:p>
        </p:txBody>
      </p:sp>
      <p:sp>
        <p:nvSpPr>
          <p:cNvPr id="12" name="Segnaposto piè di pagina 4">
            <a:extLst>
              <a:ext uri="{FF2B5EF4-FFF2-40B4-BE49-F238E27FC236}">
                <a16:creationId xmlns:a16="http://schemas.microsoft.com/office/drawing/2014/main" id="{0091B13B-0617-6A9E-7091-0208EBD6C02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a:solidFill>
                  <a:prstClr val="black">
                    <a:tint val="75000"/>
                  </a:prstClr>
                </a:solidFill>
              </a:rPr>
              <a:t>IoT Satellites - Case study</a:t>
            </a:r>
            <a:endParaRPr lang="it-IT">
              <a:solidFill>
                <a:prstClr val="black">
                  <a:tint val="75000"/>
                </a:prstClr>
              </a:solidFill>
            </a:endParaRPr>
          </a:p>
        </p:txBody>
      </p:sp>
      <p:sp>
        <p:nvSpPr>
          <p:cNvPr id="13" name="Segnaposto numero diapositiva 5">
            <a:extLst>
              <a:ext uri="{FF2B5EF4-FFF2-40B4-BE49-F238E27FC236}">
                <a16:creationId xmlns:a16="http://schemas.microsoft.com/office/drawing/2014/main" id="{319FD4F8-BF9A-9E5D-68DE-FDBA1251731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it-IT" smtClean="0">
                <a:solidFill>
                  <a:prstClr val="black">
                    <a:tint val="75000"/>
                  </a:prstClr>
                </a:solidFill>
              </a:rPr>
              <a:pPr>
                <a:spcAft>
                  <a:spcPts val="600"/>
                </a:spcAft>
                <a:defRPr/>
              </a:pPr>
              <a:t>12</a:t>
            </a:fld>
            <a:endParaRPr lang="it-IT">
              <a:solidFill>
                <a:prstClr val="black">
                  <a:tint val="75000"/>
                </a:prstClr>
              </a:solidFill>
            </a:endParaRPr>
          </a:p>
        </p:txBody>
      </p:sp>
    </p:spTree>
    <p:extLst>
      <p:ext uri="{BB962C8B-B14F-4D97-AF65-F5344CB8AC3E}">
        <p14:creationId xmlns:p14="http://schemas.microsoft.com/office/powerpoint/2010/main" val="185677457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6933925-ED15-65A3-22B1-EE1CA1270562}"/>
              </a:ext>
            </a:extLst>
          </p:cNvPr>
          <p:cNvSpPr txBox="1">
            <a:spLocks/>
          </p:cNvSpPr>
          <p:nvPr/>
        </p:nvSpPr>
        <p:spPr>
          <a:xfrm>
            <a:off x="539496"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And now?</a:t>
            </a:r>
          </a:p>
        </p:txBody>
      </p:sp>
      <p:sp>
        <p:nvSpPr>
          <p:cNvPr id="10" name="Content Placeholder 2">
            <a:extLst>
              <a:ext uri="{FF2B5EF4-FFF2-40B4-BE49-F238E27FC236}">
                <a16:creationId xmlns:a16="http://schemas.microsoft.com/office/drawing/2014/main" id="{C230CEE3-F165-B30D-5F42-9A732C55B3FB}"/>
              </a:ext>
            </a:extLst>
          </p:cNvPr>
          <p:cNvSpPr>
            <a:spLocks noGrp="1"/>
          </p:cNvSpPr>
          <p:nvPr>
            <p:ph idx="1"/>
          </p:nvPr>
        </p:nvSpPr>
        <p:spPr>
          <a:xfrm>
            <a:off x="1179576" y="1911096"/>
            <a:ext cx="9829800" cy="3859742"/>
          </a:xfrm>
        </p:spPr>
        <p:txBody>
          <a:bodyPr/>
          <a:lstStyle/>
          <a:p>
            <a:r>
              <a:rPr lang="en-US" dirty="0"/>
              <a:t>Implement the optimization algorithm: implement an optimization algorithm that optimizes the VNF allocation based on the objectives and constraints </a:t>
            </a:r>
          </a:p>
          <a:p>
            <a:r>
              <a:rPr lang="en-US" dirty="0"/>
              <a:t>Define the performance metrics to evaluate the optimization algorithm, such as the VNF utilization, the communication latency, and the power consumption</a:t>
            </a:r>
          </a:p>
          <a:p>
            <a:r>
              <a:rPr lang="en-US" dirty="0"/>
              <a:t>Evaluate the optimization algorithm: run the simulation with different optimization algorithms and evaluate their performance using the defined metrics</a:t>
            </a:r>
          </a:p>
        </p:txBody>
      </p:sp>
      <p:sp>
        <p:nvSpPr>
          <p:cNvPr id="11" name="Segnaposto data 3">
            <a:extLst>
              <a:ext uri="{FF2B5EF4-FFF2-40B4-BE49-F238E27FC236}">
                <a16:creationId xmlns:a16="http://schemas.microsoft.com/office/drawing/2014/main" id="{9759F6E6-A10C-ED37-9661-B402B4F4FA76}"/>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12" name="Segnaposto piè di pagina 4">
            <a:extLst>
              <a:ext uri="{FF2B5EF4-FFF2-40B4-BE49-F238E27FC236}">
                <a16:creationId xmlns:a16="http://schemas.microsoft.com/office/drawing/2014/main" id="{0091B13B-0617-6A9E-7091-0208EBD6C02B}"/>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13" name="Segnaposto numero diapositiva 5">
            <a:extLst>
              <a:ext uri="{FF2B5EF4-FFF2-40B4-BE49-F238E27FC236}">
                <a16:creationId xmlns:a16="http://schemas.microsoft.com/office/drawing/2014/main" id="{319FD4F8-BF9A-9E5D-68DE-FDBA12517318}"/>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13</a:t>
            </a:fld>
            <a:endParaRPr lang="it-IT" noProof="0">
              <a:solidFill>
                <a:prstClr val="black">
                  <a:tint val="75000"/>
                </a:prstClr>
              </a:solidFill>
            </a:endParaRPr>
          </a:p>
        </p:txBody>
      </p:sp>
    </p:spTree>
    <p:extLst>
      <p:ext uri="{BB962C8B-B14F-4D97-AF65-F5344CB8AC3E}">
        <p14:creationId xmlns:p14="http://schemas.microsoft.com/office/powerpoint/2010/main" val="20541888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E69A3468-8F67-E60D-CDEF-DF6580AEF23F}"/>
              </a:ext>
            </a:extLst>
          </p:cNvPr>
          <p:cNvSpPr>
            <a:spLocks noGrp="1"/>
          </p:cNvSpPr>
          <p:nvPr>
            <p:ph type="dt" sz="half" idx="10"/>
          </p:nvPr>
        </p:nvSpPr>
        <p:spPr>
          <a:xfrm>
            <a:off x="1682496" y="6356350"/>
            <a:ext cx="1545336"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5" name="Segnaposto piè di pagina 4">
            <a:extLst>
              <a:ext uri="{FF2B5EF4-FFF2-40B4-BE49-F238E27FC236}">
                <a16:creationId xmlns:a16="http://schemas.microsoft.com/office/drawing/2014/main" id="{A56D9748-17EE-7CC6-F1C1-09AE37A408EE}"/>
              </a:ext>
            </a:extLst>
          </p:cNvPr>
          <p:cNvSpPr>
            <a:spLocks noGrp="1"/>
          </p:cNvSpPr>
          <p:nvPr>
            <p:ph type="ftr" sz="quarter" idx="11"/>
          </p:nvPr>
        </p:nvSpPr>
        <p:spPr>
          <a:xfrm>
            <a:off x="6099048"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6" name="Segnaposto numero diapositiva 5">
            <a:extLst>
              <a:ext uri="{FF2B5EF4-FFF2-40B4-BE49-F238E27FC236}">
                <a16:creationId xmlns:a16="http://schemas.microsoft.com/office/drawing/2014/main" id="{012FF06F-8274-EAF1-09D1-259A5C837091}"/>
              </a:ext>
            </a:extLst>
          </p:cNvPr>
          <p:cNvSpPr>
            <a:spLocks noGrp="1"/>
          </p:cNvSpPr>
          <p:nvPr>
            <p:ph type="sldNum" sz="quarter" idx="12"/>
          </p:nvPr>
        </p:nvSpPr>
        <p:spPr>
          <a:xfrm>
            <a:off x="10506456" y="6356350"/>
            <a:ext cx="850392"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14</a:t>
            </a:fld>
            <a:endParaRPr lang="it-IT" noProof="0">
              <a:solidFill>
                <a:prstClr val="black">
                  <a:tint val="75000"/>
                </a:prstClr>
              </a:solidFill>
            </a:endParaRPr>
          </a:p>
        </p:txBody>
      </p:sp>
      <p:sp>
        <p:nvSpPr>
          <p:cNvPr id="17" name="Content Placeholder 5">
            <a:extLst>
              <a:ext uri="{FF2B5EF4-FFF2-40B4-BE49-F238E27FC236}">
                <a16:creationId xmlns:a16="http://schemas.microsoft.com/office/drawing/2014/main" id="{7C1E6BBA-B6CA-151B-C3CF-29B25E0CF7CC}"/>
              </a:ext>
            </a:extLst>
          </p:cNvPr>
          <p:cNvSpPr>
            <a:spLocks noGrp="1"/>
          </p:cNvSpPr>
          <p:nvPr>
            <p:ph idx="1"/>
          </p:nvPr>
        </p:nvSpPr>
        <p:spPr>
          <a:xfrm>
            <a:off x="5963412" y="2019866"/>
            <a:ext cx="5393436" cy="2818267"/>
          </a:xfrm>
        </p:spPr>
        <p:txBody>
          <a:bodyPr>
            <a:normAutofit/>
          </a:bodyPr>
          <a:lstStyle/>
          <a:p>
            <a:r>
              <a:rPr lang="en-US" b="1" dirty="0"/>
              <a:t>References</a:t>
            </a:r>
            <a:r>
              <a:rPr lang="en-US" dirty="0"/>
              <a:t>:</a:t>
            </a:r>
          </a:p>
          <a:p>
            <a:r>
              <a:rPr lang="en-US" sz="2000" dirty="0"/>
              <a:t>CubeSats: </a:t>
            </a:r>
          </a:p>
          <a:p>
            <a:pPr marL="285750" indent="-285750">
              <a:buFont typeface="Arial" panose="020B0604020202020204" pitchFamily="34" charset="0"/>
              <a:buChar char="•"/>
            </a:pPr>
            <a:r>
              <a:rPr lang="en-US" sz="1600" dirty="0">
                <a:hlinkClick r:id="rId2"/>
              </a:rPr>
              <a:t>https://en.wikipedia.org/wiki/CubeSat</a:t>
            </a:r>
            <a:endParaRPr lang="en-US" sz="1600" dirty="0"/>
          </a:p>
          <a:p>
            <a:pPr marL="285750" indent="-285750">
              <a:buFont typeface="Arial" panose="020B0604020202020204" pitchFamily="34" charset="0"/>
              <a:buChar char="•"/>
            </a:pPr>
            <a:r>
              <a:rPr lang="en-US" sz="1600" dirty="0">
                <a:hlinkClick r:id="rId3"/>
              </a:rPr>
              <a:t>https://www.esa.int/Enabling_Support/Preparing_for_the_Future/Discovery_and_Preparation/CubeSats</a:t>
            </a:r>
            <a:endParaRPr lang="en-US" sz="1600" dirty="0"/>
          </a:p>
          <a:p>
            <a:r>
              <a:rPr lang="en-US" sz="2000" dirty="0"/>
              <a:t>SDN and NFV:</a:t>
            </a:r>
          </a:p>
          <a:p>
            <a:pPr marL="285750" indent="-285750">
              <a:buFont typeface="Arial" panose="020B0604020202020204" pitchFamily="34" charset="0"/>
              <a:buChar char="•"/>
            </a:pPr>
            <a:r>
              <a:rPr lang="en-US" sz="1600" dirty="0"/>
              <a:t>https://ipwithease.com/sdn-vs-nfv/</a:t>
            </a:r>
          </a:p>
          <a:p>
            <a:pPr marL="285750" indent="-285750">
              <a:buFont typeface="Arial" panose="020B0604020202020204" pitchFamily="34" charset="0"/>
              <a:buChar char="•"/>
            </a:pPr>
            <a:endParaRPr lang="en-US" dirty="0"/>
          </a:p>
        </p:txBody>
      </p:sp>
      <p:sp>
        <p:nvSpPr>
          <p:cNvPr id="11" name="Titolo 1">
            <a:extLst>
              <a:ext uri="{FF2B5EF4-FFF2-40B4-BE49-F238E27FC236}">
                <a16:creationId xmlns:a16="http://schemas.microsoft.com/office/drawing/2014/main" id="{CD2DEB6F-4A7B-17F2-262A-7A2E451DDA35}"/>
              </a:ext>
            </a:extLst>
          </p:cNvPr>
          <p:cNvSpPr>
            <a:spLocks noGrp="1"/>
          </p:cNvSpPr>
          <p:nvPr>
            <p:ph type="title"/>
          </p:nvPr>
        </p:nvSpPr>
        <p:spPr>
          <a:xfrm>
            <a:off x="1372451" y="1488557"/>
            <a:ext cx="3236976" cy="3362865"/>
          </a:xfrm>
        </p:spPr>
        <p:txBody>
          <a:bodyPr/>
          <a:lstStyle/>
          <a:p>
            <a:r>
              <a:rPr lang="it-IT" dirty="0"/>
              <a:t>Thanks for the </a:t>
            </a:r>
            <a:r>
              <a:rPr lang="it-IT" dirty="0" err="1"/>
              <a:t>listening</a:t>
            </a:r>
          </a:p>
        </p:txBody>
      </p:sp>
    </p:spTree>
    <p:extLst>
      <p:ext uri="{BB962C8B-B14F-4D97-AF65-F5344CB8AC3E}">
        <p14:creationId xmlns:p14="http://schemas.microsoft.com/office/powerpoint/2010/main" val="192520403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1FA2644-23DD-12BC-A738-3797EA807ADA}"/>
              </a:ext>
            </a:extLst>
          </p:cNvPr>
          <p:cNvSpPr>
            <a:spLocks noGrp="1"/>
          </p:cNvSpPr>
          <p:nvPr>
            <p:ph type="title"/>
          </p:nvPr>
        </p:nvSpPr>
        <p:spPr>
          <a:xfrm>
            <a:off x="539496" y="365125"/>
            <a:ext cx="10515600" cy="1325563"/>
          </a:xfrm>
        </p:spPr>
        <p:txBody>
          <a:bodyPr/>
          <a:lstStyle/>
          <a:p>
            <a:r>
              <a:rPr lang="en-US" dirty="0"/>
              <a:t>Index</a:t>
            </a:r>
          </a:p>
        </p:txBody>
      </p:sp>
      <p:sp>
        <p:nvSpPr>
          <p:cNvPr id="13" name="Content Placeholder 2">
            <a:extLst>
              <a:ext uri="{FF2B5EF4-FFF2-40B4-BE49-F238E27FC236}">
                <a16:creationId xmlns:a16="http://schemas.microsoft.com/office/drawing/2014/main" id="{697E2A33-EEF5-88C4-E623-75B0699886C1}"/>
              </a:ext>
            </a:extLst>
          </p:cNvPr>
          <p:cNvSpPr>
            <a:spLocks noGrp="1"/>
          </p:cNvSpPr>
          <p:nvPr>
            <p:ph idx="1"/>
          </p:nvPr>
        </p:nvSpPr>
        <p:spPr>
          <a:xfrm>
            <a:off x="1179576" y="1911096"/>
            <a:ext cx="9829800" cy="3859742"/>
          </a:xfrm>
        </p:spPr>
        <p:txBody>
          <a:bodyPr/>
          <a:lstStyle/>
          <a:p>
            <a:pPr marL="514350" indent="-514350">
              <a:buFont typeface="+mj-lt"/>
              <a:buAutoNum type="arabicPeriod"/>
            </a:pPr>
            <a:r>
              <a:rPr lang="en-US" dirty="0"/>
              <a:t>Introduction</a:t>
            </a:r>
          </a:p>
          <a:p>
            <a:pPr marL="514350" indent="-514350">
              <a:buFont typeface="+mj-lt"/>
              <a:buAutoNum type="arabicPeriod"/>
            </a:pPr>
            <a:r>
              <a:rPr lang="en-US" dirty="0"/>
              <a:t>What is CubeSat</a:t>
            </a:r>
          </a:p>
          <a:p>
            <a:pPr marL="514350" indent="-514350">
              <a:buFont typeface="+mj-lt"/>
              <a:buAutoNum type="arabicPeriod"/>
            </a:pPr>
            <a:r>
              <a:rPr lang="en-US" dirty="0"/>
              <a:t>Software-Defined Networking (SDN) and Network Function Virtualization (NFV)</a:t>
            </a:r>
          </a:p>
          <a:p>
            <a:pPr marL="514350" indent="-514350">
              <a:buFont typeface="+mj-lt"/>
              <a:buAutoNum type="arabicPeriod"/>
            </a:pPr>
            <a:r>
              <a:rPr lang="en-US" dirty="0"/>
              <a:t>Satellite Virtual Network Functions Optimization (SVNF)</a:t>
            </a:r>
          </a:p>
          <a:p>
            <a:pPr marL="514350" indent="-514350">
              <a:buFont typeface="+mj-lt"/>
              <a:buAutoNum type="arabicPeriod"/>
            </a:pPr>
            <a:r>
              <a:rPr lang="en-US" dirty="0"/>
              <a:t>Solution of the problem</a:t>
            </a:r>
          </a:p>
        </p:txBody>
      </p:sp>
      <p:sp>
        <p:nvSpPr>
          <p:cNvPr id="4" name="Segnaposto data 3">
            <a:extLst>
              <a:ext uri="{FF2B5EF4-FFF2-40B4-BE49-F238E27FC236}">
                <a16:creationId xmlns:a16="http://schemas.microsoft.com/office/drawing/2014/main" id="{F4F36764-1349-4544-0971-3726631DBAB9}"/>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5" name="Segnaposto piè di pagina 4">
            <a:extLst>
              <a:ext uri="{FF2B5EF4-FFF2-40B4-BE49-F238E27FC236}">
                <a16:creationId xmlns:a16="http://schemas.microsoft.com/office/drawing/2014/main" id="{E055DFA4-4DA2-F5EA-89A3-14BBEF0D581D}"/>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6" name="Segnaposto numero diapositiva 5">
            <a:extLst>
              <a:ext uri="{FF2B5EF4-FFF2-40B4-BE49-F238E27FC236}">
                <a16:creationId xmlns:a16="http://schemas.microsoft.com/office/drawing/2014/main" id="{4D8775EF-1D70-B3EE-25B5-ADD704FD3542}"/>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2</a:t>
            </a:fld>
            <a:endParaRPr lang="it-IT" noProof="0">
              <a:solidFill>
                <a:prstClr val="black">
                  <a:tint val="75000"/>
                </a:prstClr>
              </a:solidFill>
            </a:endParaRPr>
          </a:p>
        </p:txBody>
      </p:sp>
    </p:spTree>
    <p:extLst>
      <p:ext uri="{BB962C8B-B14F-4D97-AF65-F5344CB8AC3E}">
        <p14:creationId xmlns:p14="http://schemas.microsoft.com/office/powerpoint/2010/main" val="32853452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873812-19F1-590F-FA6F-0443CBBE4DC9}"/>
              </a:ext>
            </a:extLst>
          </p:cNvPr>
          <p:cNvSpPr txBox="1">
            <a:spLocks/>
          </p:cNvSpPr>
          <p:nvPr/>
        </p:nvSpPr>
        <p:spPr>
          <a:xfrm>
            <a:off x="539496"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1. Introduction</a:t>
            </a:r>
          </a:p>
        </p:txBody>
      </p:sp>
      <p:sp>
        <p:nvSpPr>
          <p:cNvPr id="20" name="Content Placeholder 2">
            <a:extLst>
              <a:ext uri="{FF2B5EF4-FFF2-40B4-BE49-F238E27FC236}">
                <a16:creationId xmlns:a16="http://schemas.microsoft.com/office/drawing/2014/main" id="{22336144-7772-0B9F-24FC-40FAEE8F0004}"/>
              </a:ext>
            </a:extLst>
          </p:cNvPr>
          <p:cNvSpPr>
            <a:spLocks noGrp="1"/>
          </p:cNvSpPr>
          <p:nvPr>
            <p:ph idx="1"/>
          </p:nvPr>
        </p:nvSpPr>
        <p:spPr>
          <a:xfrm>
            <a:off x="1179576" y="1911096"/>
            <a:ext cx="9829800" cy="3859742"/>
          </a:xfrm>
        </p:spPr>
        <p:txBody>
          <a:bodyPr>
            <a:normAutofit/>
          </a:bodyPr>
          <a:lstStyle/>
          <a:p>
            <a:pPr marL="0" indent="0">
              <a:buNone/>
            </a:pPr>
            <a:r>
              <a:rPr lang="en-US" sz="2400" dirty="0"/>
              <a:t>Satellite Virtual Network Functions Optimization is an emerging technology that allows you to optimize the use of CubeSats, reducing costs and simplifying operations.</a:t>
            </a:r>
          </a:p>
          <a:p>
            <a:pPr marL="0" indent="0">
              <a:buNone/>
            </a:pPr>
            <a:r>
              <a:rPr lang="en-US" sz="2400" dirty="0"/>
              <a:t>In this presentation, we will see Software-Defined Networking (SDN) and Network Function Virtualization (NFV) and how this technologies can help make satellite communication more efficient and improve the performance of CubeSats.</a:t>
            </a:r>
          </a:p>
        </p:txBody>
      </p:sp>
      <p:sp>
        <p:nvSpPr>
          <p:cNvPr id="22" name="Segnaposto data 3">
            <a:extLst>
              <a:ext uri="{FF2B5EF4-FFF2-40B4-BE49-F238E27FC236}">
                <a16:creationId xmlns:a16="http://schemas.microsoft.com/office/drawing/2014/main" id="{59373E28-E3EA-90F6-FBE6-6181963C932A}"/>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dirty="0">
                <a:solidFill>
                  <a:prstClr val="black">
                    <a:tint val="75000"/>
                  </a:prstClr>
                </a:solidFill>
              </a:rPr>
              <a:t>28/04/2023</a:t>
            </a:r>
          </a:p>
        </p:txBody>
      </p:sp>
      <p:sp>
        <p:nvSpPr>
          <p:cNvPr id="26" name="Segnaposto piè di pagina 4">
            <a:extLst>
              <a:ext uri="{FF2B5EF4-FFF2-40B4-BE49-F238E27FC236}">
                <a16:creationId xmlns:a16="http://schemas.microsoft.com/office/drawing/2014/main" id="{B51F4AB9-F240-27D1-BC3B-B41781340B46}"/>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27" name="Segnaposto numero diapositiva 5">
            <a:extLst>
              <a:ext uri="{FF2B5EF4-FFF2-40B4-BE49-F238E27FC236}">
                <a16:creationId xmlns:a16="http://schemas.microsoft.com/office/drawing/2014/main" id="{E3D6082C-2326-01BF-B8FE-CD1E728F474B}"/>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3</a:t>
            </a:fld>
            <a:endParaRPr lang="it-IT" noProof="0">
              <a:solidFill>
                <a:prstClr val="black">
                  <a:tint val="75000"/>
                </a:prstClr>
              </a:solidFill>
            </a:endParaRPr>
          </a:p>
        </p:txBody>
      </p:sp>
    </p:spTree>
    <p:extLst>
      <p:ext uri="{BB962C8B-B14F-4D97-AF65-F5344CB8AC3E}">
        <p14:creationId xmlns:p14="http://schemas.microsoft.com/office/powerpoint/2010/main" val="332094146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1FA2644-23DD-12BC-A738-3797EA807ADA}"/>
              </a:ext>
            </a:extLst>
          </p:cNvPr>
          <p:cNvSpPr>
            <a:spLocks noGrp="1"/>
          </p:cNvSpPr>
          <p:nvPr>
            <p:ph type="title"/>
          </p:nvPr>
        </p:nvSpPr>
        <p:spPr>
          <a:xfrm>
            <a:off x="539496" y="365125"/>
            <a:ext cx="10515600" cy="1325563"/>
          </a:xfrm>
        </p:spPr>
        <p:txBody>
          <a:bodyPr/>
          <a:lstStyle/>
          <a:p>
            <a:r>
              <a:rPr lang="en-US" dirty="0"/>
              <a:t>2. What is CubeSat</a:t>
            </a:r>
          </a:p>
        </p:txBody>
      </p:sp>
      <p:sp>
        <p:nvSpPr>
          <p:cNvPr id="13" name="Content Placeholder 2">
            <a:extLst>
              <a:ext uri="{FF2B5EF4-FFF2-40B4-BE49-F238E27FC236}">
                <a16:creationId xmlns:a16="http://schemas.microsoft.com/office/drawing/2014/main" id="{697E2A33-EEF5-88C4-E623-75B0699886C1}"/>
              </a:ext>
            </a:extLst>
          </p:cNvPr>
          <p:cNvSpPr>
            <a:spLocks noGrp="1"/>
          </p:cNvSpPr>
          <p:nvPr>
            <p:ph idx="1"/>
          </p:nvPr>
        </p:nvSpPr>
        <p:spPr>
          <a:xfrm>
            <a:off x="1179576" y="1911096"/>
            <a:ext cx="6673506" cy="3859742"/>
          </a:xfrm>
        </p:spPr>
        <p:txBody>
          <a:bodyPr>
            <a:normAutofit/>
          </a:bodyPr>
          <a:lstStyle/>
          <a:p>
            <a:pPr marL="0" indent="0">
              <a:buNone/>
            </a:pPr>
            <a:r>
              <a:rPr lang="en-US" sz="2400" dirty="0"/>
              <a:t>A cubesat is a type of miniaturized satellite having a cubic shape, a volume of 1 dm³ and a weight &lt; 2 kg.</a:t>
            </a:r>
          </a:p>
          <a:p>
            <a:pPr marL="0" indent="0">
              <a:buNone/>
            </a:pPr>
            <a:r>
              <a:rPr lang="en-US" sz="2400" dirty="0"/>
              <a:t>The term "cubesat" denote not only the nanosatellites but it described the type of satellites in the </a:t>
            </a:r>
            <a:r>
              <a:rPr lang="en-US" sz="2400" b="1" dirty="0"/>
              <a:t>CubeSat project</a:t>
            </a:r>
            <a:r>
              <a:rPr lang="en-US" sz="2400" dirty="0"/>
              <a:t>.</a:t>
            </a:r>
          </a:p>
          <a:p>
            <a:pPr marL="0" indent="0">
              <a:buNone/>
            </a:pPr>
            <a:r>
              <a:rPr lang="en-US" sz="2400" dirty="0"/>
              <a:t>They are cheap and are made using </a:t>
            </a:r>
            <a:r>
              <a:rPr lang="en-US" sz="2400" i="1" dirty="0"/>
              <a:t>COTS*</a:t>
            </a:r>
            <a:r>
              <a:rPr lang="en-US" sz="2400" dirty="0"/>
              <a:t> components.</a:t>
            </a:r>
          </a:p>
        </p:txBody>
      </p:sp>
      <p:sp>
        <p:nvSpPr>
          <p:cNvPr id="4" name="Segnaposto data 3">
            <a:extLst>
              <a:ext uri="{FF2B5EF4-FFF2-40B4-BE49-F238E27FC236}">
                <a16:creationId xmlns:a16="http://schemas.microsoft.com/office/drawing/2014/main" id="{F4F36764-1349-4544-0971-3726631DBAB9}"/>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5" name="Segnaposto piè di pagina 4">
            <a:extLst>
              <a:ext uri="{FF2B5EF4-FFF2-40B4-BE49-F238E27FC236}">
                <a16:creationId xmlns:a16="http://schemas.microsoft.com/office/drawing/2014/main" id="{E055DFA4-4DA2-F5EA-89A3-14BBEF0D581D}"/>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6" name="Segnaposto numero diapositiva 5">
            <a:extLst>
              <a:ext uri="{FF2B5EF4-FFF2-40B4-BE49-F238E27FC236}">
                <a16:creationId xmlns:a16="http://schemas.microsoft.com/office/drawing/2014/main" id="{4D8775EF-1D70-B3EE-25B5-ADD704FD3542}"/>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4</a:t>
            </a:fld>
            <a:endParaRPr lang="it-IT" noProof="0">
              <a:solidFill>
                <a:prstClr val="black">
                  <a:tint val="75000"/>
                </a:prstClr>
              </a:solidFill>
            </a:endParaRPr>
          </a:p>
        </p:txBody>
      </p:sp>
      <p:pic>
        <p:nvPicPr>
          <p:cNvPr id="1026" name="Picture 2" descr="undefined">
            <a:extLst>
              <a:ext uri="{FF2B5EF4-FFF2-40B4-BE49-F238E27FC236}">
                <a16:creationId xmlns:a16="http://schemas.microsoft.com/office/drawing/2014/main" id="{0884991B-2DDF-C29A-D141-E96AF9B0F3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3" r="4825" b="2907"/>
          <a:stretch/>
        </p:blipFill>
        <p:spPr bwMode="auto">
          <a:xfrm>
            <a:off x="8113059" y="2130884"/>
            <a:ext cx="3738282" cy="3420165"/>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EA0FFC7B-1EBA-C96D-C854-0656D3FFB02F}"/>
              </a:ext>
            </a:extLst>
          </p:cNvPr>
          <p:cNvSpPr txBox="1"/>
          <p:nvPr/>
        </p:nvSpPr>
        <p:spPr>
          <a:xfrm>
            <a:off x="1179576" y="5894317"/>
            <a:ext cx="6093618" cy="338554"/>
          </a:xfrm>
          <a:prstGeom prst="rect">
            <a:avLst/>
          </a:prstGeom>
          <a:noFill/>
        </p:spPr>
        <p:txBody>
          <a:bodyPr wrap="square">
            <a:spAutoFit/>
          </a:bodyPr>
          <a:lstStyle/>
          <a:p>
            <a:r>
              <a:rPr lang="it-IT" sz="1600" i="1" dirty="0">
                <a:solidFill>
                  <a:srgbClr val="202122"/>
                </a:solidFill>
                <a:latin typeface="Arial" panose="020B0604020202020204" pitchFamily="34" charset="0"/>
              </a:rPr>
              <a:t>*COTS = </a:t>
            </a:r>
            <a:r>
              <a:rPr lang="it-IT" sz="1600" b="0" i="1" dirty="0">
                <a:solidFill>
                  <a:srgbClr val="202122"/>
                </a:solidFill>
                <a:effectLst/>
                <a:latin typeface="Arial" panose="020B0604020202020204" pitchFamily="34" charset="0"/>
              </a:rPr>
              <a:t>Commercial Off-the-</a:t>
            </a:r>
            <a:r>
              <a:rPr lang="it-IT" sz="1600" b="0" i="1" dirty="0" err="1">
                <a:solidFill>
                  <a:srgbClr val="202122"/>
                </a:solidFill>
                <a:effectLst/>
                <a:latin typeface="Arial" panose="020B0604020202020204" pitchFamily="34" charset="0"/>
              </a:rPr>
              <a:t>Shelf</a:t>
            </a:r>
            <a:r>
              <a:rPr lang="it-IT" sz="1600" b="0" i="1" dirty="0">
                <a:solidFill>
                  <a:srgbClr val="202122"/>
                </a:solidFill>
                <a:effectLst/>
                <a:latin typeface="Arial" panose="020B0604020202020204" pitchFamily="34" charset="0"/>
              </a:rPr>
              <a:t> component</a:t>
            </a:r>
            <a:endParaRPr lang="it-IT" sz="1600" i="1" dirty="0"/>
          </a:p>
        </p:txBody>
      </p:sp>
    </p:spTree>
    <p:extLst>
      <p:ext uri="{BB962C8B-B14F-4D97-AF65-F5344CB8AC3E}">
        <p14:creationId xmlns:p14="http://schemas.microsoft.com/office/powerpoint/2010/main" val="168446122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magine che contiene nuvole, nuvola&#10;&#10;Descrizione generata automaticamente">
            <a:extLst>
              <a:ext uri="{FF2B5EF4-FFF2-40B4-BE49-F238E27FC236}">
                <a16:creationId xmlns:a16="http://schemas.microsoft.com/office/drawing/2014/main" id="{352E4AB8-0C25-560A-BD2C-4B8521C2EC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81" t="-4" r="21730" b="-1"/>
          <a:stretch/>
        </p:blipFill>
        <p:spPr bwMode="auto">
          <a:xfrm>
            <a:off x="8610600" y="2804263"/>
            <a:ext cx="3405518" cy="3401093"/>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a:solidFill>
            <a:srgbClr val="FFFFFF"/>
          </a:solidFill>
        </p:spPr>
      </p:pic>
      <p:pic>
        <p:nvPicPr>
          <p:cNvPr id="8" name="Immagine 7" descr="Immagine che contiene aria aperta&#10;&#10;Descrizione generata automaticamente">
            <a:extLst>
              <a:ext uri="{FF2B5EF4-FFF2-40B4-BE49-F238E27FC236}">
                <a16:creationId xmlns:a16="http://schemas.microsoft.com/office/drawing/2014/main" id="{10C76D74-1C3C-579E-B726-661B08FC58C9}"/>
              </a:ext>
            </a:extLst>
          </p:cNvPr>
          <p:cNvPicPr>
            <a:picLocks noChangeAspect="1"/>
          </p:cNvPicPr>
          <p:nvPr/>
        </p:nvPicPr>
        <p:blipFill rotWithShape="1">
          <a:blip r:embed="rId4"/>
          <a:srcRect l="12816" t="-2" r="34933"/>
          <a:stretch/>
        </p:blipFill>
        <p:spPr>
          <a:xfrm>
            <a:off x="6823002" y="448712"/>
            <a:ext cx="3267621" cy="3267621"/>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a:noFill/>
        </p:spPr>
      </p:pic>
      <p:sp>
        <p:nvSpPr>
          <p:cNvPr id="11" name="Title 1">
            <a:extLst>
              <a:ext uri="{FF2B5EF4-FFF2-40B4-BE49-F238E27FC236}">
                <a16:creationId xmlns:a16="http://schemas.microsoft.com/office/drawing/2014/main" id="{81FA2644-23DD-12BC-A738-3797EA807ADA}"/>
              </a:ext>
            </a:extLst>
          </p:cNvPr>
          <p:cNvSpPr>
            <a:spLocks noGrp="1"/>
          </p:cNvSpPr>
          <p:nvPr>
            <p:ph type="title"/>
          </p:nvPr>
        </p:nvSpPr>
        <p:spPr>
          <a:xfrm>
            <a:off x="539496" y="365124"/>
            <a:ext cx="5806440" cy="1325880"/>
          </a:xfrm>
        </p:spPr>
        <p:txBody>
          <a:bodyPr anchor="ctr">
            <a:normAutofit/>
          </a:bodyPr>
          <a:lstStyle/>
          <a:p>
            <a:r>
              <a:rPr lang="en-US" dirty="0"/>
              <a:t>Why use a CubeSat:</a:t>
            </a:r>
          </a:p>
        </p:txBody>
      </p:sp>
      <p:sp>
        <p:nvSpPr>
          <p:cNvPr id="13" name="Content Placeholder 2">
            <a:extLst>
              <a:ext uri="{FF2B5EF4-FFF2-40B4-BE49-F238E27FC236}">
                <a16:creationId xmlns:a16="http://schemas.microsoft.com/office/drawing/2014/main" id="{697E2A33-EEF5-88C4-E623-75B0699886C1}"/>
              </a:ext>
            </a:extLst>
          </p:cNvPr>
          <p:cNvSpPr>
            <a:spLocks noGrp="1"/>
          </p:cNvSpPr>
          <p:nvPr>
            <p:ph idx="1"/>
          </p:nvPr>
        </p:nvSpPr>
        <p:spPr>
          <a:xfrm>
            <a:off x="965200" y="1866899"/>
            <a:ext cx="5380736" cy="4311269"/>
          </a:xfrm>
        </p:spPr>
        <p:txBody>
          <a:bodyPr>
            <a:normAutofit/>
          </a:bodyPr>
          <a:lstStyle/>
          <a:p>
            <a:r>
              <a:rPr lang="en-US" dirty="0"/>
              <a:t>They orbit at 500 km from the earth and are used for:</a:t>
            </a:r>
          </a:p>
          <a:p>
            <a:pPr marL="342900" indent="-342900">
              <a:buFont typeface="Arial" panose="020B0604020202020204" pitchFamily="34" charset="0"/>
              <a:buChar char="•"/>
            </a:pPr>
            <a:r>
              <a:rPr lang="en-US" dirty="0"/>
              <a:t>Remote sensing</a:t>
            </a:r>
          </a:p>
          <a:p>
            <a:pPr marL="342900" indent="-342900">
              <a:buFont typeface="Arial" panose="020B0604020202020204" pitchFamily="34" charset="0"/>
              <a:buChar char="•"/>
            </a:pPr>
            <a:r>
              <a:rPr lang="en-US" dirty="0"/>
              <a:t>Communications</a:t>
            </a:r>
          </a:p>
          <a:p>
            <a:pPr marL="342900" indent="-342900">
              <a:buFont typeface="Arial" panose="020B0604020202020204" pitchFamily="34" charset="0"/>
              <a:buChar char="•"/>
            </a:pPr>
            <a:r>
              <a:rPr lang="en-US" dirty="0"/>
              <a:t>Scientific experiments</a:t>
            </a:r>
          </a:p>
          <a:p>
            <a:pPr marL="342900" indent="-342900">
              <a:buFont typeface="Arial" panose="020B0604020202020204" pitchFamily="34" charset="0"/>
              <a:buChar char="•"/>
            </a:pPr>
            <a:r>
              <a:rPr lang="en-US" dirty="0"/>
              <a:t>Biological research</a:t>
            </a:r>
          </a:p>
          <a:p>
            <a:pPr marL="342900" indent="-342900">
              <a:buFont typeface="Arial" panose="020B0604020202020204" pitchFamily="34" charset="0"/>
              <a:buChar char="•"/>
            </a:pPr>
            <a:r>
              <a:rPr lang="en-US" dirty="0"/>
              <a:t>Missions to the Moon</a:t>
            </a:r>
          </a:p>
          <a:p>
            <a:endParaRPr lang="en-US" dirty="0"/>
          </a:p>
        </p:txBody>
      </p:sp>
      <p:sp>
        <p:nvSpPr>
          <p:cNvPr id="4" name="Segnaposto data 3">
            <a:extLst>
              <a:ext uri="{FF2B5EF4-FFF2-40B4-BE49-F238E27FC236}">
                <a16:creationId xmlns:a16="http://schemas.microsoft.com/office/drawing/2014/main" id="{F4F36764-1349-4544-0971-3726631DBAB9}"/>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5" name="Segnaposto piè di pagina 4">
            <a:extLst>
              <a:ext uri="{FF2B5EF4-FFF2-40B4-BE49-F238E27FC236}">
                <a16:creationId xmlns:a16="http://schemas.microsoft.com/office/drawing/2014/main" id="{E055DFA4-4DA2-F5EA-89A3-14BBEF0D581D}"/>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dirty="0">
                <a:solidFill>
                  <a:prstClr val="black">
                    <a:tint val="75000"/>
                  </a:prstClr>
                </a:solidFill>
              </a:rPr>
              <a:t>IoT Satellites - Case study</a:t>
            </a:r>
            <a:endParaRPr lang="it-IT" noProof="0" dirty="0">
              <a:solidFill>
                <a:prstClr val="black">
                  <a:tint val="75000"/>
                </a:prstClr>
              </a:solidFill>
            </a:endParaRPr>
          </a:p>
        </p:txBody>
      </p:sp>
      <p:sp>
        <p:nvSpPr>
          <p:cNvPr id="6" name="Segnaposto numero diapositiva 5">
            <a:extLst>
              <a:ext uri="{FF2B5EF4-FFF2-40B4-BE49-F238E27FC236}">
                <a16:creationId xmlns:a16="http://schemas.microsoft.com/office/drawing/2014/main" id="{4D8775EF-1D70-B3EE-25B5-ADD704FD3542}"/>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5</a:t>
            </a:fld>
            <a:endParaRPr lang="it-IT" noProof="0">
              <a:solidFill>
                <a:prstClr val="black">
                  <a:tint val="75000"/>
                </a:prstClr>
              </a:solidFill>
            </a:endParaRPr>
          </a:p>
        </p:txBody>
      </p:sp>
    </p:spTree>
    <p:extLst>
      <p:ext uri="{BB962C8B-B14F-4D97-AF65-F5344CB8AC3E}">
        <p14:creationId xmlns:p14="http://schemas.microsoft.com/office/powerpoint/2010/main" val="14972310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778994B-0F0B-B458-84A0-842FFF7B5584}"/>
              </a:ext>
            </a:extLst>
          </p:cNvPr>
          <p:cNvSpPr>
            <a:spLocks noGrp="1"/>
          </p:cNvSpPr>
          <p:nvPr>
            <p:ph type="title"/>
          </p:nvPr>
        </p:nvSpPr>
        <p:spPr>
          <a:xfrm>
            <a:off x="539496" y="365125"/>
            <a:ext cx="10515600" cy="1325563"/>
          </a:xfrm>
        </p:spPr>
        <p:txBody>
          <a:bodyPr>
            <a:normAutofit/>
          </a:bodyPr>
          <a:lstStyle/>
          <a:p>
            <a:r>
              <a:rPr lang="en-US" dirty="0"/>
              <a:t>3. Software-Defined Networking (SDN) and Network Function Virtualization (NFV)</a:t>
            </a:r>
          </a:p>
        </p:txBody>
      </p:sp>
      <p:sp>
        <p:nvSpPr>
          <p:cNvPr id="15" name="Content Placeholder 2">
            <a:extLst>
              <a:ext uri="{FF2B5EF4-FFF2-40B4-BE49-F238E27FC236}">
                <a16:creationId xmlns:a16="http://schemas.microsoft.com/office/drawing/2014/main" id="{025DD7AF-34EA-5A56-F77E-88CDCD5E60FD}"/>
              </a:ext>
            </a:extLst>
          </p:cNvPr>
          <p:cNvSpPr>
            <a:spLocks noGrp="1"/>
          </p:cNvSpPr>
          <p:nvPr>
            <p:ph idx="1"/>
          </p:nvPr>
        </p:nvSpPr>
        <p:spPr>
          <a:xfrm>
            <a:off x="1179576" y="1911096"/>
            <a:ext cx="9875520" cy="3859742"/>
          </a:xfrm>
        </p:spPr>
        <p:txBody>
          <a:bodyPr>
            <a:normAutofit/>
          </a:bodyPr>
          <a:lstStyle/>
          <a:p>
            <a:r>
              <a:rPr lang="en-US" b="1" dirty="0"/>
              <a:t>SDN</a:t>
            </a:r>
            <a:r>
              <a:rPr lang="en-US" dirty="0"/>
              <a:t> (</a:t>
            </a:r>
            <a:r>
              <a:rPr lang="en-US" b="1" dirty="0"/>
              <a:t>Software-Defined</a:t>
            </a:r>
            <a:r>
              <a:rPr lang="en-US" dirty="0"/>
              <a:t> </a:t>
            </a:r>
            <a:r>
              <a:rPr lang="en-US" b="1" dirty="0"/>
              <a:t>Networking</a:t>
            </a:r>
            <a:r>
              <a:rPr lang="en-US" dirty="0"/>
              <a:t>) is a network architecture that separates network control from data packet forwarding, in order to create greater flexibility and agility in managing networks.</a:t>
            </a:r>
          </a:p>
          <a:p>
            <a:endParaRPr lang="en-US" dirty="0"/>
          </a:p>
          <a:p>
            <a:r>
              <a:rPr lang="en-US" b="1" dirty="0"/>
              <a:t>Network Function Virtualization (NFV) </a:t>
            </a:r>
            <a:r>
              <a:rPr lang="en-US" dirty="0"/>
              <a:t>is the concept of using IT virtualization technologies to virtualize entire classes of network node functions into building blocks that can be connected to create communication services</a:t>
            </a:r>
          </a:p>
        </p:txBody>
      </p:sp>
      <p:sp>
        <p:nvSpPr>
          <p:cNvPr id="16" name="Segnaposto data 3">
            <a:extLst>
              <a:ext uri="{FF2B5EF4-FFF2-40B4-BE49-F238E27FC236}">
                <a16:creationId xmlns:a16="http://schemas.microsoft.com/office/drawing/2014/main" id="{020EDED3-74B5-09F0-AA31-6368C653B76F}"/>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17" name="Segnaposto piè di pagina 4">
            <a:extLst>
              <a:ext uri="{FF2B5EF4-FFF2-40B4-BE49-F238E27FC236}">
                <a16:creationId xmlns:a16="http://schemas.microsoft.com/office/drawing/2014/main" id="{CD3B2AEB-9C9F-4C2A-2C22-7DC1AECD99CE}"/>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18" name="Segnaposto numero diapositiva 5">
            <a:extLst>
              <a:ext uri="{FF2B5EF4-FFF2-40B4-BE49-F238E27FC236}">
                <a16:creationId xmlns:a16="http://schemas.microsoft.com/office/drawing/2014/main" id="{B4721D62-6E9E-E3C6-E957-583D68135C5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6</a:t>
            </a:fld>
            <a:endParaRPr lang="it-IT" noProof="0">
              <a:solidFill>
                <a:prstClr val="black">
                  <a:tint val="75000"/>
                </a:prstClr>
              </a:solidFill>
            </a:endParaRPr>
          </a:p>
        </p:txBody>
      </p:sp>
    </p:spTree>
    <p:extLst>
      <p:ext uri="{BB962C8B-B14F-4D97-AF65-F5344CB8AC3E}">
        <p14:creationId xmlns:p14="http://schemas.microsoft.com/office/powerpoint/2010/main" val="303729403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778994B-0F0B-B458-84A0-842FFF7B5584}"/>
              </a:ext>
            </a:extLst>
          </p:cNvPr>
          <p:cNvSpPr>
            <a:spLocks noGrp="1"/>
          </p:cNvSpPr>
          <p:nvPr>
            <p:ph type="title"/>
          </p:nvPr>
        </p:nvSpPr>
        <p:spPr>
          <a:xfrm>
            <a:off x="539496" y="365125"/>
            <a:ext cx="10515600" cy="1325563"/>
          </a:xfrm>
        </p:spPr>
        <p:txBody>
          <a:bodyPr>
            <a:normAutofit/>
          </a:bodyPr>
          <a:lstStyle/>
          <a:p>
            <a:r>
              <a:rPr lang="en-US" dirty="0"/>
              <a:t>3. Software-Defined Networking (SDN) and Network Function Virtualization (NFV)</a:t>
            </a:r>
          </a:p>
        </p:txBody>
      </p:sp>
      <p:sp>
        <p:nvSpPr>
          <p:cNvPr id="16" name="Segnaposto data 3">
            <a:extLst>
              <a:ext uri="{FF2B5EF4-FFF2-40B4-BE49-F238E27FC236}">
                <a16:creationId xmlns:a16="http://schemas.microsoft.com/office/drawing/2014/main" id="{020EDED3-74B5-09F0-AA31-6368C653B76F}"/>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17" name="Segnaposto piè di pagina 4">
            <a:extLst>
              <a:ext uri="{FF2B5EF4-FFF2-40B4-BE49-F238E27FC236}">
                <a16:creationId xmlns:a16="http://schemas.microsoft.com/office/drawing/2014/main" id="{CD3B2AEB-9C9F-4C2A-2C22-7DC1AECD99CE}"/>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18" name="Segnaposto numero diapositiva 5">
            <a:extLst>
              <a:ext uri="{FF2B5EF4-FFF2-40B4-BE49-F238E27FC236}">
                <a16:creationId xmlns:a16="http://schemas.microsoft.com/office/drawing/2014/main" id="{B4721D62-6E9E-E3C6-E957-583D68135C5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7</a:t>
            </a:fld>
            <a:endParaRPr lang="it-IT" noProof="0">
              <a:solidFill>
                <a:prstClr val="black">
                  <a:tint val="75000"/>
                </a:prstClr>
              </a:solidFill>
            </a:endParaRPr>
          </a:p>
        </p:txBody>
      </p:sp>
      <p:pic>
        <p:nvPicPr>
          <p:cNvPr id="3" name="Immagine 2">
            <a:extLst>
              <a:ext uri="{FF2B5EF4-FFF2-40B4-BE49-F238E27FC236}">
                <a16:creationId xmlns:a16="http://schemas.microsoft.com/office/drawing/2014/main" id="{17989FC1-C7B3-81E8-FBE9-E7164F05D198}"/>
              </a:ext>
            </a:extLst>
          </p:cNvPr>
          <p:cNvPicPr>
            <a:picLocks noChangeAspect="1"/>
          </p:cNvPicPr>
          <p:nvPr/>
        </p:nvPicPr>
        <p:blipFill>
          <a:blip r:embed="rId3"/>
          <a:stretch>
            <a:fillRect/>
          </a:stretch>
        </p:blipFill>
        <p:spPr>
          <a:xfrm>
            <a:off x="983672" y="1609548"/>
            <a:ext cx="10224655" cy="4827942"/>
          </a:xfrm>
          <a:prstGeom prst="rect">
            <a:avLst/>
          </a:prstGeom>
        </p:spPr>
      </p:pic>
    </p:spTree>
    <p:extLst>
      <p:ext uri="{BB962C8B-B14F-4D97-AF65-F5344CB8AC3E}">
        <p14:creationId xmlns:p14="http://schemas.microsoft.com/office/powerpoint/2010/main" val="94818717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778994B-0F0B-B458-84A0-842FFF7B5584}"/>
              </a:ext>
            </a:extLst>
          </p:cNvPr>
          <p:cNvSpPr>
            <a:spLocks noGrp="1"/>
          </p:cNvSpPr>
          <p:nvPr>
            <p:ph type="title"/>
          </p:nvPr>
        </p:nvSpPr>
        <p:spPr>
          <a:xfrm>
            <a:off x="539496" y="365125"/>
            <a:ext cx="10515600" cy="1325563"/>
          </a:xfrm>
        </p:spPr>
        <p:txBody>
          <a:bodyPr>
            <a:normAutofit/>
          </a:bodyPr>
          <a:lstStyle/>
          <a:p>
            <a:r>
              <a:rPr lang="en-US" dirty="0"/>
              <a:t>Software-Defined Networking (SDN)</a:t>
            </a:r>
          </a:p>
        </p:txBody>
      </p:sp>
      <p:sp>
        <p:nvSpPr>
          <p:cNvPr id="15" name="Content Placeholder 2">
            <a:extLst>
              <a:ext uri="{FF2B5EF4-FFF2-40B4-BE49-F238E27FC236}">
                <a16:creationId xmlns:a16="http://schemas.microsoft.com/office/drawing/2014/main" id="{025DD7AF-34EA-5A56-F77E-88CDCD5E60FD}"/>
              </a:ext>
            </a:extLst>
          </p:cNvPr>
          <p:cNvSpPr>
            <a:spLocks noGrp="1"/>
          </p:cNvSpPr>
          <p:nvPr>
            <p:ph idx="1"/>
          </p:nvPr>
        </p:nvSpPr>
        <p:spPr>
          <a:xfrm>
            <a:off x="1179576" y="1911096"/>
            <a:ext cx="9829800" cy="3859742"/>
          </a:xfrm>
        </p:spPr>
        <p:txBody>
          <a:bodyPr>
            <a:normAutofit fontScale="85000" lnSpcReduction="10000"/>
          </a:bodyPr>
          <a:lstStyle/>
          <a:p>
            <a:pPr marL="0" indent="0">
              <a:buNone/>
            </a:pPr>
            <a:r>
              <a:rPr lang="en-US" b="1" dirty="0"/>
              <a:t>Software-defined networking (SDN) </a:t>
            </a:r>
            <a:r>
              <a:rPr lang="en-US" dirty="0"/>
              <a:t>is the concept of dynamically controlling, changing, and managing network behavior programmatically through open interfaces and abstraction of lower-level functionality.</a:t>
            </a:r>
          </a:p>
          <a:p>
            <a:pPr marL="0" indent="0">
              <a:buNone/>
            </a:pPr>
            <a:endParaRPr lang="en-US" dirty="0"/>
          </a:p>
          <a:p>
            <a:pPr marL="0" indent="0">
              <a:buNone/>
            </a:pPr>
            <a:r>
              <a:rPr lang="en-US" dirty="0"/>
              <a:t>The advantages are:</a:t>
            </a:r>
          </a:p>
          <a:p>
            <a:r>
              <a:rPr lang="en-US" dirty="0"/>
              <a:t>create dynamic and customized network policies more efficiently,</a:t>
            </a:r>
          </a:p>
          <a:p>
            <a:r>
              <a:rPr lang="en-US" dirty="0"/>
              <a:t>simplify network management, </a:t>
            </a:r>
          </a:p>
          <a:p>
            <a:r>
              <a:rPr lang="en-US" dirty="0"/>
              <a:t>enable the use of network devices from different vendors,</a:t>
            </a:r>
          </a:p>
          <a:p>
            <a:r>
              <a:rPr lang="en-US" dirty="0"/>
              <a:t>and reduce operating costs.</a:t>
            </a:r>
          </a:p>
        </p:txBody>
      </p:sp>
      <p:sp>
        <p:nvSpPr>
          <p:cNvPr id="16" name="Segnaposto data 3">
            <a:extLst>
              <a:ext uri="{FF2B5EF4-FFF2-40B4-BE49-F238E27FC236}">
                <a16:creationId xmlns:a16="http://schemas.microsoft.com/office/drawing/2014/main" id="{020EDED3-74B5-09F0-AA31-6368C653B76F}"/>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17" name="Segnaposto piè di pagina 4">
            <a:extLst>
              <a:ext uri="{FF2B5EF4-FFF2-40B4-BE49-F238E27FC236}">
                <a16:creationId xmlns:a16="http://schemas.microsoft.com/office/drawing/2014/main" id="{CD3B2AEB-9C9F-4C2A-2C22-7DC1AECD99CE}"/>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18" name="Segnaposto numero diapositiva 5">
            <a:extLst>
              <a:ext uri="{FF2B5EF4-FFF2-40B4-BE49-F238E27FC236}">
                <a16:creationId xmlns:a16="http://schemas.microsoft.com/office/drawing/2014/main" id="{B4721D62-6E9E-E3C6-E957-583D68135C5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8</a:t>
            </a:fld>
            <a:endParaRPr lang="it-IT" noProof="0">
              <a:solidFill>
                <a:prstClr val="black">
                  <a:tint val="75000"/>
                </a:prstClr>
              </a:solidFill>
            </a:endParaRPr>
          </a:p>
        </p:txBody>
      </p:sp>
    </p:spTree>
    <p:extLst>
      <p:ext uri="{BB962C8B-B14F-4D97-AF65-F5344CB8AC3E}">
        <p14:creationId xmlns:p14="http://schemas.microsoft.com/office/powerpoint/2010/main" val="273492431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778994B-0F0B-B458-84A0-842FFF7B5584}"/>
              </a:ext>
            </a:extLst>
          </p:cNvPr>
          <p:cNvSpPr>
            <a:spLocks noGrp="1"/>
          </p:cNvSpPr>
          <p:nvPr>
            <p:ph type="title"/>
          </p:nvPr>
        </p:nvSpPr>
        <p:spPr>
          <a:xfrm>
            <a:off x="539496" y="365125"/>
            <a:ext cx="10515600" cy="1325563"/>
          </a:xfrm>
        </p:spPr>
        <p:txBody>
          <a:bodyPr>
            <a:normAutofit/>
          </a:bodyPr>
          <a:lstStyle/>
          <a:p>
            <a:r>
              <a:rPr lang="en-US" dirty="0"/>
              <a:t>Network Function Virtualization (NFV)</a:t>
            </a:r>
          </a:p>
        </p:txBody>
      </p:sp>
      <p:sp>
        <p:nvSpPr>
          <p:cNvPr id="15" name="Content Placeholder 2">
            <a:extLst>
              <a:ext uri="{FF2B5EF4-FFF2-40B4-BE49-F238E27FC236}">
                <a16:creationId xmlns:a16="http://schemas.microsoft.com/office/drawing/2014/main" id="{025DD7AF-34EA-5A56-F77E-88CDCD5E60FD}"/>
              </a:ext>
            </a:extLst>
          </p:cNvPr>
          <p:cNvSpPr>
            <a:spLocks noGrp="1"/>
          </p:cNvSpPr>
          <p:nvPr>
            <p:ph idx="1"/>
          </p:nvPr>
        </p:nvSpPr>
        <p:spPr>
          <a:xfrm>
            <a:off x="1179576" y="1911096"/>
            <a:ext cx="9829800" cy="3859742"/>
          </a:xfrm>
        </p:spPr>
        <p:txBody>
          <a:bodyPr>
            <a:normAutofit/>
          </a:bodyPr>
          <a:lstStyle/>
          <a:p>
            <a:pPr marL="0" indent="0">
              <a:buNone/>
            </a:pPr>
            <a:r>
              <a:rPr lang="en-US" b="1" dirty="0"/>
              <a:t>NFV</a:t>
            </a:r>
            <a:r>
              <a:rPr lang="en-US" dirty="0"/>
              <a:t> (</a:t>
            </a:r>
            <a:r>
              <a:rPr lang="en-US" b="1" dirty="0"/>
              <a:t>Network Function Virtualization) </a:t>
            </a:r>
            <a:r>
              <a:rPr lang="en-US" dirty="0"/>
              <a:t>is a network function that is implemented and managed in software rather than through dedicated hardware.</a:t>
            </a:r>
          </a:p>
          <a:p>
            <a:pPr marL="0" indent="0">
              <a:buNone/>
            </a:pPr>
            <a:r>
              <a:rPr lang="en-US" dirty="0"/>
              <a:t>This means that instead of using specific hardware devices to perform network functions such as routing, firewalling or application acceleration, NFVs are run in virtualized environments, such as virtual machines or containers.</a:t>
            </a:r>
          </a:p>
        </p:txBody>
      </p:sp>
      <p:sp>
        <p:nvSpPr>
          <p:cNvPr id="16" name="Segnaposto data 3">
            <a:extLst>
              <a:ext uri="{FF2B5EF4-FFF2-40B4-BE49-F238E27FC236}">
                <a16:creationId xmlns:a16="http://schemas.microsoft.com/office/drawing/2014/main" id="{020EDED3-74B5-09F0-AA31-6368C653B76F}"/>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it-IT" noProof="0">
                <a:solidFill>
                  <a:prstClr val="black">
                    <a:tint val="75000"/>
                  </a:prstClr>
                </a:solidFill>
              </a:rPr>
              <a:t>28/04/2023</a:t>
            </a:r>
          </a:p>
        </p:txBody>
      </p:sp>
      <p:sp>
        <p:nvSpPr>
          <p:cNvPr id="17" name="Segnaposto piè di pagina 4">
            <a:extLst>
              <a:ext uri="{FF2B5EF4-FFF2-40B4-BE49-F238E27FC236}">
                <a16:creationId xmlns:a16="http://schemas.microsoft.com/office/drawing/2014/main" id="{CD3B2AEB-9C9F-4C2A-2C22-7DC1AECD99CE}"/>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US" noProof="0">
                <a:solidFill>
                  <a:prstClr val="black">
                    <a:tint val="75000"/>
                  </a:prstClr>
                </a:solidFill>
              </a:rPr>
              <a:t>IoT Satellites - Case study</a:t>
            </a:r>
            <a:endParaRPr lang="it-IT" noProof="0">
              <a:solidFill>
                <a:prstClr val="black">
                  <a:tint val="75000"/>
                </a:prstClr>
              </a:solidFill>
            </a:endParaRPr>
          </a:p>
        </p:txBody>
      </p:sp>
      <p:sp>
        <p:nvSpPr>
          <p:cNvPr id="18" name="Segnaposto numero diapositiva 5">
            <a:extLst>
              <a:ext uri="{FF2B5EF4-FFF2-40B4-BE49-F238E27FC236}">
                <a16:creationId xmlns:a16="http://schemas.microsoft.com/office/drawing/2014/main" id="{B4721D62-6E9E-E3C6-E957-583D68135C5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it-IT" noProof="0" smtClean="0">
                <a:solidFill>
                  <a:prstClr val="black">
                    <a:tint val="75000"/>
                  </a:prstClr>
                </a:solidFill>
              </a:rPr>
              <a:pPr rtl="0">
                <a:spcAft>
                  <a:spcPts val="600"/>
                </a:spcAft>
                <a:defRPr/>
              </a:pPr>
              <a:t>9</a:t>
            </a:fld>
            <a:endParaRPr lang="it-IT" noProof="0">
              <a:solidFill>
                <a:prstClr val="black">
                  <a:tint val="75000"/>
                </a:prstClr>
              </a:solidFill>
            </a:endParaRPr>
          </a:p>
        </p:txBody>
      </p:sp>
    </p:spTree>
    <p:extLst>
      <p:ext uri="{BB962C8B-B14F-4D97-AF65-F5344CB8AC3E}">
        <p14:creationId xmlns:p14="http://schemas.microsoft.com/office/powerpoint/2010/main" val="615580545"/>
      </p:ext>
    </p:extLst>
  </p:cSld>
  <p:clrMapOvr>
    <a:masterClrMapping/>
  </p:clrMapOvr>
  <p:transition spd="slow">
    <p:cover/>
  </p:transition>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69_TF78504181_Win32" id="{1D0EB490-585F-4355-8880-83755D965C27}" vid="{F41F876E-969E-495B-9F1D-A06C6631C3A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BDEF148-1770-458F-8F5B-C3D0A278AA97}">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con motivo Forme</Template>
  <TotalTime>953</TotalTime>
  <Words>1011</Words>
  <Application>Microsoft Office PowerPoint</Application>
  <PresentationFormat>Widescreen</PresentationFormat>
  <Paragraphs>121</Paragraphs>
  <Slides>14</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14</vt:i4>
      </vt:variant>
    </vt:vector>
  </HeadingPairs>
  <TitlesOfParts>
    <vt:vector size="22" baseType="lpstr">
      <vt:lpstr>Arial</vt:lpstr>
      <vt:lpstr>Avenir Next LT Pro</vt:lpstr>
      <vt:lpstr>Calibri</vt:lpstr>
      <vt:lpstr>inherit</vt:lpstr>
      <vt:lpstr>Open Sans</vt:lpstr>
      <vt:lpstr>Söhne</vt:lpstr>
      <vt:lpstr>Tw Cen MT</vt:lpstr>
      <vt:lpstr>ShapesVTI</vt:lpstr>
      <vt:lpstr>Presentation and progress on the IOT Satellite case study</vt:lpstr>
      <vt:lpstr>Index</vt:lpstr>
      <vt:lpstr>Presentazione standard di PowerPoint</vt:lpstr>
      <vt:lpstr>2. What is CubeSat</vt:lpstr>
      <vt:lpstr>Why use a CubeSat:</vt:lpstr>
      <vt:lpstr>3. Software-Defined Networking (SDN) and Network Function Virtualization (NFV)</vt:lpstr>
      <vt:lpstr>3. Software-Defined Networking (SDN) and Network Function Virtualization (NFV)</vt:lpstr>
      <vt:lpstr>Software-Defined Networking (SDN)</vt:lpstr>
      <vt:lpstr>Network Function Virtualization (NFV)</vt:lpstr>
      <vt:lpstr>4. Satellite Virtual Network Functions Optimization (SVNF)</vt:lpstr>
      <vt:lpstr>Presentazione standard di PowerPoint</vt:lpstr>
      <vt:lpstr>Presentazione standard di PowerPoint</vt:lpstr>
      <vt:lpstr>Presentazione standard di PowerPoint</vt:lpstr>
      <vt:lpstr>Thanks for the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Tailwind</dc:title>
  <dc:creator>Daniele Semeraro</dc:creator>
  <cp:lastModifiedBy>Daniele Semeraro</cp:lastModifiedBy>
  <cp:revision>133</cp:revision>
  <dcterms:created xsi:type="dcterms:W3CDTF">2022-06-27T07:18:37Z</dcterms:created>
  <dcterms:modified xsi:type="dcterms:W3CDTF">2023-04-27T08:43:25Z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