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4" r:id="rId3"/>
    <p:sldId id="285" r:id="rId4"/>
    <p:sldId id="274" r:id="rId5"/>
    <p:sldId id="286" r:id="rId6"/>
    <p:sldId id="287" r:id="rId7"/>
    <p:sldId id="289" r:id="rId8"/>
    <p:sldId id="290" r:id="rId9"/>
    <p:sldId id="291" r:id="rId10"/>
    <p:sldId id="292" r:id="rId11"/>
    <p:sldId id="294" r:id="rId12"/>
    <p:sldId id="293" r:id="rId13"/>
    <p:sldId id="296" r:id="rId14"/>
    <p:sldId id="258"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343" autoAdjust="0"/>
  </p:normalViewPr>
  <p:slideViewPr>
    <p:cSldViewPr>
      <p:cViewPr varScale="1">
        <p:scale>
          <a:sx n="118" d="100"/>
          <a:sy n="118" d="100"/>
        </p:scale>
        <p:origin x="148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43878F-7BDB-4690-B8E7-E29756391D72}" type="datetimeFigureOut">
              <a:rPr lang="de-CH" smtClean="0"/>
              <a:pPr/>
              <a:t>02.03.19</a:t>
            </a:fld>
            <a:endParaRPr lang="de-CH"/>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02E8A6-C0F7-4F9E-909B-F4E66930022A}" type="slidenum">
              <a:rPr lang="de-CH" smtClean="0"/>
              <a:pPr/>
              <a:t>‹Nr.›</a:t>
            </a:fld>
            <a:endParaRPr lang="de-C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de.wikipedia.org/wiki/Gesch%C3%A4ftsprozess" TargetMode="External"/><Relationship Id="rId3" Type="http://schemas.openxmlformats.org/officeDocument/2006/relationships/hyperlink" Target="https://de.wikipedia.org/wiki/E-Business" TargetMode="External"/><Relationship Id="rId7" Type="http://schemas.openxmlformats.org/officeDocument/2006/relationships/hyperlink" Target="https://de.wikipedia.org/wiki/Wisse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de.wikipedia.org/wiki/Globalisierung" TargetMode="External"/><Relationship Id="rId5" Type="http://schemas.openxmlformats.org/officeDocument/2006/relationships/hyperlink" Target="https://de.wikipedia.org/wiki/Werbekampagne" TargetMode="External"/><Relationship Id="rId10" Type="http://schemas.openxmlformats.org/officeDocument/2006/relationships/hyperlink" Target="https://de.wikipedia.org/wiki/Informations-_und_Kommunikationstechnologie" TargetMode="External"/><Relationship Id="rId4" Type="http://schemas.openxmlformats.org/officeDocument/2006/relationships/hyperlink" Target="https://de.wikipedia.org/wiki/IBM" TargetMode="External"/><Relationship Id="rId9" Type="http://schemas.openxmlformats.org/officeDocument/2006/relationships/hyperlink" Target="https://de.wikipedia.org/wiki/Wertsch%C3%B6pfung_(Wirtschaf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CH" dirty="0"/>
              <a:t>Der Begriff </a:t>
            </a:r>
            <a:r>
              <a:rPr lang="de-CH" b="1" dirty="0" err="1"/>
              <a:t>eBusiness</a:t>
            </a:r>
            <a:r>
              <a:rPr lang="de-CH" dirty="0"/>
              <a:t> hat sich zum Gattungsbegriff entwickelt, der in einer Vielzahl von Marken verwendet wird.</a:t>
            </a:r>
            <a:r>
              <a:rPr lang="de-CH" baseline="30000" dirty="0">
                <a:hlinkClick r:id="rId3"/>
              </a:rPr>
              <a:t>[2]</a:t>
            </a:r>
            <a:r>
              <a:rPr lang="de-CH" dirty="0"/>
              <a:t> Er wird unterschiedlich weit ausgelegt und oft missverständlich verwendet.</a:t>
            </a:r>
          </a:p>
          <a:p>
            <a:r>
              <a:rPr lang="de-CH" dirty="0">
                <a:hlinkClick r:id="rId4" tooltip="IBM"/>
              </a:rPr>
              <a:t>IBM</a:t>
            </a:r>
            <a:r>
              <a:rPr lang="de-CH" dirty="0"/>
              <a:t> hatte den Begriff in den 1990er Jahren durch </a:t>
            </a:r>
            <a:r>
              <a:rPr lang="de-CH" dirty="0">
                <a:hlinkClick r:id="rId5" tooltip="Werbekampagne"/>
              </a:rPr>
              <a:t>Werbekampagnen</a:t>
            </a:r>
            <a:r>
              <a:rPr lang="de-CH" dirty="0"/>
              <a:t> populär gemacht und dort die Schreibweise „</a:t>
            </a:r>
            <a:r>
              <a:rPr lang="de-CH" dirty="0" err="1"/>
              <a:t>eBusiness</a:t>
            </a:r>
            <a:r>
              <a:rPr lang="de-CH" dirty="0"/>
              <a:t>“ benutzt. IBM definiert den Begriff als „Neugestaltung strategischer Unternehmensprozesse und die Bewältigung der Herausforderungen eines neuen Marktes, der sich zunehmend durch </a:t>
            </a:r>
            <a:r>
              <a:rPr lang="de-CH" dirty="0">
                <a:hlinkClick r:id="rId6" tooltip="Globalisierung"/>
              </a:rPr>
              <a:t>Globalisierung</a:t>
            </a:r>
            <a:r>
              <a:rPr lang="de-CH" dirty="0"/>
              <a:t> auszeichnet und auf </a:t>
            </a:r>
            <a:r>
              <a:rPr lang="de-CH" dirty="0">
                <a:hlinkClick r:id="rId7" tooltip="Wissen"/>
              </a:rPr>
              <a:t>Wissen</a:t>
            </a:r>
            <a:r>
              <a:rPr lang="de-CH" dirty="0"/>
              <a:t> basiert.“ </a:t>
            </a:r>
            <a:r>
              <a:rPr lang="de-CH" baseline="30000" dirty="0">
                <a:hlinkClick r:id="rId3"/>
              </a:rPr>
              <a:t>[3]</a:t>
            </a:r>
            <a:r>
              <a:rPr lang="de-CH" dirty="0"/>
              <a:t> Die strategischen </a:t>
            </a:r>
            <a:r>
              <a:rPr lang="de-CH" dirty="0">
                <a:hlinkClick r:id="rId8" tooltip="Geschäftsprozess"/>
              </a:rPr>
              <a:t>Unternehmensprozesse</a:t>
            </a:r>
            <a:r>
              <a:rPr lang="de-CH" dirty="0"/>
              <a:t> schließen die gesamte </a:t>
            </a:r>
            <a:r>
              <a:rPr lang="de-CH" dirty="0">
                <a:hlinkClick r:id="rId9" tooltip="Wertschöpfung (Wirtschaft)"/>
              </a:rPr>
              <a:t>Wertschöpfungskette</a:t>
            </a:r>
            <a:r>
              <a:rPr lang="de-CH" dirty="0"/>
              <a:t> und die Beziehungen eines Unternehmens mit dessen Partnern ein.</a:t>
            </a:r>
            <a:r>
              <a:rPr lang="de-CH" baseline="30000" dirty="0">
                <a:hlinkClick r:id="rId3"/>
              </a:rPr>
              <a:t>[4]</a:t>
            </a:r>
            <a:r>
              <a:rPr lang="de-CH" dirty="0"/>
              <a:t> Diese Beschreibung des E-Business-Begriffs lässt eine Konkretisierung der „Neugestaltung“ offen und ebenso, mit welchen Mitteln E-Business realisiert werden soll, obwohl der Begriff selbst eine Umsetzung durch elektronische, also </a:t>
            </a:r>
            <a:r>
              <a:rPr lang="de-CH" dirty="0">
                <a:hlinkClick r:id="rId10" tooltip="Informations- und Kommunikationstechnologie"/>
              </a:rPr>
              <a:t>Informations- und Kommunikationstechnologie</a:t>
            </a:r>
            <a:r>
              <a:rPr lang="de-CH" dirty="0"/>
              <a:t> suggeriert.</a:t>
            </a:r>
          </a:p>
        </p:txBody>
      </p:sp>
      <p:sp>
        <p:nvSpPr>
          <p:cNvPr id="4" name="Foliennummernplatzhalter 3"/>
          <p:cNvSpPr>
            <a:spLocks noGrp="1"/>
          </p:cNvSpPr>
          <p:nvPr>
            <p:ph type="sldNum" sz="quarter" idx="10"/>
          </p:nvPr>
        </p:nvSpPr>
        <p:spPr/>
        <p:txBody>
          <a:bodyPr/>
          <a:lstStyle/>
          <a:p>
            <a:fld id="{CC02E8A6-C0F7-4F9E-909B-F4E66930022A}" type="slidenum">
              <a:rPr lang="de-CH" smtClean="0"/>
              <a:pPr/>
              <a:t>5</a:t>
            </a:fld>
            <a:endParaRPr lang="de-C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CH" b="1" dirty="0"/>
              <a:t>Definition E-Commerce</a:t>
            </a:r>
          </a:p>
          <a:p>
            <a:r>
              <a:rPr lang="de-CH" dirty="0"/>
              <a:t>Unter E-Commerce verstehe ich die Verwendung von elektronischen Medien bei Transaktionen von Gütern, Informationen oder Dienstleistungen zwischen Geschäftspartnern und Kunden. </a:t>
            </a:r>
          </a:p>
          <a:p>
            <a:r>
              <a:rPr lang="de-CH" b="1" dirty="0"/>
              <a:t>Definition E-Business (</a:t>
            </a:r>
            <a:r>
              <a:rPr lang="de-CH" b="1" dirty="0" err="1"/>
              <a:t>eBusiness</a:t>
            </a:r>
            <a:r>
              <a:rPr lang="de-CH" b="1" dirty="0"/>
              <a:t>)</a:t>
            </a:r>
          </a:p>
          <a:p>
            <a:r>
              <a:rPr lang="de-CH" dirty="0"/>
              <a:t>E-Business schliesst E-Commerce mit ein und integriert mittels neuer Medien sowohl die Austauschverhältnisse zwischen Unternehmen und Kunden bzw. Unternehmen und Geschäftspartnern als auch die internen Koordinationsmechanismen. In der wissenschaftlichen Literatur wird der Begriff E-Commerce sehr weit gefasst (vgl. </a:t>
            </a:r>
            <a:r>
              <a:rPr lang="de-CH" dirty="0" err="1"/>
              <a:t>Haertsch</a:t>
            </a:r>
            <a:r>
              <a:rPr lang="de-CH" dirty="0"/>
              <a:t> 1999), während in der Praxis die hier verwendeten Definitionen gebräuchlich sind.  </a:t>
            </a:r>
          </a:p>
          <a:p>
            <a:r>
              <a:rPr lang="de-CH" dirty="0"/>
              <a:t>Abgrenzung eCommerce &amp; </a:t>
            </a:r>
            <a:r>
              <a:rPr lang="de-CH" dirty="0" err="1"/>
              <a:t>eBusiness</a:t>
            </a:r>
            <a:endParaRPr lang="de-CH" dirty="0"/>
          </a:p>
          <a:p>
            <a:r>
              <a:rPr lang="de-CH" dirty="0"/>
              <a:t>Text entnommen: </a:t>
            </a:r>
            <a:r>
              <a:rPr lang="de-CH" dirty="0" err="1"/>
              <a:t>Stähler</a:t>
            </a:r>
            <a:r>
              <a:rPr lang="de-CH" dirty="0"/>
              <a:t>, Patrick (2001). </a:t>
            </a:r>
            <a:r>
              <a:rPr lang="de-CH" i="1" dirty="0"/>
              <a:t>Geschäftsmodelle in der digitalen Ökonomie: Merkmale, Strategien und Auswirkungen</a:t>
            </a:r>
            <a:r>
              <a:rPr lang="de-CH" dirty="0"/>
              <a:t>, Josef </a:t>
            </a:r>
            <a:r>
              <a:rPr lang="de-CH" dirty="0" err="1"/>
              <a:t>Eul</a:t>
            </a:r>
            <a:r>
              <a:rPr lang="de-CH" dirty="0"/>
              <a:t> Verlag, Köln-Lohmar, S. 54.</a:t>
            </a:r>
          </a:p>
        </p:txBody>
      </p:sp>
      <p:sp>
        <p:nvSpPr>
          <p:cNvPr id="4" name="Foliennummernplatzhalter 3"/>
          <p:cNvSpPr>
            <a:spLocks noGrp="1"/>
          </p:cNvSpPr>
          <p:nvPr>
            <p:ph type="sldNum" sz="quarter" idx="10"/>
          </p:nvPr>
        </p:nvSpPr>
        <p:spPr/>
        <p:txBody>
          <a:bodyPr/>
          <a:lstStyle/>
          <a:p>
            <a:fld id="{CC02E8A6-C0F7-4F9E-909B-F4E66930022A}" type="slidenum">
              <a:rPr lang="de-CH" smtClean="0"/>
              <a:pPr/>
              <a:t>6</a:t>
            </a:fld>
            <a:endParaRPr lang="de-C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CH" sz="1200" kern="1200" baseline="0" dirty="0">
                <a:solidFill>
                  <a:schemeClr val="tx1"/>
                </a:solidFill>
                <a:latin typeface="+mn-lt"/>
                <a:ea typeface="+mn-ea"/>
                <a:cs typeface="+mn-cs"/>
              </a:rPr>
              <a:t>Die </a:t>
            </a:r>
            <a:r>
              <a:rPr lang="de-CH" sz="1200" b="1" kern="1200" baseline="0" dirty="0">
                <a:solidFill>
                  <a:schemeClr val="tx1"/>
                </a:solidFill>
                <a:latin typeface="+mn-lt"/>
                <a:ea typeface="+mn-ea"/>
                <a:cs typeface="+mn-cs"/>
              </a:rPr>
              <a:t>ökonomische Perspektive </a:t>
            </a:r>
            <a:r>
              <a:rPr lang="de-CH" sz="1200" kern="1200" baseline="0" dirty="0">
                <a:solidFill>
                  <a:schemeClr val="tx1"/>
                </a:solidFill>
                <a:latin typeface="+mn-lt"/>
                <a:ea typeface="+mn-ea"/>
                <a:cs typeface="+mn-cs"/>
              </a:rPr>
              <a:t>zeigt auf, welchen Stellenwert E-Business in der Marktposition eines Unternehmens einnimmt. Dabei kann es sich um reine </a:t>
            </a:r>
            <a:r>
              <a:rPr lang="de-CH" sz="1200" kern="1200" baseline="0" dirty="0" err="1">
                <a:solidFill>
                  <a:schemeClr val="tx1"/>
                </a:solidFill>
                <a:latin typeface="+mn-lt"/>
                <a:ea typeface="+mn-ea"/>
                <a:cs typeface="+mn-cs"/>
              </a:rPr>
              <a:t>Ebusiness</a:t>
            </a:r>
            <a:r>
              <a:rPr lang="de-CH" sz="1200" kern="1200" baseline="0" dirty="0">
                <a:solidFill>
                  <a:schemeClr val="tx1"/>
                </a:solidFill>
                <a:latin typeface="+mn-lt"/>
                <a:ea typeface="+mn-ea"/>
                <a:cs typeface="+mn-cs"/>
              </a:rPr>
              <a:t>-Geschäftsmodelle handeln, so z.B. bei einem Internet-Provider oder einem Portalbetreiber. In den meisten Fällen geht es jedoch darum, die aus den </a:t>
            </a:r>
            <a:r>
              <a:rPr lang="de-CH" sz="1200" kern="1200" baseline="0" dirty="0" err="1">
                <a:solidFill>
                  <a:schemeClr val="tx1"/>
                </a:solidFill>
                <a:latin typeface="+mn-lt"/>
                <a:ea typeface="+mn-ea"/>
                <a:cs typeface="+mn-cs"/>
              </a:rPr>
              <a:t>IuKTechnologien</a:t>
            </a:r>
            <a:r>
              <a:rPr lang="de-CH" sz="1200" kern="1200" baseline="0" dirty="0">
                <a:solidFill>
                  <a:schemeClr val="tx1"/>
                </a:solidFill>
                <a:latin typeface="+mn-lt"/>
                <a:ea typeface="+mn-ea"/>
                <a:cs typeface="+mn-cs"/>
              </a:rPr>
              <a:t> erwachsenden Verfahrensinnovationen mehr oder weniger weitgehend mit dem bestehenden Geschäftskonzept zu verbinden. </a:t>
            </a:r>
          </a:p>
          <a:p>
            <a:r>
              <a:rPr lang="de-CH" sz="1200" kern="1200" baseline="0" dirty="0">
                <a:solidFill>
                  <a:schemeClr val="tx1"/>
                </a:solidFill>
                <a:latin typeface="+mn-lt"/>
                <a:ea typeface="+mn-ea"/>
                <a:cs typeface="+mn-cs"/>
              </a:rPr>
              <a:t>Damit sind wir bei der </a:t>
            </a:r>
            <a:r>
              <a:rPr lang="de-CH" sz="1200" b="1" kern="1200" baseline="0" dirty="0">
                <a:solidFill>
                  <a:schemeClr val="tx1"/>
                </a:solidFill>
                <a:latin typeface="+mn-lt"/>
                <a:ea typeface="+mn-ea"/>
                <a:cs typeface="+mn-cs"/>
              </a:rPr>
              <a:t>technischen Perspektive</a:t>
            </a:r>
            <a:r>
              <a:rPr lang="de-CH" sz="1200" kern="1200" baseline="0" dirty="0">
                <a:solidFill>
                  <a:schemeClr val="tx1"/>
                </a:solidFill>
                <a:latin typeface="+mn-lt"/>
                <a:ea typeface="+mn-ea"/>
                <a:cs typeface="+mn-cs"/>
              </a:rPr>
              <a:t>: Neuerungen in Form von Technologien oder darauf aufbauenden Produkten und Dienstleistungen sind der Auslöser für Verfahrensinnovationen in den Märkten. Nehmen wir die elektronische Versteigerung als ein Beispiel, oder, als ein weiteres, die Innovationen rund um die UMTS-Frequenzen, in deren Folge schon über kostenloses Telefonieren spekuliert wird.</a:t>
            </a:r>
          </a:p>
          <a:p>
            <a:r>
              <a:rPr lang="de-CH" sz="1200" kern="1200" baseline="0" dirty="0">
                <a:solidFill>
                  <a:schemeClr val="tx1"/>
                </a:solidFill>
                <a:latin typeface="+mn-lt"/>
                <a:ea typeface="+mn-ea"/>
                <a:cs typeface="+mn-cs"/>
              </a:rPr>
              <a:t>Die dritte Perspektive, die der </a:t>
            </a:r>
            <a:r>
              <a:rPr lang="de-CH" sz="1200" b="1" kern="1200" baseline="0" dirty="0">
                <a:solidFill>
                  <a:schemeClr val="tx1"/>
                </a:solidFill>
                <a:latin typeface="+mn-lt"/>
                <a:ea typeface="+mn-ea"/>
                <a:cs typeface="+mn-cs"/>
              </a:rPr>
              <a:t>Interaktionsgestaltung</a:t>
            </a:r>
            <a:r>
              <a:rPr lang="de-CH" sz="1200" kern="1200" baseline="0" dirty="0">
                <a:solidFill>
                  <a:schemeClr val="tx1"/>
                </a:solidFill>
                <a:latin typeface="+mn-lt"/>
                <a:ea typeface="+mn-ea"/>
                <a:cs typeface="+mn-cs"/>
              </a:rPr>
              <a:t>, wird häufig unterschätzt. Die meisten Anwendungen im E-Business beziehen Prozesse mit ein, an denen konventionell Menschen mit ihrer intuitiven Kompetenz zur Erfassung der Situation und zur angemessenen Reaktion beteiligt waren. Um des Vorteils der jederzeitigen und allgegenwärtigen Verfügbarkeit willen werden diese Prozesse nun auf Maschinen verlagert, die eben diese intuitive Kompetenz nicht haben. Anwenderakzeptanz für den Dialog mit der Maschine erreichen, interaktiv über eine Bildschirmoberfläche beraten und verkaufen, das sind die Herausforderungen dieser Disziplin. </a:t>
            </a:r>
            <a:endParaRPr lang="de-CH" dirty="0"/>
          </a:p>
        </p:txBody>
      </p:sp>
      <p:sp>
        <p:nvSpPr>
          <p:cNvPr id="4" name="Foliennummernplatzhalter 3"/>
          <p:cNvSpPr>
            <a:spLocks noGrp="1"/>
          </p:cNvSpPr>
          <p:nvPr>
            <p:ph type="sldNum" sz="quarter" idx="10"/>
          </p:nvPr>
        </p:nvSpPr>
        <p:spPr/>
        <p:txBody>
          <a:bodyPr/>
          <a:lstStyle/>
          <a:p>
            <a:fld id="{CC02E8A6-C0F7-4F9E-909B-F4E66930022A}" type="slidenum">
              <a:rPr lang="de-CH" smtClean="0"/>
              <a:pPr/>
              <a:t>8</a:t>
            </a:fld>
            <a:endParaRPr lang="de-C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5800" y="2130425"/>
            <a:ext cx="7772400" cy="1470025"/>
          </a:xfrm>
        </p:spPr>
        <p:txBody>
          <a:bodyPr>
            <a:normAutofit/>
          </a:bodyPr>
          <a:lstStyle>
            <a:lvl1pPr>
              <a:defRPr sz="3600"/>
            </a:lvl1pPr>
          </a:lstStyle>
          <a:p>
            <a:r>
              <a:rPr lang="de-DE" dirty="0"/>
              <a:t>Titelmasterformat bearbeiten</a:t>
            </a:r>
            <a:endParaRPr lang="de-CH" dirty="0"/>
          </a:p>
        </p:txBody>
      </p:sp>
      <p:sp>
        <p:nvSpPr>
          <p:cNvPr id="3" name="Untertitel 2"/>
          <p:cNvSpPr>
            <a:spLocks noGrp="1"/>
          </p:cNvSpPr>
          <p:nvPr>
            <p:ph type="subTitle" idx="1" hasCustomPrompt="1"/>
          </p:nvPr>
        </p:nvSpPr>
        <p:spPr>
          <a:xfrm>
            <a:off x="685800" y="4437112"/>
            <a:ext cx="7774632" cy="1201688"/>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bearbeiten</a:t>
            </a:r>
            <a:endParaRPr lang="de-CH" dirty="0"/>
          </a:p>
        </p:txBody>
      </p:sp>
      <p:sp>
        <p:nvSpPr>
          <p:cNvPr id="4" name="Rectangle 14"/>
          <p:cNvSpPr>
            <a:spLocks noChangeArrowheads="1"/>
          </p:cNvSpPr>
          <p:nvPr userDrawn="1"/>
        </p:nvSpPr>
        <p:spPr bwMode="auto">
          <a:xfrm>
            <a:off x="0" y="0"/>
            <a:ext cx="9144000" cy="685800"/>
          </a:xfrm>
          <a:prstGeom prst="rect">
            <a:avLst/>
          </a:prstGeom>
          <a:gradFill rotWithShape="0">
            <a:gsLst>
              <a:gs pos="0">
                <a:srgbClr val="184776"/>
              </a:gs>
              <a:gs pos="100000">
                <a:srgbClr val="3399FF"/>
              </a:gs>
            </a:gsLst>
            <a:lin ang="0" scaled="1"/>
          </a:gradFill>
          <a:ln>
            <a:noFill/>
          </a:ln>
          <a:effectLst/>
          <a:extLst>
            <a:ext uri="{91240B29-F687-4F45-9708-019B960494DF}">
              <a14:hiddenLine xmlns:a14="http://schemas.microsoft.com/office/drawing/2010/main" w="9525">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CH" dirty="0">
                <a:solidFill>
                  <a:schemeClr val="bg1"/>
                </a:solidFill>
              </a:rPr>
              <a:t>Modul 150</a:t>
            </a:r>
            <a:endParaRPr lang="de-DE"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r>
              <a:rPr lang="de-DE"/>
              <a:t>FS 2017</a:t>
            </a:r>
            <a:endParaRPr lang="de-CH"/>
          </a:p>
        </p:txBody>
      </p:sp>
      <p:sp>
        <p:nvSpPr>
          <p:cNvPr id="5" name="Fußzeilenplatzhalter 4"/>
          <p:cNvSpPr>
            <a:spLocks noGrp="1"/>
          </p:cNvSpPr>
          <p:nvPr>
            <p:ph type="ftr" sz="quarter" idx="11"/>
          </p:nvPr>
        </p:nvSpPr>
        <p:spPr/>
        <p:txBody>
          <a:bodyPr/>
          <a:lstStyle/>
          <a:p>
            <a:r>
              <a:rPr lang="de-CH"/>
              <a:t>150 E-Business-Applikation anpassen - Einführung</a:t>
            </a:r>
          </a:p>
        </p:txBody>
      </p:sp>
      <p:sp>
        <p:nvSpPr>
          <p:cNvPr id="6" name="Foliennummernplatzhalter 5"/>
          <p:cNvSpPr>
            <a:spLocks noGrp="1"/>
          </p:cNvSpPr>
          <p:nvPr>
            <p:ph type="sldNum" sz="quarter" idx="12"/>
          </p:nvPr>
        </p:nvSpPr>
        <p:spPr/>
        <p:txBody>
          <a:bodyPr/>
          <a:lstStyle/>
          <a:p>
            <a:fld id="{EAA1F80D-8F33-4349-BAD4-22710469BA1F}" type="slidenum">
              <a:rPr lang="de-CH" smtClean="0"/>
              <a:pPr/>
              <a:t>‹Nr.›</a:t>
            </a:fld>
            <a:endParaRPr lang="de-C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endParaRPr lang="de-CH"/>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r>
              <a:rPr lang="de-DE"/>
              <a:t>FS 2017</a:t>
            </a:r>
            <a:endParaRPr lang="de-CH"/>
          </a:p>
        </p:txBody>
      </p:sp>
      <p:sp>
        <p:nvSpPr>
          <p:cNvPr id="5" name="Fußzeilenplatzhalter 4"/>
          <p:cNvSpPr>
            <a:spLocks noGrp="1"/>
          </p:cNvSpPr>
          <p:nvPr>
            <p:ph type="ftr" sz="quarter" idx="11"/>
          </p:nvPr>
        </p:nvSpPr>
        <p:spPr/>
        <p:txBody>
          <a:bodyPr/>
          <a:lstStyle/>
          <a:p>
            <a:r>
              <a:rPr lang="de-CH"/>
              <a:t>150 E-Business-Applikation anpassen - Einführung</a:t>
            </a:r>
          </a:p>
        </p:txBody>
      </p:sp>
      <p:sp>
        <p:nvSpPr>
          <p:cNvPr id="6" name="Foliennummernplatzhalter 5"/>
          <p:cNvSpPr>
            <a:spLocks noGrp="1"/>
          </p:cNvSpPr>
          <p:nvPr>
            <p:ph type="sldNum" sz="quarter" idx="12"/>
          </p:nvPr>
        </p:nvSpPr>
        <p:spPr/>
        <p:txBody>
          <a:bodyPr/>
          <a:lstStyle/>
          <a:p>
            <a:fld id="{EAA1F80D-8F33-4349-BAD4-22710469BA1F}" type="slidenum">
              <a:rPr lang="de-CH" smtClean="0"/>
              <a:pPr/>
              <a:t>‹Nr.›</a:t>
            </a:fld>
            <a:endParaRPr lang="de-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dirty="0"/>
          </a:p>
        </p:txBody>
      </p:sp>
      <p:sp>
        <p:nvSpPr>
          <p:cNvPr id="3" name="Inhaltsplatzhalt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Datumsplatzhalter 3"/>
          <p:cNvSpPr>
            <a:spLocks noGrp="1"/>
          </p:cNvSpPr>
          <p:nvPr>
            <p:ph type="dt" sz="half" idx="10"/>
          </p:nvPr>
        </p:nvSpPr>
        <p:spPr/>
        <p:txBody>
          <a:bodyPr/>
          <a:lstStyle/>
          <a:p>
            <a:r>
              <a:rPr lang="de-DE"/>
              <a:t>FS 2017</a:t>
            </a:r>
            <a:endParaRPr lang="de-CH"/>
          </a:p>
        </p:txBody>
      </p:sp>
      <p:sp>
        <p:nvSpPr>
          <p:cNvPr id="5" name="Fußzeilenplatzhalter 4"/>
          <p:cNvSpPr>
            <a:spLocks noGrp="1"/>
          </p:cNvSpPr>
          <p:nvPr>
            <p:ph type="ftr" sz="quarter" idx="11"/>
          </p:nvPr>
        </p:nvSpPr>
        <p:spPr/>
        <p:txBody>
          <a:bodyPr/>
          <a:lstStyle/>
          <a:p>
            <a:r>
              <a:rPr lang="de-CH"/>
              <a:t>150 E-Business-Applikation anpassen - Einführung</a:t>
            </a:r>
          </a:p>
        </p:txBody>
      </p:sp>
      <p:sp>
        <p:nvSpPr>
          <p:cNvPr id="6" name="Foliennummernplatzhalter 5"/>
          <p:cNvSpPr>
            <a:spLocks noGrp="1"/>
          </p:cNvSpPr>
          <p:nvPr>
            <p:ph type="sldNum" sz="quarter" idx="12"/>
          </p:nvPr>
        </p:nvSpPr>
        <p:spPr/>
        <p:txBody>
          <a:bodyPr/>
          <a:lstStyle/>
          <a:p>
            <a:fld id="{EAA1F80D-8F33-4349-BAD4-22710469BA1F}" type="slidenum">
              <a:rPr lang="de-CH" smtClean="0"/>
              <a:pPr/>
              <a:t>‹Nr.›</a:t>
            </a:fld>
            <a:endParaRPr lang="de-C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endParaRPr lang="de-CH"/>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r>
              <a:rPr lang="de-DE"/>
              <a:t>FS 2017</a:t>
            </a:r>
            <a:endParaRPr lang="de-CH"/>
          </a:p>
        </p:txBody>
      </p:sp>
      <p:sp>
        <p:nvSpPr>
          <p:cNvPr id="5" name="Fußzeilenplatzhalter 4"/>
          <p:cNvSpPr>
            <a:spLocks noGrp="1"/>
          </p:cNvSpPr>
          <p:nvPr>
            <p:ph type="ftr" sz="quarter" idx="11"/>
          </p:nvPr>
        </p:nvSpPr>
        <p:spPr/>
        <p:txBody>
          <a:bodyPr/>
          <a:lstStyle/>
          <a:p>
            <a:r>
              <a:rPr lang="de-CH"/>
              <a:t>150 E-Business-Applikation anpassen - Einführung</a:t>
            </a:r>
          </a:p>
        </p:txBody>
      </p:sp>
      <p:sp>
        <p:nvSpPr>
          <p:cNvPr id="6" name="Foliennummernplatzhalter 5"/>
          <p:cNvSpPr>
            <a:spLocks noGrp="1"/>
          </p:cNvSpPr>
          <p:nvPr>
            <p:ph type="sldNum" sz="quarter" idx="12"/>
          </p:nvPr>
        </p:nvSpPr>
        <p:spPr/>
        <p:txBody>
          <a:bodyPr/>
          <a:lstStyle/>
          <a:p>
            <a:fld id="{EAA1F80D-8F33-4349-BAD4-22710469BA1F}" type="slidenum">
              <a:rPr lang="de-CH" smtClean="0"/>
              <a:pPr/>
              <a:t>‹Nr.›</a:t>
            </a:fld>
            <a:endParaRPr lang="de-C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sz="half" idx="1"/>
          </p:nvPr>
        </p:nvSpPr>
        <p:spPr>
          <a:xfrm>
            <a:off x="457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Inhaltsplatzhalter 3"/>
          <p:cNvSpPr>
            <a:spLocks noGrp="1"/>
          </p:cNvSpPr>
          <p:nvPr>
            <p:ph sz="half" idx="2"/>
          </p:nvPr>
        </p:nvSpPr>
        <p:spPr>
          <a:xfrm>
            <a:off x="4648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p:cNvSpPr>
            <a:spLocks noGrp="1"/>
          </p:cNvSpPr>
          <p:nvPr>
            <p:ph type="dt" sz="half" idx="10"/>
          </p:nvPr>
        </p:nvSpPr>
        <p:spPr/>
        <p:txBody>
          <a:bodyPr/>
          <a:lstStyle/>
          <a:p>
            <a:r>
              <a:rPr lang="de-DE"/>
              <a:t>FS 2017</a:t>
            </a:r>
            <a:endParaRPr lang="de-CH"/>
          </a:p>
        </p:txBody>
      </p:sp>
      <p:sp>
        <p:nvSpPr>
          <p:cNvPr id="6" name="Fußzeilenplatzhalter 5"/>
          <p:cNvSpPr>
            <a:spLocks noGrp="1"/>
          </p:cNvSpPr>
          <p:nvPr>
            <p:ph type="ftr" sz="quarter" idx="11"/>
          </p:nvPr>
        </p:nvSpPr>
        <p:spPr/>
        <p:txBody>
          <a:bodyPr/>
          <a:lstStyle/>
          <a:p>
            <a:r>
              <a:rPr lang="de-CH"/>
              <a:t>150 E-Business-Applikation anpassen - Einführung</a:t>
            </a:r>
          </a:p>
        </p:txBody>
      </p:sp>
      <p:sp>
        <p:nvSpPr>
          <p:cNvPr id="7" name="Foliennummernplatzhalter 6"/>
          <p:cNvSpPr>
            <a:spLocks noGrp="1"/>
          </p:cNvSpPr>
          <p:nvPr>
            <p:ph type="sldNum" sz="quarter" idx="12"/>
          </p:nvPr>
        </p:nvSpPr>
        <p:spPr/>
        <p:txBody>
          <a:bodyPr/>
          <a:lstStyle/>
          <a:p>
            <a:fld id="{EAA1F80D-8F33-4349-BAD4-22710469BA1F}" type="slidenum">
              <a:rPr lang="de-CH" smtClean="0"/>
              <a:pPr/>
              <a:t>‹Nr.›</a:t>
            </a:fld>
            <a:endParaRPr lang="de-C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endParaRPr lang="de-CH"/>
          </a:p>
        </p:txBody>
      </p:sp>
      <p:sp>
        <p:nvSpPr>
          <p:cNvPr id="3" name="Textplatzhalt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p:cNvSpPr>
            <a:spLocks noGrp="1"/>
          </p:cNvSpPr>
          <p:nvPr>
            <p:ph type="dt" sz="half" idx="10"/>
          </p:nvPr>
        </p:nvSpPr>
        <p:spPr/>
        <p:txBody>
          <a:bodyPr/>
          <a:lstStyle/>
          <a:p>
            <a:r>
              <a:rPr lang="de-DE"/>
              <a:t>FS 2017</a:t>
            </a:r>
            <a:endParaRPr lang="de-CH"/>
          </a:p>
        </p:txBody>
      </p:sp>
      <p:sp>
        <p:nvSpPr>
          <p:cNvPr id="8" name="Fußzeilenplatzhalter 7"/>
          <p:cNvSpPr>
            <a:spLocks noGrp="1"/>
          </p:cNvSpPr>
          <p:nvPr>
            <p:ph type="ftr" sz="quarter" idx="11"/>
          </p:nvPr>
        </p:nvSpPr>
        <p:spPr/>
        <p:txBody>
          <a:bodyPr/>
          <a:lstStyle/>
          <a:p>
            <a:r>
              <a:rPr lang="de-CH"/>
              <a:t>150 E-Business-Applikation anpassen - Einführung</a:t>
            </a:r>
          </a:p>
        </p:txBody>
      </p:sp>
      <p:sp>
        <p:nvSpPr>
          <p:cNvPr id="9" name="Foliennummernplatzhalter 8"/>
          <p:cNvSpPr>
            <a:spLocks noGrp="1"/>
          </p:cNvSpPr>
          <p:nvPr>
            <p:ph type="sldNum" sz="quarter" idx="12"/>
          </p:nvPr>
        </p:nvSpPr>
        <p:spPr/>
        <p:txBody>
          <a:bodyPr/>
          <a:lstStyle/>
          <a:p>
            <a:fld id="{EAA1F80D-8F33-4349-BAD4-22710469BA1F}" type="slidenum">
              <a:rPr lang="de-CH" smtClean="0"/>
              <a:pPr/>
              <a:t>‹Nr.›</a:t>
            </a:fld>
            <a:endParaRPr lang="de-C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Datumsplatzhalter 2"/>
          <p:cNvSpPr>
            <a:spLocks noGrp="1"/>
          </p:cNvSpPr>
          <p:nvPr>
            <p:ph type="dt" sz="half" idx="10"/>
          </p:nvPr>
        </p:nvSpPr>
        <p:spPr/>
        <p:txBody>
          <a:bodyPr/>
          <a:lstStyle/>
          <a:p>
            <a:r>
              <a:rPr lang="de-DE"/>
              <a:t>FS 2017</a:t>
            </a:r>
            <a:endParaRPr lang="de-CH"/>
          </a:p>
        </p:txBody>
      </p:sp>
      <p:sp>
        <p:nvSpPr>
          <p:cNvPr id="4" name="Fußzeilenplatzhalter 3"/>
          <p:cNvSpPr>
            <a:spLocks noGrp="1"/>
          </p:cNvSpPr>
          <p:nvPr>
            <p:ph type="ftr" sz="quarter" idx="11"/>
          </p:nvPr>
        </p:nvSpPr>
        <p:spPr/>
        <p:txBody>
          <a:bodyPr/>
          <a:lstStyle/>
          <a:p>
            <a:r>
              <a:rPr lang="de-CH"/>
              <a:t>150 E-Business-Applikation anpassen - Einführung</a:t>
            </a:r>
          </a:p>
        </p:txBody>
      </p:sp>
      <p:sp>
        <p:nvSpPr>
          <p:cNvPr id="5" name="Foliennummernplatzhalter 4"/>
          <p:cNvSpPr>
            <a:spLocks noGrp="1"/>
          </p:cNvSpPr>
          <p:nvPr>
            <p:ph type="sldNum" sz="quarter" idx="12"/>
          </p:nvPr>
        </p:nvSpPr>
        <p:spPr/>
        <p:txBody>
          <a:bodyPr/>
          <a:lstStyle/>
          <a:p>
            <a:fld id="{EAA1F80D-8F33-4349-BAD4-22710469BA1F}" type="slidenum">
              <a:rPr lang="de-CH" smtClean="0"/>
              <a:pPr/>
              <a:t>‹Nr.›</a:t>
            </a:fld>
            <a:endParaRPr lang="de-C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a:t>FS 2017</a:t>
            </a:r>
            <a:endParaRPr lang="de-CH"/>
          </a:p>
        </p:txBody>
      </p:sp>
      <p:sp>
        <p:nvSpPr>
          <p:cNvPr id="3" name="Fußzeilenplatzhalter 2"/>
          <p:cNvSpPr>
            <a:spLocks noGrp="1"/>
          </p:cNvSpPr>
          <p:nvPr>
            <p:ph type="ftr" sz="quarter" idx="11"/>
          </p:nvPr>
        </p:nvSpPr>
        <p:spPr/>
        <p:txBody>
          <a:bodyPr/>
          <a:lstStyle/>
          <a:p>
            <a:r>
              <a:rPr lang="de-CH"/>
              <a:t>150 E-Business-Applikation anpassen - Einführung</a:t>
            </a:r>
          </a:p>
        </p:txBody>
      </p:sp>
      <p:sp>
        <p:nvSpPr>
          <p:cNvPr id="4" name="Foliennummernplatzhalter 3"/>
          <p:cNvSpPr>
            <a:spLocks noGrp="1"/>
          </p:cNvSpPr>
          <p:nvPr>
            <p:ph type="sldNum" sz="quarter" idx="12"/>
          </p:nvPr>
        </p:nvSpPr>
        <p:spPr/>
        <p:txBody>
          <a:bodyPr/>
          <a:lstStyle/>
          <a:p>
            <a:fld id="{EAA1F80D-8F33-4349-BAD4-22710469BA1F}" type="slidenum">
              <a:rPr lang="de-CH" smtClean="0"/>
              <a:pPr/>
              <a:t>‹Nr.›</a:t>
            </a:fld>
            <a:endParaRPr lang="de-C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endParaRPr lang="de-CH"/>
          </a:p>
        </p:txBody>
      </p:sp>
      <p:sp>
        <p:nvSpPr>
          <p:cNvPr id="3" name="Inhaltsplatzhalt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r>
              <a:rPr lang="de-DE"/>
              <a:t>FS 2017</a:t>
            </a:r>
            <a:endParaRPr lang="de-CH"/>
          </a:p>
        </p:txBody>
      </p:sp>
      <p:sp>
        <p:nvSpPr>
          <p:cNvPr id="6" name="Fußzeilenplatzhalter 5"/>
          <p:cNvSpPr>
            <a:spLocks noGrp="1"/>
          </p:cNvSpPr>
          <p:nvPr>
            <p:ph type="ftr" sz="quarter" idx="11"/>
          </p:nvPr>
        </p:nvSpPr>
        <p:spPr/>
        <p:txBody>
          <a:bodyPr/>
          <a:lstStyle/>
          <a:p>
            <a:r>
              <a:rPr lang="de-CH"/>
              <a:t>150 E-Business-Applikation anpassen - Einführung</a:t>
            </a:r>
          </a:p>
        </p:txBody>
      </p:sp>
      <p:sp>
        <p:nvSpPr>
          <p:cNvPr id="7" name="Foliennummernplatzhalter 6"/>
          <p:cNvSpPr>
            <a:spLocks noGrp="1"/>
          </p:cNvSpPr>
          <p:nvPr>
            <p:ph type="sldNum" sz="quarter" idx="12"/>
          </p:nvPr>
        </p:nvSpPr>
        <p:spPr/>
        <p:txBody>
          <a:bodyPr/>
          <a:lstStyle/>
          <a:p>
            <a:fld id="{EAA1F80D-8F33-4349-BAD4-22710469BA1F}" type="slidenum">
              <a:rPr lang="de-CH" smtClean="0"/>
              <a:pPr/>
              <a:t>‹Nr.›</a:t>
            </a:fld>
            <a:endParaRPr lang="de-C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endParaRPr lang="de-CH"/>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CH"/>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r>
              <a:rPr lang="de-DE"/>
              <a:t>FS 2017</a:t>
            </a:r>
            <a:endParaRPr lang="de-CH"/>
          </a:p>
        </p:txBody>
      </p:sp>
      <p:sp>
        <p:nvSpPr>
          <p:cNvPr id="6" name="Fußzeilenplatzhalter 5"/>
          <p:cNvSpPr>
            <a:spLocks noGrp="1"/>
          </p:cNvSpPr>
          <p:nvPr>
            <p:ph type="ftr" sz="quarter" idx="11"/>
          </p:nvPr>
        </p:nvSpPr>
        <p:spPr/>
        <p:txBody>
          <a:bodyPr/>
          <a:lstStyle/>
          <a:p>
            <a:r>
              <a:rPr lang="de-CH"/>
              <a:t>150 E-Business-Applikation anpassen - Einführung</a:t>
            </a:r>
          </a:p>
        </p:txBody>
      </p:sp>
      <p:sp>
        <p:nvSpPr>
          <p:cNvPr id="7" name="Foliennummernplatzhalter 6"/>
          <p:cNvSpPr>
            <a:spLocks noGrp="1"/>
          </p:cNvSpPr>
          <p:nvPr>
            <p:ph type="sldNum" sz="quarter" idx="12"/>
          </p:nvPr>
        </p:nvSpPr>
        <p:spPr/>
        <p:txBody>
          <a:bodyPr/>
          <a:lstStyle/>
          <a:p>
            <a:fld id="{EAA1F80D-8F33-4349-BAD4-22710469BA1F}" type="slidenum">
              <a:rPr lang="de-CH" smtClean="0"/>
              <a:pPr/>
              <a:t>‹Nr.›</a:t>
            </a:fld>
            <a:endParaRPr lang="de-C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922114"/>
          </a:xfrm>
          <a:prstGeom prst="rect">
            <a:avLst/>
          </a:prstGeom>
        </p:spPr>
        <p:txBody>
          <a:bodyPr vert="horz" lIns="91440" tIns="45720" rIns="91440" bIns="45720" rtlCol="0" anchor="ctr">
            <a:norm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2"/>
          </p:nvPr>
        </p:nvSpPr>
        <p:spPr>
          <a:xfrm>
            <a:off x="457200" y="6356350"/>
            <a:ext cx="1018456"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a:t>FS 2017</a:t>
            </a:r>
            <a:endParaRPr lang="de-CH" dirty="0"/>
          </a:p>
        </p:txBody>
      </p:sp>
      <p:sp>
        <p:nvSpPr>
          <p:cNvPr id="5" name="Fußzeilenplatzhalter 4"/>
          <p:cNvSpPr>
            <a:spLocks noGrp="1"/>
          </p:cNvSpPr>
          <p:nvPr>
            <p:ph type="ftr" sz="quarter" idx="3"/>
          </p:nvPr>
        </p:nvSpPr>
        <p:spPr>
          <a:xfrm>
            <a:off x="1547664" y="6356350"/>
            <a:ext cx="597666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CH"/>
              <a:t>150 E-Business-Applikation anpassen - Einführung</a:t>
            </a:r>
          </a:p>
        </p:txBody>
      </p:sp>
      <p:sp>
        <p:nvSpPr>
          <p:cNvPr id="6" name="Foliennummernplatzhalter 5"/>
          <p:cNvSpPr>
            <a:spLocks noGrp="1"/>
          </p:cNvSpPr>
          <p:nvPr>
            <p:ph type="sldNum" sz="quarter" idx="4"/>
          </p:nvPr>
        </p:nvSpPr>
        <p:spPr>
          <a:xfrm>
            <a:off x="7596336" y="6356350"/>
            <a:ext cx="1090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A1F80D-8F33-4349-BAD4-22710469BA1F}" type="slidenum">
              <a:rPr lang="de-CH" smtClean="0"/>
              <a:pPr/>
              <a:t>‹Nr.›</a:t>
            </a:fld>
            <a:endParaRPr lang="de-C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teamblue.unicomsi.com/products/system-architect/" TargetMode="External"/><Relationship Id="rId3" Type="http://schemas.openxmlformats.org/officeDocument/2006/relationships/hyperlink" Target="https://de.wikipedia.org/wiki/Unternehmensarchitektur" TargetMode="External"/><Relationship Id="rId7" Type="http://schemas.openxmlformats.org/officeDocument/2006/relationships/hyperlink" Target="http://www.opengroup.org/subjectareas/enterprise/togaf/" TargetMode="External"/><Relationship Id="rId2" Type="http://schemas.openxmlformats.org/officeDocument/2006/relationships/hyperlink" Target="http://www.controllerakademie.de/news/controlling/operative-prozesse-mit-kennzahlen-zielorientiert-steuern/" TargetMode="External"/><Relationship Id="rId1" Type="http://schemas.openxmlformats.org/officeDocument/2006/relationships/slideLayout" Target="../slideLayouts/slideLayout2.xml"/><Relationship Id="rId6" Type="http://schemas.openxmlformats.org/officeDocument/2006/relationships/hyperlink" Target="https://de.wikipedia.org/wiki/TOGAF" TargetMode="External"/><Relationship Id="rId5" Type="http://schemas.openxmlformats.org/officeDocument/2006/relationships/hyperlink" Target="https://ci.iwi.unisg.ch/themen/unternehmensarchitektur/" TargetMode="External"/><Relationship Id="rId4" Type="http://schemas.openxmlformats.org/officeDocument/2006/relationships/hyperlink" Target="https://de.wikipedia.org/wiki/Enterprise_Service_Bu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ict-berufsbildung.ch/berufsbildung/ict-competence-framework/"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wiki.prozeus.de/index.php/E-Business-Anwendunge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150 E-Business-Applikationen anpassen</a:t>
            </a:r>
          </a:p>
        </p:txBody>
      </p:sp>
      <p:sp>
        <p:nvSpPr>
          <p:cNvPr id="3" name="Untertitel 2"/>
          <p:cNvSpPr>
            <a:spLocks noGrp="1"/>
          </p:cNvSpPr>
          <p:nvPr>
            <p:ph type="subTitle" idx="1"/>
          </p:nvPr>
        </p:nvSpPr>
        <p:spPr/>
        <p:txBody>
          <a:bodyPr/>
          <a:lstStyle/>
          <a:p>
            <a:pPr algn="l"/>
            <a:r>
              <a:rPr lang="de-CH" dirty="0"/>
              <a:t>Einführung ins Thema und das Modul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Die Kommunikation zwischen Anwendungen wird entsprechend dem OSI Modell in Schichten abgewickelt</a:t>
            </a:r>
          </a:p>
        </p:txBody>
      </p:sp>
      <p:sp>
        <p:nvSpPr>
          <p:cNvPr id="4" name="Fußzeilenplatzhalter 3"/>
          <p:cNvSpPr>
            <a:spLocks noGrp="1"/>
          </p:cNvSpPr>
          <p:nvPr>
            <p:ph type="ftr" sz="quarter" idx="11"/>
          </p:nvPr>
        </p:nvSpPr>
        <p:spPr/>
        <p:txBody>
          <a:bodyPr/>
          <a:lstStyle/>
          <a:p>
            <a:r>
              <a:rPr lang="de-CH"/>
              <a:t>150 E-Business-Applikation anpassen - Einführung</a:t>
            </a:r>
          </a:p>
        </p:txBody>
      </p:sp>
      <p:sp>
        <p:nvSpPr>
          <p:cNvPr id="5" name="Foliennummernplatzhalter 4"/>
          <p:cNvSpPr>
            <a:spLocks noGrp="1"/>
          </p:cNvSpPr>
          <p:nvPr>
            <p:ph type="sldNum" sz="quarter" idx="12"/>
          </p:nvPr>
        </p:nvSpPr>
        <p:spPr/>
        <p:txBody>
          <a:bodyPr/>
          <a:lstStyle/>
          <a:p>
            <a:fld id="{EAA1F80D-8F33-4349-BAD4-22710469BA1F}" type="slidenum">
              <a:rPr lang="de-CH" smtClean="0"/>
              <a:pPr/>
              <a:t>10</a:t>
            </a:fld>
            <a:endParaRPr lang="de-CH"/>
          </a:p>
        </p:txBody>
      </p:sp>
      <p:pic>
        <p:nvPicPr>
          <p:cNvPr id="3074" name="Picture 2"/>
          <p:cNvPicPr>
            <a:picLocks noChangeAspect="1" noChangeArrowheads="1"/>
          </p:cNvPicPr>
          <p:nvPr/>
        </p:nvPicPr>
        <p:blipFill>
          <a:blip r:embed="rId2" cstate="print"/>
          <a:srcRect/>
          <a:stretch>
            <a:fillRect/>
          </a:stretch>
        </p:blipFill>
        <p:spPr bwMode="auto">
          <a:xfrm>
            <a:off x="1100540" y="1844824"/>
            <a:ext cx="6512039" cy="3816424"/>
          </a:xfrm>
          <a:prstGeom prst="rect">
            <a:avLst/>
          </a:prstGeom>
          <a:noFill/>
          <a:ln w="9525">
            <a:noFill/>
            <a:miter lim="800000"/>
            <a:headEnd/>
            <a:tailEnd/>
          </a:ln>
        </p:spPr>
      </p:pic>
      <p:sp>
        <p:nvSpPr>
          <p:cNvPr id="7" name="Textfeld 6"/>
          <p:cNvSpPr txBox="1"/>
          <p:nvPr/>
        </p:nvSpPr>
        <p:spPr>
          <a:xfrm>
            <a:off x="2195736" y="1484784"/>
            <a:ext cx="1435329" cy="369332"/>
          </a:xfrm>
          <a:prstGeom prst="rect">
            <a:avLst/>
          </a:prstGeom>
          <a:noFill/>
        </p:spPr>
        <p:txBody>
          <a:bodyPr wrap="none" rtlCol="0">
            <a:spAutoFit/>
          </a:bodyPr>
          <a:lstStyle/>
          <a:p>
            <a:r>
              <a:rPr lang="de-CH" dirty="0"/>
              <a:t>Applikation A</a:t>
            </a:r>
          </a:p>
        </p:txBody>
      </p:sp>
      <p:sp>
        <p:nvSpPr>
          <p:cNvPr id="8" name="Textfeld 7"/>
          <p:cNvSpPr txBox="1"/>
          <p:nvPr/>
        </p:nvSpPr>
        <p:spPr>
          <a:xfrm>
            <a:off x="5868144" y="1484784"/>
            <a:ext cx="1435329" cy="369332"/>
          </a:xfrm>
          <a:prstGeom prst="rect">
            <a:avLst/>
          </a:prstGeom>
          <a:noFill/>
        </p:spPr>
        <p:txBody>
          <a:bodyPr wrap="none" rtlCol="0">
            <a:spAutoFit/>
          </a:bodyPr>
          <a:lstStyle/>
          <a:p>
            <a:r>
              <a:rPr lang="de-CH" dirty="0"/>
              <a:t>Applikation B</a:t>
            </a:r>
          </a:p>
        </p:txBody>
      </p:sp>
      <p:sp>
        <p:nvSpPr>
          <p:cNvPr id="9" name="Rechteck 8"/>
          <p:cNvSpPr/>
          <p:nvPr/>
        </p:nvSpPr>
        <p:spPr>
          <a:xfrm>
            <a:off x="1115616" y="1340768"/>
            <a:ext cx="3024336" cy="4608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5580112" y="1340768"/>
            <a:ext cx="2520280" cy="460851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Sicherheit von e-Business Anwendungen</a:t>
            </a:r>
          </a:p>
        </p:txBody>
      </p:sp>
      <p:sp>
        <p:nvSpPr>
          <p:cNvPr id="4" name="Fußzeilenplatzhalter 3"/>
          <p:cNvSpPr>
            <a:spLocks noGrp="1"/>
          </p:cNvSpPr>
          <p:nvPr>
            <p:ph type="ftr" sz="quarter" idx="11"/>
          </p:nvPr>
        </p:nvSpPr>
        <p:spPr/>
        <p:txBody>
          <a:bodyPr/>
          <a:lstStyle/>
          <a:p>
            <a:r>
              <a:rPr lang="de-CH"/>
              <a:t>150 E-Business-Applikation anpassen - Einführung</a:t>
            </a:r>
          </a:p>
        </p:txBody>
      </p:sp>
      <p:sp>
        <p:nvSpPr>
          <p:cNvPr id="5" name="Foliennummernplatzhalter 4"/>
          <p:cNvSpPr>
            <a:spLocks noGrp="1"/>
          </p:cNvSpPr>
          <p:nvPr>
            <p:ph type="sldNum" sz="quarter" idx="12"/>
          </p:nvPr>
        </p:nvSpPr>
        <p:spPr/>
        <p:txBody>
          <a:bodyPr/>
          <a:lstStyle/>
          <a:p>
            <a:fld id="{EAA1F80D-8F33-4349-BAD4-22710469BA1F}" type="slidenum">
              <a:rPr lang="de-CH" smtClean="0"/>
              <a:pPr/>
              <a:t>11</a:t>
            </a:fld>
            <a:endParaRPr lang="de-CH"/>
          </a:p>
        </p:txBody>
      </p:sp>
      <p:pic>
        <p:nvPicPr>
          <p:cNvPr id="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9511" y="1226707"/>
            <a:ext cx="6346825" cy="467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164629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Sicherheits-Kriterien von e-Business Anwendungen</a:t>
            </a:r>
          </a:p>
        </p:txBody>
      </p:sp>
      <p:pic>
        <p:nvPicPr>
          <p:cNvPr id="8" name="Inhaltsplatzhalter 7"/>
          <p:cNvPicPr>
            <a:picLocks noGrp="1" noChangeAspect="1"/>
          </p:cNvPicPr>
          <p:nvPr>
            <p:ph idx="1"/>
          </p:nvPr>
        </p:nvPicPr>
        <p:blipFill>
          <a:blip r:embed="rId2"/>
          <a:stretch>
            <a:fillRect/>
          </a:stretch>
        </p:blipFill>
        <p:spPr>
          <a:xfrm>
            <a:off x="861419" y="1600200"/>
            <a:ext cx="7421161" cy="4525963"/>
          </a:xfrm>
          <a:prstGeom prst="rect">
            <a:avLst/>
          </a:prstGeom>
        </p:spPr>
      </p:pic>
      <p:sp>
        <p:nvSpPr>
          <p:cNvPr id="5" name="Fußzeilenplatzhalter 4"/>
          <p:cNvSpPr>
            <a:spLocks noGrp="1"/>
          </p:cNvSpPr>
          <p:nvPr>
            <p:ph type="ftr" sz="quarter" idx="11"/>
          </p:nvPr>
        </p:nvSpPr>
        <p:spPr/>
        <p:txBody>
          <a:bodyPr/>
          <a:lstStyle/>
          <a:p>
            <a:r>
              <a:rPr lang="de-CH"/>
              <a:t>150 E-Business-Applikation anpassen - Einführung</a:t>
            </a:r>
          </a:p>
        </p:txBody>
      </p:sp>
      <p:sp>
        <p:nvSpPr>
          <p:cNvPr id="6" name="Foliennummernplatzhalter 5"/>
          <p:cNvSpPr>
            <a:spLocks noGrp="1"/>
          </p:cNvSpPr>
          <p:nvPr>
            <p:ph type="sldNum" sz="quarter" idx="12"/>
          </p:nvPr>
        </p:nvSpPr>
        <p:spPr/>
        <p:txBody>
          <a:bodyPr/>
          <a:lstStyle/>
          <a:p>
            <a:fld id="{EAA1F80D-8F33-4349-BAD4-22710469BA1F}" type="slidenum">
              <a:rPr lang="de-CH" smtClean="0"/>
              <a:pPr/>
              <a:t>12</a:t>
            </a:fld>
            <a:endParaRPr lang="de-CH"/>
          </a:p>
        </p:txBody>
      </p:sp>
    </p:spTree>
    <p:extLst>
      <p:ext uri="{BB962C8B-B14F-4D97-AF65-F5344CB8AC3E}">
        <p14:creationId xmlns:p14="http://schemas.microsoft.com/office/powerpoint/2010/main" val="199413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Die Sicherheits-Kriterien im Kontext der Systemarchitektur</a:t>
            </a:r>
          </a:p>
        </p:txBody>
      </p:sp>
      <p:pic>
        <p:nvPicPr>
          <p:cNvPr id="7" name="Inhaltsplatzhalter 6"/>
          <p:cNvPicPr>
            <a:picLocks noGrp="1" noChangeAspect="1"/>
          </p:cNvPicPr>
          <p:nvPr>
            <p:ph idx="1"/>
          </p:nvPr>
        </p:nvPicPr>
        <p:blipFill>
          <a:blip r:embed="rId2"/>
          <a:stretch>
            <a:fillRect/>
          </a:stretch>
        </p:blipFill>
        <p:spPr>
          <a:xfrm>
            <a:off x="1259632" y="1568095"/>
            <a:ext cx="6624735" cy="4590172"/>
          </a:xfrm>
          <a:prstGeom prst="rect">
            <a:avLst/>
          </a:prstGeom>
        </p:spPr>
      </p:pic>
      <p:sp>
        <p:nvSpPr>
          <p:cNvPr id="5" name="Fußzeilenplatzhalter 4"/>
          <p:cNvSpPr>
            <a:spLocks noGrp="1"/>
          </p:cNvSpPr>
          <p:nvPr>
            <p:ph type="ftr" sz="quarter" idx="11"/>
          </p:nvPr>
        </p:nvSpPr>
        <p:spPr/>
        <p:txBody>
          <a:bodyPr/>
          <a:lstStyle/>
          <a:p>
            <a:r>
              <a:rPr lang="de-CH" dirty="0"/>
              <a:t>150 E-Business-Applikation anpassen - Einführung</a:t>
            </a:r>
          </a:p>
        </p:txBody>
      </p:sp>
      <p:sp>
        <p:nvSpPr>
          <p:cNvPr id="6" name="Foliennummernplatzhalter 5"/>
          <p:cNvSpPr>
            <a:spLocks noGrp="1"/>
          </p:cNvSpPr>
          <p:nvPr>
            <p:ph type="sldNum" sz="quarter" idx="12"/>
          </p:nvPr>
        </p:nvSpPr>
        <p:spPr/>
        <p:txBody>
          <a:bodyPr/>
          <a:lstStyle/>
          <a:p>
            <a:fld id="{EAA1F80D-8F33-4349-BAD4-22710469BA1F}" type="slidenum">
              <a:rPr lang="de-CH" smtClean="0"/>
              <a:pPr/>
              <a:t>13</a:t>
            </a:fld>
            <a:endParaRPr lang="de-CH"/>
          </a:p>
        </p:txBody>
      </p:sp>
    </p:spTree>
    <p:extLst>
      <p:ext uri="{BB962C8B-B14F-4D97-AF65-F5344CB8AC3E}">
        <p14:creationId xmlns:p14="http://schemas.microsoft.com/office/powerpoint/2010/main" val="131658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CH"/>
              <a:t>Quellen</a:t>
            </a:r>
            <a:endParaRPr lang="de-CH" dirty="0"/>
          </a:p>
        </p:txBody>
      </p:sp>
      <p:sp>
        <p:nvSpPr>
          <p:cNvPr id="5" name="Inhaltsplatzhalter 4"/>
          <p:cNvSpPr>
            <a:spLocks noGrp="1"/>
          </p:cNvSpPr>
          <p:nvPr>
            <p:ph idx="1"/>
          </p:nvPr>
        </p:nvSpPr>
        <p:spPr/>
        <p:txBody>
          <a:bodyPr/>
          <a:lstStyle/>
          <a:p>
            <a:r>
              <a:rPr lang="de-CH" sz="1200" dirty="0">
                <a:hlinkClick r:id="rId2"/>
              </a:rPr>
              <a:t>https://cf.ict-berufsbildung.ch/modules.php?name=Mbk&amp;a=20101&amp;cmodnr=150&amp;noheader=1</a:t>
            </a:r>
          </a:p>
          <a:p>
            <a:endParaRPr lang="de-CH" sz="1200" dirty="0">
              <a:hlinkClick r:id="rId2"/>
            </a:endParaRPr>
          </a:p>
          <a:p>
            <a:r>
              <a:rPr lang="de-CH" sz="1200" dirty="0"/>
              <a:t> </a:t>
            </a:r>
            <a:r>
              <a:rPr lang="de-CH" sz="1200" u="sng" dirty="0">
                <a:hlinkClick r:id="rId3"/>
              </a:rPr>
              <a:t>https://de.wikipedia.org/wiki/Unternehmensarchitektur</a:t>
            </a:r>
            <a:endParaRPr lang="de-CH" sz="1200" dirty="0"/>
          </a:p>
          <a:p>
            <a:r>
              <a:rPr lang="de-CH" sz="1200" u="sng" dirty="0">
                <a:hlinkClick r:id="rId4"/>
              </a:rPr>
              <a:t>https://de.wikipedia.org/wiki/Enterprise_Service_Bus</a:t>
            </a:r>
            <a:r>
              <a:rPr lang="de-CH" sz="1200" dirty="0"/>
              <a:t> </a:t>
            </a:r>
          </a:p>
          <a:p>
            <a:r>
              <a:rPr lang="de-CH" sz="1200" u="sng" dirty="0">
                <a:hlinkClick r:id="rId5"/>
              </a:rPr>
              <a:t>https://ci.iwi.unisg.ch/themen/unternehmensarchitektur/</a:t>
            </a:r>
            <a:endParaRPr lang="de-CH" sz="1200" dirty="0"/>
          </a:p>
          <a:p>
            <a:r>
              <a:rPr lang="de-CH" sz="1200" u="sng" dirty="0">
                <a:hlinkClick r:id="rId6"/>
              </a:rPr>
              <a:t>https://de.wikipedia.org/wiki/TOGAF</a:t>
            </a:r>
            <a:r>
              <a:rPr lang="de-CH" sz="1200" dirty="0"/>
              <a:t> </a:t>
            </a:r>
          </a:p>
          <a:p>
            <a:r>
              <a:rPr lang="de-CH" sz="1200" u="sng" dirty="0">
                <a:hlinkClick r:id="rId7"/>
              </a:rPr>
              <a:t>http://www.opengroup.org/subjectareas/enterprise/togaf/</a:t>
            </a:r>
            <a:r>
              <a:rPr lang="de-CH" sz="1200" dirty="0"/>
              <a:t> </a:t>
            </a:r>
          </a:p>
          <a:p>
            <a:r>
              <a:rPr lang="de-CH" sz="1200" dirty="0"/>
              <a:t> </a:t>
            </a:r>
          </a:p>
          <a:p>
            <a:r>
              <a:rPr lang="de-CH" sz="1200" u="sng" dirty="0">
                <a:hlinkClick r:id="rId8"/>
              </a:rPr>
              <a:t>http://teamblue.unicomsi.com/products/system-architect/#</a:t>
            </a:r>
            <a:r>
              <a:rPr lang="de-CH" sz="1200" dirty="0"/>
              <a:t> </a:t>
            </a:r>
          </a:p>
          <a:p>
            <a:endParaRPr lang="de-CH" sz="1200" dirty="0"/>
          </a:p>
        </p:txBody>
      </p:sp>
      <p:sp>
        <p:nvSpPr>
          <p:cNvPr id="8" name="Fußzeilenplatzhalter 7"/>
          <p:cNvSpPr>
            <a:spLocks noGrp="1"/>
          </p:cNvSpPr>
          <p:nvPr>
            <p:ph type="ftr" sz="quarter" idx="11"/>
          </p:nvPr>
        </p:nvSpPr>
        <p:spPr/>
        <p:txBody>
          <a:bodyPr/>
          <a:lstStyle/>
          <a:p>
            <a:r>
              <a:rPr lang="de-CH"/>
              <a:t>150 E-Business-Applikation anpassen - Einführung</a:t>
            </a:r>
          </a:p>
        </p:txBody>
      </p:sp>
      <p:sp>
        <p:nvSpPr>
          <p:cNvPr id="7" name="Foliennummernplatzhalter 6"/>
          <p:cNvSpPr>
            <a:spLocks noGrp="1"/>
          </p:cNvSpPr>
          <p:nvPr>
            <p:ph type="sldNum" sz="quarter" idx="12"/>
          </p:nvPr>
        </p:nvSpPr>
        <p:spPr/>
        <p:txBody>
          <a:bodyPr/>
          <a:lstStyle/>
          <a:p>
            <a:fld id="{EAA1F80D-8F33-4349-BAD4-22710469BA1F}" type="slidenum">
              <a:rPr lang="de-CH" smtClean="0"/>
              <a:pPr/>
              <a:t>14</a:t>
            </a:fld>
            <a:endParaRPr lang="de-CH"/>
          </a:p>
        </p:txBody>
      </p:sp>
      <p:sp>
        <p:nvSpPr>
          <p:cNvPr id="6" name="Datumsplatzhalter 5"/>
          <p:cNvSpPr>
            <a:spLocks noGrp="1"/>
          </p:cNvSpPr>
          <p:nvPr>
            <p:ph type="dt" sz="half" idx="10"/>
          </p:nvPr>
        </p:nvSpPr>
        <p:spPr/>
        <p:txBody>
          <a:bodyPr/>
          <a:lstStyle/>
          <a:p>
            <a:r>
              <a:rPr lang="de-DE"/>
              <a:t>FS 2017</a:t>
            </a:r>
            <a:endParaRPr lang="de-CH"/>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Das Modul 150 „</a:t>
            </a:r>
            <a:r>
              <a:rPr lang="de-CH" b="1" dirty="0"/>
              <a:t>E-Business-Applikationen anpassen“ </a:t>
            </a:r>
            <a:r>
              <a:rPr lang="de-CH" dirty="0"/>
              <a:t>gehört zum Kompetenzfeld „Business Engineering“</a:t>
            </a:r>
          </a:p>
        </p:txBody>
      </p:sp>
      <p:sp>
        <p:nvSpPr>
          <p:cNvPr id="4" name="Fußzeilenplatzhalter 3"/>
          <p:cNvSpPr>
            <a:spLocks noGrp="1"/>
          </p:cNvSpPr>
          <p:nvPr>
            <p:ph type="ftr" sz="quarter" idx="11"/>
          </p:nvPr>
        </p:nvSpPr>
        <p:spPr/>
        <p:txBody>
          <a:bodyPr/>
          <a:lstStyle/>
          <a:p>
            <a:r>
              <a:rPr lang="de-CH" dirty="0"/>
              <a:t>150 E-Business-Applikation anpassen - Einführung</a:t>
            </a:r>
          </a:p>
        </p:txBody>
      </p:sp>
      <p:sp>
        <p:nvSpPr>
          <p:cNvPr id="5" name="Foliennummernplatzhalter 4"/>
          <p:cNvSpPr>
            <a:spLocks noGrp="1"/>
          </p:cNvSpPr>
          <p:nvPr>
            <p:ph type="sldNum" sz="quarter" idx="12"/>
          </p:nvPr>
        </p:nvSpPr>
        <p:spPr/>
        <p:txBody>
          <a:bodyPr/>
          <a:lstStyle/>
          <a:p>
            <a:fld id="{EAA1F80D-8F33-4349-BAD4-22710469BA1F}" type="slidenum">
              <a:rPr lang="de-CH" smtClean="0"/>
              <a:pPr/>
              <a:t>2</a:t>
            </a:fld>
            <a:endParaRPr lang="de-CH"/>
          </a:p>
        </p:txBody>
      </p:sp>
      <p:pic>
        <p:nvPicPr>
          <p:cNvPr id="1026" name="Picture 2">
            <a:hlinkClick r:id="rId2"/>
          </p:cNvPr>
          <p:cNvPicPr>
            <a:picLocks noChangeAspect="1" noChangeArrowheads="1"/>
          </p:cNvPicPr>
          <p:nvPr/>
        </p:nvPicPr>
        <p:blipFill>
          <a:blip r:embed="rId3" cstate="print"/>
          <a:srcRect/>
          <a:stretch>
            <a:fillRect/>
          </a:stretch>
        </p:blipFill>
        <p:spPr bwMode="auto">
          <a:xfrm>
            <a:off x="3059832" y="1052736"/>
            <a:ext cx="5931415" cy="4070411"/>
          </a:xfrm>
          <a:prstGeom prst="rect">
            <a:avLst/>
          </a:prstGeom>
          <a:noFill/>
          <a:ln w="9525">
            <a:noFill/>
            <a:miter lim="800000"/>
            <a:headEnd/>
            <a:tailEnd/>
          </a:ln>
        </p:spPr>
      </p:pic>
      <p:sp>
        <p:nvSpPr>
          <p:cNvPr id="7" name="Ellipse 6"/>
          <p:cNvSpPr/>
          <p:nvPr/>
        </p:nvSpPr>
        <p:spPr>
          <a:xfrm>
            <a:off x="3851920" y="4504976"/>
            <a:ext cx="468000" cy="396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95536" y="5507940"/>
            <a:ext cx="4320480" cy="369332"/>
          </a:xfrm>
          <a:prstGeom prst="rect">
            <a:avLst/>
          </a:prstGeom>
        </p:spPr>
        <p:txBody>
          <a:bodyPr wrap="square">
            <a:spAutoFit/>
          </a:bodyPr>
          <a:lstStyle/>
          <a:p>
            <a:r>
              <a:rPr lang="de-CH" dirty="0"/>
              <a:t>Objekt: Bestehende E-Business-Applikation  </a:t>
            </a:r>
          </a:p>
        </p:txBody>
      </p:sp>
      <p:sp>
        <p:nvSpPr>
          <p:cNvPr id="9" name="Abgerundetes Rechteck 8"/>
          <p:cNvSpPr/>
          <p:nvPr/>
        </p:nvSpPr>
        <p:spPr>
          <a:xfrm>
            <a:off x="251520" y="4293096"/>
            <a:ext cx="2736304" cy="5760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Modul 150: Niveau 4</a:t>
            </a:r>
          </a:p>
        </p:txBody>
      </p:sp>
      <p:cxnSp>
        <p:nvCxnSpPr>
          <p:cNvPr id="11" name="Gerade Verbindung 10"/>
          <p:cNvCxnSpPr>
            <a:stCxn id="7" idx="2"/>
            <a:endCxn id="9" idx="3"/>
          </p:cNvCxnSpPr>
          <p:nvPr/>
        </p:nvCxnSpPr>
        <p:spPr>
          <a:xfrm flipH="1" flipV="1">
            <a:off x="2987824" y="4581128"/>
            <a:ext cx="864096" cy="12184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Ellipse 11"/>
          <p:cNvSpPr/>
          <p:nvPr/>
        </p:nvSpPr>
        <p:spPr>
          <a:xfrm>
            <a:off x="3707904" y="1124744"/>
            <a:ext cx="576064" cy="4713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&lt;</a:t>
            </a:r>
          </a:p>
        </p:txBody>
      </p:sp>
      <p:sp>
        <p:nvSpPr>
          <p:cNvPr id="13" name="Abgerundetes Rechteck 12"/>
          <p:cNvSpPr/>
          <p:nvPr/>
        </p:nvSpPr>
        <p:spPr>
          <a:xfrm>
            <a:off x="179512" y="1628800"/>
            <a:ext cx="2736304" cy="93610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Kompetenzfeld: </a:t>
            </a:r>
            <a:br>
              <a:rPr lang="de-CH" dirty="0">
                <a:solidFill>
                  <a:schemeClr val="tx1"/>
                </a:solidFill>
              </a:rPr>
            </a:br>
            <a:r>
              <a:rPr lang="de-CH" dirty="0">
                <a:solidFill>
                  <a:schemeClr val="tx1"/>
                </a:solidFill>
              </a:rPr>
              <a:t>WEB Engineering</a:t>
            </a:r>
          </a:p>
        </p:txBody>
      </p:sp>
      <p:cxnSp>
        <p:nvCxnSpPr>
          <p:cNvPr id="14" name="Gerade Verbindung 13"/>
          <p:cNvCxnSpPr>
            <a:stCxn id="12" idx="3"/>
            <a:endCxn id="13" idx="3"/>
          </p:cNvCxnSpPr>
          <p:nvPr/>
        </p:nvCxnSpPr>
        <p:spPr>
          <a:xfrm flipH="1">
            <a:off x="2915816" y="1527045"/>
            <a:ext cx="876451" cy="56980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4572000" y="5126995"/>
            <a:ext cx="4160113" cy="246221"/>
          </a:xfrm>
          <a:prstGeom prst="rect">
            <a:avLst/>
          </a:prstGeom>
          <a:noFill/>
        </p:spPr>
        <p:txBody>
          <a:bodyPr wrap="none" rtlCol="0">
            <a:spAutoFit/>
          </a:bodyPr>
          <a:lstStyle/>
          <a:p>
            <a:r>
              <a:rPr lang="de-CH" sz="1000" dirty="0">
                <a:solidFill>
                  <a:schemeClr val="tx1">
                    <a:lumMod val="50000"/>
                    <a:lumOff val="50000"/>
                  </a:schemeClr>
                </a:solidFill>
              </a:rPr>
              <a:t>Zugriff auf WEB Seite ICT Berufsbildung Schweiz durch anklicken der Graphik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Das Modul 150 behandelt das Thema E-Business Anwendungen</a:t>
            </a:r>
          </a:p>
        </p:txBody>
      </p:sp>
      <p:sp>
        <p:nvSpPr>
          <p:cNvPr id="3" name="Fußzeilenplatzhalter 2"/>
          <p:cNvSpPr>
            <a:spLocks noGrp="1"/>
          </p:cNvSpPr>
          <p:nvPr>
            <p:ph type="ftr" sz="quarter" idx="11"/>
          </p:nvPr>
        </p:nvSpPr>
        <p:spPr/>
        <p:txBody>
          <a:bodyPr/>
          <a:lstStyle/>
          <a:p>
            <a:r>
              <a:rPr lang="de-CH" dirty="0"/>
              <a:t>150 E-Business-Applikation anpassen - Einführung</a:t>
            </a:r>
          </a:p>
        </p:txBody>
      </p:sp>
      <p:sp>
        <p:nvSpPr>
          <p:cNvPr id="4" name="Foliennummernplatzhalter 3"/>
          <p:cNvSpPr>
            <a:spLocks noGrp="1"/>
          </p:cNvSpPr>
          <p:nvPr>
            <p:ph type="sldNum" sz="quarter" idx="12"/>
          </p:nvPr>
        </p:nvSpPr>
        <p:spPr/>
        <p:txBody>
          <a:bodyPr/>
          <a:lstStyle/>
          <a:p>
            <a:fld id="{EAA1F80D-8F33-4349-BAD4-22710469BA1F}" type="slidenum">
              <a:rPr lang="de-CH" smtClean="0"/>
              <a:pPr/>
              <a:t>3</a:t>
            </a:fld>
            <a:endParaRPr lang="de-CH"/>
          </a:p>
        </p:txBody>
      </p:sp>
      <p:graphicFrame>
        <p:nvGraphicFramePr>
          <p:cNvPr id="5" name="Tabelle 4"/>
          <p:cNvGraphicFramePr>
            <a:graphicFrameLocks noGrp="1"/>
          </p:cNvGraphicFramePr>
          <p:nvPr>
            <p:extLst>
              <p:ext uri="{D42A27DB-BD31-4B8C-83A1-F6EECF244321}">
                <p14:modId xmlns:p14="http://schemas.microsoft.com/office/powerpoint/2010/main" val="4065885723"/>
              </p:ext>
            </p:extLst>
          </p:nvPr>
        </p:nvGraphicFramePr>
        <p:xfrm>
          <a:off x="517784" y="1174984"/>
          <a:ext cx="8208912" cy="4896544"/>
        </p:xfrm>
        <a:graphic>
          <a:graphicData uri="http://schemas.openxmlformats.org/drawingml/2006/table">
            <a:tbl>
              <a:tblPr/>
              <a:tblGrid>
                <a:gridCol w="8208912">
                  <a:extLst>
                    <a:ext uri="{9D8B030D-6E8A-4147-A177-3AD203B41FA5}">
                      <a16:colId xmlns:a16="http://schemas.microsoft.com/office/drawing/2014/main" val="20000"/>
                    </a:ext>
                  </a:extLst>
                </a:gridCol>
              </a:tblGrid>
              <a:tr h="1227641">
                <a:tc>
                  <a:txBody>
                    <a:bodyPr/>
                    <a:lstStyle/>
                    <a:p>
                      <a:pPr marL="0" marR="0" indent="0" algn="l" defTabSz="914400" rtl="0" eaLnBrk="1" fontAlgn="auto" latinLnBrk="0" hangingPunct="1">
                        <a:lnSpc>
                          <a:spcPct val="115000"/>
                        </a:lnSpc>
                        <a:spcBef>
                          <a:spcPts val="600"/>
                        </a:spcBef>
                        <a:spcAft>
                          <a:spcPts val="0"/>
                        </a:spcAft>
                        <a:buClrTx/>
                        <a:buSzTx/>
                        <a:buFontTx/>
                        <a:buNone/>
                        <a:tabLst/>
                        <a:defRPr/>
                      </a:pPr>
                      <a:r>
                        <a:rPr lang="de-CH" sz="2000" b="1" dirty="0">
                          <a:latin typeface="Arial"/>
                          <a:ea typeface="Times New Roman"/>
                          <a:cs typeface="Times New Roman"/>
                        </a:rPr>
                        <a:t>Handlungsziel 1 </a:t>
                      </a:r>
                    </a:p>
                    <a:p>
                      <a:r>
                        <a:rPr lang="de-CH" sz="1800" kern="1200" baseline="0" dirty="0">
                          <a:solidFill>
                            <a:schemeClr val="tx1"/>
                          </a:solidFill>
                          <a:latin typeface="+mn-lt"/>
                          <a:ea typeface="+mn-ea"/>
                          <a:cs typeface="+mn-cs"/>
                        </a:rPr>
                        <a:t>Aufbau der Applikation, Transaktionskonzept, Applikationsumgebung und Rahmenbedingungen (Sicherheit, Performance, Verfügbarkeit, Transaktionsvolumen, usw.) erfassen</a:t>
                      </a:r>
                      <a:endParaRPr lang="de-CH" sz="2000" b="1" dirty="0">
                        <a:latin typeface="Arial"/>
                        <a:ea typeface="Times New Roman"/>
                        <a:cs typeface="Times New Roman"/>
                      </a:endParaRPr>
                    </a:p>
                  </a:txBody>
                  <a:tcPr marL="47638" marR="47638"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940660">
                <a:tc>
                  <a:txBody>
                    <a:bodyPr/>
                    <a:lstStyle/>
                    <a:p>
                      <a:pPr>
                        <a:lnSpc>
                          <a:spcPct val="115000"/>
                        </a:lnSpc>
                        <a:spcBef>
                          <a:spcPts val="600"/>
                        </a:spcBef>
                        <a:spcAft>
                          <a:spcPts val="0"/>
                        </a:spcAft>
                      </a:pPr>
                      <a:r>
                        <a:rPr lang="de-CH" sz="2000" b="1" dirty="0">
                          <a:latin typeface="Arial"/>
                          <a:ea typeface="Times New Roman"/>
                          <a:cs typeface="Times New Roman"/>
                        </a:rPr>
                        <a:t>Handlungsziel 2 </a:t>
                      </a:r>
                    </a:p>
                    <a:p>
                      <a:r>
                        <a:rPr lang="de-CH" sz="1800" kern="1200" baseline="0" dirty="0">
                          <a:solidFill>
                            <a:schemeClr val="tx1"/>
                          </a:solidFill>
                          <a:latin typeface="+mn-lt"/>
                          <a:ea typeface="+mn-ea"/>
                          <a:cs typeface="+mn-cs"/>
                        </a:rPr>
                        <a:t>Vorgabe analysieren, clientseitigen, serverseitigen und datenbankseitigen Änderungsbedarf formulieren.</a:t>
                      </a:r>
                      <a:endParaRPr lang="de-CH" sz="2000" b="1" dirty="0">
                        <a:latin typeface="Arial"/>
                        <a:ea typeface="Times New Roman"/>
                        <a:cs typeface="Times New Roman"/>
                      </a:endParaRPr>
                    </a:p>
                  </a:txBody>
                  <a:tcPr marL="47638" marR="47638"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1227641">
                <a:tc>
                  <a:txBody>
                    <a:bodyPr/>
                    <a:lstStyle/>
                    <a:p>
                      <a:pPr>
                        <a:lnSpc>
                          <a:spcPct val="115000"/>
                        </a:lnSpc>
                        <a:spcBef>
                          <a:spcPts val="600"/>
                        </a:spcBef>
                        <a:spcAft>
                          <a:spcPts val="0"/>
                        </a:spcAft>
                      </a:pPr>
                      <a:r>
                        <a:rPr lang="de-CH" sz="2000" b="1" dirty="0">
                          <a:latin typeface="Arial"/>
                          <a:ea typeface="Times New Roman"/>
                          <a:cs typeface="Times New Roman"/>
                        </a:rPr>
                        <a:t>Handlungsziel 3</a:t>
                      </a:r>
                    </a:p>
                    <a:p>
                      <a:r>
                        <a:rPr lang="de-CH" sz="1800" kern="1200" baseline="0" dirty="0">
                          <a:solidFill>
                            <a:schemeClr val="tx1"/>
                          </a:solidFill>
                          <a:latin typeface="+mn-lt"/>
                          <a:ea typeface="+mn-ea"/>
                          <a:cs typeface="+mn-cs"/>
                        </a:rPr>
                        <a:t>Auswirkungen der Änderungen auf Sicherheit und Schutzwürdigkeit der Informationen bei allen beteiligten Komponenten wie Client, Webserver, Applikationsserver und</a:t>
                      </a:r>
                    </a:p>
                    <a:p>
                      <a:r>
                        <a:rPr lang="de-CH" sz="1800" kern="1200" baseline="0" dirty="0">
                          <a:solidFill>
                            <a:schemeClr val="tx1"/>
                          </a:solidFill>
                          <a:latin typeface="+mn-lt"/>
                          <a:ea typeface="+mn-ea"/>
                          <a:cs typeface="+mn-cs"/>
                        </a:rPr>
                        <a:t>Datenbankserver überprüfen und dokumentieren.</a:t>
                      </a:r>
                      <a:endParaRPr lang="de-CH" sz="2000" b="1" dirty="0">
                        <a:latin typeface="Arial"/>
                        <a:ea typeface="Times New Roman"/>
                        <a:cs typeface="Times New Roman"/>
                      </a:endParaRPr>
                    </a:p>
                  </a:txBody>
                  <a:tcPr marL="47638" marR="47638"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8928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2000" b="1" dirty="0">
                          <a:latin typeface="Arial"/>
                          <a:ea typeface="Times New Roman"/>
                          <a:cs typeface="Times New Roman"/>
                        </a:rPr>
                        <a:t>Handlungsziel 4</a:t>
                      </a:r>
                    </a:p>
                    <a:p>
                      <a:r>
                        <a:rPr lang="de-CH" sz="1800" kern="1200" baseline="0" dirty="0">
                          <a:solidFill>
                            <a:schemeClr val="tx1"/>
                          </a:solidFill>
                          <a:latin typeface="+mn-lt"/>
                          <a:ea typeface="+mn-ea"/>
                          <a:cs typeface="+mn-cs"/>
                        </a:rPr>
                        <a:t>Änderungen inklusive Implementierung und Test (funktional und nicht-funktional) gemäss einem vordefinierten Änderungsprozess planen.</a:t>
                      </a:r>
                      <a:endParaRPr lang="de-CH" sz="2000" b="1" dirty="0">
                        <a:latin typeface="Arial"/>
                        <a:ea typeface="Times New Roman"/>
                        <a:cs typeface="Times New Roman"/>
                      </a:endParaRPr>
                    </a:p>
                  </a:txBody>
                  <a:tcPr marL="47638" marR="47638"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607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2000" b="1" dirty="0">
                          <a:latin typeface="Arial"/>
                          <a:ea typeface="Times New Roman"/>
                          <a:cs typeface="Times New Roman"/>
                        </a:rPr>
                        <a:t>Handlungsziel 5</a:t>
                      </a:r>
                    </a:p>
                    <a:p>
                      <a:r>
                        <a:rPr lang="de-CH" sz="1800" kern="1200" baseline="0" dirty="0">
                          <a:solidFill>
                            <a:schemeClr val="tx1"/>
                          </a:solidFill>
                          <a:latin typeface="+mn-lt"/>
                          <a:ea typeface="+mn-ea"/>
                          <a:cs typeface="+mn-cs"/>
                        </a:rPr>
                        <a:t>Änderungen realisieren, testen und dokumentieren.</a:t>
                      </a:r>
                      <a:endParaRPr lang="de-CH" sz="2000" b="1" dirty="0">
                        <a:latin typeface="Arial"/>
                        <a:ea typeface="Times New Roman"/>
                        <a:cs typeface="Times New Roman"/>
                      </a:endParaRPr>
                    </a:p>
                  </a:txBody>
                  <a:tcPr marL="47638" marR="47638" marT="0" marB="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Die Unternehmensstrategie bestimmt die Geschäftsprozesse und diese bestimmen wiederum die Informatik-Systeme</a:t>
            </a:r>
          </a:p>
        </p:txBody>
      </p:sp>
      <p:sp>
        <p:nvSpPr>
          <p:cNvPr id="3" name="Fußzeilenplatzhalter 2"/>
          <p:cNvSpPr>
            <a:spLocks noGrp="1"/>
          </p:cNvSpPr>
          <p:nvPr>
            <p:ph type="ftr" sz="quarter" idx="11"/>
          </p:nvPr>
        </p:nvSpPr>
        <p:spPr/>
        <p:txBody>
          <a:bodyPr/>
          <a:lstStyle/>
          <a:p>
            <a:r>
              <a:rPr lang="de-CH"/>
              <a:t>150 E-Business-Applikation anpassen - Einführung</a:t>
            </a:r>
          </a:p>
        </p:txBody>
      </p:sp>
      <p:sp>
        <p:nvSpPr>
          <p:cNvPr id="4" name="Foliennummernplatzhalter 3"/>
          <p:cNvSpPr>
            <a:spLocks noGrp="1"/>
          </p:cNvSpPr>
          <p:nvPr>
            <p:ph type="sldNum" sz="quarter" idx="12"/>
          </p:nvPr>
        </p:nvSpPr>
        <p:spPr/>
        <p:txBody>
          <a:bodyPr/>
          <a:lstStyle/>
          <a:p>
            <a:fld id="{EAA1F80D-8F33-4349-BAD4-22710469BA1F}" type="slidenum">
              <a:rPr lang="de-CH" smtClean="0"/>
              <a:pPr/>
              <a:t>4</a:t>
            </a:fld>
            <a:endParaRPr lang="de-CH"/>
          </a:p>
        </p:txBody>
      </p:sp>
      <p:sp>
        <p:nvSpPr>
          <p:cNvPr id="5" name="Freeform 3"/>
          <p:cNvSpPr>
            <a:spLocks/>
          </p:cNvSpPr>
          <p:nvPr/>
        </p:nvSpPr>
        <p:spPr bwMode="auto">
          <a:xfrm>
            <a:off x="3435350" y="4901654"/>
            <a:ext cx="1819275" cy="779463"/>
          </a:xfrm>
          <a:custGeom>
            <a:avLst/>
            <a:gdLst/>
            <a:ahLst/>
            <a:cxnLst>
              <a:cxn ang="0">
                <a:pos x="0" y="0"/>
              </a:cxn>
              <a:cxn ang="0">
                <a:pos x="1241" y="0"/>
              </a:cxn>
              <a:cxn ang="0">
                <a:pos x="1241" y="490"/>
              </a:cxn>
              <a:cxn ang="0">
                <a:pos x="0" y="490"/>
              </a:cxn>
              <a:cxn ang="0">
                <a:pos x="0" y="0"/>
              </a:cxn>
            </a:cxnLst>
            <a:rect l="0" t="0" r="r" b="b"/>
            <a:pathLst>
              <a:path w="1242" h="491">
                <a:moveTo>
                  <a:pt x="0" y="0"/>
                </a:moveTo>
                <a:lnTo>
                  <a:pt x="1241" y="0"/>
                </a:lnTo>
                <a:lnTo>
                  <a:pt x="1241" y="490"/>
                </a:lnTo>
                <a:lnTo>
                  <a:pt x="0" y="490"/>
                </a:lnTo>
                <a:lnTo>
                  <a:pt x="0" y="0"/>
                </a:lnTo>
              </a:path>
            </a:pathLst>
          </a:custGeom>
          <a:solidFill>
            <a:schemeClr val="accent1"/>
          </a:solidFill>
          <a:ln w="25400" cap="rnd" cmpd="sng">
            <a:solidFill>
              <a:srgbClr val="000000"/>
            </a:solidFill>
            <a:prstDash val="solid"/>
            <a:round/>
            <a:headEnd type="none" w="sm" len="sm"/>
            <a:tailEnd type="none" w="sm" len="sm"/>
          </a:ln>
          <a:effectLst>
            <a:outerShdw dist="107763" dir="2700000" algn="ctr" rotWithShape="0">
              <a:schemeClr val="bg2"/>
            </a:outerShdw>
          </a:effectLst>
        </p:spPr>
        <p:txBody>
          <a:bodyPr/>
          <a:lstStyle/>
          <a:p>
            <a:pPr fontAlgn="auto">
              <a:spcBef>
                <a:spcPts val="0"/>
              </a:spcBef>
              <a:spcAft>
                <a:spcPts val="0"/>
              </a:spcAft>
              <a:defRPr/>
            </a:pPr>
            <a:endParaRPr lang="de-DE" sz="1400">
              <a:latin typeface="+mn-lt"/>
              <a:ea typeface="+mn-ea"/>
              <a:cs typeface="+mn-cs"/>
            </a:endParaRPr>
          </a:p>
        </p:txBody>
      </p:sp>
      <p:sp>
        <p:nvSpPr>
          <p:cNvPr id="6" name="Freeform 4"/>
          <p:cNvSpPr>
            <a:spLocks/>
          </p:cNvSpPr>
          <p:nvPr/>
        </p:nvSpPr>
        <p:spPr bwMode="auto">
          <a:xfrm>
            <a:off x="3435350" y="3149054"/>
            <a:ext cx="1819275" cy="779463"/>
          </a:xfrm>
          <a:custGeom>
            <a:avLst/>
            <a:gdLst/>
            <a:ahLst/>
            <a:cxnLst>
              <a:cxn ang="0">
                <a:pos x="0" y="0"/>
              </a:cxn>
              <a:cxn ang="0">
                <a:pos x="1241" y="0"/>
              </a:cxn>
              <a:cxn ang="0">
                <a:pos x="1241" y="490"/>
              </a:cxn>
              <a:cxn ang="0">
                <a:pos x="0" y="490"/>
              </a:cxn>
              <a:cxn ang="0">
                <a:pos x="0" y="0"/>
              </a:cxn>
            </a:cxnLst>
            <a:rect l="0" t="0" r="r" b="b"/>
            <a:pathLst>
              <a:path w="1242" h="491">
                <a:moveTo>
                  <a:pt x="0" y="0"/>
                </a:moveTo>
                <a:lnTo>
                  <a:pt x="1241" y="0"/>
                </a:lnTo>
                <a:lnTo>
                  <a:pt x="1241" y="490"/>
                </a:lnTo>
                <a:lnTo>
                  <a:pt x="0" y="490"/>
                </a:lnTo>
                <a:lnTo>
                  <a:pt x="0" y="0"/>
                </a:lnTo>
              </a:path>
            </a:pathLst>
          </a:custGeom>
          <a:solidFill>
            <a:schemeClr val="accent1"/>
          </a:solidFill>
          <a:ln w="25400" cap="rnd" cmpd="sng">
            <a:solidFill>
              <a:srgbClr val="000000"/>
            </a:solidFill>
            <a:prstDash val="solid"/>
            <a:round/>
            <a:headEnd type="none" w="sm" len="sm"/>
            <a:tailEnd type="none" w="sm" len="sm"/>
          </a:ln>
          <a:effectLst>
            <a:outerShdw dist="107763" dir="2700000" algn="ctr" rotWithShape="0">
              <a:schemeClr val="bg2"/>
            </a:outerShdw>
          </a:effectLst>
        </p:spPr>
        <p:txBody>
          <a:bodyPr/>
          <a:lstStyle/>
          <a:p>
            <a:pPr fontAlgn="auto">
              <a:spcBef>
                <a:spcPts val="0"/>
              </a:spcBef>
              <a:spcAft>
                <a:spcPts val="0"/>
              </a:spcAft>
              <a:defRPr/>
            </a:pPr>
            <a:endParaRPr lang="de-DE" sz="1400">
              <a:latin typeface="+mn-lt"/>
              <a:ea typeface="+mn-ea"/>
              <a:cs typeface="+mn-cs"/>
            </a:endParaRPr>
          </a:p>
        </p:txBody>
      </p:sp>
      <p:sp>
        <p:nvSpPr>
          <p:cNvPr id="7" name="Rectangle 5"/>
          <p:cNvSpPr>
            <a:spLocks noChangeArrowheads="1"/>
          </p:cNvSpPr>
          <p:nvPr/>
        </p:nvSpPr>
        <p:spPr bwMode="auto">
          <a:xfrm>
            <a:off x="3835400" y="3261767"/>
            <a:ext cx="1108075" cy="523875"/>
          </a:xfrm>
          <a:prstGeom prst="rect">
            <a:avLst/>
          </a:prstGeom>
          <a:noFill/>
          <a:ln w="9525">
            <a:noFill/>
            <a:miter lim="800000"/>
            <a:headEnd/>
            <a:tailEnd/>
          </a:ln>
        </p:spPr>
        <p:txBody>
          <a:bodyPr wrap="none" lIns="92075" tIns="46038" rIns="92075" bIns="46038">
            <a:spAutoFit/>
          </a:bodyPr>
          <a:lstStyle/>
          <a:p>
            <a:pPr algn="ctr"/>
            <a:r>
              <a:rPr lang="de-DE" sz="1400" b="1">
                <a:solidFill>
                  <a:srgbClr val="000000"/>
                </a:solidFill>
                <a:latin typeface="Helvetica" pitchFamily="34" charset="0"/>
              </a:rPr>
              <a:t>Geschäfts-</a:t>
            </a:r>
          </a:p>
          <a:p>
            <a:pPr algn="ctr"/>
            <a:r>
              <a:rPr lang="de-DE" sz="1400" b="1">
                <a:solidFill>
                  <a:srgbClr val="000000"/>
                </a:solidFill>
                <a:latin typeface="Helvetica" pitchFamily="34" charset="0"/>
              </a:rPr>
              <a:t>prozesse</a:t>
            </a:r>
          </a:p>
        </p:txBody>
      </p:sp>
      <p:grpSp>
        <p:nvGrpSpPr>
          <p:cNvPr id="8" name="Group 6"/>
          <p:cNvGrpSpPr>
            <a:grpSpLocks/>
          </p:cNvGrpSpPr>
          <p:nvPr/>
        </p:nvGrpSpPr>
        <p:grpSpPr bwMode="auto">
          <a:xfrm>
            <a:off x="3840163" y="5088979"/>
            <a:ext cx="1011237" cy="374650"/>
            <a:chOff x="1728" y="3099"/>
            <a:chExt cx="690" cy="236"/>
          </a:xfrm>
        </p:grpSpPr>
        <p:sp>
          <p:nvSpPr>
            <p:cNvPr id="9" name="Rectangle 7"/>
            <p:cNvSpPr>
              <a:spLocks noChangeArrowheads="1"/>
            </p:cNvSpPr>
            <p:nvPr/>
          </p:nvSpPr>
          <p:spPr bwMode="auto">
            <a:xfrm>
              <a:off x="1728" y="3099"/>
              <a:ext cx="690" cy="95"/>
            </a:xfrm>
            <a:prstGeom prst="rect">
              <a:avLst/>
            </a:prstGeom>
            <a:noFill/>
            <a:ln w="9525">
              <a:noFill/>
              <a:miter lim="800000"/>
              <a:headEnd/>
              <a:tailEnd/>
            </a:ln>
          </p:spPr>
          <p:txBody>
            <a:bodyPr wrap="none" anchor="ctr"/>
            <a:lstStyle/>
            <a:p>
              <a:endParaRPr lang="de-DE" sz="1400"/>
            </a:p>
          </p:txBody>
        </p:sp>
        <p:sp>
          <p:nvSpPr>
            <p:cNvPr id="10" name="Rectangle 8"/>
            <p:cNvSpPr>
              <a:spLocks noChangeArrowheads="1"/>
            </p:cNvSpPr>
            <p:nvPr/>
          </p:nvSpPr>
          <p:spPr bwMode="auto">
            <a:xfrm>
              <a:off x="1770" y="3141"/>
              <a:ext cx="643" cy="194"/>
            </a:xfrm>
            <a:prstGeom prst="rect">
              <a:avLst/>
            </a:prstGeom>
            <a:noFill/>
            <a:ln w="9525">
              <a:noFill/>
              <a:miter lim="800000"/>
              <a:headEnd/>
              <a:tailEnd/>
            </a:ln>
          </p:spPr>
          <p:txBody>
            <a:bodyPr wrap="none" lIns="92075" tIns="46038" rIns="92075" bIns="46038">
              <a:spAutoFit/>
            </a:bodyPr>
            <a:lstStyle/>
            <a:p>
              <a:pPr algn="ctr"/>
              <a:r>
                <a:rPr lang="de-DE" sz="1400" b="1">
                  <a:solidFill>
                    <a:srgbClr val="000000"/>
                  </a:solidFill>
                  <a:latin typeface="Helvetica" pitchFamily="34" charset="0"/>
                </a:rPr>
                <a:t>Software</a:t>
              </a:r>
            </a:p>
          </p:txBody>
        </p:sp>
      </p:grpSp>
      <p:sp>
        <p:nvSpPr>
          <p:cNvPr id="11" name="Freeform 25"/>
          <p:cNvSpPr>
            <a:spLocks/>
          </p:cNvSpPr>
          <p:nvPr/>
        </p:nvSpPr>
        <p:spPr bwMode="auto">
          <a:xfrm>
            <a:off x="3435350" y="1415504"/>
            <a:ext cx="1819275" cy="779463"/>
          </a:xfrm>
          <a:custGeom>
            <a:avLst/>
            <a:gdLst/>
            <a:ahLst/>
            <a:cxnLst>
              <a:cxn ang="0">
                <a:pos x="0" y="0"/>
              </a:cxn>
              <a:cxn ang="0">
                <a:pos x="1241" y="0"/>
              </a:cxn>
              <a:cxn ang="0">
                <a:pos x="1241" y="490"/>
              </a:cxn>
              <a:cxn ang="0">
                <a:pos x="0" y="490"/>
              </a:cxn>
              <a:cxn ang="0">
                <a:pos x="0" y="0"/>
              </a:cxn>
            </a:cxnLst>
            <a:rect l="0" t="0" r="r" b="b"/>
            <a:pathLst>
              <a:path w="1242" h="491">
                <a:moveTo>
                  <a:pt x="0" y="0"/>
                </a:moveTo>
                <a:lnTo>
                  <a:pt x="1241" y="0"/>
                </a:lnTo>
                <a:lnTo>
                  <a:pt x="1241" y="490"/>
                </a:lnTo>
                <a:lnTo>
                  <a:pt x="0" y="490"/>
                </a:lnTo>
                <a:lnTo>
                  <a:pt x="0" y="0"/>
                </a:lnTo>
              </a:path>
            </a:pathLst>
          </a:custGeom>
          <a:solidFill>
            <a:schemeClr val="accent1"/>
          </a:solidFill>
          <a:ln w="25400" cap="rnd" cmpd="sng">
            <a:solidFill>
              <a:srgbClr val="000000"/>
            </a:solidFill>
            <a:prstDash val="solid"/>
            <a:round/>
            <a:headEnd type="none" w="sm" len="sm"/>
            <a:tailEnd type="none" w="sm" len="sm"/>
          </a:ln>
          <a:effectLst>
            <a:outerShdw dist="107763" dir="2700000" algn="ctr" rotWithShape="0">
              <a:schemeClr val="bg2"/>
            </a:outerShdw>
          </a:effectLst>
        </p:spPr>
        <p:txBody>
          <a:bodyPr/>
          <a:lstStyle/>
          <a:p>
            <a:pPr fontAlgn="auto">
              <a:spcBef>
                <a:spcPts val="0"/>
              </a:spcBef>
              <a:spcAft>
                <a:spcPts val="0"/>
              </a:spcAft>
              <a:defRPr/>
            </a:pPr>
            <a:endParaRPr lang="de-DE" sz="1400">
              <a:latin typeface="+mn-lt"/>
              <a:ea typeface="+mn-ea"/>
              <a:cs typeface="+mn-cs"/>
            </a:endParaRPr>
          </a:p>
        </p:txBody>
      </p:sp>
      <p:sp>
        <p:nvSpPr>
          <p:cNvPr id="12" name="Rectangle 26"/>
          <p:cNvSpPr>
            <a:spLocks noChangeArrowheads="1"/>
          </p:cNvSpPr>
          <p:nvPr/>
        </p:nvSpPr>
        <p:spPr bwMode="auto">
          <a:xfrm>
            <a:off x="3775075" y="1458367"/>
            <a:ext cx="1260475" cy="307975"/>
          </a:xfrm>
          <a:prstGeom prst="rect">
            <a:avLst/>
          </a:prstGeom>
          <a:noFill/>
          <a:ln w="9525">
            <a:noFill/>
            <a:miter lim="800000"/>
            <a:headEnd/>
            <a:tailEnd/>
          </a:ln>
        </p:spPr>
        <p:txBody>
          <a:bodyPr wrap="none" lIns="92075" tIns="46038" rIns="92075" bIns="46038">
            <a:spAutoFit/>
          </a:bodyPr>
          <a:lstStyle/>
          <a:p>
            <a:pPr algn="ctr"/>
            <a:r>
              <a:rPr lang="de-DE" sz="1400" b="1">
                <a:solidFill>
                  <a:srgbClr val="000000"/>
                </a:solidFill>
                <a:latin typeface="Helvetica" pitchFamily="34" charset="0"/>
              </a:rPr>
              <a:t>Strategische</a:t>
            </a:r>
          </a:p>
        </p:txBody>
      </p:sp>
      <p:sp>
        <p:nvSpPr>
          <p:cNvPr id="13" name="Rectangle 27"/>
          <p:cNvSpPr>
            <a:spLocks noChangeArrowheads="1"/>
          </p:cNvSpPr>
          <p:nvPr/>
        </p:nvSpPr>
        <p:spPr bwMode="auto">
          <a:xfrm>
            <a:off x="3646488" y="1664742"/>
            <a:ext cx="1498600" cy="307975"/>
          </a:xfrm>
          <a:prstGeom prst="rect">
            <a:avLst/>
          </a:prstGeom>
          <a:noFill/>
          <a:ln w="9525">
            <a:noFill/>
            <a:miter lim="800000"/>
            <a:headEnd/>
            <a:tailEnd/>
          </a:ln>
        </p:spPr>
        <p:txBody>
          <a:bodyPr wrap="none" lIns="92075" tIns="46038" rIns="92075" bIns="46038">
            <a:spAutoFit/>
          </a:bodyPr>
          <a:lstStyle/>
          <a:p>
            <a:pPr algn="ctr"/>
            <a:r>
              <a:rPr lang="de-DE" sz="1400" b="1">
                <a:solidFill>
                  <a:srgbClr val="000000"/>
                </a:solidFill>
                <a:latin typeface="Helvetica" pitchFamily="34" charset="0"/>
              </a:rPr>
              <a:t>Unternehmens-</a:t>
            </a:r>
          </a:p>
        </p:txBody>
      </p:sp>
      <p:sp>
        <p:nvSpPr>
          <p:cNvPr id="14" name="Rectangle 28"/>
          <p:cNvSpPr>
            <a:spLocks noChangeArrowheads="1"/>
          </p:cNvSpPr>
          <p:nvPr/>
        </p:nvSpPr>
        <p:spPr bwMode="auto">
          <a:xfrm>
            <a:off x="4086225" y="1856829"/>
            <a:ext cx="574675" cy="307975"/>
          </a:xfrm>
          <a:prstGeom prst="rect">
            <a:avLst/>
          </a:prstGeom>
          <a:noFill/>
          <a:ln w="9525">
            <a:noFill/>
            <a:miter lim="800000"/>
            <a:headEnd/>
            <a:tailEnd/>
          </a:ln>
        </p:spPr>
        <p:txBody>
          <a:bodyPr wrap="none" lIns="92075" tIns="46038" rIns="92075" bIns="46038">
            <a:spAutoFit/>
          </a:bodyPr>
          <a:lstStyle/>
          <a:p>
            <a:pPr algn="ctr"/>
            <a:r>
              <a:rPr lang="de-DE" sz="1400" b="1">
                <a:solidFill>
                  <a:srgbClr val="000000"/>
                </a:solidFill>
                <a:latin typeface="Helvetica" pitchFamily="34" charset="0"/>
              </a:rPr>
              <a:t>ziele</a:t>
            </a:r>
          </a:p>
        </p:txBody>
      </p:sp>
      <p:grpSp>
        <p:nvGrpSpPr>
          <p:cNvPr id="15" name="Group 56"/>
          <p:cNvGrpSpPr>
            <a:grpSpLocks/>
          </p:cNvGrpSpPr>
          <p:nvPr/>
        </p:nvGrpSpPr>
        <p:grpSpPr bwMode="auto">
          <a:xfrm>
            <a:off x="1765012" y="1483766"/>
            <a:ext cx="1625888" cy="4443413"/>
            <a:chOff x="255" y="828"/>
            <a:chExt cx="1109" cy="2799"/>
          </a:xfrm>
        </p:grpSpPr>
        <p:sp>
          <p:nvSpPr>
            <p:cNvPr id="16" name="Rectangle 18"/>
            <p:cNvSpPr>
              <a:spLocks noChangeArrowheads="1"/>
            </p:cNvSpPr>
            <p:nvPr/>
          </p:nvSpPr>
          <p:spPr bwMode="auto">
            <a:xfrm rot="16200000">
              <a:off x="-1019" y="2102"/>
              <a:ext cx="2799" cy="252"/>
            </a:xfrm>
            <a:prstGeom prst="rect">
              <a:avLst/>
            </a:prstGeom>
            <a:noFill/>
            <a:ln w="9525">
              <a:noFill/>
              <a:miter lim="800000"/>
              <a:headEnd/>
              <a:tailEnd/>
            </a:ln>
          </p:spPr>
          <p:txBody>
            <a:bodyPr wrap="none" lIns="92075" tIns="46038" rIns="92075" bIns="46038">
              <a:spAutoFit/>
            </a:bodyPr>
            <a:lstStyle/>
            <a:p>
              <a:pPr algn="ctr"/>
              <a:r>
                <a:rPr lang="de-DE" b="1" dirty="0">
                  <a:latin typeface="Helvetica" pitchFamily="34" charset="0"/>
                </a:rPr>
                <a:t>Strategische Grundsatz- Entscheidung</a:t>
              </a:r>
            </a:p>
          </p:txBody>
        </p:sp>
        <p:sp>
          <p:nvSpPr>
            <p:cNvPr id="17" name="Freeform 46"/>
            <p:cNvSpPr>
              <a:spLocks/>
            </p:cNvSpPr>
            <p:nvPr/>
          </p:nvSpPr>
          <p:spPr bwMode="auto">
            <a:xfrm>
              <a:off x="716" y="1027"/>
              <a:ext cx="648" cy="233"/>
            </a:xfrm>
            <a:custGeom>
              <a:avLst/>
              <a:gdLst>
                <a:gd name="T0" fmla="*/ 739 w 739"/>
                <a:gd name="T1" fmla="*/ 0 h 2236"/>
                <a:gd name="T2" fmla="*/ 0 w 739"/>
                <a:gd name="T3" fmla="*/ 0 h 2236"/>
                <a:gd name="T4" fmla="*/ 0 w 739"/>
                <a:gd name="T5" fmla="*/ 2236 h 2236"/>
                <a:gd name="T6" fmla="*/ 682 w 739"/>
                <a:gd name="T7" fmla="*/ 2236 h 2236"/>
                <a:gd name="T8" fmla="*/ 0 60000 65536"/>
                <a:gd name="T9" fmla="*/ 0 60000 65536"/>
                <a:gd name="T10" fmla="*/ 0 60000 65536"/>
                <a:gd name="T11" fmla="*/ 0 60000 65536"/>
                <a:gd name="T12" fmla="*/ 0 w 739"/>
                <a:gd name="T13" fmla="*/ 0 h 2236"/>
                <a:gd name="T14" fmla="*/ 739 w 739"/>
                <a:gd name="T15" fmla="*/ 2236 h 2236"/>
              </a:gdLst>
              <a:ahLst/>
              <a:cxnLst>
                <a:cxn ang="T8">
                  <a:pos x="T0" y="T1"/>
                </a:cxn>
                <a:cxn ang="T9">
                  <a:pos x="T2" y="T3"/>
                </a:cxn>
                <a:cxn ang="T10">
                  <a:pos x="T4" y="T5"/>
                </a:cxn>
                <a:cxn ang="T11">
                  <a:pos x="T6" y="T7"/>
                </a:cxn>
              </a:cxnLst>
              <a:rect l="T12" t="T13" r="T14" b="T15"/>
              <a:pathLst>
                <a:path w="739" h="2236">
                  <a:moveTo>
                    <a:pt x="739" y="0"/>
                  </a:moveTo>
                  <a:lnTo>
                    <a:pt x="0" y="0"/>
                  </a:lnTo>
                  <a:lnTo>
                    <a:pt x="0" y="2236"/>
                  </a:lnTo>
                  <a:lnTo>
                    <a:pt x="682" y="2236"/>
                  </a:lnTo>
                </a:path>
              </a:pathLst>
            </a:custGeom>
            <a:noFill/>
            <a:ln w="28575">
              <a:solidFill>
                <a:schemeClr val="tx1"/>
              </a:solidFill>
              <a:round/>
              <a:headEnd/>
              <a:tailEnd type="triangle" w="med" len="med"/>
            </a:ln>
          </p:spPr>
          <p:txBody>
            <a:bodyPr anchor="ctr">
              <a:spAutoFit/>
            </a:bodyPr>
            <a:lstStyle/>
            <a:p>
              <a:endParaRPr lang="de-DE"/>
            </a:p>
          </p:txBody>
        </p:sp>
      </p:grpSp>
      <p:grpSp>
        <p:nvGrpSpPr>
          <p:cNvPr id="18" name="Group 52"/>
          <p:cNvGrpSpPr>
            <a:grpSpLocks/>
          </p:cNvGrpSpPr>
          <p:nvPr/>
        </p:nvGrpSpPr>
        <p:grpSpPr bwMode="auto">
          <a:xfrm>
            <a:off x="3017838" y="2334667"/>
            <a:ext cx="1011237" cy="757237"/>
            <a:chOff x="1110" y="1364"/>
            <a:chExt cx="690" cy="477"/>
          </a:xfrm>
        </p:grpSpPr>
        <p:sp>
          <p:nvSpPr>
            <p:cNvPr id="19" name="Rectangle 19"/>
            <p:cNvSpPr>
              <a:spLocks noChangeArrowheads="1"/>
            </p:cNvSpPr>
            <p:nvPr/>
          </p:nvSpPr>
          <p:spPr bwMode="auto">
            <a:xfrm>
              <a:off x="1110" y="1418"/>
              <a:ext cx="689" cy="194"/>
            </a:xfrm>
            <a:prstGeom prst="rect">
              <a:avLst/>
            </a:prstGeom>
            <a:noFill/>
            <a:ln w="9525">
              <a:noFill/>
              <a:miter lim="800000"/>
              <a:headEnd/>
              <a:tailEnd/>
            </a:ln>
          </p:spPr>
          <p:txBody>
            <a:bodyPr wrap="none" lIns="92075" tIns="46038" rIns="92075" bIns="46038">
              <a:spAutoFit/>
            </a:bodyPr>
            <a:lstStyle/>
            <a:p>
              <a:pPr algn="ctr"/>
              <a:r>
                <a:rPr lang="de-DE" sz="1400" b="1">
                  <a:latin typeface="Helvetica" pitchFamily="34" charset="0"/>
                </a:rPr>
                <a:t>Definition</a:t>
              </a:r>
            </a:p>
          </p:txBody>
        </p:sp>
        <p:sp>
          <p:nvSpPr>
            <p:cNvPr id="20" name="Line 48"/>
            <p:cNvSpPr>
              <a:spLocks noChangeShapeType="1"/>
            </p:cNvSpPr>
            <p:nvPr/>
          </p:nvSpPr>
          <p:spPr bwMode="auto">
            <a:xfrm>
              <a:off x="1800" y="1364"/>
              <a:ext cx="0" cy="477"/>
            </a:xfrm>
            <a:prstGeom prst="line">
              <a:avLst/>
            </a:prstGeom>
            <a:noFill/>
            <a:ln w="28575">
              <a:solidFill>
                <a:schemeClr val="tx1"/>
              </a:solidFill>
              <a:round/>
              <a:headEnd/>
              <a:tailEnd type="triangle" w="med" len="med"/>
            </a:ln>
          </p:spPr>
          <p:txBody>
            <a:bodyPr wrap="none" anchor="ctr">
              <a:spAutoFit/>
            </a:bodyPr>
            <a:lstStyle/>
            <a:p>
              <a:endParaRPr lang="de-CH"/>
            </a:p>
          </p:txBody>
        </p:sp>
      </p:grpSp>
      <p:grpSp>
        <p:nvGrpSpPr>
          <p:cNvPr id="21" name="Group 53"/>
          <p:cNvGrpSpPr>
            <a:grpSpLocks/>
          </p:cNvGrpSpPr>
          <p:nvPr/>
        </p:nvGrpSpPr>
        <p:grpSpPr bwMode="auto">
          <a:xfrm>
            <a:off x="2921000" y="4057104"/>
            <a:ext cx="1150938" cy="795338"/>
            <a:chOff x="1044" y="2449"/>
            <a:chExt cx="785" cy="501"/>
          </a:xfrm>
        </p:grpSpPr>
        <p:sp>
          <p:nvSpPr>
            <p:cNvPr id="22" name="Rectangle 21"/>
            <p:cNvSpPr>
              <a:spLocks noChangeArrowheads="1"/>
            </p:cNvSpPr>
            <p:nvPr/>
          </p:nvSpPr>
          <p:spPr bwMode="auto">
            <a:xfrm>
              <a:off x="1070" y="2470"/>
              <a:ext cx="663" cy="194"/>
            </a:xfrm>
            <a:prstGeom prst="rect">
              <a:avLst/>
            </a:prstGeom>
            <a:noFill/>
            <a:ln w="9525">
              <a:noFill/>
              <a:miter lim="800000"/>
              <a:headEnd/>
              <a:tailEnd/>
            </a:ln>
          </p:spPr>
          <p:txBody>
            <a:bodyPr wrap="none" lIns="92075" tIns="46038" rIns="92075" bIns="46038">
              <a:spAutoFit/>
            </a:bodyPr>
            <a:lstStyle/>
            <a:p>
              <a:pPr algn="ctr"/>
              <a:r>
                <a:rPr lang="de-DE" sz="1400" b="1">
                  <a:latin typeface="Helvetica" pitchFamily="34" charset="0"/>
                </a:rPr>
                <a:t>Mittel zur</a:t>
              </a:r>
            </a:p>
          </p:txBody>
        </p:sp>
        <p:sp>
          <p:nvSpPr>
            <p:cNvPr id="23" name="Rectangle 22"/>
            <p:cNvSpPr>
              <a:spLocks noChangeArrowheads="1"/>
            </p:cNvSpPr>
            <p:nvPr/>
          </p:nvSpPr>
          <p:spPr bwMode="auto">
            <a:xfrm>
              <a:off x="1044" y="2599"/>
              <a:ext cx="785" cy="194"/>
            </a:xfrm>
            <a:prstGeom prst="rect">
              <a:avLst/>
            </a:prstGeom>
            <a:noFill/>
            <a:ln w="9525">
              <a:noFill/>
              <a:miter lim="800000"/>
              <a:headEnd/>
              <a:tailEnd/>
            </a:ln>
          </p:spPr>
          <p:txBody>
            <a:bodyPr wrap="none" lIns="92075" tIns="46038" rIns="92075" bIns="46038">
              <a:spAutoFit/>
            </a:bodyPr>
            <a:lstStyle/>
            <a:p>
              <a:pPr algn="ctr"/>
              <a:r>
                <a:rPr lang="de-DE" sz="1400" b="1">
                  <a:latin typeface="Helvetica" pitchFamily="34" charset="0"/>
                </a:rPr>
                <a:t>Umsetzung</a:t>
              </a:r>
            </a:p>
          </p:txBody>
        </p:sp>
        <p:sp>
          <p:nvSpPr>
            <p:cNvPr id="24" name="Line 50"/>
            <p:cNvSpPr>
              <a:spLocks noChangeShapeType="1"/>
            </p:cNvSpPr>
            <p:nvPr/>
          </p:nvSpPr>
          <p:spPr bwMode="auto">
            <a:xfrm>
              <a:off x="1800" y="2449"/>
              <a:ext cx="0" cy="501"/>
            </a:xfrm>
            <a:prstGeom prst="line">
              <a:avLst/>
            </a:prstGeom>
            <a:noFill/>
            <a:ln w="28575">
              <a:solidFill>
                <a:schemeClr val="tx1"/>
              </a:solidFill>
              <a:round/>
              <a:headEnd/>
              <a:tailEnd type="triangle" w="med" len="med"/>
            </a:ln>
          </p:spPr>
          <p:txBody>
            <a:bodyPr wrap="none" anchor="ctr">
              <a:spAutoFit/>
            </a:bodyPr>
            <a:lstStyle/>
            <a:p>
              <a:endParaRPr lang="de-CH"/>
            </a:p>
          </p:txBody>
        </p:sp>
      </p:grpSp>
      <p:grpSp>
        <p:nvGrpSpPr>
          <p:cNvPr id="25" name="Group 57"/>
          <p:cNvGrpSpPr>
            <a:grpSpLocks/>
          </p:cNvGrpSpPr>
          <p:nvPr/>
        </p:nvGrpSpPr>
        <p:grpSpPr bwMode="auto">
          <a:xfrm>
            <a:off x="4811713" y="1339305"/>
            <a:ext cx="2290396" cy="4776787"/>
            <a:chOff x="2334" y="737"/>
            <a:chExt cx="1563" cy="3009"/>
          </a:xfrm>
        </p:grpSpPr>
        <p:sp>
          <p:nvSpPr>
            <p:cNvPr id="26" name="Rectangle 17"/>
            <p:cNvSpPr>
              <a:spLocks noChangeArrowheads="1"/>
            </p:cNvSpPr>
            <p:nvPr/>
          </p:nvSpPr>
          <p:spPr bwMode="auto">
            <a:xfrm rot="5400000">
              <a:off x="2266" y="2116"/>
              <a:ext cx="3009" cy="252"/>
            </a:xfrm>
            <a:prstGeom prst="rect">
              <a:avLst/>
            </a:prstGeom>
            <a:noFill/>
            <a:ln w="9525">
              <a:noFill/>
              <a:miter lim="800000"/>
              <a:headEnd/>
              <a:tailEnd/>
            </a:ln>
          </p:spPr>
          <p:txBody>
            <a:bodyPr wrap="none" lIns="92075" tIns="46038" rIns="92075" bIns="46038">
              <a:spAutoFit/>
            </a:bodyPr>
            <a:lstStyle/>
            <a:p>
              <a:pPr algn="ctr"/>
              <a:r>
                <a:rPr lang="de-DE" b="1" dirty="0">
                  <a:latin typeface="Helvetica" pitchFamily="34" charset="0"/>
                </a:rPr>
                <a:t>Basis zur Formulierung realistischer Ziele</a:t>
              </a:r>
            </a:p>
          </p:txBody>
        </p:sp>
        <p:sp>
          <p:nvSpPr>
            <p:cNvPr id="27" name="Freeform 47"/>
            <p:cNvSpPr>
              <a:spLocks/>
            </p:cNvSpPr>
            <p:nvPr/>
          </p:nvSpPr>
          <p:spPr bwMode="auto">
            <a:xfrm>
              <a:off x="2778" y="1044"/>
              <a:ext cx="600" cy="233"/>
            </a:xfrm>
            <a:custGeom>
              <a:avLst/>
              <a:gdLst>
                <a:gd name="T0" fmla="*/ 25 w 600"/>
                <a:gd name="T1" fmla="*/ 2235 h 2235"/>
                <a:gd name="T2" fmla="*/ 600 w 600"/>
                <a:gd name="T3" fmla="*/ 2235 h 2235"/>
                <a:gd name="T4" fmla="*/ 600 w 600"/>
                <a:gd name="T5" fmla="*/ 0 h 2235"/>
                <a:gd name="T6" fmla="*/ 0 w 600"/>
                <a:gd name="T7" fmla="*/ 0 h 2235"/>
                <a:gd name="T8" fmla="*/ 0 60000 65536"/>
                <a:gd name="T9" fmla="*/ 0 60000 65536"/>
                <a:gd name="T10" fmla="*/ 0 60000 65536"/>
                <a:gd name="T11" fmla="*/ 0 60000 65536"/>
                <a:gd name="T12" fmla="*/ 0 w 600"/>
                <a:gd name="T13" fmla="*/ 0 h 2235"/>
                <a:gd name="T14" fmla="*/ 600 w 600"/>
                <a:gd name="T15" fmla="*/ 2235 h 2235"/>
              </a:gdLst>
              <a:ahLst/>
              <a:cxnLst>
                <a:cxn ang="T8">
                  <a:pos x="T0" y="T1"/>
                </a:cxn>
                <a:cxn ang="T9">
                  <a:pos x="T2" y="T3"/>
                </a:cxn>
                <a:cxn ang="T10">
                  <a:pos x="T4" y="T5"/>
                </a:cxn>
                <a:cxn ang="T11">
                  <a:pos x="T6" y="T7"/>
                </a:cxn>
              </a:cxnLst>
              <a:rect l="T12" t="T13" r="T14" b="T15"/>
              <a:pathLst>
                <a:path w="600" h="2235">
                  <a:moveTo>
                    <a:pt x="25" y="2235"/>
                  </a:moveTo>
                  <a:lnTo>
                    <a:pt x="600" y="2235"/>
                  </a:lnTo>
                  <a:lnTo>
                    <a:pt x="600" y="0"/>
                  </a:lnTo>
                  <a:lnTo>
                    <a:pt x="0" y="0"/>
                  </a:lnTo>
                </a:path>
              </a:pathLst>
            </a:custGeom>
            <a:noFill/>
            <a:ln w="28575">
              <a:solidFill>
                <a:schemeClr val="tx1"/>
              </a:solidFill>
              <a:round/>
              <a:headEnd/>
              <a:tailEnd type="triangle" w="med" len="med"/>
            </a:ln>
          </p:spPr>
          <p:txBody>
            <a:bodyPr anchor="ctr">
              <a:spAutoFit/>
            </a:bodyPr>
            <a:lstStyle/>
            <a:p>
              <a:endParaRPr lang="de-DE"/>
            </a:p>
          </p:txBody>
        </p:sp>
        <p:grpSp>
          <p:nvGrpSpPr>
            <p:cNvPr id="28" name="Group 55"/>
            <p:cNvGrpSpPr>
              <a:grpSpLocks/>
            </p:cNvGrpSpPr>
            <p:nvPr/>
          </p:nvGrpSpPr>
          <p:grpSpPr bwMode="auto">
            <a:xfrm>
              <a:off x="2334" y="1356"/>
              <a:ext cx="1015" cy="485"/>
              <a:chOff x="2334" y="1356"/>
              <a:chExt cx="1015" cy="485"/>
            </a:xfrm>
          </p:grpSpPr>
          <p:sp>
            <p:nvSpPr>
              <p:cNvPr id="33" name="Rectangle 20"/>
              <p:cNvSpPr>
                <a:spLocks noChangeArrowheads="1"/>
              </p:cNvSpPr>
              <p:nvPr/>
            </p:nvSpPr>
            <p:spPr bwMode="auto">
              <a:xfrm>
                <a:off x="2455" y="1426"/>
                <a:ext cx="894" cy="194"/>
              </a:xfrm>
              <a:prstGeom prst="rect">
                <a:avLst/>
              </a:prstGeom>
              <a:noFill/>
              <a:ln w="9525">
                <a:noFill/>
                <a:miter lim="800000"/>
                <a:headEnd/>
                <a:tailEnd/>
              </a:ln>
            </p:spPr>
            <p:txBody>
              <a:bodyPr wrap="none" lIns="92075" tIns="46038" rIns="92075" bIns="46038">
                <a:spAutoFit/>
              </a:bodyPr>
              <a:lstStyle/>
              <a:p>
                <a:pPr algn="ctr"/>
                <a:r>
                  <a:rPr lang="de-DE" sz="1400" b="1">
                    <a:latin typeface="Helvetica" pitchFamily="34" charset="0"/>
                  </a:rPr>
                  <a:t>Realisierung </a:t>
                </a:r>
              </a:p>
            </p:txBody>
          </p:sp>
          <p:sp>
            <p:nvSpPr>
              <p:cNvPr id="34" name="Line 49"/>
              <p:cNvSpPr>
                <a:spLocks noChangeShapeType="1"/>
              </p:cNvSpPr>
              <p:nvPr/>
            </p:nvSpPr>
            <p:spPr bwMode="auto">
              <a:xfrm flipV="1">
                <a:off x="2334" y="1356"/>
                <a:ext cx="0" cy="485"/>
              </a:xfrm>
              <a:prstGeom prst="line">
                <a:avLst/>
              </a:prstGeom>
              <a:noFill/>
              <a:ln w="28575">
                <a:solidFill>
                  <a:schemeClr val="tx1"/>
                </a:solidFill>
                <a:round/>
                <a:headEnd/>
                <a:tailEnd type="triangle" w="med" len="med"/>
              </a:ln>
            </p:spPr>
            <p:txBody>
              <a:bodyPr wrap="none" anchor="ctr">
                <a:spAutoFit/>
              </a:bodyPr>
              <a:lstStyle/>
              <a:p>
                <a:endParaRPr lang="de-CH"/>
              </a:p>
            </p:txBody>
          </p:sp>
        </p:grpSp>
        <p:grpSp>
          <p:nvGrpSpPr>
            <p:cNvPr id="29" name="Group 54"/>
            <p:cNvGrpSpPr>
              <a:grpSpLocks/>
            </p:cNvGrpSpPr>
            <p:nvPr/>
          </p:nvGrpSpPr>
          <p:grpSpPr bwMode="auto">
            <a:xfrm>
              <a:off x="2359" y="2433"/>
              <a:ext cx="1147" cy="526"/>
              <a:chOff x="2359" y="2433"/>
              <a:chExt cx="1147" cy="526"/>
            </a:xfrm>
          </p:grpSpPr>
          <p:sp>
            <p:nvSpPr>
              <p:cNvPr id="30" name="Rectangle 23"/>
              <p:cNvSpPr>
                <a:spLocks noChangeArrowheads="1"/>
              </p:cNvSpPr>
              <p:nvPr/>
            </p:nvSpPr>
            <p:spPr bwMode="auto">
              <a:xfrm>
                <a:off x="2374" y="2470"/>
                <a:ext cx="1132" cy="194"/>
              </a:xfrm>
              <a:prstGeom prst="rect">
                <a:avLst/>
              </a:prstGeom>
              <a:noFill/>
              <a:ln w="9525">
                <a:noFill/>
                <a:miter lim="800000"/>
                <a:headEnd/>
                <a:tailEnd/>
              </a:ln>
            </p:spPr>
            <p:txBody>
              <a:bodyPr wrap="none" lIns="92075" tIns="46038" rIns="92075" bIns="46038">
                <a:spAutoFit/>
              </a:bodyPr>
              <a:lstStyle/>
              <a:p>
                <a:pPr algn="ctr"/>
                <a:r>
                  <a:rPr lang="de-DE" sz="1400" b="1">
                    <a:latin typeface="Helvetica" pitchFamily="34" charset="0"/>
                  </a:rPr>
                  <a:t>Prozeßorientierte</a:t>
                </a:r>
              </a:p>
            </p:txBody>
          </p:sp>
          <p:sp>
            <p:nvSpPr>
              <p:cNvPr id="31" name="Rectangle 24"/>
              <p:cNvSpPr>
                <a:spLocks noChangeArrowheads="1"/>
              </p:cNvSpPr>
              <p:nvPr/>
            </p:nvSpPr>
            <p:spPr bwMode="auto">
              <a:xfrm>
                <a:off x="2516" y="2599"/>
                <a:ext cx="778" cy="194"/>
              </a:xfrm>
              <a:prstGeom prst="rect">
                <a:avLst/>
              </a:prstGeom>
              <a:noFill/>
              <a:ln w="9525">
                <a:noFill/>
                <a:miter lim="800000"/>
                <a:headEnd/>
                <a:tailEnd/>
              </a:ln>
            </p:spPr>
            <p:txBody>
              <a:bodyPr wrap="none" lIns="92075" tIns="46038" rIns="92075" bIns="46038">
                <a:spAutoFit/>
              </a:bodyPr>
              <a:lstStyle/>
              <a:p>
                <a:pPr algn="ctr"/>
                <a:r>
                  <a:rPr lang="de-DE" sz="1400" b="1">
                    <a:latin typeface="Helvetica" pitchFamily="34" charset="0"/>
                  </a:rPr>
                  <a:t>Einführung</a:t>
                </a:r>
              </a:p>
            </p:txBody>
          </p:sp>
          <p:sp>
            <p:nvSpPr>
              <p:cNvPr id="32" name="Line 51"/>
              <p:cNvSpPr>
                <a:spLocks noChangeShapeType="1"/>
              </p:cNvSpPr>
              <p:nvPr/>
            </p:nvSpPr>
            <p:spPr bwMode="auto">
              <a:xfrm flipV="1">
                <a:off x="2359" y="2433"/>
                <a:ext cx="0" cy="526"/>
              </a:xfrm>
              <a:prstGeom prst="line">
                <a:avLst/>
              </a:prstGeom>
              <a:noFill/>
              <a:ln w="28575">
                <a:solidFill>
                  <a:schemeClr val="tx1"/>
                </a:solidFill>
                <a:round/>
                <a:headEnd/>
                <a:tailEnd type="triangle" w="med" len="med"/>
              </a:ln>
            </p:spPr>
            <p:txBody>
              <a:bodyPr wrap="none" anchor="ctr">
                <a:spAutoFit/>
              </a:bodyPr>
              <a:lstStyle/>
              <a:p>
                <a:endParaRPr lang="de-CH"/>
              </a:p>
            </p:txBody>
          </p:sp>
        </p:grpSp>
      </p:grpSp>
      <p:sp>
        <p:nvSpPr>
          <p:cNvPr id="35" name="Rechteck 34"/>
          <p:cNvSpPr/>
          <p:nvPr/>
        </p:nvSpPr>
        <p:spPr>
          <a:xfrm>
            <a:off x="359024" y="6150496"/>
            <a:ext cx="5941168" cy="230832"/>
          </a:xfrm>
          <a:prstGeom prst="rect">
            <a:avLst/>
          </a:prstGeom>
        </p:spPr>
        <p:txBody>
          <a:bodyPr wrap="square">
            <a:spAutoFit/>
          </a:bodyPr>
          <a:lstStyle/>
          <a:p>
            <a:r>
              <a:rPr lang="de-DE" sz="900" b="1" dirty="0"/>
              <a:t>Quelle: www.hsw.fhso.ch/</a:t>
            </a:r>
            <a:r>
              <a:rPr lang="de-DE" sz="900" b="1" dirty="0" err="1"/>
              <a:t>hinkemann</a:t>
            </a:r>
            <a:r>
              <a:rPr lang="de-DE" sz="900" b="1" dirty="0"/>
              <a:t>/GPWfM/GP1-Management.ppt, </a:t>
            </a:r>
            <a:r>
              <a:rPr lang="de-DE" sz="900" b="1" dirty="0" err="1"/>
              <a:t>Hinkelmann</a:t>
            </a:r>
            <a:r>
              <a:rPr lang="de-DE" sz="900" b="1" dirty="0"/>
              <a:t>, Knut, April 2009, Folie 13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Der Begriff E-Business Applikation</a:t>
            </a:r>
          </a:p>
        </p:txBody>
      </p:sp>
      <p:sp>
        <p:nvSpPr>
          <p:cNvPr id="3" name="Datumsplatzhalter 2"/>
          <p:cNvSpPr>
            <a:spLocks noGrp="1"/>
          </p:cNvSpPr>
          <p:nvPr>
            <p:ph type="dt" sz="half" idx="10"/>
          </p:nvPr>
        </p:nvSpPr>
        <p:spPr/>
        <p:txBody>
          <a:bodyPr/>
          <a:lstStyle/>
          <a:p>
            <a:r>
              <a:rPr lang="de-DE"/>
              <a:t>FS 2017</a:t>
            </a:r>
            <a:endParaRPr lang="de-CH"/>
          </a:p>
        </p:txBody>
      </p:sp>
      <p:sp>
        <p:nvSpPr>
          <p:cNvPr id="4" name="Fußzeilenplatzhalter 3"/>
          <p:cNvSpPr>
            <a:spLocks noGrp="1"/>
          </p:cNvSpPr>
          <p:nvPr>
            <p:ph type="ftr" sz="quarter" idx="11"/>
          </p:nvPr>
        </p:nvSpPr>
        <p:spPr/>
        <p:txBody>
          <a:bodyPr/>
          <a:lstStyle/>
          <a:p>
            <a:r>
              <a:rPr lang="de-CH"/>
              <a:t>150 E-Business-Applikation anpassen - Einführung</a:t>
            </a:r>
          </a:p>
        </p:txBody>
      </p:sp>
      <p:sp>
        <p:nvSpPr>
          <p:cNvPr id="5" name="Foliennummernplatzhalter 4"/>
          <p:cNvSpPr>
            <a:spLocks noGrp="1"/>
          </p:cNvSpPr>
          <p:nvPr>
            <p:ph type="sldNum" sz="quarter" idx="12"/>
          </p:nvPr>
        </p:nvSpPr>
        <p:spPr/>
        <p:txBody>
          <a:bodyPr/>
          <a:lstStyle/>
          <a:p>
            <a:fld id="{EAA1F80D-8F33-4349-BAD4-22710469BA1F}" type="slidenum">
              <a:rPr lang="de-CH" smtClean="0"/>
              <a:pPr/>
              <a:t>5</a:t>
            </a:fld>
            <a:endParaRPr lang="de-CH"/>
          </a:p>
        </p:txBody>
      </p:sp>
      <p:pic>
        <p:nvPicPr>
          <p:cNvPr id="6" name="Picture 3"/>
          <p:cNvPicPr>
            <a:picLocks noChangeAspect="1" noChangeArrowheads="1"/>
          </p:cNvPicPr>
          <p:nvPr/>
        </p:nvPicPr>
        <p:blipFill>
          <a:blip r:embed="rId3" cstate="print"/>
          <a:srcRect/>
          <a:stretch>
            <a:fillRect/>
          </a:stretch>
        </p:blipFill>
        <p:spPr bwMode="auto">
          <a:xfrm>
            <a:off x="179512" y="1268761"/>
            <a:ext cx="8715375" cy="3672408"/>
          </a:xfrm>
          <a:prstGeom prst="rect">
            <a:avLst/>
          </a:prstGeom>
          <a:noFill/>
          <a:ln w="9525">
            <a:noFill/>
            <a:miter lim="800000"/>
            <a:headEnd/>
            <a:tailEnd/>
          </a:ln>
        </p:spPr>
      </p:pic>
      <p:sp>
        <p:nvSpPr>
          <p:cNvPr id="7" name="Rechteck 6"/>
          <p:cNvSpPr/>
          <p:nvPr/>
        </p:nvSpPr>
        <p:spPr>
          <a:xfrm>
            <a:off x="251520" y="5157192"/>
            <a:ext cx="8640960" cy="1077218"/>
          </a:xfrm>
          <a:prstGeom prst="rect">
            <a:avLst/>
          </a:prstGeom>
        </p:spPr>
        <p:txBody>
          <a:bodyPr wrap="square">
            <a:spAutoFit/>
          </a:bodyPr>
          <a:lstStyle/>
          <a:p>
            <a:r>
              <a:rPr lang="de-CH" sz="1600" dirty="0"/>
              <a:t>Der Begriff </a:t>
            </a:r>
            <a:r>
              <a:rPr lang="de-CH" sz="1600" b="1" dirty="0" err="1"/>
              <a:t>eBusiness</a:t>
            </a:r>
            <a:r>
              <a:rPr lang="de-CH" sz="1600" dirty="0"/>
              <a:t> hat sich zum Gattungsbegriff entwickelt, der in einer Vielzahl von Marken verwendet wird.</a:t>
            </a:r>
            <a:r>
              <a:rPr lang="de-CH" sz="1600" baseline="30000" dirty="0"/>
              <a:t> </a:t>
            </a:r>
            <a:r>
              <a:rPr lang="de-CH" sz="1600" dirty="0"/>
              <a:t>Er wird unterschiedlich weit ausgelegt und oft missverständlich verwendet.  IBM hatte den Begriff in den 1990er Jahren durch Werbekampagnen populär gemacht und dort die Schreibweise „</a:t>
            </a:r>
            <a:r>
              <a:rPr lang="de-CH" sz="1600" dirty="0" err="1"/>
              <a:t>eBusiness</a:t>
            </a:r>
            <a:r>
              <a:rPr lang="de-CH" sz="1600" dirty="0"/>
              <a:t>“ benutzt.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Mit E-Business werden in der Regel alle externen Schnittstellen eines Unternehmens erfasst.</a:t>
            </a:r>
          </a:p>
        </p:txBody>
      </p:sp>
      <p:sp>
        <p:nvSpPr>
          <p:cNvPr id="3" name="Datumsplatzhalter 2"/>
          <p:cNvSpPr>
            <a:spLocks noGrp="1"/>
          </p:cNvSpPr>
          <p:nvPr>
            <p:ph type="dt" sz="half" idx="10"/>
          </p:nvPr>
        </p:nvSpPr>
        <p:spPr/>
        <p:txBody>
          <a:bodyPr/>
          <a:lstStyle/>
          <a:p>
            <a:r>
              <a:rPr lang="de-DE"/>
              <a:t>FS 2017</a:t>
            </a:r>
            <a:endParaRPr lang="de-CH"/>
          </a:p>
        </p:txBody>
      </p:sp>
      <p:sp>
        <p:nvSpPr>
          <p:cNvPr id="4" name="Fußzeilenplatzhalter 3"/>
          <p:cNvSpPr>
            <a:spLocks noGrp="1"/>
          </p:cNvSpPr>
          <p:nvPr>
            <p:ph type="ftr" sz="quarter" idx="11"/>
          </p:nvPr>
        </p:nvSpPr>
        <p:spPr/>
        <p:txBody>
          <a:bodyPr/>
          <a:lstStyle/>
          <a:p>
            <a:r>
              <a:rPr lang="de-CH"/>
              <a:t>150 E-Business-Applikation anpassen - Einführung</a:t>
            </a:r>
          </a:p>
        </p:txBody>
      </p:sp>
      <p:sp>
        <p:nvSpPr>
          <p:cNvPr id="5" name="Foliennummernplatzhalter 4"/>
          <p:cNvSpPr>
            <a:spLocks noGrp="1"/>
          </p:cNvSpPr>
          <p:nvPr>
            <p:ph type="sldNum" sz="quarter" idx="12"/>
          </p:nvPr>
        </p:nvSpPr>
        <p:spPr/>
        <p:txBody>
          <a:bodyPr/>
          <a:lstStyle/>
          <a:p>
            <a:fld id="{EAA1F80D-8F33-4349-BAD4-22710469BA1F}" type="slidenum">
              <a:rPr lang="de-CH" smtClean="0"/>
              <a:pPr/>
              <a:t>6</a:t>
            </a:fld>
            <a:endParaRPr lang="de-CH"/>
          </a:p>
        </p:txBody>
      </p:sp>
      <p:pic>
        <p:nvPicPr>
          <p:cNvPr id="6" name="Picture 2" descr="http://www.business-model-innovation.com/uploads/pics/Neues_Bild__2_.png"/>
          <p:cNvPicPr>
            <a:picLocks noChangeAspect="1" noChangeArrowheads="1"/>
          </p:cNvPicPr>
          <p:nvPr/>
        </p:nvPicPr>
        <p:blipFill>
          <a:blip r:embed="rId3" cstate="print"/>
          <a:srcRect/>
          <a:stretch>
            <a:fillRect/>
          </a:stretch>
        </p:blipFill>
        <p:spPr bwMode="auto">
          <a:xfrm>
            <a:off x="611560" y="1412776"/>
            <a:ext cx="7920880" cy="3312368"/>
          </a:xfrm>
          <a:prstGeom prst="rect">
            <a:avLst/>
          </a:prstGeom>
          <a:noFill/>
        </p:spPr>
      </p:pic>
      <p:sp>
        <p:nvSpPr>
          <p:cNvPr id="7" name="Rechteck 6"/>
          <p:cNvSpPr/>
          <p:nvPr/>
        </p:nvSpPr>
        <p:spPr>
          <a:xfrm>
            <a:off x="5076056" y="4941167"/>
            <a:ext cx="3779912" cy="1332000"/>
          </a:xfrm>
          <a:prstGeom prst="rect">
            <a:avLst/>
          </a:prstGeom>
          <a:solidFill>
            <a:schemeClr val="accent6">
              <a:lumMod val="20000"/>
              <a:lumOff val="80000"/>
            </a:schemeClr>
          </a:solidFill>
        </p:spPr>
        <p:txBody>
          <a:bodyPr wrap="square">
            <a:spAutoFit/>
          </a:bodyPr>
          <a:lstStyle/>
          <a:p>
            <a:r>
              <a:rPr lang="de-CH" sz="1600" dirty="0"/>
              <a:t>Unter E-Commerce verstehe ich die Verwendung von elektronischen Medien bei Transaktionen von Gütern, Informationen oder Dienstleistungen zwischen Geschäftspartnern und Kunden. </a:t>
            </a:r>
          </a:p>
        </p:txBody>
      </p:sp>
      <p:sp>
        <p:nvSpPr>
          <p:cNvPr id="8" name="Rechteck 7"/>
          <p:cNvSpPr/>
          <p:nvPr/>
        </p:nvSpPr>
        <p:spPr>
          <a:xfrm>
            <a:off x="467544" y="4941167"/>
            <a:ext cx="4464496" cy="1332000"/>
          </a:xfrm>
          <a:prstGeom prst="rect">
            <a:avLst/>
          </a:prstGeom>
          <a:solidFill>
            <a:schemeClr val="accent6">
              <a:lumMod val="20000"/>
              <a:lumOff val="80000"/>
            </a:schemeClr>
          </a:solidFill>
        </p:spPr>
        <p:txBody>
          <a:bodyPr wrap="square">
            <a:spAutoFit/>
          </a:bodyPr>
          <a:lstStyle/>
          <a:p>
            <a:r>
              <a:rPr lang="de-CH" sz="1600" dirty="0"/>
              <a:t>E-Business schliesst E-Commerce mit ein und integriert mittels neuer Medien sowohl die Austauschverhältnisse zwischen Unternehmen und Kunden bzw. Unternehmen und Geschäftspartnern als auch die internen Koordinationsmechanismen.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CH" dirty="0"/>
              <a:t>E-Business-Anwendungen</a:t>
            </a:r>
          </a:p>
        </p:txBody>
      </p:sp>
      <p:sp>
        <p:nvSpPr>
          <p:cNvPr id="3" name="Inhaltsplatzhalter 2"/>
          <p:cNvSpPr>
            <a:spLocks noGrp="1"/>
          </p:cNvSpPr>
          <p:nvPr>
            <p:ph idx="1"/>
          </p:nvPr>
        </p:nvSpPr>
        <p:spPr>
          <a:xfrm>
            <a:off x="457200" y="1412776"/>
            <a:ext cx="8229600" cy="4713387"/>
          </a:xfrm>
        </p:spPr>
        <p:txBody>
          <a:bodyPr>
            <a:normAutofit/>
          </a:bodyPr>
          <a:lstStyle/>
          <a:p>
            <a:pPr marL="0" indent="0">
              <a:buNone/>
            </a:pPr>
            <a:r>
              <a:rPr lang="de-CH" dirty="0"/>
              <a:t>Die Einsatzmöglichkeiten für E-Business-Anwendungen betreffen praktisch alle Geschäftsprozesse. Die folgenden Einsatzbereiche sind die wichtigsten: </a:t>
            </a:r>
          </a:p>
          <a:p>
            <a:pPr marL="457200" indent="-457200">
              <a:buFont typeface="+mj-lt"/>
              <a:buAutoNum type="arabicPeriod"/>
            </a:pPr>
            <a:r>
              <a:rPr lang="de-CH" dirty="0" err="1">
                <a:hlinkClick r:id="rId2"/>
              </a:rPr>
              <a:t>Category</a:t>
            </a:r>
            <a:r>
              <a:rPr lang="de-CH" dirty="0">
                <a:hlinkClick r:id="rId2"/>
              </a:rPr>
              <a:t> Management (CM)</a:t>
            </a:r>
            <a:endParaRPr lang="de-CH" dirty="0"/>
          </a:p>
          <a:p>
            <a:pPr marL="457200" indent="-457200">
              <a:buFont typeface="+mj-lt"/>
              <a:buAutoNum type="arabicPeriod"/>
            </a:pPr>
            <a:r>
              <a:rPr lang="de-CH" dirty="0">
                <a:hlinkClick r:id="rId2"/>
              </a:rPr>
              <a:t>Collaborative </a:t>
            </a:r>
            <a:r>
              <a:rPr lang="de-CH" dirty="0" err="1">
                <a:hlinkClick r:id="rId2"/>
              </a:rPr>
              <a:t>Planning</a:t>
            </a:r>
            <a:r>
              <a:rPr lang="de-CH" dirty="0">
                <a:hlinkClick r:id="rId2"/>
              </a:rPr>
              <a:t>, </a:t>
            </a:r>
            <a:r>
              <a:rPr lang="de-CH" dirty="0" err="1">
                <a:hlinkClick r:id="rId2"/>
              </a:rPr>
              <a:t>Forecasting</a:t>
            </a:r>
            <a:r>
              <a:rPr lang="de-CH" dirty="0">
                <a:hlinkClick r:id="rId2"/>
              </a:rPr>
              <a:t> </a:t>
            </a:r>
            <a:r>
              <a:rPr lang="de-CH" dirty="0" err="1">
                <a:hlinkClick r:id="rId2"/>
              </a:rPr>
              <a:t>and</a:t>
            </a:r>
            <a:r>
              <a:rPr lang="de-CH" dirty="0">
                <a:hlinkClick r:id="rId2"/>
              </a:rPr>
              <a:t> </a:t>
            </a:r>
            <a:r>
              <a:rPr lang="de-CH" dirty="0" err="1">
                <a:hlinkClick r:id="rId2"/>
              </a:rPr>
              <a:t>Replenishment</a:t>
            </a:r>
            <a:r>
              <a:rPr lang="de-CH" dirty="0">
                <a:hlinkClick r:id="rId2"/>
              </a:rPr>
              <a:t> (CPFR)</a:t>
            </a:r>
            <a:endParaRPr lang="de-CH" dirty="0"/>
          </a:p>
          <a:p>
            <a:pPr marL="457200" indent="-457200">
              <a:buFont typeface="+mj-lt"/>
              <a:buAutoNum type="arabicPeriod"/>
            </a:pPr>
            <a:r>
              <a:rPr lang="de-CH" dirty="0">
                <a:hlinkClick r:id="rId2"/>
              </a:rPr>
              <a:t>Customer </a:t>
            </a:r>
            <a:r>
              <a:rPr lang="de-CH" dirty="0" err="1">
                <a:hlinkClick r:id="rId2"/>
              </a:rPr>
              <a:t>Relationship</a:t>
            </a:r>
            <a:r>
              <a:rPr lang="de-CH" dirty="0">
                <a:hlinkClick r:id="rId2"/>
              </a:rPr>
              <a:t> Management (CRM)</a:t>
            </a:r>
            <a:endParaRPr lang="de-CH" dirty="0"/>
          </a:p>
          <a:p>
            <a:pPr marL="457200" indent="-457200">
              <a:buFont typeface="+mj-lt"/>
              <a:buAutoNum type="arabicPeriod"/>
            </a:pPr>
            <a:r>
              <a:rPr lang="de-CH" dirty="0">
                <a:hlinkClick r:id="rId2"/>
              </a:rPr>
              <a:t>GS1-Transportetikett</a:t>
            </a:r>
            <a:endParaRPr lang="de-CH" dirty="0"/>
          </a:p>
          <a:p>
            <a:pPr marL="457200" indent="-457200">
              <a:buFont typeface="+mj-lt"/>
              <a:buAutoNum type="arabicPeriod"/>
            </a:pPr>
            <a:r>
              <a:rPr lang="de-CH" dirty="0">
                <a:hlinkClick r:id="rId2"/>
              </a:rPr>
              <a:t>Elektronische Geschäftsdokumente</a:t>
            </a:r>
            <a:endParaRPr lang="de-CH" dirty="0"/>
          </a:p>
          <a:p>
            <a:pPr marL="457200" indent="-457200">
              <a:buFont typeface="+mj-lt"/>
              <a:buAutoNum type="arabicPeriod"/>
            </a:pPr>
            <a:r>
              <a:rPr lang="de-CH" dirty="0">
                <a:hlinkClick r:id="rId2"/>
              </a:rPr>
              <a:t>Elektronischer Katalog</a:t>
            </a:r>
            <a:endParaRPr lang="de-CH" dirty="0"/>
          </a:p>
          <a:p>
            <a:pPr marL="457200" indent="-457200">
              <a:buFont typeface="+mj-lt"/>
              <a:buAutoNum type="arabicPeriod"/>
            </a:pPr>
            <a:r>
              <a:rPr lang="de-CH" dirty="0">
                <a:hlinkClick r:id="rId2"/>
              </a:rPr>
              <a:t>Elektronische Beschaffung</a:t>
            </a:r>
            <a:endParaRPr lang="de-CH" dirty="0"/>
          </a:p>
          <a:p>
            <a:pPr marL="457200" indent="-457200">
              <a:buFont typeface="+mj-lt"/>
              <a:buAutoNum type="arabicPeriod"/>
            </a:pPr>
            <a:r>
              <a:rPr lang="de-CH" dirty="0">
                <a:hlinkClick r:id="rId2"/>
              </a:rPr>
              <a:t>Joint </a:t>
            </a:r>
            <a:r>
              <a:rPr lang="de-CH" dirty="0" err="1">
                <a:hlinkClick r:id="rId2"/>
              </a:rPr>
              <a:t>Forecasting</a:t>
            </a:r>
            <a:endParaRPr lang="de-CH" dirty="0"/>
          </a:p>
          <a:p>
            <a:pPr marL="457200" indent="-457200">
              <a:buFont typeface="+mj-lt"/>
              <a:buAutoNum type="arabicPeriod"/>
            </a:pPr>
            <a:r>
              <a:rPr lang="de-CH" dirty="0" err="1">
                <a:hlinkClick r:id="rId2"/>
              </a:rPr>
              <a:t>Vendor</a:t>
            </a:r>
            <a:r>
              <a:rPr lang="de-CH" dirty="0">
                <a:hlinkClick r:id="rId2"/>
              </a:rPr>
              <a:t> </a:t>
            </a:r>
            <a:r>
              <a:rPr lang="de-CH" dirty="0" err="1">
                <a:hlinkClick r:id="rId2"/>
              </a:rPr>
              <a:t>Managed</a:t>
            </a:r>
            <a:r>
              <a:rPr lang="de-CH" dirty="0">
                <a:hlinkClick r:id="rId2"/>
              </a:rPr>
              <a:t> </a:t>
            </a:r>
            <a:r>
              <a:rPr lang="de-CH" dirty="0" err="1">
                <a:hlinkClick r:id="rId2"/>
              </a:rPr>
              <a:t>Inventory</a:t>
            </a:r>
            <a:r>
              <a:rPr lang="de-CH" dirty="0">
                <a:hlinkClick r:id="rId2"/>
              </a:rPr>
              <a:t> (VMI)</a:t>
            </a:r>
            <a:endParaRPr lang="de-CH" dirty="0"/>
          </a:p>
          <a:p>
            <a:pPr marL="457200" indent="-457200">
              <a:buFont typeface="+mj-lt"/>
              <a:buAutoNum type="arabicPeriod"/>
            </a:pPr>
            <a:r>
              <a:rPr lang="de-CH" dirty="0">
                <a:hlinkClick r:id="rId2"/>
              </a:rPr>
              <a:t>Online-Shops</a:t>
            </a:r>
            <a:endParaRPr lang="de-CH" dirty="0"/>
          </a:p>
          <a:p>
            <a:endParaRPr lang="de-CH" dirty="0"/>
          </a:p>
        </p:txBody>
      </p:sp>
      <p:sp>
        <p:nvSpPr>
          <p:cNvPr id="4" name="Fußzeilenplatzhalter 3"/>
          <p:cNvSpPr>
            <a:spLocks noGrp="1"/>
          </p:cNvSpPr>
          <p:nvPr>
            <p:ph type="ftr" sz="quarter" idx="11"/>
          </p:nvPr>
        </p:nvSpPr>
        <p:spPr/>
        <p:txBody>
          <a:bodyPr/>
          <a:lstStyle/>
          <a:p>
            <a:r>
              <a:rPr lang="de-CH"/>
              <a:t>Info-Sammlung eBusiness</a:t>
            </a:r>
          </a:p>
        </p:txBody>
      </p:sp>
      <p:sp>
        <p:nvSpPr>
          <p:cNvPr id="5" name="Foliennummernplatzhalter 4"/>
          <p:cNvSpPr>
            <a:spLocks noGrp="1"/>
          </p:cNvSpPr>
          <p:nvPr>
            <p:ph type="sldNum" sz="quarter" idx="12"/>
          </p:nvPr>
        </p:nvSpPr>
        <p:spPr/>
        <p:txBody>
          <a:bodyPr/>
          <a:lstStyle/>
          <a:p>
            <a:fld id="{3A29FC17-F1BD-469E-91ED-062A67212B3B}" type="slidenum">
              <a:rPr lang="de-CH" smtClean="0"/>
              <a:pPr/>
              <a:t>7</a:t>
            </a:fld>
            <a:endParaRPr lang="de-CH"/>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CH" dirty="0"/>
              <a:t>Drei Perspektiven im E-Business</a:t>
            </a:r>
          </a:p>
        </p:txBody>
      </p:sp>
      <p:sp>
        <p:nvSpPr>
          <p:cNvPr id="5" name="Fußzeilenplatzhalter 4"/>
          <p:cNvSpPr>
            <a:spLocks noGrp="1"/>
          </p:cNvSpPr>
          <p:nvPr>
            <p:ph type="ftr" sz="quarter" idx="11"/>
          </p:nvPr>
        </p:nvSpPr>
        <p:spPr/>
        <p:txBody>
          <a:bodyPr/>
          <a:lstStyle/>
          <a:p>
            <a:r>
              <a:rPr lang="de-CH"/>
              <a:t>150 E-Business-Applikation anpassen - Einführung</a:t>
            </a:r>
          </a:p>
        </p:txBody>
      </p:sp>
      <p:sp>
        <p:nvSpPr>
          <p:cNvPr id="6" name="Foliennummernplatzhalter 5"/>
          <p:cNvSpPr>
            <a:spLocks noGrp="1"/>
          </p:cNvSpPr>
          <p:nvPr>
            <p:ph type="sldNum" sz="quarter" idx="12"/>
          </p:nvPr>
        </p:nvSpPr>
        <p:spPr/>
        <p:txBody>
          <a:bodyPr/>
          <a:lstStyle/>
          <a:p>
            <a:fld id="{EAA1F80D-8F33-4349-BAD4-22710469BA1F}" type="slidenum">
              <a:rPr lang="de-CH" smtClean="0"/>
              <a:pPr/>
              <a:t>8</a:t>
            </a:fld>
            <a:endParaRPr lang="de-CH"/>
          </a:p>
        </p:txBody>
      </p:sp>
      <p:pic>
        <p:nvPicPr>
          <p:cNvPr id="1026" name="Picture 2"/>
          <p:cNvPicPr>
            <a:picLocks noChangeAspect="1" noChangeArrowheads="1"/>
          </p:cNvPicPr>
          <p:nvPr/>
        </p:nvPicPr>
        <p:blipFill>
          <a:blip r:embed="rId3" cstate="print"/>
          <a:srcRect/>
          <a:stretch>
            <a:fillRect/>
          </a:stretch>
        </p:blipFill>
        <p:spPr bwMode="auto">
          <a:xfrm>
            <a:off x="611560" y="1796576"/>
            <a:ext cx="4248472" cy="3504632"/>
          </a:xfrm>
          <a:prstGeom prst="rect">
            <a:avLst/>
          </a:prstGeom>
          <a:noFill/>
          <a:ln w="9525">
            <a:noFill/>
            <a:miter lim="800000"/>
            <a:headEnd/>
            <a:tailEnd/>
          </a:ln>
        </p:spPr>
      </p:pic>
      <p:sp>
        <p:nvSpPr>
          <p:cNvPr id="10" name="Textfeld 9"/>
          <p:cNvSpPr txBox="1"/>
          <p:nvPr/>
        </p:nvSpPr>
        <p:spPr>
          <a:xfrm>
            <a:off x="467544" y="5877272"/>
            <a:ext cx="3749744" cy="253916"/>
          </a:xfrm>
          <a:prstGeom prst="rect">
            <a:avLst/>
          </a:prstGeom>
          <a:noFill/>
        </p:spPr>
        <p:txBody>
          <a:bodyPr wrap="none" rtlCol="0">
            <a:spAutoFit/>
          </a:bodyPr>
          <a:lstStyle/>
          <a:p>
            <a:r>
              <a:rPr lang="de-CH" sz="1050" dirty="0">
                <a:solidFill>
                  <a:schemeClr val="tx1">
                    <a:lumMod val="50000"/>
                    <a:lumOff val="50000"/>
                  </a:schemeClr>
                </a:solidFill>
              </a:rPr>
              <a:t>Quelle: E-Business erfolgreich planen und realisieren </a:t>
            </a:r>
            <a:r>
              <a:rPr lang="de-CH" sz="1050" i="1" dirty="0">
                <a:solidFill>
                  <a:schemeClr val="tx1">
                    <a:lumMod val="50000"/>
                    <a:lumOff val="50000"/>
                  </a:schemeClr>
                </a:solidFill>
              </a:rPr>
              <a:t>Ralf Wölfle</a:t>
            </a:r>
            <a:endParaRPr lang="de-CH" sz="1050" dirty="0">
              <a:solidFill>
                <a:schemeClr val="tx1">
                  <a:lumMod val="50000"/>
                  <a:lumOff val="50000"/>
                </a:schemeClr>
              </a:solidFill>
            </a:endParaRPr>
          </a:p>
        </p:txBody>
      </p:sp>
      <p:sp>
        <p:nvSpPr>
          <p:cNvPr id="11" name="Rechteck 10"/>
          <p:cNvSpPr/>
          <p:nvPr/>
        </p:nvSpPr>
        <p:spPr>
          <a:xfrm>
            <a:off x="5148064" y="2089879"/>
            <a:ext cx="3816424" cy="3139321"/>
          </a:xfrm>
          <a:prstGeom prst="rect">
            <a:avLst/>
          </a:prstGeom>
        </p:spPr>
        <p:txBody>
          <a:bodyPr wrap="square">
            <a:spAutoFit/>
          </a:bodyPr>
          <a:lstStyle/>
          <a:p>
            <a:r>
              <a:rPr lang="de-CH" b="1" dirty="0"/>
              <a:t>ökonomische Perspektive </a:t>
            </a:r>
          </a:p>
          <a:p>
            <a:r>
              <a:rPr lang="de-CH" dirty="0"/>
              <a:t>Stellenwert des E-Business in einem Unternehmen.</a:t>
            </a:r>
          </a:p>
          <a:p>
            <a:endParaRPr lang="de-CH" dirty="0"/>
          </a:p>
          <a:p>
            <a:r>
              <a:rPr lang="de-CH" b="1" dirty="0"/>
              <a:t>technischen Perspektive</a:t>
            </a:r>
            <a:r>
              <a:rPr lang="de-CH" dirty="0"/>
              <a:t>:</a:t>
            </a:r>
          </a:p>
          <a:p>
            <a:r>
              <a:rPr lang="de-CH" dirty="0"/>
              <a:t>Innovation Basierend auf Technologie,</a:t>
            </a:r>
          </a:p>
          <a:p>
            <a:r>
              <a:rPr lang="de-CH" dirty="0"/>
              <a:t>ICT als </a:t>
            </a:r>
            <a:r>
              <a:rPr lang="de-CH" dirty="0" err="1"/>
              <a:t>Enabler</a:t>
            </a:r>
            <a:r>
              <a:rPr lang="de-CH" dirty="0"/>
              <a:t> oder zur Optimierung.</a:t>
            </a:r>
          </a:p>
          <a:p>
            <a:endParaRPr lang="de-CH" dirty="0"/>
          </a:p>
          <a:p>
            <a:r>
              <a:rPr lang="de-CH" b="1" dirty="0"/>
              <a:t>Interaktionsgestaltung</a:t>
            </a:r>
          </a:p>
          <a:p>
            <a:r>
              <a:rPr lang="de-CH" dirty="0"/>
              <a:t>Einbezug der menschlichen Intuition im User-Interface und der Interaktion.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Das OSI Layer-Model gliedert die ICT in 7 Schichten</a:t>
            </a:r>
          </a:p>
        </p:txBody>
      </p:sp>
      <p:sp>
        <p:nvSpPr>
          <p:cNvPr id="4" name="Fußzeilenplatzhalter 3"/>
          <p:cNvSpPr>
            <a:spLocks noGrp="1"/>
          </p:cNvSpPr>
          <p:nvPr>
            <p:ph type="ftr" sz="quarter" idx="11"/>
          </p:nvPr>
        </p:nvSpPr>
        <p:spPr/>
        <p:txBody>
          <a:bodyPr/>
          <a:lstStyle/>
          <a:p>
            <a:r>
              <a:rPr lang="de-CH"/>
              <a:t>150 E-Business-Applikation anpassen - Einführung</a:t>
            </a:r>
          </a:p>
        </p:txBody>
      </p:sp>
      <p:sp>
        <p:nvSpPr>
          <p:cNvPr id="5" name="Foliennummernplatzhalter 4"/>
          <p:cNvSpPr>
            <a:spLocks noGrp="1"/>
          </p:cNvSpPr>
          <p:nvPr>
            <p:ph type="sldNum" sz="quarter" idx="12"/>
          </p:nvPr>
        </p:nvSpPr>
        <p:spPr/>
        <p:txBody>
          <a:bodyPr/>
          <a:lstStyle/>
          <a:p>
            <a:fld id="{EAA1F80D-8F33-4349-BAD4-22710469BA1F}" type="slidenum">
              <a:rPr lang="de-CH" smtClean="0"/>
              <a:pPr/>
              <a:t>9</a:t>
            </a:fld>
            <a:endParaRPr lang="de-CH"/>
          </a:p>
        </p:txBody>
      </p:sp>
      <p:pic>
        <p:nvPicPr>
          <p:cNvPr id="2050" name="Picture 2"/>
          <p:cNvPicPr>
            <a:picLocks noChangeAspect="1" noChangeArrowheads="1"/>
          </p:cNvPicPr>
          <p:nvPr/>
        </p:nvPicPr>
        <p:blipFill>
          <a:blip r:embed="rId2" cstate="print"/>
          <a:srcRect/>
          <a:stretch>
            <a:fillRect/>
          </a:stretch>
        </p:blipFill>
        <p:spPr bwMode="auto">
          <a:xfrm>
            <a:off x="395536" y="1371460"/>
            <a:ext cx="8352928" cy="482455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0</TotalTime>
  <Words>1110</Words>
  <Application>Microsoft Macintosh PowerPoint</Application>
  <PresentationFormat>Bildschirmpräsentation (4:3)</PresentationFormat>
  <Paragraphs>124</Paragraphs>
  <Slides>14</Slides>
  <Notes>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Helvetica</vt:lpstr>
      <vt:lpstr>Default</vt:lpstr>
      <vt:lpstr>150 E-Business-Applikationen anpassen</vt:lpstr>
      <vt:lpstr>Das Modul 150 „E-Business-Applikationen anpassen“ gehört zum Kompetenzfeld „Business Engineering“</vt:lpstr>
      <vt:lpstr>Das Modul 150 behandelt das Thema E-Business Anwendungen</vt:lpstr>
      <vt:lpstr>Die Unternehmensstrategie bestimmt die Geschäftsprozesse und diese bestimmen wiederum die Informatik-Systeme</vt:lpstr>
      <vt:lpstr>Der Begriff E-Business Applikation</vt:lpstr>
      <vt:lpstr>Mit E-Business werden in der Regel alle externen Schnittstellen eines Unternehmens erfasst.</vt:lpstr>
      <vt:lpstr>E-Business-Anwendungen</vt:lpstr>
      <vt:lpstr>Drei Perspektiven im E-Business</vt:lpstr>
      <vt:lpstr>Das OSI Layer-Model gliedert die ICT in 7 Schichten</vt:lpstr>
      <vt:lpstr>Die Kommunikation zwischen Anwendungen wird entsprechend dem OSI Modell in Schichten abgewickelt</vt:lpstr>
      <vt:lpstr>Sicherheit von e-Business Anwendungen</vt:lpstr>
      <vt:lpstr>Sicherheits-Kriterien von e-Business Anwendungen</vt:lpstr>
      <vt:lpstr>Die Sicherheits-Kriterien im Kontext der Systemarchitektur</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Geschäftsprozess dokumentieren</dc:title>
  <dc:creator>Markus Nufer</dc:creator>
  <cp:lastModifiedBy>Daniel Senften</cp:lastModifiedBy>
  <cp:revision>56</cp:revision>
  <dcterms:created xsi:type="dcterms:W3CDTF">2017-01-12T20:48:26Z</dcterms:created>
  <dcterms:modified xsi:type="dcterms:W3CDTF">2019-03-02T14:56:54Z</dcterms:modified>
</cp:coreProperties>
</file>