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embeddedFontLst>
    <p:embeddedFont>
      <p:font typeface="Source Sans Pro" panose="020B0503030403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18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Hannah</a:t>
            </a:r>
            <a:endParaRPr/>
          </a:p>
          <a:p>
            <a:pPr marL="0" lvl="0" indent="0" algn="l" rtl="0">
              <a:spcBef>
                <a:spcPts val="0"/>
              </a:spcBef>
              <a:spcAft>
                <a:spcPts val="0"/>
              </a:spcAft>
              <a:buNone/>
            </a:pPr>
            <a:endParaRPr/>
          </a:p>
          <a:p>
            <a:pPr marL="0" lvl="0" indent="0" algn="l" rtl="0">
              <a:spcBef>
                <a:spcPts val="0"/>
              </a:spcBef>
              <a:spcAft>
                <a:spcPts val="0"/>
              </a:spcAft>
              <a:buNone/>
            </a:pPr>
            <a:r>
              <a:rPr lang="en"/>
              <a:t>Hello Everybody!</a:t>
            </a:r>
            <a:endParaRPr/>
          </a:p>
          <a:p>
            <a:pPr marL="0" lvl="0" indent="0" algn="l" rtl="0">
              <a:spcBef>
                <a:spcPts val="0"/>
              </a:spcBef>
              <a:spcAft>
                <a:spcPts val="0"/>
              </a:spcAft>
              <a:buNone/>
            </a:pPr>
            <a:r>
              <a:rPr lang="en"/>
              <a:t>Let me introduce ourselves first.</a:t>
            </a:r>
            <a:endParaRPr/>
          </a:p>
          <a:p>
            <a:pPr marL="0" lvl="0" indent="0" algn="l" rtl="0">
              <a:spcBef>
                <a:spcPts val="0"/>
              </a:spcBef>
              <a:spcAft>
                <a:spcPts val="0"/>
              </a:spcAft>
              <a:buNone/>
            </a:pPr>
            <a:r>
              <a:rPr lang="en"/>
              <a:t>We are computing students from BCIT and my name is Hannah, Elly, and Amy.</a:t>
            </a:r>
            <a:endParaRPr/>
          </a:p>
          <a:p>
            <a:pPr marL="0" lvl="0" indent="0" algn="l" rtl="0">
              <a:spcBef>
                <a:spcPts val="0"/>
              </a:spcBef>
              <a:spcAft>
                <a:spcPts val="0"/>
              </a:spcAft>
              <a:buNone/>
            </a:pPr>
            <a:r>
              <a:rPr lang="en"/>
              <a:t>Our project for today is called #CANWETALK.</a:t>
            </a:r>
            <a:endParaRPr/>
          </a:p>
          <a:p>
            <a:pPr marL="0" lvl="0" indent="0" algn="l" rtl="0">
              <a:spcBef>
                <a:spcPts val="0"/>
              </a:spcBef>
              <a:spcAft>
                <a:spcPts val="0"/>
              </a:spcAft>
              <a:buNone/>
            </a:pPr>
            <a:r>
              <a:rPr lang="en"/>
              <a:t>#CANWETALK is basically a website where users could communicate through Google Assistance.</a:t>
            </a:r>
            <a:endParaRPr/>
          </a:p>
          <a:p>
            <a:pPr marL="0" lvl="0" indent="0" algn="l" rtl="0">
              <a:spcBef>
                <a:spcPts val="0"/>
              </a:spcBef>
              <a:spcAft>
                <a:spcPts val="0"/>
              </a:spcAft>
              <a:buNone/>
            </a:pPr>
            <a:r>
              <a:rPr lang="en"/>
              <a:t>Teddy, the one and only special agent that we created, will ask users for data.</a:t>
            </a:r>
            <a:endParaRPr/>
          </a:p>
          <a:p>
            <a:pPr marL="0" lvl="0" indent="0" algn="l" rtl="0">
              <a:spcBef>
                <a:spcPts val="0"/>
              </a:spcBef>
              <a:spcAft>
                <a:spcPts val="0"/>
              </a:spcAft>
              <a:buNone/>
            </a:pPr>
            <a:r>
              <a:rPr lang="en"/>
              <a:t>The reason why we named our project #CANWETALK is because you know how we use hashtags on social medias to spread the important messages right? Similarly, our main goal was to spread the message that theres nothing wrong with feeling lonely and depressed and that we (Teddy) would be always there to help you to get over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Hannah</a:t>
            </a:r>
            <a:endParaRPr/>
          </a:p>
          <a:p>
            <a:pPr marL="0" lvl="0" indent="0" algn="l" rtl="0">
              <a:spcBef>
                <a:spcPts val="0"/>
              </a:spcBef>
              <a:spcAft>
                <a:spcPts val="0"/>
              </a:spcAft>
              <a:buNone/>
            </a:pPr>
            <a:endParaRPr/>
          </a:p>
          <a:p>
            <a:pPr marL="0" lvl="0" indent="0" algn="l" rtl="0">
              <a:spcBef>
                <a:spcPts val="0"/>
              </a:spcBef>
              <a:spcAft>
                <a:spcPts val="0"/>
              </a:spcAft>
              <a:buNone/>
            </a:pPr>
            <a:r>
              <a:rPr lang="en"/>
              <a:t>So, What are we trying to solve here?</a:t>
            </a:r>
            <a:endParaRPr/>
          </a:p>
          <a:p>
            <a:pPr marL="0" lvl="0" indent="0" algn="l" rtl="0">
              <a:spcBef>
                <a:spcPts val="0"/>
              </a:spcBef>
              <a:spcAft>
                <a:spcPts val="0"/>
              </a:spcAft>
              <a:buNone/>
            </a:pPr>
            <a:endParaRPr/>
          </a:p>
          <a:p>
            <a:pPr marL="0" lvl="0" indent="0" algn="l" rtl="0">
              <a:spcBef>
                <a:spcPts val="0"/>
              </a:spcBef>
              <a:spcAft>
                <a:spcPts val="0"/>
              </a:spcAft>
              <a:buNone/>
            </a:pPr>
            <a:r>
              <a:rPr lang="en"/>
              <a:t>Around 15% of Canadians suffer from depression right now. One of the main reasons for the depressions are: lack of activity, sleeping disorder, and also lack of social contact. The studies from Canadian Medical Association Journal shows that the depression is a significant factor of early death for both men and women.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ed75ccf_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Hannah</a:t>
            </a:r>
            <a:endParaRPr/>
          </a:p>
          <a:p>
            <a:pPr marL="0" lvl="0" indent="0" algn="l" rtl="0">
              <a:spcBef>
                <a:spcPts val="0"/>
              </a:spcBef>
              <a:spcAft>
                <a:spcPts val="0"/>
              </a:spcAft>
              <a:buNone/>
            </a:pPr>
            <a:endParaRPr/>
          </a:p>
          <a:p>
            <a:pPr marL="0" lvl="0" indent="0" algn="l" rtl="0">
              <a:spcBef>
                <a:spcPts val="0"/>
              </a:spcBef>
              <a:spcAft>
                <a:spcPts val="0"/>
              </a:spcAft>
              <a:buNone/>
            </a:pPr>
            <a:r>
              <a:rPr lang="en"/>
              <a:t>Who’s going to be our potential users?</a:t>
            </a:r>
            <a:endParaRPr/>
          </a:p>
          <a:p>
            <a:pPr marL="0" lvl="0" indent="0" algn="l" rtl="0">
              <a:spcBef>
                <a:spcPts val="0"/>
              </a:spcBef>
              <a:spcAft>
                <a:spcPts val="0"/>
              </a:spcAft>
              <a:buNone/>
            </a:pPr>
            <a:endParaRPr/>
          </a:p>
          <a:p>
            <a:pPr marL="0" lvl="0" indent="0" algn="l" rtl="0">
              <a:spcBef>
                <a:spcPts val="0"/>
              </a:spcBef>
              <a:spcAft>
                <a:spcPts val="0"/>
              </a:spcAft>
              <a:buNone/>
            </a:pPr>
            <a:r>
              <a:rPr lang="en"/>
              <a:t>In Canada, the research from cmha shows that 10% of Women and 5% of Men are suffering from depression which makes it 15%. 15% might seem small, but let me ask you this random question. Do you guys know anyone around who has Blood type B? In Canada, people who has blood type B only makes up to 9% of the whole population. WHICH MEANS, people who are suffering from depression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27d04c9ec_0_1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27d04c9ec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Amy </a:t>
            </a:r>
            <a:endParaRPr/>
          </a:p>
          <a:p>
            <a:pPr marL="0" lvl="0" indent="0" algn="l" rtl="0">
              <a:spcBef>
                <a:spcPts val="0"/>
              </a:spcBef>
              <a:spcAft>
                <a:spcPts val="0"/>
              </a:spcAft>
              <a:buNone/>
            </a:pPr>
            <a:r>
              <a:rPr lang="en"/>
              <a:t>왜 자는시간, 운동시간 기록하는게 우울증에 도움 되는지 설명</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Elly</a:t>
            </a:r>
            <a:endParaRPr/>
          </a:p>
          <a:p>
            <a:pPr marL="0" lvl="0" indent="0" algn="l" rtl="0">
              <a:spcBef>
                <a:spcPts val="0"/>
              </a:spcBef>
              <a:spcAft>
                <a:spcPts val="0"/>
              </a:spcAft>
              <a:buNone/>
            </a:pPr>
            <a:r>
              <a:rPr lang="en"/>
              <a:t>Advance our area of conversation.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ed75ccf_0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C5B9"/>
        </a:solidFill>
        <a:effectLst/>
      </p:bgPr>
    </p:bg>
    <p:spTree>
      <p:nvGrpSpPr>
        <p:cNvPr id="1" name="Shape 9"/>
        <p:cNvGrpSpPr/>
        <p:nvPr/>
      </p:nvGrpSpPr>
      <p:grpSpPr>
        <a:xfrm>
          <a:off x="0" y="0"/>
          <a:ext cx="0" cy="0"/>
          <a:chOff x="0" y="0"/>
          <a:chExt cx="0" cy="0"/>
        </a:xfrm>
      </p:grpSpPr>
      <p:sp>
        <p:nvSpPr>
          <p:cNvPr id="10" name="Google Shape;10;p2"/>
          <p:cNvSpPr/>
          <p:nvPr/>
        </p:nvSpPr>
        <p:spPr>
          <a:xfrm>
            <a:off x="181050" y="168450"/>
            <a:ext cx="8781900" cy="6521100"/>
          </a:xfrm>
          <a:prstGeom prst="rect">
            <a:avLst/>
          </a:pr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lstStyle>
            <a:lvl1pPr lvl="0" algn="ctr" rtl="0">
              <a:spcBef>
                <a:spcPts val="0"/>
              </a:spcBef>
              <a:spcAft>
                <a:spcPts val="0"/>
              </a:spcAft>
              <a:buClr>
                <a:srgbClr val="F05768"/>
              </a:buClr>
              <a:buSzPts val="4800"/>
              <a:buNone/>
              <a:defRPr sz="4800">
                <a:solidFill>
                  <a:srgbClr val="F05768"/>
                </a:solidFill>
              </a:defRPr>
            </a:lvl1pPr>
            <a:lvl2pPr lvl="1" algn="ctr" rtl="0">
              <a:spcBef>
                <a:spcPts val="0"/>
              </a:spcBef>
              <a:spcAft>
                <a:spcPts val="0"/>
              </a:spcAft>
              <a:buClr>
                <a:srgbClr val="F05768"/>
              </a:buClr>
              <a:buSzPts val="4800"/>
              <a:buNone/>
              <a:defRPr sz="4800">
                <a:solidFill>
                  <a:srgbClr val="F05768"/>
                </a:solidFill>
              </a:defRPr>
            </a:lvl2pPr>
            <a:lvl3pPr lvl="2" algn="ctr" rtl="0">
              <a:spcBef>
                <a:spcPts val="0"/>
              </a:spcBef>
              <a:spcAft>
                <a:spcPts val="0"/>
              </a:spcAft>
              <a:buClr>
                <a:srgbClr val="F05768"/>
              </a:buClr>
              <a:buSzPts val="4800"/>
              <a:buNone/>
              <a:defRPr sz="4800">
                <a:solidFill>
                  <a:srgbClr val="F05768"/>
                </a:solidFill>
              </a:defRPr>
            </a:lvl3pPr>
            <a:lvl4pPr lvl="3" algn="ctr" rtl="0">
              <a:spcBef>
                <a:spcPts val="0"/>
              </a:spcBef>
              <a:spcAft>
                <a:spcPts val="0"/>
              </a:spcAft>
              <a:buClr>
                <a:srgbClr val="F05768"/>
              </a:buClr>
              <a:buSzPts val="4800"/>
              <a:buNone/>
              <a:defRPr sz="4800">
                <a:solidFill>
                  <a:srgbClr val="F05768"/>
                </a:solidFill>
              </a:defRPr>
            </a:lvl4pPr>
            <a:lvl5pPr lvl="4" algn="ctr" rtl="0">
              <a:spcBef>
                <a:spcPts val="0"/>
              </a:spcBef>
              <a:spcAft>
                <a:spcPts val="0"/>
              </a:spcAft>
              <a:buClr>
                <a:srgbClr val="F05768"/>
              </a:buClr>
              <a:buSzPts val="4800"/>
              <a:buNone/>
              <a:defRPr sz="4800">
                <a:solidFill>
                  <a:srgbClr val="F05768"/>
                </a:solidFill>
              </a:defRPr>
            </a:lvl5pPr>
            <a:lvl6pPr lvl="5" algn="ctr" rtl="0">
              <a:spcBef>
                <a:spcPts val="0"/>
              </a:spcBef>
              <a:spcAft>
                <a:spcPts val="0"/>
              </a:spcAft>
              <a:buClr>
                <a:srgbClr val="F05768"/>
              </a:buClr>
              <a:buSzPts val="4800"/>
              <a:buNone/>
              <a:defRPr sz="4800">
                <a:solidFill>
                  <a:srgbClr val="F05768"/>
                </a:solidFill>
              </a:defRPr>
            </a:lvl6pPr>
            <a:lvl7pPr lvl="6" algn="ctr" rtl="0">
              <a:spcBef>
                <a:spcPts val="0"/>
              </a:spcBef>
              <a:spcAft>
                <a:spcPts val="0"/>
              </a:spcAft>
              <a:buClr>
                <a:srgbClr val="F05768"/>
              </a:buClr>
              <a:buSzPts val="4800"/>
              <a:buNone/>
              <a:defRPr sz="4800">
                <a:solidFill>
                  <a:srgbClr val="F05768"/>
                </a:solidFill>
              </a:defRPr>
            </a:lvl7pPr>
            <a:lvl8pPr lvl="7" algn="ctr" rtl="0">
              <a:spcBef>
                <a:spcPts val="0"/>
              </a:spcBef>
              <a:spcAft>
                <a:spcPts val="0"/>
              </a:spcAft>
              <a:buClr>
                <a:srgbClr val="F05768"/>
              </a:buClr>
              <a:buSzPts val="4800"/>
              <a:buNone/>
              <a:defRPr sz="4800">
                <a:solidFill>
                  <a:srgbClr val="F05768"/>
                </a:solidFill>
              </a:defRPr>
            </a:lvl8pPr>
            <a:lvl9pPr lvl="8" algn="ctr" rtl="0">
              <a:spcBef>
                <a:spcPts val="0"/>
              </a:spcBef>
              <a:spcAft>
                <a:spcPts val="0"/>
              </a:spcAft>
              <a:buClr>
                <a:srgbClr val="F05768"/>
              </a:buClr>
              <a:buSzPts val="4800"/>
              <a:buNone/>
              <a:defRPr sz="4800">
                <a:solidFill>
                  <a:srgbClr val="F05768"/>
                </a:solidFill>
              </a:defRPr>
            </a:lvl9pPr>
          </a:lstStyle>
          <a:p>
            <a:endParaRPr/>
          </a:p>
        </p:txBody>
      </p:sp>
      <p:sp>
        <p:nvSpPr>
          <p:cNvPr id="12" name="Google Shape;12;p2"/>
          <p:cNvSpPr/>
          <p:nvPr/>
        </p:nvSpPr>
        <p:spPr>
          <a:xfrm>
            <a:off x="3855150" y="1840275"/>
            <a:ext cx="1433700" cy="955800"/>
          </a:xfrm>
          <a:prstGeom prst="wedgeRectCallout">
            <a:avLst>
              <a:gd name="adj1" fmla="val 8366"/>
              <a:gd name="adj2" fmla="val 80819"/>
            </a:avLst>
          </a:prstGeom>
          <a:noFill/>
          <a:ln w="114300" cap="flat" cmpd="sng">
            <a:solidFill>
              <a:srgbClr val="F0576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1"/>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rgbClr val="FD8E80"/>
        </a:solidFill>
        <a:effectLst/>
      </p:bgPr>
    </p:bg>
    <p:spTree>
      <p:nvGrpSpPr>
        <p:cNvPr id="1" name="Shape 73"/>
        <p:cNvGrpSpPr/>
        <p:nvPr/>
      </p:nvGrpSpPr>
      <p:grpSpPr>
        <a:xfrm>
          <a:off x="0" y="0"/>
          <a:ext cx="0" cy="0"/>
          <a:chOff x="0" y="0"/>
          <a:chExt cx="0" cy="0"/>
        </a:xfrm>
      </p:grpSpPr>
      <p:sp>
        <p:nvSpPr>
          <p:cNvPr id="74" name="Google Shape;74;p12"/>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eal">
  <p:cSld name="BLANK_1_1">
    <p:bg>
      <p:bgPr>
        <a:solidFill>
          <a:srgbClr val="6CF3CE"/>
        </a:solidFill>
        <a:effectLst/>
      </p:bgPr>
    </p:bg>
    <p:spTree>
      <p:nvGrpSpPr>
        <p:cNvPr id="1" name="Shape 76"/>
        <p:cNvGrpSpPr/>
        <p:nvPr/>
      </p:nvGrpSpPr>
      <p:grpSpPr>
        <a:xfrm>
          <a:off x="0" y="0"/>
          <a:ext cx="0" cy="0"/>
          <a:chOff x="0" y="0"/>
          <a:chExt cx="0" cy="0"/>
        </a:xfrm>
      </p:grpSpPr>
      <p:sp>
        <p:nvSpPr>
          <p:cNvPr id="77" name="Google Shape;77;p13"/>
          <p:cNvSpPr/>
          <p:nvPr/>
        </p:nvSpPr>
        <p:spPr>
          <a:xfrm>
            <a:off x="181050" y="168450"/>
            <a:ext cx="8781900" cy="65211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dark">
  <p:cSld name="BLANK_1_1_1">
    <p:bg>
      <p:bgPr>
        <a:solidFill>
          <a:srgbClr val="00C5B9"/>
        </a:solidFill>
        <a:effectLst/>
      </p:bgPr>
    </p:bg>
    <p:spTree>
      <p:nvGrpSpPr>
        <p:cNvPr id="1" name="Shape 79"/>
        <p:cNvGrpSpPr/>
        <p:nvPr/>
      </p:nvGrpSpPr>
      <p:grpSpPr>
        <a:xfrm>
          <a:off x="0" y="0"/>
          <a:ext cx="0" cy="0"/>
          <a:chOff x="0" y="0"/>
          <a:chExt cx="0" cy="0"/>
        </a:xfrm>
      </p:grpSpPr>
      <p:sp>
        <p:nvSpPr>
          <p:cNvPr id="80" name="Google Shape;80;p14"/>
          <p:cNvSpPr/>
          <p:nvPr/>
        </p:nvSpPr>
        <p:spPr>
          <a:xfrm>
            <a:off x="181050" y="168450"/>
            <a:ext cx="8781900" cy="6521100"/>
          </a:xfrm>
          <a:prstGeom prst="rect">
            <a:avLst/>
          </a:pr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solidFill>
                  <a:srgbClr val="00C5B9"/>
                </a:solidFill>
              </a:defRPr>
            </a:lvl1pPr>
            <a:lvl2pPr lvl="1" rtl="0">
              <a:buNone/>
              <a:defRPr>
                <a:solidFill>
                  <a:srgbClr val="00C5B9"/>
                </a:solidFill>
              </a:defRPr>
            </a:lvl2pPr>
            <a:lvl3pPr lvl="2" rtl="0">
              <a:buNone/>
              <a:defRPr>
                <a:solidFill>
                  <a:srgbClr val="00C5B9"/>
                </a:solidFill>
              </a:defRPr>
            </a:lvl3pPr>
            <a:lvl4pPr lvl="3" rtl="0">
              <a:buNone/>
              <a:defRPr>
                <a:solidFill>
                  <a:srgbClr val="00C5B9"/>
                </a:solidFill>
              </a:defRPr>
            </a:lvl4pPr>
            <a:lvl5pPr lvl="4" rtl="0">
              <a:buNone/>
              <a:defRPr>
                <a:solidFill>
                  <a:srgbClr val="00C5B9"/>
                </a:solidFill>
              </a:defRPr>
            </a:lvl5pPr>
            <a:lvl6pPr lvl="5" rtl="0">
              <a:buNone/>
              <a:defRPr>
                <a:solidFill>
                  <a:srgbClr val="00C5B9"/>
                </a:solidFill>
              </a:defRPr>
            </a:lvl6pPr>
            <a:lvl7pPr lvl="6" rtl="0">
              <a:buNone/>
              <a:defRPr>
                <a:solidFill>
                  <a:srgbClr val="00C5B9"/>
                </a:solidFill>
              </a:defRPr>
            </a:lvl7pPr>
            <a:lvl8pPr lvl="7" rtl="0">
              <a:buNone/>
              <a:defRPr>
                <a:solidFill>
                  <a:srgbClr val="00C5B9"/>
                </a:solidFill>
              </a:defRPr>
            </a:lvl8pPr>
            <a:lvl9pPr lvl="8" rtl="0">
              <a:buNone/>
              <a:defRPr>
                <a:solidFill>
                  <a:srgbClr val="00C5B9"/>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rgbClr val="6CF3CE"/>
        </a:solidFill>
        <a:effectLst/>
      </p:bgPr>
    </p:bg>
    <p:spTree>
      <p:nvGrpSpPr>
        <p:cNvPr id="1" name="Shape 13"/>
        <p:cNvGrpSpPr/>
        <p:nvPr/>
      </p:nvGrpSpPr>
      <p:grpSpPr>
        <a:xfrm>
          <a:off x="0" y="0"/>
          <a:ext cx="0" cy="0"/>
          <a:chOff x="0" y="0"/>
          <a:chExt cx="0" cy="0"/>
        </a:xfrm>
      </p:grpSpPr>
      <p:sp>
        <p:nvSpPr>
          <p:cNvPr id="14" name="Google Shape;14;p3"/>
          <p:cNvSpPr/>
          <p:nvPr/>
        </p:nvSpPr>
        <p:spPr>
          <a:xfrm>
            <a:off x="181050" y="168450"/>
            <a:ext cx="8781900" cy="65211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16" name="Google Shape;16;p3"/>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rgbClr val="FD8E80"/>
        </a:solidFill>
        <a:effectLst/>
      </p:bgPr>
    </p:bg>
    <p:spTree>
      <p:nvGrpSpPr>
        <p:cNvPr id="1" name="Shape 18"/>
        <p:cNvGrpSpPr/>
        <p:nvPr/>
      </p:nvGrpSpPr>
      <p:grpSpPr>
        <a:xfrm>
          <a:off x="0" y="0"/>
          <a:ext cx="0" cy="0"/>
          <a:chOff x="0" y="0"/>
          <a:chExt cx="0" cy="0"/>
        </a:xfrm>
      </p:grpSpPr>
      <p:sp>
        <p:nvSpPr>
          <p:cNvPr id="19" name="Google Shape;19;p4"/>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ctrTitle"/>
          </p:nvPr>
        </p:nvSpPr>
        <p:spPr>
          <a:xfrm>
            <a:off x="665225" y="2018025"/>
            <a:ext cx="4927500" cy="1546500"/>
          </a:xfrm>
          <a:prstGeom prst="rect">
            <a:avLst/>
          </a:prstGeom>
        </p:spPr>
        <p:txBody>
          <a:bodyPr spcFirstLastPara="1" wrap="square" lIns="91425" tIns="91425" rIns="91425" bIns="91425" anchor="ctr" anchorCtr="0"/>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21" name="Google Shape;21;p4"/>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05768"/>
        </a:solidFill>
        <a:effectLst/>
      </p:bgPr>
    </p:bg>
    <p:spTree>
      <p:nvGrpSpPr>
        <p:cNvPr id="1" name="Shape 23"/>
        <p:cNvGrpSpPr/>
        <p:nvPr/>
      </p:nvGrpSpPr>
      <p:grpSpPr>
        <a:xfrm>
          <a:off x="0" y="0"/>
          <a:ext cx="0" cy="0"/>
          <a:chOff x="0" y="0"/>
          <a:chExt cx="0" cy="0"/>
        </a:xfrm>
      </p:grpSpPr>
      <p:sp>
        <p:nvSpPr>
          <p:cNvPr id="24" name="Google Shape;24;p5"/>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3855150" y="1459275"/>
            <a:ext cx="1433700" cy="955800"/>
          </a:xfrm>
          <a:prstGeom prst="wedgeRectCallout">
            <a:avLst>
              <a:gd name="adj1" fmla="val 8366"/>
              <a:gd name="adj2" fmla="val 8081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body" idx="1"/>
          </p:nvPr>
        </p:nvSpPr>
        <p:spPr>
          <a:xfrm>
            <a:off x="810450" y="2790325"/>
            <a:ext cx="7523100" cy="804300"/>
          </a:xfrm>
          <a:prstGeom prst="rect">
            <a:avLst/>
          </a:prstGeom>
        </p:spPr>
        <p:txBody>
          <a:bodyPr spcFirstLastPara="1" wrap="square" lIns="91425" tIns="91425" rIns="91425" bIns="91425" anchor="t" anchorCtr="0"/>
          <a:lstStyle>
            <a:lvl1pPr marL="457200" lvl="0" indent="-431800" algn="ctr" rtl="0">
              <a:spcBef>
                <a:spcPts val="600"/>
              </a:spcBef>
              <a:spcAft>
                <a:spcPts val="0"/>
              </a:spcAft>
              <a:buSzPts val="32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rtl="0">
              <a:spcBef>
                <a:spcPts val="0"/>
              </a:spcBef>
              <a:spcAft>
                <a:spcPts val="0"/>
              </a:spcAft>
              <a:buSzPts val="1800"/>
              <a:buChar char="■"/>
              <a:defRPr i="1"/>
            </a:lvl9pPr>
          </a:lstStyle>
          <a:p>
            <a:endParaRPr/>
          </a:p>
        </p:txBody>
      </p:sp>
      <p:sp>
        <p:nvSpPr>
          <p:cNvPr id="27" name="Google Shape;27;p5"/>
          <p:cNvSpPr txBox="1"/>
          <p:nvPr/>
        </p:nvSpPr>
        <p:spPr>
          <a:xfrm>
            <a:off x="3593400" y="14990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C5B9"/>
                </a:solidFill>
                <a:latin typeface="Source Sans Pro"/>
                <a:ea typeface="Source Sans Pro"/>
                <a:cs typeface="Source Sans Pro"/>
                <a:sym typeface="Source Sans Pro"/>
              </a:rPr>
              <a:t>“</a:t>
            </a:r>
            <a:endParaRPr sz="6000" b="1">
              <a:solidFill>
                <a:srgbClr val="00C5B9"/>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6"/>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80850" y="168450"/>
            <a:ext cx="8781900" cy="1296663"/>
            <a:chOff x="180850" y="168450"/>
            <a:chExt cx="8781900" cy="1296663"/>
          </a:xfrm>
        </p:grpSpPr>
        <p:sp>
          <p:nvSpPr>
            <p:cNvPr id="32" name="Google Shape;32;p6"/>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36" name="Google Shape;36;p6"/>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lstStyle>
            <a:lvl1pPr marL="457200" lvl="0" indent="-431800" rtl="0">
              <a:spcBef>
                <a:spcPts val="600"/>
              </a:spcBef>
              <a:spcAft>
                <a:spcPts val="0"/>
              </a:spcAft>
              <a:buSzPts val="32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7"/>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80850" y="168450"/>
            <a:ext cx="8781900" cy="1296663"/>
            <a:chOff x="180850" y="168450"/>
            <a:chExt cx="8781900" cy="1296663"/>
          </a:xfrm>
        </p:grpSpPr>
        <p:sp>
          <p:nvSpPr>
            <p:cNvPr id="41" name="Google Shape;41;p7"/>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45" name="Google Shape;45;p7"/>
          <p:cNvSpPr txBox="1">
            <a:spLocks noGrp="1"/>
          </p:cNvSpPr>
          <p:nvPr>
            <p:ph type="body" idx="1"/>
          </p:nvPr>
        </p:nvSpPr>
        <p:spPr>
          <a:xfrm>
            <a:off x="457200" y="1600200"/>
            <a:ext cx="3994500" cy="46869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sz="24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6" name="Google Shape;46;p7"/>
          <p:cNvSpPr txBox="1">
            <a:spLocks noGrp="1"/>
          </p:cNvSpPr>
          <p:nvPr>
            <p:ph type="body" idx="2"/>
          </p:nvPr>
        </p:nvSpPr>
        <p:spPr>
          <a:xfrm>
            <a:off x="4692274" y="1600200"/>
            <a:ext cx="3994500" cy="46869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sz="24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7" name="Google Shape;47;p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8"/>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180850" y="168450"/>
            <a:ext cx="8781900" cy="1296663"/>
            <a:chOff x="180850" y="168450"/>
            <a:chExt cx="8781900" cy="1296663"/>
          </a:xfrm>
        </p:grpSpPr>
        <p:sp>
          <p:nvSpPr>
            <p:cNvPr id="51" name="Google Shape;51;p8"/>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55" name="Google Shape;55;p8"/>
          <p:cNvSpPr txBox="1">
            <a:spLocks noGrp="1"/>
          </p:cNvSpPr>
          <p:nvPr>
            <p:ph type="body" idx="1"/>
          </p:nvPr>
        </p:nvSpPr>
        <p:spPr>
          <a:xfrm>
            <a:off x="489284" y="1600200"/>
            <a:ext cx="26319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6" name="Google Shape;56;p8"/>
          <p:cNvSpPr txBox="1">
            <a:spLocks noGrp="1"/>
          </p:cNvSpPr>
          <p:nvPr>
            <p:ph type="body" idx="2"/>
          </p:nvPr>
        </p:nvSpPr>
        <p:spPr>
          <a:xfrm>
            <a:off x="3256050" y="1600200"/>
            <a:ext cx="26319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7" name="Google Shape;57;p8"/>
          <p:cNvSpPr txBox="1">
            <a:spLocks noGrp="1"/>
          </p:cNvSpPr>
          <p:nvPr>
            <p:ph type="body" idx="3"/>
          </p:nvPr>
        </p:nvSpPr>
        <p:spPr>
          <a:xfrm>
            <a:off x="6022816" y="1600200"/>
            <a:ext cx="26319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8" name="Google Shape;58;p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9"/>
          <p:cNvGrpSpPr/>
          <p:nvPr/>
        </p:nvGrpSpPr>
        <p:grpSpPr>
          <a:xfrm>
            <a:off x="180850" y="168450"/>
            <a:ext cx="8781900" cy="1296663"/>
            <a:chOff x="180850" y="168450"/>
            <a:chExt cx="8781900" cy="1296663"/>
          </a:xfrm>
        </p:grpSpPr>
        <p:sp>
          <p:nvSpPr>
            <p:cNvPr id="61" name="Google Shape;61;p9"/>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9"/>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65" name="Google Shape;65;p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txBox="1">
            <a:spLocks noGrp="1"/>
          </p:cNvSpPr>
          <p:nvPr>
            <p:ph type="body" idx="1"/>
          </p:nvPr>
        </p:nvSpPr>
        <p:spPr>
          <a:xfrm>
            <a:off x="370050" y="6049300"/>
            <a:ext cx="8403900" cy="518400"/>
          </a:xfrm>
          <a:prstGeom prst="rect">
            <a:avLst/>
          </a:prstGeom>
        </p:spPr>
        <p:txBody>
          <a:bodyPr spcFirstLastPara="1" wrap="square" lIns="91425" tIns="91425" rIns="91425" bIns="91425" anchor="ctr" anchorCtr="0"/>
          <a:lstStyle>
            <a:lvl1pPr marL="457200" lvl="0" indent="-228600" algn="ctr" rtl="0">
              <a:spcBef>
                <a:spcPts val="360"/>
              </a:spcBef>
              <a:spcAft>
                <a:spcPts val="0"/>
              </a:spcAft>
              <a:buSzPts val="1400"/>
              <a:buNone/>
              <a:defRPr sz="1400" b="1"/>
            </a:lvl1pPr>
          </a:lstStyle>
          <a:p>
            <a:endParaRPr/>
          </a:p>
        </p:txBody>
      </p:sp>
      <p:sp>
        <p:nvSpPr>
          <p:cNvPr id="69" name="Google Shape;69;p1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74650"/>
            <a:ext cx="7383900" cy="1143000"/>
          </a:xfrm>
          <a:prstGeom prst="rect">
            <a:avLst/>
          </a:prstGeom>
          <a:noFill/>
          <a:ln>
            <a:noFill/>
          </a:ln>
        </p:spPr>
        <p:txBody>
          <a:bodyPr spcFirstLastPara="1" wrap="square" lIns="91425" tIns="91425" rIns="91425" bIns="91425" anchor="ctr" anchorCtr="0"/>
          <a:lstStyle>
            <a:lvl1pPr lvl="0" algn="ctr" rtl="0">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1pPr>
            <a:lvl2pPr lvl="1" algn="ctr" rtl="0">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2pPr>
            <a:lvl3pPr lvl="2" algn="ctr" rtl="0">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3pPr>
            <a:lvl4pPr lvl="3" algn="ctr" rtl="0">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4pPr>
            <a:lvl5pPr lvl="4" algn="ctr" rtl="0">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5pPr>
            <a:lvl6pPr lvl="5" algn="ctr" rtl="0">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6pPr>
            <a:lvl7pPr lvl="6" algn="ctr" rtl="0">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7pPr>
            <a:lvl8pPr lvl="7" algn="ctr" rtl="0">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8pPr>
            <a:lvl9pPr lvl="8" algn="ctr" rtl="0">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600209"/>
            <a:ext cx="7383900" cy="4967700"/>
          </a:xfrm>
          <a:prstGeom prst="rect">
            <a:avLst/>
          </a:prstGeom>
          <a:noFill/>
          <a:ln>
            <a:noFill/>
          </a:ln>
        </p:spPr>
        <p:txBody>
          <a:bodyPr spcFirstLastPara="1" wrap="square" lIns="91425" tIns="91425" rIns="91425" bIns="91425" anchor="t" anchorCtr="0"/>
          <a:lstStyle>
            <a:lvl1pPr marL="457200" lvl="0" indent="-431800" rtl="0">
              <a:spcBef>
                <a:spcPts val="600"/>
              </a:spcBef>
              <a:spcAft>
                <a:spcPts val="0"/>
              </a:spcAft>
              <a:buClr>
                <a:srgbClr val="2F3848"/>
              </a:buClr>
              <a:buSzPts val="3200"/>
              <a:buFont typeface="Source Sans Pro"/>
              <a:buChar char="■"/>
              <a:defRPr sz="3200">
                <a:solidFill>
                  <a:srgbClr val="2F3848"/>
                </a:solidFill>
                <a:latin typeface="Source Sans Pro"/>
                <a:ea typeface="Source Sans Pro"/>
                <a:cs typeface="Source Sans Pro"/>
                <a:sym typeface="Source Sans Pro"/>
              </a:defRPr>
            </a:lvl1pPr>
            <a:lvl2pPr marL="914400" lvl="1" indent="-381000" rtl="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2pPr>
            <a:lvl3pPr marL="1371600" lvl="2" indent="-381000" rtl="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3pPr>
            <a:lvl4pPr marL="1828800" lvl="3" indent="-342900" rtl="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4pPr>
            <a:lvl5pPr marL="2286000" lvl="4" indent="-342900" rtl="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5pPr>
            <a:lvl6pPr marL="2743200" lvl="5" indent="-342900" rtl="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6pPr>
            <a:lvl7pPr marL="3200400" lvl="6" indent="-342900" rtl="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7pPr>
            <a:lvl8pPr marL="3657600" lvl="7" indent="-342900" rtl="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8pPr>
            <a:lvl9pPr marL="4114800" lvl="8" indent="-342900" rtl="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6333134"/>
            <a:ext cx="548700" cy="525000"/>
          </a:xfrm>
          <a:prstGeom prst="rect">
            <a:avLst/>
          </a:prstGeom>
          <a:noFill/>
          <a:ln>
            <a:noFill/>
          </a:ln>
        </p:spPr>
        <p:txBody>
          <a:bodyPr spcFirstLastPara="1" wrap="square" lIns="91425" tIns="91425" rIns="91425" bIns="91425" anchor="t" anchorCtr="0">
            <a:noAutofit/>
          </a:bodyPr>
          <a:lstStyle>
            <a:lvl1pPr lvl="0" algn="ctr" rtl="0">
              <a:buNone/>
              <a:defRPr sz="1300">
                <a:solidFill>
                  <a:srgbClr val="2F3848"/>
                </a:solidFill>
                <a:latin typeface="Source Sans Pro"/>
                <a:ea typeface="Source Sans Pro"/>
                <a:cs typeface="Source Sans Pro"/>
                <a:sym typeface="Source Sans Pro"/>
              </a:defRPr>
            </a:lvl1pPr>
            <a:lvl2pPr lvl="1" algn="ctr" rtl="0">
              <a:buNone/>
              <a:defRPr sz="1300">
                <a:solidFill>
                  <a:srgbClr val="2F3848"/>
                </a:solidFill>
                <a:latin typeface="Source Sans Pro"/>
                <a:ea typeface="Source Sans Pro"/>
                <a:cs typeface="Source Sans Pro"/>
                <a:sym typeface="Source Sans Pro"/>
              </a:defRPr>
            </a:lvl2pPr>
            <a:lvl3pPr lvl="2" algn="ctr" rtl="0">
              <a:buNone/>
              <a:defRPr sz="1300">
                <a:solidFill>
                  <a:srgbClr val="2F3848"/>
                </a:solidFill>
                <a:latin typeface="Source Sans Pro"/>
                <a:ea typeface="Source Sans Pro"/>
                <a:cs typeface="Source Sans Pro"/>
                <a:sym typeface="Source Sans Pro"/>
              </a:defRPr>
            </a:lvl3pPr>
            <a:lvl4pPr lvl="3" algn="ctr" rtl="0">
              <a:buNone/>
              <a:defRPr sz="1300">
                <a:solidFill>
                  <a:srgbClr val="2F3848"/>
                </a:solidFill>
                <a:latin typeface="Source Sans Pro"/>
                <a:ea typeface="Source Sans Pro"/>
                <a:cs typeface="Source Sans Pro"/>
                <a:sym typeface="Source Sans Pro"/>
              </a:defRPr>
            </a:lvl4pPr>
            <a:lvl5pPr lvl="4" algn="ctr" rtl="0">
              <a:buNone/>
              <a:defRPr sz="1300">
                <a:solidFill>
                  <a:srgbClr val="2F3848"/>
                </a:solidFill>
                <a:latin typeface="Source Sans Pro"/>
                <a:ea typeface="Source Sans Pro"/>
                <a:cs typeface="Source Sans Pro"/>
                <a:sym typeface="Source Sans Pro"/>
              </a:defRPr>
            </a:lvl5pPr>
            <a:lvl6pPr lvl="5" algn="ctr" rtl="0">
              <a:buNone/>
              <a:defRPr sz="1300">
                <a:solidFill>
                  <a:srgbClr val="2F3848"/>
                </a:solidFill>
                <a:latin typeface="Source Sans Pro"/>
                <a:ea typeface="Source Sans Pro"/>
                <a:cs typeface="Source Sans Pro"/>
                <a:sym typeface="Source Sans Pro"/>
              </a:defRPr>
            </a:lvl6pPr>
            <a:lvl7pPr lvl="6" algn="ctr" rtl="0">
              <a:buNone/>
              <a:defRPr sz="1300">
                <a:solidFill>
                  <a:srgbClr val="2F3848"/>
                </a:solidFill>
                <a:latin typeface="Source Sans Pro"/>
                <a:ea typeface="Source Sans Pro"/>
                <a:cs typeface="Source Sans Pro"/>
                <a:sym typeface="Source Sans Pro"/>
              </a:defRPr>
            </a:lvl7pPr>
            <a:lvl8pPr lvl="7" algn="ctr" rtl="0">
              <a:buNone/>
              <a:defRPr sz="1300">
                <a:solidFill>
                  <a:srgbClr val="2F3848"/>
                </a:solidFill>
                <a:latin typeface="Source Sans Pro"/>
                <a:ea typeface="Source Sans Pro"/>
                <a:cs typeface="Source Sans Pro"/>
                <a:sym typeface="Source Sans Pro"/>
              </a:defRPr>
            </a:lvl8pPr>
            <a:lvl9pPr lvl="8" algn="ctr" rtl="0">
              <a:buNone/>
              <a:defRPr sz="1300">
                <a:solidFill>
                  <a:srgbClr val="2F3848"/>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medicalnewstoday.com/articles/319834.php"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cmha.ca/about-cmha/fast-facts-about-mental-illnes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2155050" y="3490800"/>
            <a:ext cx="4833900" cy="100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a:solidFill>
                  <a:srgbClr val="EAD1DC"/>
                </a:solidFill>
              </a:rPr>
              <a:t>#CANWETALK</a:t>
            </a:r>
            <a:endParaRPr sz="5000">
              <a:solidFill>
                <a:srgbClr val="EAD1DC"/>
              </a:solidFill>
            </a:endParaRPr>
          </a:p>
        </p:txBody>
      </p:sp>
      <p:sp>
        <p:nvSpPr>
          <p:cNvPr id="87" name="Google Shape;87;p15"/>
          <p:cNvSpPr txBox="1"/>
          <p:nvPr/>
        </p:nvSpPr>
        <p:spPr>
          <a:xfrm>
            <a:off x="2580600" y="4722300"/>
            <a:ext cx="3982800" cy="6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EAD1DC"/>
                </a:solidFill>
                <a:latin typeface="Source Sans Pro"/>
                <a:ea typeface="Source Sans Pro"/>
                <a:cs typeface="Source Sans Pro"/>
                <a:sym typeface="Source Sans Pro"/>
              </a:rPr>
              <a:t>YOUR VERY PERSONAL AGENT TEDDY</a:t>
            </a:r>
            <a:endParaRPr sz="1800" b="1">
              <a:solidFill>
                <a:srgbClr val="EAD1DC"/>
              </a:solidFill>
              <a:latin typeface="Source Sans Pro"/>
              <a:ea typeface="Source Sans Pro"/>
              <a:cs typeface="Source Sans Pro"/>
              <a:sym typeface="Source Sans Pro"/>
            </a:endParaRPr>
          </a:p>
        </p:txBody>
      </p:sp>
      <p:pic>
        <p:nvPicPr>
          <p:cNvPr id="88" name="Google Shape;88;p15"/>
          <p:cNvPicPr preferRelativeResize="0"/>
          <p:nvPr/>
        </p:nvPicPr>
        <p:blipFill>
          <a:blip r:embed="rId3">
            <a:alphaModFix/>
          </a:blip>
          <a:stretch>
            <a:fillRect/>
          </a:stretch>
        </p:blipFill>
        <p:spPr>
          <a:xfrm>
            <a:off x="6610875" y="4314875"/>
            <a:ext cx="1143000" cy="114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15% of Canadians suffer from depression</a:t>
            </a:r>
            <a:endParaRPr/>
          </a:p>
        </p:txBody>
      </p:sp>
      <p:sp>
        <p:nvSpPr>
          <p:cNvPr id="94" name="Google Shape;94;p16"/>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p>
            <a:pPr marL="457200" lvl="0" indent="-431800" algn="l" rtl="0">
              <a:lnSpc>
                <a:spcPct val="150000"/>
              </a:lnSpc>
              <a:spcBef>
                <a:spcPts val="600"/>
              </a:spcBef>
              <a:spcAft>
                <a:spcPts val="0"/>
              </a:spcAft>
              <a:buSzPts val="3200"/>
              <a:buChar char="■"/>
            </a:pPr>
            <a:r>
              <a:rPr lang="en" b="1"/>
              <a:t>Lack of activity</a:t>
            </a:r>
            <a:endParaRPr b="1"/>
          </a:p>
          <a:p>
            <a:pPr marL="457200" lvl="0" indent="-431800" algn="l" rtl="0">
              <a:lnSpc>
                <a:spcPct val="150000"/>
              </a:lnSpc>
              <a:spcBef>
                <a:spcPts val="0"/>
              </a:spcBef>
              <a:spcAft>
                <a:spcPts val="0"/>
              </a:spcAft>
              <a:buSzPts val="3200"/>
              <a:buChar char="■"/>
            </a:pPr>
            <a:r>
              <a:rPr lang="en" b="1"/>
              <a:t>Sleeping disorder</a:t>
            </a:r>
            <a:endParaRPr b="1"/>
          </a:p>
          <a:p>
            <a:pPr marL="457200" lvl="0" indent="-431800" algn="l" rtl="0">
              <a:lnSpc>
                <a:spcPct val="150000"/>
              </a:lnSpc>
              <a:spcBef>
                <a:spcPts val="0"/>
              </a:spcBef>
              <a:spcAft>
                <a:spcPts val="0"/>
              </a:spcAft>
              <a:buSzPts val="3200"/>
              <a:buChar char="■"/>
            </a:pPr>
            <a:r>
              <a:rPr lang="en" b="1"/>
              <a:t>Lack of social contact</a:t>
            </a:r>
            <a:endParaRPr b="1"/>
          </a:p>
          <a:p>
            <a:pPr marL="0" lvl="0" indent="0" algn="l" rtl="0">
              <a:lnSpc>
                <a:spcPct val="150000"/>
              </a:lnSpc>
              <a:spcBef>
                <a:spcPts val="600"/>
              </a:spcBef>
              <a:spcAft>
                <a:spcPts val="0"/>
              </a:spcAft>
              <a:buNone/>
            </a:pPr>
            <a:endParaRPr b="1"/>
          </a:p>
          <a:p>
            <a:pPr marL="0" lvl="0" indent="0" algn="l" rtl="0">
              <a:lnSpc>
                <a:spcPct val="150000"/>
              </a:lnSpc>
              <a:spcBef>
                <a:spcPts val="600"/>
              </a:spcBef>
              <a:spcAft>
                <a:spcPts val="0"/>
              </a:spcAft>
              <a:buNone/>
            </a:pPr>
            <a:r>
              <a:rPr lang="en" sz="1800" b="1" i="1"/>
              <a:t>Canadian Medical Association Journal: Major depression is a significant factor of early death for both men and women</a:t>
            </a:r>
            <a:endParaRPr sz="1800" b="1" i="1"/>
          </a:p>
          <a:p>
            <a:pPr marL="0" lvl="0" indent="0" algn="l" rtl="0">
              <a:lnSpc>
                <a:spcPct val="150000"/>
              </a:lnSpc>
              <a:spcBef>
                <a:spcPts val="600"/>
              </a:spcBef>
              <a:spcAft>
                <a:spcPts val="0"/>
              </a:spcAft>
              <a:buNone/>
            </a:pPr>
            <a:r>
              <a:rPr lang="en" sz="1400" i="1"/>
              <a:t>Reference: </a:t>
            </a:r>
            <a:r>
              <a:rPr lang="en" sz="1400" i="1" u="sng">
                <a:solidFill>
                  <a:schemeClr val="hlink"/>
                </a:solidFill>
                <a:hlinkClick r:id="rId3"/>
              </a:rPr>
              <a:t>https://www.medicalnewstoday.com/articles/319834.php</a:t>
            </a:r>
            <a:endParaRPr sz="1400" i="1"/>
          </a:p>
          <a:p>
            <a:pPr marL="0" lvl="0" indent="0" algn="l" rtl="0">
              <a:spcBef>
                <a:spcPts val="600"/>
              </a:spcBef>
              <a:spcAft>
                <a:spcPts val="0"/>
              </a:spcAft>
              <a:buNone/>
            </a:pPr>
            <a:r>
              <a:rPr lang="en"/>
              <a:t> </a:t>
            </a:r>
            <a:endParaRPr/>
          </a:p>
        </p:txBody>
      </p:sp>
      <p:sp>
        <p:nvSpPr>
          <p:cNvPr id="95" name="Google Shape;95;p1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7" descr="mapa_solido_n-50-01.png"/>
          <p:cNvPicPr preferRelativeResize="0"/>
          <p:nvPr/>
        </p:nvPicPr>
        <p:blipFill>
          <a:blip r:embed="rId3">
            <a:alphaModFix/>
          </a:blip>
          <a:stretch>
            <a:fillRect/>
          </a:stretch>
        </p:blipFill>
        <p:spPr>
          <a:xfrm>
            <a:off x="364800" y="1448075"/>
            <a:ext cx="8779200" cy="4436400"/>
          </a:xfrm>
          <a:prstGeom prst="rect">
            <a:avLst/>
          </a:prstGeom>
          <a:noFill/>
          <a:ln>
            <a:noFill/>
          </a:ln>
        </p:spPr>
      </p:pic>
      <p:sp>
        <p:nvSpPr>
          <p:cNvPr id="101" name="Google Shape;101;p17"/>
          <p:cNvSpPr txBox="1">
            <a:spLocks noGrp="1"/>
          </p:cNvSpPr>
          <p:nvPr>
            <p:ph type="title" idx="4294967295"/>
          </p:nvPr>
        </p:nvSpPr>
        <p:spPr>
          <a:xfrm>
            <a:off x="596100" y="168450"/>
            <a:ext cx="7951800" cy="9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People suffering from depression</a:t>
            </a:r>
            <a:endParaRPr/>
          </a:p>
        </p:txBody>
      </p:sp>
      <p:sp>
        <p:nvSpPr>
          <p:cNvPr id="102" name="Google Shape;102;p1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00C5B9"/>
                </a:solidFill>
              </a:rPr>
              <a:t>3</a:t>
            </a:fld>
            <a:endParaRPr>
              <a:solidFill>
                <a:srgbClr val="00C5B9"/>
              </a:solidFill>
            </a:endParaRPr>
          </a:p>
        </p:txBody>
      </p:sp>
      <p:sp>
        <p:nvSpPr>
          <p:cNvPr id="103" name="Google Shape;103;p17"/>
          <p:cNvSpPr txBox="1">
            <a:spLocks noGrp="1"/>
          </p:cNvSpPr>
          <p:nvPr>
            <p:ph type="ctrTitle" idx="4294967295"/>
          </p:nvPr>
        </p:nvSpPr>
        <p:spPr>
          <a:xfrm>
            <a:off x="685800" y="1617125"/>
            <a:ext cx="7772400" cy="11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FFFFF"/>
                </a:solidFill>
              </a:rPr>
              <a:t>10% of Women</a:t>
            </a:r>
            <a:endParaRPr sz="4800">
              <a:solidFill>
                <a:srgbClr val="FFFFFF"/>
              </a:solidFill>
            </a:endParaRPr>
          </a:p>
        </p:txBody>
      </p:sp>
      <p:sp>
        <p:nvSpPr>
          <p:cNvPr id="104" name="Google Shape;104;p17"/>
          <p:cNvSpPr txBox="1">
            <a:spLocks noGrp="1"/>
          </p:cNvSpPr>
          <p:nvPr>
            <p:ph type="ctrTitle" idx="4294967295"/>
          </p:nvPr>
        </p:nvSpPr>
        <p:spPr>
          <a:xfrm>
            <a:off x="685800" y="4273725"/>
            <a:ext cx="7772400" cy="11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FFFFF"/>
                </a:solidFill>
              </a:rPr>
              <a:t>More than 3.2 million</a:t>
            </a:r>
            <a:endParaRPr sz="4800">
              <a:solidFill>
                <a:srgbClr val="FFFFFF"/>
              </a:solidFill>
            </a:endParaRPr>
          </a:p>
        </p:txBody>
      </p:sp>
      <p:sp>
        <p:nvSpPr>
          <p:cNvPr id="105" name="Google Shape;105;p17"/>
          <p:cNvSpPr txBox="1">
            <a:spLocks noGrp="1"/>
          </p:cNvSpPr>
          <p:nvPr>
            <p:ph type="subTitle" idx="4294967295"/>
          </p:nvPr>
        </p:nvSpPr>
        <p:spPr>
          <a:xfrm>
            <a:off x="531550" y="5884470"/>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a:solidFill>
                  <a:srgbClr val="FFFFFF"/>
                </a:solidFill>
              </a:rPr>
              <a:t>Reference: </a:t>
            </a:r>
            <a:r>
              <a:rPr lang="en" sz="1400" b="1" u="sng">
                <a:solidFill>
                  <a:schemeClr val="hlink"/>
                </a:solidFill>
                <a:hlinkClick r:id="rId4"/>
              </a:rPr>
              <a:t>https://cmha.ca/about-cmha/fast-facts-about-mental-illness</a:t>
            </a:r>
            <a:endParaRPr sz="1400" b="1">
              <a:solidFill>
                <a:srgbClr val="FFFFFF"/>
              </a:solidFill>
            </a:endParaRPr>
          </a:p>
        </p:txBody>
      </p:sp>
      <p:sp>
        <p:nvSpPr>
          <p:cNvPr id="106" name="Google Shape;106;p17"/>
          <p:cNvSpPr txBox="1">
            <a:spLocks noGrp="1"/>
          </p:cNvSpPr>
          <p:nvPr>
            <p:ph type="ctrTitle" idx="4294967295"/>
          </p:nvPr>
        </p:nvSpPr>
        <p:spPr>
          <a:xfrm>
            <a:off x="685800" y="2916512"/>
            <a:ext cx="7772400" cy="11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FFFFF"/>
                </a:solidFill>
              </a:rPr>
              <a:t>5% of Men</a:t>
            </a:r>
            <a:endParaRPr sz="4800">
              <a:solidFill>
                <a:srgbClr val="FFFFFF"/>
              </a:solidFill>
            </a:endParaRPr>
          </a:p>
        </p:txBody>
      </p:sp>
      <p:sp>
        <p:nvSpPr>
          <p:cNvPr id="107" name="Google Shape;107;p1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p:nvPr/>
        </p:nvSpPr>
        <p:spPr>
          <a:xfrm>
            <a:off x="3190800" y="2362200"/>
            <a:ext cx="2724300" cy="2724300"/>
          </a:xfrm>
          <a:prstGeom prst="ellipse">
            <a:avLst/>
          </a:prstGeom>
          <a:solidFill>
            <a:srgbClr val="2F3848"/>
          </a:solidFill>
          <a:ln w="114300" cap="flat" cmpd="sng">
            <a:solidFill>
              <a:srgbClr val="2F384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Counselling</a:t>
            </a:r>
            <a:endParaRPr sz="2400" b="1">
              <a:solidFill>
                <a:srgbClr val="FFFFFF"/>
              </a:solidFill>
              <a:latin typeface="Source Sans Pro"/>
              <a:ea typeface="Source Sans Pro"/>
              <a:cs typeface="Source Sans Pro"/>
              <a:sym typeface="Source Sans Pro"/>
            </a:endParaRPr>
          </a:p>
        </p:txBody>
      </p:sp>
      <p:sp>
        <p:nvSpPr>
          <p:cNvPr id="113" name="Google Shape;113;p18"/>
          <p:cNvSpPr/>
          <p:nvPr/>
        </p:nvSpPr>
        <p:spPr>
          <a:xfrm>
            <a:off x="733350" y="2362200"/>
            <a:ext cx="2724300" cy="2724300"/>
          </a:xfrm>
          <a:prstGeom prst="ellipse">
            <a:avLst/>
          </a:prstGeom>
          <a:noFill/>
          <a:ln w="114300" cap="flat" cmpd="sng">
            <a:solidFill>
              <a:srgbClr val="F0576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2F3848"/>
                </a:solidFill>
                <a:latin typeface="Source Sans Pro"/>
                <a:ea typeface="Source Sans Pro"/>
                <a:cs typeface="Source Sans Pro"/>
                <a:sym typeface="Source Sans Pro"/>
              </a:rPr>
              <a:t>Waiting Time</a:t>
            </a:r>
            <a:endParaRPr sz="2400" b="1">
              <a:solidFill>
                <a:srgbClr val="2F3848"/>
              </a:solidFill>
              <a:latin typeface="Source Sans Pro"/>
              <a:ea typeface="Source Sans Pro"/>
              <a:cs typeface="Source Sans Pro"/>
              <a:sym typeface="Source Sans Pro"/>
            </a:endParaRPr>
          </a:p>
        </p:txBody>
      </p:sp>
      <p:sp>
        <p:nvSpPr>
          <p:cNvPr id="114" name="Google Shape;114;p18"/>
          <p:cNvSpPr/>
          <p:nvPr/>
        </p:nvSpPr>
        <p:spPr>
          <a:xfrm>
            <a:off x="5686350" y="2362200"/>
            <a:ext cx="2724300" cy="2724300"/>
          </a:xfrm>
          <a:prstGeom prst="ellipse">
            <a:avLst/>
          </a:prstGeom>
          <a:noFill/>
          <a:ln w="114300" cap="flat" cmpd="sng">
            <a:solidFill>
              <a:srgbClr val="00C5B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2F3848"/>
                </a:solidFill>
                <a:latin typeface="Source Sans Pro"/>
                <a:ea typeface="Source Sans Pro"/>
                <a:cs typeface="Source Sans Pro"/>
                <a:sym typeface="Source Sans Pro"/>
              </a:rPr>
              <a:t>Numbness</a:t>
            </a:r>
            <a:endParaRPr sz="2400" b="1">
              <a:solidFill>
                <a:srgbClr val="2F3848"/>
              </a:solidFill>
              <a:latin typeface="Source Sans Pro"/>
              <a:ea typeface="Source Sans Pro"/>
              <a:cs typeface="Source Sans Pro"/>
              <a:sym typeface="Source Sans Pro"/>
            </a:endParaRPr>
          </a:p>
        </p:txBody>
      </p:sp>
      <p:sp>
        <p:nvSpPr>
          <p:cNvPr id="115" name="Google Shape;115;p18"/>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Current solutions for depression</a:t>
            </a:r>
            <a:endParaRPr/>
          </a:p>
        </p:txBody>
      </p:sp>
      <p:sp>
        <p:nvSpPr>
          <p:cNvPr id="116" name="Google Shape;116;p1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122" name="Google Shape;122;p19"/>
          <p:cNvSpPr/>
          <p:nvPr/>
        </p:nvSpPr>
        <p:spPr>
          <a:xfrm>
            <a:off x="1172650" y="1548438"/>
            <a:ext cx="6964800" cy="4378200"/>
          </a:xfrm>
          <a:prstGeom prst="trapezoid">
            <a:avLst>
              <a:gd name="adj" fmla="val 25000"/>
            </a:avLst>
          </a:prstGeom>
          <a:solidFill>
            <a:srgbClr val="FFE599"/>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1172650" y="3909450"/>
            <a:ext cx="2764500" cy="2017200"/>
          </a:xfrm>
          <a:prstGeom prst="trapezoid">
            <a:avLst>
              <a:gd name="adj" fmla="val 25000"/>
            </a:avLst>
          </a:prstGeom>
          <a:solidFill>
            <a:srgbClr val="93C47D"/>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rot="10800000">
            <a:off x="3332125" y="3909450"/>
            <a:ext cx="2764500" cy="2017200"/>
          </a:xfrm>
          <a:prstGeom prst="trapezoid">
            <a:avLst>
              <a:gd name="adj" fmla="val 25000"/>
            </a:avLst>
          </a:prstGeom>
          <a:solidFill>
            <a:srgbClr val="93C47D"/>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5361900" y="3909450"/>
            <a:ext cx="2764500" cy="2017200"/>
          </a:xfrm>
          <a:prstGeom prst="trapezoid">
            <a:avLst>
              <a:gd name="adj" fmla="val 25000"/>
            </a:avLst>
          </a:prstGeom>
          <a:solidFill>
            <a:srgbClr val="93C47D"/>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txBox="1"/>
          <p:nvPr/>
        </p:nvSpPr>
        <p:spPr>
          <a:xfrm>
            <a:off x="3713750" y="2384850"/>
            <a:ext cx="2646000" cy="7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Source Sans Pro"/>
                <a:ea typeface="Source Sans Pro"/>
                <a:cs typeface="Source Sans Pro"/>
                <a:sym typeface="Source Sans Pro"/>
              </a:rPr>
              <a:t>Relationship</a:t>
            </a:r>
            <a:endParaRPr sz="2400" b="1">
              <a:latin typeface="Source Sans Pro"/>
              <a:ea typeface="Source Sans Pro"/>
              <a:cs typeface="Source Sans Pro"/>
              <a:sym typeface="Source Sans Pro"/>
            </a:endParaRPr>
          </a:p>
        </p:txBody>
      </p:sp>
      <p:sp>
        <p:nvSpPr>
          <p:cNvPr id="127" name="Google Shape;127;p19"/>
          <p:cNvSpPr txBox="1"/>
          <p:nvPr/>
        </p:nvSpPr>
        <p:spPr>
          <a:xfrm>
            <a:off x="2038900" y="4600800"/>
            <a:ext cx="832500" cy="6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Source Sans Pro"/>
                <a:ea typeface="Source Sans Pro"/>
                <a:cs typeface="Source Sans Pro"/>
                <a:sym typeface="Source Sans Pro"/>
              </a:rPr>
              <a:t>Rest</a:t>
            </a:r>
            <a:endParaRPr sz="2400" b="1">
              <a:latin typeface="Source Sans Pro"/>
              <a:ea typeface="Source Sans Pro"/>
              <a:cs typeface="Source Sans Pro"/>
              <a:sym typeface="Source Sans Pro"/>
            </a:endParaRPr>
          </a:p>
        </p:txBody>
      </p:sp>
      <p:sp>
        <p:nvSpPr>
          <p:cNvPr id="128" name="Google Shape;128;p19"/>
          <p:cNvSpPr txBox="1"/>
          <p:nvPr/>
        </p:nvSpPr>
        <p:spPr>
          <a:xfrm>
            <a:off x="3805225" y="4600801"/>
            <a:ext cx="18183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Source Sans Pro"/>
                <a:ea typeface="Source Sans Pro"/>
                <a:cs typeface="Source Sans Pro"/>
                <a:sym typeface="Source Sans Pro"/>
              </a:rPr>
              <a:t>Movement</a:t>
            </a:r>
            <a:endParaRPr sz="2400" b="1">
              <a:latin typeface="Source Sans Pro"/>
              <a:ea typeface="Source Sans Pro"/>
              <a:cs typeface="Source Sans Pro"/>
              <a:sym typeface="Source Sans Pro"/>
            </a:endParaRPr>
          </a:p>
        </p:txBody>
      </p:sp>
      <p:sp>
        <p:nvSpPr>
          <p:cNvPr id="129" name="Google Shape;129;p19"/>
          <p:cNvSpPr txBox="1"/>
          <p:nvPr/>
        </p:nvSpPr>
        <p:spPr>
          <a:xfrm>
            <a:off x="6359750" y="4628250"/>
            <a:ext cx="894600" cy="5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Source Sans Pro"/>
                <a:ea typeface="Source Sans Pro"/>
                <a:cs typeface="Source Sans Pro"/>
                <a:sym typeface="Source Sans Pro"/>
              </a:rPr>
              <a:t>Diet</a:t>
            </a:r>
            <a:endParaRPr sz="2400" b="1">
              <a:latin typeface="Source Sans Pro"/>
              <a:ea typeface="Source Sans Pro"/>
              <a:cs typeface="Source Sans Pro"/>
              <a:sym typeface="Source Sans Pro"/>
            </a:endParaRPr>
          </a:p>
        </p:txBody>
      </p:sp>
      <p:sp>
        <p:nvSpPr>
          <p:cNvPr id="130" name="Google Shape;130;p19"/>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 Major solutions for depression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body" idx="1"/>
          </p:nvPr>
        </p:nvSpPr>
        <p:spPr>
          <a:xfrm>
            <a:off x="810450" y="2803175"/>
            <a:ext cx="7523100" cy="197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“ONE STEP AT A TIME, FOCUS ON THE BASICS”</a:t>
            </a:r>
            <a:endParaRPr/>
          </a:p>
          <a:p>
            <a:pPr marL="0" lvl="0" indent="0" algn="ctr" rtl="0">
              <a:spcBef>
                <a:spcPts val="600"/>
              </a:spcBef>
              <a:spcAft>
                <a:spcPts val="0"/>
              </a:spcAft>
              <a:buNone/>
            </a:pPr>
            <a:endParaRPr/>
          </a:p>
        </p:txBody>
      </p:sp>
      <p:sp>
        <p:nvSpPr>
          <p:cNvPr id="136" name="Google Shape;136;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sp>
        <p:nvSpPr>
          <p:cNvPr id="142" name="Google Shape;142;p21"/>
          <p:cNvSpPr txBox="1">
            <a:spLocks noGrp="1"/>
          </p:cNvSpPr>
          <p:nvPr>
            <p:ph type="ctrTitle" idx="4294967295"/>
          </p:nvPr>
        </p:nvSpPr>
        <p:spPr>
          <a:xfrm>
            <a:off x="1601100" y="2226300"/>
            <a:ext cx="5941800" cy="240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rgbClr val="FFFFFF"/>
                </a:solidFill>
              </a:rPr>
              <a:t>Walkthrough </a:t>
            </a:r>
            <a:endParaRPr sz="5000">
              <a:solidFill>
                <a:srgbClr val="FFFFFF"/>
              </a:solidFill>
            </a:endParaRPr>
          </a:p>
          <a:p>
            <a:pPr marL="0" lvl="0" indent="0" algn="ctr" rtl="0">
              <a:spcBef>
                <a:spcPts val="0"/>
              </a:spcBef>
              <a:spcAft>
                <a:spcPts val="0"/>
              </a:spcAft>
              <a:buNone/>
            </a:pPr>
            <a:r>
              <a:rPr lang="en" sz="5000">
                <a:solidFill>
                  <a:srgbClr val="FFFFFF"/>
                </a:solidFill>
              </a:rPr>
              <a:t>Demo</a:t>
            </a:r>
            <a:endParaRPr sz="5000">
              <a:solidFill>
                <a:srgbClr val="FFFFFF"/>
              </a:solidFill>
            </a:endParaRPr>
          </a:p>
        </p:txBody>
      </p:sp>
      <p:pic>
        <p:nvPicPr>
          <p:cNvPr id="143" name="Google Shape;143;p21"/>
          <p:cNvPicPr preferRelativeResize="0"/>
          <p:nvPr/>
        </p:nvPicPr>
        <p:blipFill>
          <a:blip r:embed="rId3">
            <a:alphaModFix/>
          </a:blip>
          <a:stretch>
            <a:fillRect/>
          </a:stretch>
        </p:blipFill>
        <p:spPr>
          <a:xfrm>
            <a:off x="6569600" y="2300638"/>
            <a:ext cx="864975" cy="95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p:nvPr/>
        </p:nvSpPr>
        <p:spPr>
          <a:xfrm>
            <a:off x="602650" y="2545650"/>
            <a:ext cx="2808000" cy="1766700"/>
          </a:xfrm>
          <a:prstGeom prst="homePlate">
            <a:avLst>
              <a:gd name="adj" fmla="val 30129"/>
            </a:avLst>
          </a:prstGeom>
          <a:noFill/>
          <a:ln w="114300" cap="flat" cmpd="sng">
            <a:solidFill>
              <a:srgbClr val="6CF3CE"/>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F3848"/>
                </a:solidFill>
                <a:latin typeface="Source Sans Pro"/>
                <a:ea typeface="Source Sans Pro"/>
                <a:cs typeface="Source Sans Pro"/>
                <a:sym typeface="Source Sans Pro"/>
              </a:rPr>
              <a:t>Google Authentication</a:t>
            </a:r>
            <a:endParaRPr b="1">
              <a:solidFill>
                <a:srgbClr val="2F3848"/>
              </a:solidFill>
              <a:latin typeface="Source Sans Pro"/>
              <a:ea typeface="Source Sans Pro"/>
              <a:cs typeface="Source Sans Pro"/>
              <a:sym typeface="Source Sans Pro"/>
            </a:endParaRPr>
          </a:p>
        </p:txBody>
      </p:sp>
      <p:sp>
        <p:nvSpPr>
          <p:cNvPr id="149" name="Google Shape;149;p22"/>
          <p:cNvSpPr/>
          <p:nvPr/>
        </p:nvSpPr>
        <p:spPr>
          <a:xfrm>
            <a:off x="3114000" y="2545650"/>
            <a:ext cx="2862000" cy="1766700"/>
          </a:xfrm>
          <a:prstGeom prst="chevron">
            <a:avLst>
              <a:gd name="adj" fmla="val 29853"/>
            </a:avLst>
          </a:prstGeom>
          <a:noFill/>
          <a:ln w="114300" cap="flat" cmpd="sng">
            <a:solidFill>
              <a:srgbClr val="00C5B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2F3848"/>
                </a:solidFill>
                <a:latin typeface="Source Sans Pro"/>
                <a:ea typeface="Source Sans Pro"/>
                <a:cs typeface="Source Sans Pro"/>
                <a:sym typeface="Source Sans Pro"/>
              </a:rPr>
              <a:t>             Statistic</a:t>
            </a:r>
            <a:endParaRPr b="1" dirty="0">
              <a:solidFill>
                <a:srgbClr val="2F3848"/>
              </a:solidFill>
              <a:latin typeface="Source Sans Pro"/>
              <a:ea typeface="Source Sans Pro"/>
              <a:cs typeface="Source Sans Pro"/>
              <a:sym typeface="Source Sans Pro"/>
            </a:endParaRPr>
          </a:p>
        </p:txBody>
      </p:sp>
      <p:sp>
        <p:nvSpPr>
          <p:cNvPr id="150" name="Google Shape;150;p22"/>
          <p:cNvSpPr/>
          <p:nvPr/>
        </p:nvSpPr>
        <p:spPr>
          <a:xfrm>
            <a:off x="5679350" y="2545650"/>
            <a:ext cx="2862000" cy="1766700"/>
          </a:xfrm>
          <a:prstGeom prst="chevron">
            <a:avLst>
              <a:gd name="adj" fmla="val 29853"/>
            </a:avLst>
          </a:prstGeom>
          <a:noFill/>
          <a:ln w="114300" cap="flat" cmpd="sng">
            <a:solidFill>
              <a:srgbClr val="2F3848"/>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F3848"/>
                </a:solidFill>
                <a:latin typeface="Source Sans Pro"/>
                <a:ea typeface="Source Sans Pro"/>
                <a:cs typeface="Source Sans Pro"/>
                <a:sym typeface="Source Sans Pro"/>
              </a:rPr>
              <a:t>Mobile app</a:t>
            </a:r>
            <a:endParaRPr b="1">
              <a:solidFill>
                <a:srgbClr val="2F3848"/>
              </a:solidFill>
              <a:latin typeface="Source Sans Pro"/>
              <a:ea typeface="Source Sans Pro"/>
              <a:cs typeface="Source Sans Pro"/>
              <a:sym typeface="Source Sans Pro"/>
            </a:endParaRPr>
          </a:p>
        </p:txBody>
      </p:sp>
      <p:sp>
        <p:nvSpPr>
          <p:cNvPr id="151" name="Google Shape;15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VISION</a:t>
            </a:r>
            <a:endParaRPr/>
          </a:p>
        </p:txBody>
      </p:sp>
      <p:sp>
        <p:nvSpPr>
          <p:cNvPr id="152" name="Google Shape;15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ctrTitle" idx="4294967295"/>
          </p:nvPr>
        </p:nvSpPr>
        <p:spPr>
          <a:xfrm>
            <a:off x="2256425" y="2235250"/>
            <a:ext cx="5789400" cy="15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solidFill>
                  <a:srgbClr val="6CF3CE"/>
                </a:solidFill>
              </a:rPr>
              <a:t>Thanks!</a:t>
            </a:r>
            <a:endParaRPr sz="6000">
              <a:solidFill>
                <a:srgbClr val="6CF3CE"/>
              </a:solidFill>
            </a:endParaRPr>
          </a:p>
        </p:txBody>
      </p:sp>
      <p:sp>
        <p:nvSpPr>
          <p:cNvPr id="158" name="Google Shape;158;p23"/>
          <p:cNvSpPr txBox="1">
            <a:spLocks noGrp="1"/>
          </p:cNvSpPr>
          <p:nvPr>
            <p:ph type="subTitle" idx="4294967295"/>
          </p:nvPr>
        </p:nvSpPr>
        <p:spPr>
          <a:xfrm>
            <a:off x="3924950" y="3761350"/>
            <a:ext cx="47829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solidFill>
                  <a:srgbClr val="FFFFFF"/>
                </a:solidFill>
              </a:rPr>
              <a:t>Any questions?</a:t>
            </a:r>
            <a:endParaRPr sz="3600" b="1">
              <a:solidFill>
                <a:srgbClr val="FFFFFF"/>
              </a:solidFill>
            </a:endParaRPr>
          </a:p>
        </p:txBody>
      </p:sp>
      <p:sp>
        <p:nvSpPr>
          <p:cNvPr id="159" name="Google Shape;159;p2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00C5B9"/>
                </a:solidFill>
              </a:rPr>
              <a:t>9</a:t>
            </a:fld>
            <a:endParaRPr>
              <a:solidFill>
                <a:srgbClr val="00C5B9"/>
              </a:solidFill>
            </a:endParaRPr>
          </a:p>
        </p:txBody>
      </p:sp>
      <p:pic>
        <p:nvPicPr>
          <p:cNvPr id="160" name="Google Shape;160;p23"/>
          <p:cNvPicPr preferRelativeResize="0"/>
          <p:nvPr/>
        </p:nvPicPr>
        <p:blipFill>
          <a:blip r:embed="rId3">
            <a:alphaModFix/>
          </a:blip>
          <a:stretch>
            <a:fillRect/>
          </a:stretch>
        </p:blipFill>
        <p:spPr>
          <a:xfrm>
            <a:off x="2256425" y="3713050"/>
            <a:ext cx="1143000" cy="1143000"/>
          </a:xfrm>
          <a:prstGeom prst="rect">
            <a:avLst/>
          </a:prstGeom>
          <a:noFill/>
          <a:ln>
            <a:noFill/>
          </a:ln>
        </p:spPr>
      </p:pic>
      <p:pic>
        <p:nvPicPr>
          <p:cNvPr id="161" name="Google Shape;161;p23"/>
          <p:cNvPicPr preferRelativeResize="0"/>
          <p:nvPr/>
        </p:nvPicPr>
        <p:blipFill>
          <a:blip r:embed="rId4">
            <a:alphaModFix/>
          </a:blip>
          <a:stretch>
            <a:fillRect/>
          </a:stretch>
        </p:blipFill>
        <p:spPr>
          <a:xfrm>
            <a:off x="5599500" y="2522563"/>
            <a:ext cx="864975" cy="951475"/>
          </a:xfrm>
          <a:prstGeom prst="rect">
            <a:avLst/>
          </a:prstGeom>
          <a:noFill/>
          <a:ln>
            <a:noFill/>
          </a:ln>
        </p:spPr>
      </p:pic>
    </p:spTree>
  </p:cSld>
  <p:clrMapOvr>
    <a:masterClrMapping/>
  </p:clrMapOvr>
</p:sld>
</file>

<file path=ppt/theme/theme1.xml><?xml version="1.0" encoding="utf-8"?>
<a:theme xmlns:a="http://schemas.openxmlformats.org/drawingml/2006/main"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453</Words>
  <Application>Microsoft Macintosh PowerPoint</Application>
  <PresentationFormat>On-screen Show (4:3)</PresentationFormat>
  <Paragraphs>69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Source Sans Pro</vt:lpstr>
      <vt:lpstr>Benedick template</vt:lpstr>
      <vt:lpstr>#CANWETALK</vt:lpstr>
      <vt:lpstr>15% of Canadians suffer from depression</vt:lpstr>
      <vt:lpstr>People suffering from depression</vt:lpstr>
      <vt:lpstr>Current solutions for depression</vt:lpstr>
      <vt:lpstr>4 Major solutions for depression</vt:lpstr>
      <vt:lpstr>PowerPoint Presentation</vt:lpstr>
      <vt:lpstr>Walkthrough  Demo</vt:lpstr>
      <vt:lpstr>OUR VISION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#CANWETALK</dc:title>
  <cp:lastModifiedBy>Elly Seo</cp:lastModifiedBy>
  <cp:revision>1</cp:revision>
  <dcterms:modified xsi:type="dcterms:W3CDTF">2018-09-16T19:37:07Z</dcterms:modified>
</cp:coreProperties>
</file>