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69" r:id="rId6"/>
    <p:sldId id="268" r:id="rId7"/>
    <p:sldId id="270" r:id="rId8"/>
    <p:sldId id="271" r:id="rId9"/>
    <p:sldId id="273" r:id="rId10"/>
    <p:sldId id="272" r:id="rId11"/>
    <p:sldId id="274" r:id="rId12"/>
    <p:sldId id="275" r:id="rId13"/>
    <p:sldId id="257" r:id="rId14"/>
    <p:sldId id="262" r:id="rId15"/>
    <p:sldId id="259" r:id="rId16"/>
    <p:sldId id="263" r:id="rId17"/>
    <p:sldId id="264" r:id="rId18"/>
    <p:sldId id="265" r:id="rId19"/>
    <p:sldId id="266" r:id="rId20"/>
    <p:sldId id="26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1"/>
            <p14:sldId id="273"/>
            <p14:sldId id="272"/>
            <p14:sldId id="274"/>
            <p14:sldId id="275"/>
            <p14:sldId id="257"/>
            <p14:sldId id="262"/>
            <p14:sldId id="259"/>
            <p14:sldId id="263"/>
            <p14:sldId id="264"/>
            <p14:sldId id="265"/>
            <p14:sldId id="266"/>
            <p14:sldId id="267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40FF"/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9"/>
    <p:restoredTop sz="94668"/>
  </p:normalViewPr>
  <p:slideViewPr>
    <p:cSldViewPr snapToGrid="0" snapToObjects="1" showGuides="1">
      <p:cViewPr varScale="1">
        <p:scale>
          <a:sx n="127" d="100"/>
          <a:sy n="127" d="100"/>
        </p:scale>
        <p:origin x="568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/>
      <dgm:spPr/>
      <dgm:t>
        <a:bodyPr/>
        <a:lstStyle/>
        <a:p>
          <a:r>
            <a:rPr lang="en-US" dirty="0"/>
            <a:t>SEM</a:t>
          </a: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Two or more</a:t>
          </a:r>
          <a:br>
            <a:rPr lang="en-US" dirty="0"/>
          </a:br>
          <a:r>
            <a:rPr lang="en-US" dirty="0"/>
            <a:t>endogenous</a:t>
          </a:r>
          <a:br>
            <a:rPr lang="en-US" dirty="0"/>
          </a:br>
          <a:r>
            <a:rPr lang="en-US" dirty="0"/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Observed</a:t>
          </a:r>
          <a:r>
            <a:rPr lang="en-US" baseline="0" dirty="0"/>
            <a:t> variables</a:t>
          </a:r>
          <a:endParaRPr lang="en-US" dirty="0"/>
        </a:p>
      </dgm:t>
    </dgm:pt>
    <dgm:pt modelId="{FDC1266A-D0B7-7040-A059-481E54131524}" type="parTrans" cxnId="{CD711594-E31B-FC43-A8BA-A1E6466E6747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tx2"/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/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/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Exogenous to endogenous</a:t>
          </a:r>
        </a:p>
      </dgm:t>
    </dgm:pt>
    <dgm:pt modelId="{745D9057-C528-6D41-9E85-98B9CB2BC181}" type="parTrans" cxnId="{62FB671F-8A6B-454D-8283-07AB9CDE957D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Endogenous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/>
      <dgm:spPr/>
      <dgm:t>
        <a:bodyPr/>
        <a:lstStyle/>
        <a:p>
          <a:r>
            <a:rPr lang="en-US" dirty="0"/>
            <a:t>Latent to observed</a:t>
          </a:r>
        </a:p>
      </dgm:t>
    </dgm:pt>
    <dgm:pt modelId="{7D7DC264-C3C6-9C4A-B1E4-6C4F5F606A77}" type="parTrans" cxnId="{1D0C89FC-4A1C-3A47-BC7D-124C45D9A797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/>
      <dgm:spPr/>
      <dgm:t>
        <a:bodyPr/>
        <a:lstStyle/>
        <a:p>
          <a:r>
            <a:rPr lang="en-US" dirty="0"/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Factor analysis</a:t>
          </a:r>
        </a:p>
      </dgm:t>
    </dgm:pt>
    <dgm:pt modelId="{CE475CED-9211-4A44-828A-71823E856D35}" type="parTrans" cxnId="{8116C43D-1023-0A44-A5D3-2FD31E007260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5B659BF9-6AEF-0F42-8202-2455AD9385A5}">
      <dgm:prSet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Structural</a:t>
          </a:r>
          <a:br>
            <a:rPr lang="en-US" dirty="0"/>
          </a:br>
          <a:r>
            <a:rPr lang="en-US" dirty="0"/>
            <a:t>regression</a:t>
          </a:r>
        </a:p>
      </dgm:t>
    </dgm:pt>
    <dgm:pt modelId="{9F252C80-C3E9-F048-9AE1-87E4FF0185AD}" type="parTrans" cxnId="{CBB5C0C6-1A6E-DE48-A731-49F29BDBC740}">
      <dgm:prSet/>
      <dgm:spPr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3D5D7241-F8FE-FA49-A549-7D1EBDA962EC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Two or more</a:t>
          </a:r>
          <a:br>
            <a:rPr lang="en-US" dirty="0"/>
          </a:br>
          <a:r>
            <a:rPr lang="en-US" dirty="0"/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>
        <dgm:presLayoutVars>
          <dgm:chPref val="3"/>
        </dgm:presLayoutVars>
      </dgm:prSet>
      <dgm:spPr/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/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/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/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/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/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/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/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/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/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/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/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/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/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/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/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/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/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043098" y="1578089"/>
          <a:ext cx="3157268" cy="599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SEM</a:t>
          </a:r>
        </a:p>
      </dsp:txBody>
      <dsp:txXfrm>
        <a:off x="-1043098" y="1578089"/>
        <a:ext cx="3157268" cy="599881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ect">
          <a:avLst/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One endogenous variable</a:t>
          </a:r>
        </a:p>
      </dsp:txBody>
      <dsp:txXfrm>
        <a:off x="1228998" y="376025"/>
        <a:ext cx="1967610" cy="599881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Observed variables</a:t>
          </a:r>
        </a:p>
      </dsp:txBody>
      <dsp:txXfrm>
        <a:off x="3590130" y="376025"/>
        <a:ext cx="1967610" cy="599881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One exogenous variable</a:t>
          </a:r>
        </a:p>
      </dsp:txBody>
      <dsp:txXfrm>
        <a:off x="5951262" y="1099"/>
        <a:ext cx="1967610" cy="599881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Simple regression</a:t>
          </a:r>
        </a:p>
      </dsp:txBody>
      <dsp:txXfrm>
        <a:off x="8312394" y="1099"/>
        <a:ext cx="1967610" cy="599881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Two or more</a:t>
          </a:r>
          <a:br>
            <a:rPr lang="en-US" sz="1700" kern="1200" dirty="0"/>
          </a:br>
          <a:r>
            <a:rPr lang="en-US" sz="1700" kern="1200" dirty="0"/>
            <a:t>exogenous variables</a:t>
          </a:r>
        </a:p>
      </dsp:txBody>
      <dsp:txXfrm>
        <a:off x="5951262" y="750950"/>
        <a:ext cx="1967610" cy="599881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Multiple regression</a:t>
          </a:r>
        </a:p>
      </dsp:txBody>
      <dsp:txXfrm>
        <a:off x="8312394" y="750950"/>
        <a:ext cx="1967610" cy="599881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Two or more</a:t>
          </a:r>
          <a:br>
            <a:rPr lang="en-US" sz="1700" kern="1200" dirty="0"/>
          </a:br>
          <a:r>
            <a:rPr lang="en-US" sz="1700" kern="1200" dirty="0"/>
            <a:t>endogenous</a:t>
          </a:r>
          <a:br>
            <a:rPr lang="en-US" sz="1700" kern="1200" dirty="0"/>
          </a:br>
          <a:r>
            <a:rPr lang="en-US" sz="1700" kern="1200" dirty="0"/>
            <a:t>variables</a:t>
          </a:r>
        </a:p>
      </dsp:txBody>
      <dsp:txXfrm>
        <a:off x="1228998" y="2471004"/>
        <a:ext cx="1967610" cy="90902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Observed</a:t>
          </a:r>
          <a:r>
            <a:rPr lang="en-US" sz="1700" kern="1200" baseline="0" dirty="0"/>
            <a:t> variables</a:t>
          </a:r>
          <a:endParaRPr lang="en-US" sz="1700" kern="1200" dirty="0"/>
        </a:p>
      </dsp:txBody>
      <dsp:txXfrm>
        <a:off x="3590130" y="1875727"/>
        <a:ext cx="1967610" cy="599881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Exogenous to endogenous</a:t>
          </a:r>
        </a:p>
      </dsp:txBody>
      <dsp:txXfrm>
        <a:off x="5951262" y="1500802"/>
        <a:ext cx="1967610" cy="599881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Multivariate regression</a:t>
          </a:r>
        </a:p>
      </dsp:txBody>
      <dsp:txXfrm>
        <a:off x="8312394" y="1500802"/>
        <a:ext cx="1967610" cy="599881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Endogenous to endogenous</a:t>
          </a:r>
        </a:p>
      </dsp:txBody>
      <dsp:txXfrm>
        <a:off x="5951262" y="2250653"/>
        <a:ext cx="1967610" cy="599881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Path analysis</a:t>
          </a:r>
        </a:p>
      </dsp:txBody>
      <dsp:txXfrm>
        <a:off x="8312394" y="2250653"/>
        <a:ext cx="1967610" cy="599881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Latent variables</a:t>
          </a:r>
        </a:p>
      </dsp:txBody>
      <dsp:txXfrm>
        <a:off x="3590130" y="3375430"/>
        <a:ext cx="1967610" cy="599881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Latent to observed</a:t>
          </a:r>
        </a:p>
      </dsp:txBody>
      <dsp:txXfrm>
        <a:off x="5951262" y="3000505"/>
        <a:ext cx="1967610" cy="599881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Factor analysis</a:t>
          </a:r>
        </a:p>
      </dsp:txBody>
      <dsp:txXfrm>
        <a:off x="8312394" y="3000505"/>
        <a:ext cx="1967610" cy="599881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Latent to latent</a:t>
          </a:r>
        </a:p>
      </dsp:txBody>
      <dsp:txXfrm>
        <a:off x="5951262" y="3750356"/>
        <a:ext cx="1967610" cy="599881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Structural</a:t>
          </a:r>
          <a:br>
            <a:rPr lang="en-US" sz="1700" kern="1200" dirty="0"/>
          </a:br>
          <a:r>
            <a:rPr lang="en-US" sz="1700" kern="1200" dirty="0"/>
            <a:t>regression</a:t>
          </a:r>
        </a:p>
      </dsp:txBody>
      <dsp:txXfrm>
        <a:off x="8312394" y="3750356"/>
        <a:ext cx="1967610" cy="599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seminars/rse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(Brief) 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13,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3991129" y="3121224"/>
                <a:ext cx="42097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129" y="3121224"/>
                <a:ext cx="4209742" cy="615553"/>
              </a:xfrm>
              <a:prstGeom prst="rect">
                <a:avLst/>
              </a:prstGeom>
              <a:blipFill>
                <a:blip r:embed="rId2"/>
                <a:stretch>
                  <a:fillRect l="-904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E581-D1A6-A2D0-7297-86692C159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2: Add subscript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each variable.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E581-D1A6-A2D0-7297-86692C159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8768D-31F7-C22F-E87F-200D8493F8D4}"/>
              </a:ext>
            </a:extLst>
          </p:cNvPr>
          <p:cNvCxnSpPr>
            <a:cxnSpLocks/>
          </p:cNvCxnSpPr>
          <p:nvPr/>
        </p:nvCxnSpPr>
        <p:spPr>
          <a:xfrm>
            <a:off x="4114800" y="1961147"/>
            <a:ext cx="3140110" cy="1391606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5926C-B99F-5E2A-3865-FCDB22018542}"/>
              </a:ext>
            </a:extLst>
          </p:cNvPr>
          <p:cNvCxnSpPr>
            <a:cxnSpLocks/>
          </p:cNvCxnSpPr>
          <p:nvPr/>
        </p:nvCxnSpPr>
        <p:spPr>
          <a:xfrm>
            <a:off x="4114800" y="1961147"/>
            <a:ext cx="236136" cy="1391606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2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9BBC0-AD13-F4CE-0A19-B3D2DC73B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And replace it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9BBC0-AD13-F4CE-0A19-B3D2DC73B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2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800E1-D593-0481-EEBE-C3538FD73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4: </a:t>
                </a:r>
                <a:r>
                  <a:rPr lang="en-CA" dirty="0"/>
                  <a:t>And replace it(them) with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800E1-D593-0481-EEBE-C3538FD73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2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34977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04282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F202F-3632-FDC1-6732-5D5316180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</a:t>
                </a:r>
                <a:r>
                  <a:rPr lang="en-CA" dirty="0"/>
                  <a:t>And replace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F202F-3632-FDC1-6732-5D5316180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E1F91-E3C3-F847-9B33-1EA53A5D5269}"/>
                  </a:ext>
                </a:extLst>
              </p:cNvPr>
              <p:cNvSpPr txBox="1"/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E1F91-E3C3-F847-9B33-1EA53A5D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blipFill>
                <a:blip r:embed="rId6"/>
                <a:stretch>
                  <a:fillRect l="-27907" r="-2326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61AB1C-E1E3-1FCA-E11F-64B246769101}"/>
              </a:ext>
            </a:extLst>
          </p:cNvPr>
          <p:cNvCxnSpPr>
            <a:cxnSpLocks/>
          </p:cNvCxnSpPr>
          <p:nvPr/>
        </p:nvCxnSpPr>
        <p:spPr>
          <a:xfrm flipH="1">
            <a:off x="834977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1972CB-B4E4-7C8B-2BD3-2997137F63DD}"/>
              </a:ext>
            </a:extLst>
          </p:cNvPr>
          <p:cNvSpPr txBox="1"/>
          <p:nvPr/>
        </p:nvSpPr>
        <p:spPr>
          <a:xfrm>
            <a:off x="904282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2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Review of Simple/Multiple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pPr lvl="1"/>
            <a:r>
              <a:rPr lang="en-CA" dirty="0"/>
              <a:t>Limitations of Multiple Regression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Chapter 1: Introduction, Background, &amp;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D98B3-733A-9930-2A38-46EDA48C4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600" i="1" dirty="0"/>
              <a:t>“Structural equation modeling is a </a:t>
            </a:r>
            <a:r>
              <a:rPr lang="en-CA" sz="3600" b="1" i="1" dirty="0">
                <a:solidFill>
                  <a:schemeClr val="accent1"/>
                </a:solidFill>
              </a:rPr>
              <a:t>linear model framework</a:t>
            </a:r>
            <a:r>
              <a:rPr lang="en-CA" sz="3600" i="1" dirty="0"/>
              <a:t> that models both simultaneous regression equations with latent variables.”</a:t>
            </a:r>
          </a:p>
          <a:p>
            <a:pPr marL="0" indent="0" algn="ctr">
              <a:buNone/>
            </a:pPr>
            <a:r>
              <a:rPr lang="en-CA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5AA7C-FCCF-C9F5-0F4E-7AA5874A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3FED-2262-F403-EB46-1224C6B2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F3ED9D-1EA3-5A7F-4AD8-928BEB0685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49F4B-3F6B-705B-E9FC-678474BE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3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Definitions /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b="1" i="1" dirty="0">
                    <a:solidFill>
                      <a:schemeClr val="accent1"/>
                    </a:solidFill>
                  </a:rPr>
                  <a:t>Exogenous</a:t>
                </a:r>
                <a:r>
                  <a:rPr lang="en-CA" b="1" i="1" dirty="0"/>
                  <a:t> </a:t>
                </a:r>
                <a:r>
                  <a:rPr lang="en-CA" dirty="0"/>
                  <a:t>(a.k.a. </a:t>
                </a:r>
                <a:r>
                  <a:rPr lang="en-CA" b="1" i="1" dirty="0">
                    <a:solidFill>
                      <a:schemeClr val="accent1"/>
                    </a:solidFill>
                  </a:rPr>
                  <a:t>independent</a:t>
                </a:r>
                <a:r>
                  <a:rPr lang="en-CA" dirty="0"/>
                  <a:t>) </a:t>
                </a:r>
                <a:r>
                  <a:rPr lang="en-CA" i="1" dirty="0"/>
                  <a:t>variables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1"/>
                  </a:buClr>
                </a:pPr>
                <a:r>
                  <a:rPr lang="en-CA" dirty="0"/>
                  <a:t>Variables that are </a:t>
                </a:r>
                <a:r>
                  <a:rPr lang="en-CA" b="1" dirty="0">
                    <a:solidFill>
                      <a:schemeClr val="accent1"/>
                    </a:solidFill>
                  </a:rPr>
                  <a:t>not</a:t>
                </a:r>
                <a:r>
                  <a:rPr lang="en-CA" dirty="0"/>
                  <a:t> expressed as a function of other variables; they exist “</a:t>
                </a:r>
                <a:r>
                  <a:rPr lang="en-CA" b="1" dirty="0">
                    <a:solidFill>
                      <a:schemeClr val="accent1"/>
                    </a:solidFill>
                  </a:rPr>
                  <a:t>outside</a:t>
                </a:r>
                <a:r>
                  <a:rPr lang="en-CA" dirty="0"/>
                  <a:t>” the system of variables under study.</a:t>
                </a:r>
              </a:p>
              <a:p>
                <a:pPr lvl="1">
                  <a:buClr>
                    <a:schemeClr val="accent1"/>
                  </a:buClr>
                </a:pPr>
                <a:r>
                  <a:rPr lang="en-CA" dirty="0"/>
                  <a:t>Notation:</a:t>
                </a:r>
              </a:p>
              <a:p>
                <a:pPr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(single); or</a:t>
                </a:r>
              </a:p>
              <a:p>
                <a:pPr lvl="2">
                  <a:buClr>
                    <a:schemeClr val="accent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(multiple)</a:t>
                </a:r>
              </a:p>
              <a:p>
                <a:pPr>
                  <a:buClr>
                    <a:srgbClr val="0070C0"/>
                  </a:buClr>
                </a:pPr>
                <a:r>
                  <a:rPr lang="en-CA" b="1" i="1" dirty="0">
                    <a:solidFill>
                      <a:srgbClr val="0070C0"/>
                    </a:solidFill>
                  </a:rPr>
                  <a:t>Endogenous </a:t>
                </a:r>
                <a:r>
                  <a:rPr lang="en-CA" dirty="0"/>
                  <a:t>(a.k.a. </a:t>
                </a:r>
                <a:r>
                  <a:rPr lang="en-CA" b="1" i="1" dirty="0">
                    <a:solidFill>
                      <a:srgbClr val="0070C0"/>
                    </a:solidFill>
                  </a:rPr>
                  <a:t>dependent</a:t>
                </a:r>
                <a:r>
                  <a:rPr lang="en-CA" dirty="0"/>
                  <a:t>) </a:t>
                </a:r>
                <a:r>
                  <a:rPr lang="en-CA" i="1" dirty="0"/>
                  <a:t>variables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rgbClr val="0070C0"/>
                  </a:buClr>
                </a:pPr>
                <a:r>
                  <a:rPr lang="en-CA" dirty="0"/>
                  <a:t>Variables that are expressed as a function of one or more other variables; they exist “</a:t>
                </a:r>
                <a:r>
                  <a:rPr lang="en-CA" b="1" dirty="0">
                    <a:solidFill>
                      <a:srgbClr val="0070C0"/>
                    </a:solidFill>
                  </a:rPr>
                  <a:t>inside</a:t>
                </a:r>
                <a:r>
                  <a:rPr lang="en-CA" dirty="0"/>
                  <a:t>” the system of variables under study.</a:t>
                </a:r>
              </a:p>
              <a:p>
                <a:pPr lvl="1">
                  <a:buClr>
                    <a:srgbClr val="0070C0"/>
                  </a:buClr>
                </a:pPr>
                <a:r>
                  <a:rPr lang="en-CA" dirty="0"/>
                  <a:t>Notation:</a:t>
                </a:r>
              </a:p>
              <a:p>
                <a:pPr lvl="2">
                  <a:buClr>
                    <a:srgbClr val="0070C0"/>
                  </a:buClr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/>
                  <a:t> (single); or</a:t>
                </a:r>
              </a:p>
              <a:p>
                <a:pPr lvl="2">
                  <a:buClr>
                    <a:srgbClr val="0070C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(multiple)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 b="-7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Definitions /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2"/>
                  </a:buClr>
                </a:pPr>
                <a:r>
                  <a:rPr lang="en-CA" b="1" i="1" dirty="0">
                    <a:solidFill>
                      <a:schemeClr val="accent2"/>
                    </a:solidFill>
                  </a:rPr>
                  <a:t>Observed</a:t>
                </a:r>
                <a:r>
                  <a:rPr lang="en-CA" i="1" dirty="0"/>
                  <a:t>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Examples: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4"/>
                  </a:buClr>
                </a:pPr>
                <a:r>
                  <a:rPr lang="en-CA" b="1" i="1" dirty="0">
                    <a:solidFill>
                      <a:schemeClr val="accent4"/>
                    </a:solidFill>
                  </a:rPr>
                  <a:t>Latent</a:t>
                </a:r>
                <a:r>
                  <a:rPr lang="en-CA" i="1" dirty="0"/>
                  <a:t>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4"/>
                  </a:buClr>
                </a:pPr>
                <a:r>
                  <a:rPr lang="en-CA" dirty="0"/>
                  <a:t>Variables that (usually) cannot be directly measured; often “inferred”.</a:t>
                </a:r>
              </a:p>
              <a:p>
                <a:pPr lvl="1">
                  <a:buClr>
                    <a:schemeClr val="accent4"/>
                  </a:buClr>
                </a:pPr>
                <a:r>
                  <a:rPr lang="en-CA" dirty="0"/>
                  <a:t>Example: Intelligence.</a:t>
                </a:r>
              </a:p>
              <a:p>
                <a:pPr lvl="1">
                  <a:buClr>
                    <a:schemeClr val="accent4"/>
                  </a:buClr>
                </a:pPr>
                <a:r>
                  <a:rPr lang="en-CA" dirty="0"/>
                  <a:t>Notation: 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 lvl="2">
                  <a:buClr>
                    <a:schemeClr val="accent4"/>
                  </a:buClr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“eta” (single); or</a:t>
                </a:r>
              </a:p>
              <a:p>
                <a:pPr lvl="2">
                  <a:buClr>
                    <a:schemeClr val="accent4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(multiple)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645</Words>
  <Application>Microsoft Macintosh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Impact</vt:lpstr>
      <vt:lpstr>Menlo</vt:lpstr>
      <vt:lpstr>Office Theme</vt:lpstr>
      <vt:lpstr>A (Brief) 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Definitions / Terminology</vt:lpstr>
      <vt:lpstr>Definitions / Terminology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6</cp:revision>
  <dcterms:created xsi:type="dcterms:W3CDTF">2025-06-02T22:03:30Z</dcterms:created>
  <dcterms:modified xsi:type="dcterms:W3CDTF">2025-06-14T03:00:08Z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