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2" r:id="rId24"/>
    <p:sldId id="281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</p14:sldIdLst>
        </p14:section>
        <p14:section name="Chapter 2" id="{F93EAB6F-73BF-2E49-B7E3-9CD400E72EF3}">
          <p14:sldIdLst>
            <p14:sldId id="282"/>
            <p14:sldId id="281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6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800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arc.ucla.edu/r/seminars/rsem/" TargetMode="External"/><Relationship Id="rId2" Type="http://schemas.openxmlformats.org/officeDocument/2006/relationships/hyperlink" Target="https://centerstat.org/workshop/introduction-to-structural-equation-model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30,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blipFill>
                <a:blip r:embed="rId3"/>
                <a:stretch>
                  <a:fillRect l="-138" b="-132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  <a:p>
                <a:pPr marL="230400" indent="0">
                  <a:buNone/>
                </a:pPr>
                <a:r>
                  <a:rPr lang="en-CA" b="1" dirty="0"/>
                  <a:t>Note</a:t>
                </a:r>
                <a:r>
                  <a:rPr lang="en-CA" dirty="0"/>
                  <a:t>: the residual term is difference between the </a:t>
                </a:r>
                <a:r>
                  <a:rPr lang="en-CA" i="1" dirty="0"/>
                  <a:t>observed</a:t>
                </a:r>
                <a:r>
                  <a:rPr lang="en-CA" dirty="0"/>
                  <a:t> and </a:t>
                </a:r>
                <a:r>
                  <a:rPr lang="en-CA" i="1" dirty="0"/>
                  <a:t>predicted</a:t>
                </a:r>
                <a:r>
                  <a:rPr lang="en-CA" dirty="0"/>
                  <a:t> values of the outcome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blipFill>
                <a:blip r:embed="rId3"/>
                <a:stretch>
                  <a:fillRect l="-940" t="-7200" r="-47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0700-844C-18F8-0AE2-0A3B4EAB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DA4-08A2-624F-AF46-672A33F5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2</a:t>
            </a:r>
            <a:r>
              <a:rPr lang="en-CA" b="0" dirty="0"/>
              <a:t>: </a:t>
            </a:r>
            <a:r>
              <a:rPr lang="en-CA" dirty="0"/>
              <a:t>Path Analysis</a:t>
            </a:r>
          </a:p>
        </p:txBody>
      </p:sp>
    </p:spTree>
    <p:extLst>
      <p:ext uri="{BB962C8B-B14F-4D97-AF65-F5344CB8AC3E}">
        <p14:creationId xmlns:p14="http://schemas.microsoft.com/office/powerpoint/2010/main" val="192433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2A1A-C52D-846D-973F-88BB352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495-7462-7DC5-9261-AA04835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ED9225-6446-D15A-F8CC-B81D6F91DEF6}"/>
                  </a:ext>
                </a:extLst>
              </p:cNvPr>
              <p:cNvSpPr/>
              <p:nvPr/>
            </p:nvSpPr>
            <p:spPr>
              <a:xfrm>
                <a:off x="3615744" y="2955073"/>
                <a:ext cx="791735" cy="7917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108000" tIns="0" rIns="0" bIns="108000" rtlCol="0" anchor="ctr" anchorCtr="1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ED9225-6446-D15A-F8CC-B81D6F91D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44" y="2955073"/>
                <a:ext cx="791735" cy="791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EC8179-8F7A-669F-2187-B0523AA3BD6A}"/>
                  </a:ext>
                </a:extLst>
              </p:cNvPr>
              <p:cNvSpPr/>
              <p:nvPr/>
            </p:nvSpPr>
            <p:spPr>
              <a:xfrm>
                <a:off x="7393862" y="2955073"/>
                <a:ext cx="791736" cy="7917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108000" tIns="0" rIns="0" bIns="108000" rtlCol="0" anchor="ctr" anchorCtr="1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EC8179-8F7A-669F-2187-B0523AA3B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862" y="2955073"/>
                <a:ext cx="791736" cy="791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E3BB4C08-A2FD-1260-E861-EF6276678816}"/>
                  </a:ext>
                </a:extLst>
              </p:cNvPr>
              <p:cNvSpPr/>
              <p:nvPr/>
            </p:nvSpPr>
            <p:spPr>
              <a:xfrm>
                <a:off x="5391106" y="4103649"/>
                <a:ext cx="858643" cy="691376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E3BB4C08-A2FD-1260-E861-EF6276678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06" y="4103649"/>
                <a:ext cx="858643" cy="691376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D15909-843D-36D3-FBC6-C73E69004E5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407479" y="3350942"/>
            <a:ext cx="2986383" cy="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AF9E5-9789-4BCE-69E9-BDFB015663D6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flipH="1" flipV="1">
            <a:off x="4011612" y="3746810"/>
            <a:ext cx="1594155" cy="7025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25C692-5C90-088F-F8D5-E256B1C8AAEA}"/>
              </a:ext>
            </a:extLst>
          </p:cNvPr>
          <p:cNvCxnSpPr>
            <a:cxnSpLocks/>
            <a:stCxn id="7" idx="5"/>
            <a:endCxn id="6" idx="2"/>
          </p:cNvCxnSpPr>
          <p:nvPr/>
        </p:nvCxnSpPr>
        <p:spPr>
          <a:xfrm flipV="1">
            <a:off x="6035088" y="3746810"/>
            <a:ext cx="1754642" cy="7025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BDB073-67F0-9FBA-C3D5-8F6D707A948B}"/>
                  </a:ext>
                </a:extLst>
              </p:cNvPr>
              <p:cNvSpPr txBox="1"/>
              <p:nvPr/>
            </p:nvSpPr>
            <p:spPr>
              <a:xfrm>
                <a:off x="5605767" y="2824097"/>
                <a:ext cx="4178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BDB073-67F0-9FBA-C3D5-8F6D707A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767" y="2824097"/>
                <a:ext cx="417870" cy="430887"/>
              </a:xfrm>
              <a:prstGeom prst="rect">
                <a:avLst/>
              </a:prstGeom>
              <a:blipFill>
                <a:blip r:embed="rId5"/>
                <a:stretch>
                  <a:fillRect l="-17647" r="-5882" b="-1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B68DD3-88B9-868F-7DAD-3AC5ABAB017E}"/>
                  </a:ext>
                </a:extLst>
              </p:cNvPr>
              <p:cNvSpPr txBox="1"/>
              <p:nvPr/>
            </p:nvSpPr>
            <p:spPr>
              <a:xfrm>
                <a:off x="4836800" y="3667186"/>
                <a:ext cx="4563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B68DD3-88B9-868F-7DAD-3AC5ABAB0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800" y="3667186"/>
                <a:ext cx="456342" cy="430887"/>
              </a:xfrm>
              <a:prstGeom prst="rect">
                <a:avLst/>
              </a:prstGeom>
              <a:blipFill>
                <a:blip r:embed="rId6"/>
                <a:stretch>
                  <a:fillRect l="-16216" r="-2703" b="-1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FD25D7-C00F-E77F-CC57-AD581B4BD03A}"/>
                  </a:ext>
                </a:extLst>
              </p:cNvPr>
              <p:cNvSpPr txBox="1"/>
              <p:nvPr/>
            </p:nvSpPr>
            <p:spPr>
              <a:xfrm>
                <a:off x="6651916" y="3667185"/>
                <a:ext cx="307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FD25D7-C00F-E77F-CC57-AD581B4BD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16" y="3667185"/>
                <a:ext cx="307455" cy="430887"/>
              </a:xfrm>
              <a:prstGeom prst="rect">
                <a:avLst/>
              </a:prstGeom>
              <a:blipFill>
                <a:blip r:embed="rId7"/>
                <a:stretch>
                  <a:fillRect l="-11538" r="-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D9AF2F47-CDF7-1ACC-0BA2-19465AD86793}"/>
              </a:ext>
            </a:extLst>
          </p:cNvPr>
          <p:cNvSpPr/>
          <p:nvPr/>
        </p:nvSpPr>
        <p:spPr>
          <a:xfrm rot="10800000">
            <a:off x="3352464" y="3080777"/>
            <a:ext cx="485440" cy="486000"/>
          </a:xfrm>
          <a:prstGeom prst="arc">
            <a:avLst>
              <a:gd name="adj1" fmla="val 16200000"/>
              <a:gd name="adj2" fmla="val 5437479"/>
            </a:avLst>
          </a:prstGeom>
          <a:ln w="15875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E210CE-23DA-1A46-6F81-1CBE10F5749A}"/>
                  </a:ext>
                </a:extLst>
              </p:cNvPr>
              <p:cNvSpPr txBox="1"/>
              <p:nvPr/>
            </p:nvSpPr>
            <p:spPr>
              <a:xfrm>
                <a:off x="2877179" y="3109261"/>
                <a:ext cx="479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2800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E210CE-23DA-1A46-6F81-1CBE10F57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179" y="3109261"/>
                <a:ext cx="479940" cy="430887"/>
              </a:xfrm>
              <a:prstGeom prst="rect">
                <a:avLst/>
              </a:prstGeom>
              <a:blipFill>
                <a:blip r:embed="rId8"/>
                <a:stretch>
                  <a:fillRect l="-7692" t="-2857" r="-5128" b="-8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280F7F-EE73-91A8-17B1-88F3C03B7A09}"/>
              </a:ext>
            </a:extLst>
          </p:cNvPr>
          <p:cNvCxnSpPr>
            <a:cxnSpLocks/>
            <a:stCxn id="44" idx="2"/>
            <a:endCxn id="6" idx="3"/>
          </p:cNvCxnSpPr>
          <p:nvPr/>
        </p:nvCxnSpPr>
        <p:spPr>
          <a:xfrm flipH="1">
            <a:off x="8185598" y="3349780"/>
            <a:ext cx="473128" cy="1162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1775AE-362F-8A36-C893-411FE23CEFC5}"/>
                  </a:ext>
                </a:extLst>
              </p:cNvPr>
              <p:cNvSpPr/>
              <p:nvPr/>
            </p:nvSpPr>
            <p:spPr>
              <a:xfrm>
                <a:off x="8658726" y="3086723"/>
                <a:ext cx="515155" cy="5261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72000" tIns="0" r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1775AE-362F-8A36-C893-411FE23CE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726" y="3086723"/>
                <a:ext cx="515155" cy="526113"/>
              </a:xfrm>
              <a:prstGeom prst="ellipse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>
            <a:extLst>
              <a:ext uri="{FF2B5EF4-FFF2-40B4-BE49-F238E27FC236}">
                <a16:creationId xmlns:a16="http://schemas.microsoft.com/office/drawing/2014/main" id="{472A524A-608E-FA04-9845-7CFE909D313B}"/>
              </a:ext>
            </a:extLst>
          </p:cNvPr>
          <p:cNvSpPr/>
          <p:nvPr/>
        </p:nvSpPr>
        <p:spPr>
          <a:xfrm>
            <a:off x="8958499" y="3195892"/>
            <a:ext cx="430763" cy="307776"/>
          </a:xfrm>
          <a:prstGeom prst="arc">
            <a:avLst>
              <a:gd name="adj1" fmla="val 16200000"/>
              <a:gd name="adj2" fmla="val 5437479"/>
            </a:avLst>
          </a:prstGeom>
          <a:ln w="15875"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505B98-6339-F21C-C8C4-A5CE4B7ABA33}"/>
                  </a:ext>
                </a:extLst>
              </p:cNvPr>
              <p:cNvSpPr txBox="1"/>
              <p:nvPr/>
            </p:nvSpPr>
            <p:spPr>
              <a:xfrm>
                <a:off x="9428782" y="3169888"/>
                <a:ext cx="2426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CA" sz="2000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F505B98-6339-F21C-C8C4-A5CE4B7A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782" y="3169888"/>
                <a:ext cx="242631" cy="307777"/>
              </a:xfrm>
              <a:prstGeom prst="rect">
                <a:avLst/>
              </a:prstGeom>
              <a:blipFill>
                <a:blip r:embed="rId10"/>
                <a:stretch>
                  <a:fillRect l="-35000" r="-30000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044263-6782-7AF0-9C5A-3A3F1593CF9E}"/>
                  </a:ext>
                </a:extLst>
              </p:cNvPr>
              <p:cNvSpPr txBox="1"/>
              <p:nvPr/>
            </p:nvSpPr>
            <p:spPr>
              <a:xfrm>
                <a:off x="8349831" y="3005327"/>
                <a:ext cx="28052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A" sz="2000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044263-6782-7AF0-9C5A-3A3F1593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831" y="3005327"/>
                <a:ext cx="280526" cy="307777"/>
              </a:xfrm>
              <a:prstGeom prst="rect">
                <a:avLst/>
              </a:prstGeom>
              <a:blipFill>
                <a:blip r:embed="rId11"/>
                <a:stretch>
                  <a:fillRect l="-4348" r="-4348" b="-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88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Bauer, D. J., &amp; Curran, P. J. (2024). </a:t>
            </a:r>
            <a:r>
              <a:rPr lang="en-CA" i="1" dirty="0"/>
              <a:t>Introduction to Statistical Equation Modeling</a:t>
            </a:r>
            <a:r>
              <a:rPr lang="en-CA" dirty="0"/>
              <a:t>. CenterStat. </a:t>
            </a:r>
            <a:r>
              <a:rPr lang="en-CA" dirty="0">
                <a:hlinkClick r:id="rId2"/>
              </a:rPr>
              <a:t>https://centerstat.org/workshop/introduction-to-structural-equation-modeling/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3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</TotalTime>
  <Words>876</Words>
  <Application>Microsoft Macintosh PowerPoint</Application>
  <PresentationFormat>Widescreen</PresentationFormat>
  <Paragraphs>170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Chapter 2: Path Analysis</vt:lpstr>
      <vt:lpstr>Path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17</cp:revision>
  <dcterms:created xsi:type="dcterms:W3CDTF">2025-06-02T22:03:30Z</dcterms:created>
  <dcterms:modified xsi:type="dcterms:W3CDTF">2025-07-01T02:30:27Z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