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79" r:id="rId15"/>
    <p:sldId id="280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81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79"/>
            <p14:sldId id="280"/>
            <p14:sldId id="262"/>
            <p14:sldId id="259"/>
            <p14:sldId id="263"/>
            <p14:sldId id="264"/>
            <p14:sldId id="265"/>
            <p14:sldId id="266"/>
            <p14:sldId id="267"/>
            <p14:sldId id="281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8"/>
    <p:restoredTop sz="94668"/>
  </p:normalViewPr>
  <p:slideViewPr>
    <p:cSldViewPr snapToGrid="0" snapToObjects="1" showGuides="1">
      <p:cViewPr varScale="1">
        <p:scale>
          <a:sx n="127" d="100"/>
          <a:sy n="127" d="100"/>
        </p:scale>
        <p:origin x="488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tx2"/>
              </a:solidFill>
            </a:rPr>
            <a:t>Two or more</a:t>
          </a:r>
          <a:br>
            <a:rPr lang="en-US">
              <a:solidFill>
                <a:schemeClr val="tx2"/>
              </a:solidFill>
            </a:rPr>
          </a:br>
          <a:r>
            <a:rPr lang="en-US">
              <a:solidFill>
                <a:schemeClr val="tx2"/>
              </a:solidFill>
            </a:rPr>
            <a:t>endogenous</a:t>
          </a:r>
          <a:br>
            <a:rPr lang="en-US">
              <a:solidFill>
                <a:schemeClr val="tx2"/>
              </a:solidFill>
            </a:rPr>
          </a:br>
          <a:r>
            <a:rPr lang="en-US">
              <a:solidFill>
                <a:schemeClr val="tx2"/>
              </a:solidFill>
            </a:rPr>
            <a:t>variables</a:t>
          </a:r>
          <a:endParaRPr lang="en-US" dirty="0">
            <a:solidFill>
              <a:schemeClr val="tx2"/>
            </a:solidFill>
          </a:endParaRP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noFill/>
        <a:ln w="12700">
          <a:solidFill>
            <a:schemeClr val="tx2">
              <a:lumMod val="60000"/>
              <a:lumOff val="40000"/>
            </a:schemeClr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noFill/>
        <a:ln w="12700"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tx2">
              <a:lumMod val="60000"/>
              <a:lumOff val="40000"/>
            </a:schemeClr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3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tx2"/>
              </a:solidFill>
            </a:rPr>
            <a:t>Exogenous to endogenous</a:t>
          </a:r>
          <a:endParaRPr lang="en-US" dirty="0">
            <a:solidFill>
              <a:schemeClr val="tx2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tx2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tx2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chemeClr val="tx2">
              <a:lumMod val="60000"/>
              <a:lumOff val="40000"/>
            </a:schemeClr>
          </a:solidFill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tx2"/>
              </a:solidFill>
            </a:rPr>
            <a:t>Latent </a:t>
          </a:r>
          <a:r>
            <a:rPr lang="en-US" sz="1700" kern="1200">
              <a:solidFill>
                <a:schemeClr val="tx2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tx2"/>
              </a:solidFill>
            </a:rPr>
            <a:t> observed</a:t>
          </a:r>
          <a:endParaRPr lang="en-US" sz="1700" kern="1200" dirty="0">
            <a:solidFill>
              <a:schemeClr val="tx2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chemeClr val="tx2">
              <a:lumMod val="60000"/>
              <a:lumOff val="40000"/>
            </a:schemeClr>
          </a:solidFill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noFill/>
        <a:ln>
          <a:solidFill>
            <a:schemeClr val="tx2">
              <a:lumMod val="60000"/>
              <a:lumOff val="40000"/>
            </a:schemeClr>
          </a:solidFill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tx2"/>
              </a:solidFill>
            </a:rPr>
            <a:t>Two or more</a:t>
          </a:r>
          <a:br>
            <a:rPr lang="en-US" dirty="0">
              <a:solidFill>
                <a:schemeClr val="tx2"/>
              </a:solidFill>
            </a:rPr>
          </a:br>
          <a:r>
            <a:rPr lang="en-US" dirty="0">
              <a:solidFill>
                <a:schemeClr val="tx2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6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/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/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/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/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/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/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/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/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/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/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/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/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solidFill>
                <a:schemeClr val="bg1"/>
              </a:solidFill>
            </a:rPr>
            <a:t>SEM</a:t>
          </a:r>
          <a:endParaRPr lang="en-US" sz="3900" kern="1200" dirty="0">
            <a:solidFill>
              <a:schemeClr val="bg1"/>
            </a:solidFill>
          </a:endParaRPr>
        </a:p>
      </dsp:txBody>
      <dsp:txXfrm>
        <a:off x="-1293390" y="1578089"/>
        <a:ext cx="3657853" cy="599881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ect">
          <a:avLst/>
        </a:pr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</a:rPr>
            <a:t>One endogenous variable</a:t>
          </a:r>
        </a:p>
      </dsp:txBody>
      <dsp:txXfrm>
        <a:off x="1228998" y="376025"/>
        <a:ext cx="1967610" cy="599881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ect">
          <a:avLst/>
        </a:pr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</a:rPr>
            <a:t>Observed variables</a:t>
          </a:r>
        </a:p>
      </dsp:txBody>
      <dsp:txXfrm>
        <a:off x="3590130" y="376025"/>
        <a:ext cx="1967610" cy="599881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ect">
          <a:avLst/>
        </a:pr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</a:rPr>
            <a:t>One exogenous variable</a:t>
          </a:r>
        </a:p>
      </dsp:txBody>
      <dsp:txXfrm>
        <a:off x="5951262" y="1099"/>
        <a:ext cx="1967610" cy="599881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12394" y="1099"/>
        <a:ext cx="1967610" cy="599881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ect">
          <a:avLst/>
        </a:pr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</a:rPr>
            <a:t>Two or more</a:t>
          </a:r>
          <a:br>
            <a:rPr lang="en-US" sz="1700" kern="1200" dirty="0">
              <a:solidFill>
                <a:schemeClr val="tx2"/>
              </a:solidFill>
            </a:rPr>
          </a:br>
          <a:r>
            <a:rPr lang="en-US" sz="1700" kern="1200" dirty="0">
              <a:solidFill>
                <a:schemeClr val="tx2"/>
              </a:solidFill>
            </a:rPr>
            <a:t>exogenous variables</a:t>
          </a:r>
        </a:p>
      </dsp:txBody>
      <dsp:txXfrm>
        <a:off x="5951262" y="750950"/>
        <a:ext cx="1967610" cy="599881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ect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12394" y="750950"/>
        <a:ext cx="1967610" cy="599881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ect">
          <a:avLst/>
        </a:pr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2"/>
              </a:solidFill>
            </a:rPr>
            <a:t>Two or more</a:t>
          </a:r>
          <a:br>
            <a:rPr lang="en-US" sz="1700" kern="1200">
              <a:solidFill>
                <a:schemeClr val="tx2"/>
              </a:solidFill>
            </a:rPr>
          </a:br>
          <a:r>
            <a:rPr lang="en-US" sz="1700" kern="1200">
              <a:solidFill>
                <a:schemeClr val="tx2"/>
              </a:solidFill>
            </a:rPr>
            <a:t>endogenous</a:t>
          </a:r>
          <a:br>
            <a:rPr lang="en-US" sz="1700" kern="1200">
              <a:solidFill>
                <a:schemeClr val="tx2"/>
              </a:solidFill>
            </a:rPr>
          </a:br>
          <a:r>
            <a:rPr lang="en-US" sz="1700" kern="1200">
              <a:solidFill>
                <a:schemeClr val="tx2"/>
              </a:solidFill>
            </a:rPr>
            <a:t>variables</a:t>
          </a:r>
          <a:endParaRPr lang="en-US" sz="1700" kern="1200" dirty="0">
            <a:solidFill>
              <a:schemeClr val="tx2"/>
            </a:solidFill>
          </a:endParaRPr>
        </a:p>
      </dsp:txBody>
      <dsp:txXfrm>
        <a:off x="1228998" y="2471004"/>
        <a:ext cx="1967610" cy="90902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ect">
          <a:avLst/>
        </a:pr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590130" y="1875727"/>
        <a:ext cx="1967610" cy="599881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ect">
          <a:avLst/>
        </a:pr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2"/>
              </a:solidFill>
            </a:rPr>
            <a:t>Exogenous to endogenous</a:t>
          </a:r>
          <a:endParaRPr lang="en-US" sz="1700" kern="1200" dirty="0">
            <a:solidFill>
              <a:schemeClr val="tx2"/>
            </a:solidFill>
          </a:endParaRPr>
        </a:p>
      </dsp:txBody>
      <dsp:txXfrm>
        <a:off x="5951262" y="1500802"/>
        <a:ext cx="1967610" cy="599881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12394" y="1500802"/>
        <a:ext cx="1967610" cy="599881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ect">
          <a:avLst/>
        </a:pr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tx2"/>
              </a:solidFill>
            </a:rPr>
            <a:t> to endogenous</a:t>
          </a:r>
        </a:p>
      </dsp:txBody>
      <dsp:txXfrm>
        <a:off x="5951262" y="2250653"/>
        <a:ext cx="1967610" cy="599881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12394" y="2250653"/>
        <a:ext cx="1967610" cy="599881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ect">
          <a:avLst/>
        </a:pr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</a:rPr>
            <a:t>Latent variables</a:t>
          </a:r>
        </a:p>
      </dsp:txBody>
      <dsp:txXfrm>
        <a:off x="3590130" y="3375430"/>
        <a:ext cx="1967610" cy="599881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ect">
          <a:avLst/>
        </a:pr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tx2"/>
              </a:solidFill>
            </a:rPr>
            <a:t>Latent </a:t>
          </a:r>
          <a:r>
            <a:rPr lang="en-US" sz="1700" kern="1200">
              <a:solidFill>
                <a:schemeClr val="tx2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tx2"/>
              </a:solidFill>
            </a:rPr>
            <a:t> observed</a:t>
          </a:r>
          <a:endParaRPr lang="en-US" sz="1700" kern="1200" dirty="0">
            <a:solidFill>
              <a:schemeClr val="tx2"/>
            </a:solidFill>
          </a:endParaRPr>
        </a:p>
      </dsp:txBody>
      <dsp:txXfrm>
        <a:off x="5951262" y="3000505"/>
        <a:ext cx="1967610" cy="599881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ect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12394" y="3000505"/>
        <a:ext cx="1967610" cy="599881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ect">
          <a:avLst/>
        </a:pr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2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51262" y="3750356"/>
        <a:ext cx="1967610" cy="599881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ect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12394" y="3750356"/>
        <a:ext cx="1967610" cy="599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oarc.ucla.edu/r/seminars/rse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17,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blipFill>
                <a:blip r:embed="rId3"/>
                <a:stretch>
                  <a:fillRect l="-1211" b="-96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blipFill>
                <a:blip r:embed="rId3"/>
                <a:stretch>
                  <a:fillRect t="-720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lm(y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simple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it(them)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AE65-79BF-D44D-EAFA-E2AB203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EFDC-4AB4-3B14-B7DB-7AE2BF33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3EA8B-5CEF-CC70-2E07-B067293A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8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2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9041332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364BBD-9F46-9C43-9676-2B6336BFA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987174-0D9E-0945-A13D-D7A8A2A2E4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3F987174-0D9E-0945-A13D-D7A8A2A2E4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1739D52-88E2-B643-AD55-F90C317A3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11739D52-88E2-B643-AD55-F90C317A3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84A9E6-59AA-1947-9AC2-3F4A850FF3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8184A9E6-59AA-1947-9AC2-3F4A850FF3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85F13CC-C3F3-8646-9024-AEE25DA54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graphicEl>
                                              <a:dgm id="{C85F13CC-C3F3-8646-9024-AEE25DA544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79A105-422E-0C4B-8350-55DA703332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7379A105-422E-0C4B-8350-55DA703332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098306-05AB-D747-9A24-47583E916C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graphicEl>
                                              <a:dgm id="{4D098306-05AB-D747-9A24-47583E916C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CE081E-5AD4-2343-B1F3-4B63640867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3ECE081E-5AD4-2343-B1F3-4B63640867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37F675-3C1F-1C41-A8CF-4A3A96EDA9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0737F675-3C1F-1C41-A8CF-4A3A96EDA9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5F5E574-1896-7D42-9628-BADB6F9D12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45F5E574-1896-7D42-9628-BADB6F9D12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1ED4DA-14C3-A24C-AE9C-39005BF5A7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graphicEl>
                                              <a:dgm id="{A01ED4DA-14C3-A24C-AE9C-39005BF5A7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91774A-07A8-104A-A612-C73A8073B4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graphicEl>
                                              <a:dgm id="{AF91774A-07A8-104A-A612-C73A8073B4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4B408E-FB18-5340-B621-C52DA07C80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graphicEl>
                                              <a:dgm id="{134B408E-FB18-5340-B621-C52DA07C80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2B91B-8E61-6E48-B3F8-25F7309A1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graphicEl>
                                              <a:dgm id="{DFA2B91B-8E61-6E48-B3F8-25F7309A19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7C7B0E-C52C-2B46-A58B-267E53FCFD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677C7B0E-C52C-2B46-A58B-267E53FCFD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852814-B488-544B-AEE3-A07C261A8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12852814-B488-544B-AEE3-A07C261A8B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4968916-C15D-7549-AC64-B223DB56F4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graphicEl>
                                              <a:dgm id="{14968916-C15D-7549-AC64-B223DB56F4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00ED95-3029-7C43-AFFA-A2EB04F42F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graphicEl>
                                              <a:dgm id="{E600ED95-3029-7C43-AFFA-A2EB04F42F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53FB57-8087-6D48-9582-5BC8B3887F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graphicEl>
                                              <a:dgm id="{3753FB57-8087-6D48-9582-5BC8B3887F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CBA35E-82F6-9B47-BB2F-CD3842BE98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graphicEl>
                                              <a:dgm id="{D1CBA35E-82F6-9B47-BB2F-CD3842BE98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21650A-3FE1-1C49-8358-6BF7839E20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graphicEl>
                                              <a:dgm id="{8E21650A-3FE1-1C49-8358-6BF7839E20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375626-F0E6-5C45-8F62-D408C8EB70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graphicEl>
                                              <a:dgm id="{72375626-F0E6-5C45-8F62-D408C8EB70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6BC0C8-6E73-164D-AAA6-97AB6C903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graphicEl>
                                              <a:dgm id="{856BC0C8-6E73-164D-AAA6-97AB6C903E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0D66A8-D332-7243-AFDB-FE0909E1B6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graphicEl>
                                              <a:dgm id="{AF0D66A8-D332-7243-AFDB-FE0909E1B6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D0530A-8151-6043-997C-CA04757E2F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graphicEl>
                                              <a:dgm id="{4CD0530A-8151-6043-997C-CA04757E2F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FBE6A6-7DC6-0442-8BA6-0007D2FBDA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graphicEl>
                                              <a:dgm id="{0BFBE6A6-7DC6-0442-8BA6-0007D2FBDA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E9186-0050-2E48-9E09-9B37E206CB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graphicEl>
                                              <a:dgm id="{1B8E9186-0050-2E48-9E09-9B37E206CB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89D2EC-F2DA-A446-9085-1AA4E75BC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graphicEl>
                                              <a:dgm id="{9089D2EC-F2DA-A446-9085-1AA4E75BC4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5D2EA6-13B2-5E44-8C77-7CC7A0BD93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graphicEl>
                                              <a:dgm id="{5D5D2EA6-13B2-5E44-8C77-7CC7A0BD93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3653DA-8C92-114C-807E-97E86E35F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graphicEl>
                                              <a:dgm id="{7B3653DA-8C92-114C-807E-97E86E35F2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5C9EA81-784F-A640-A51A-3480F44551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graphicEl>
                                              <a:dgm id="{95C9EA81-784F-A640-A51A-3480F44551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198B3B-29EE-A54C-82D8-26B57A4BB7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graphicEl>
                                              <a:dgm id="{B8198B3B-29EE-A54C-82D8-26B57A4BB7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EA6D27-776E-2741-81CD-031229BB51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graphicEl>
                                              <a:dgm id="{33EA6D27-776E-2741-81CD-031229BB51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BC60C1-D56B-DE41-B7F1-81D3580A8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>
                                            <p:graphicEl>
                                              <a:dgm id="{DFBC60C1-D56B-DE41-B7F1-81D3580A84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1BA305-B462-F34F-BB44-BEB18D01E7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graphicEl>
                                              <a:dgm id="{3F1BA305-B462-F34F-BB44-BEB18D01E7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</a:t>
                </a:r>
                <a:r>
                  <a:rPr lang="en-CA" i="1" dirty="0"/>
                  <a:t>independent</a:t>
                </a:r>
                <a:r>
                  <a:rPr lang="en-CA" dirty="0"/>
                  <a:t>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</a:t>
                </a:r>
                <a:r>
                  <a:rPr lang="en-CA" i="1" dirty="0">
                    <a:solidFill>
                      <a:schemeClr val="tx1"/>
                    </a:solidFill>
                  </a:rPr>
                  <a:t>inside</a:t>
                </a:r>
                <a:r>
                  <a:rPr lang="en-CA" dirty="0">
                    <a:solidFill>
                      <a:schemeClr val="tx1"/>
                    </a:solidFill>
                  </a:rPr>
                  <a:t>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</a:t>
                </a:r>
                <a:r>
                  <a:rPr lang="en-CA" i="1" dirty="0"/>
                  <a:t>dependent</a:t>
                </a:r>
                <a:r>
                  <a:rPr lang="en-CA" dirty="0"/>
                  <a:t>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Examples: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732</Words>
  <Application>Microsoft Macintosh PowerPoint</Application>
  <PresentationFormat>Widescreen</PresentationFormat>
  <Paragraphs>150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An 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Review of Linear Regression</vt:lpstr>
      <vt:lpstr>Review of Linear Regression</vt:lpstr>
      <vt:lpstr>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Example: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9</cp:revision>
  <dcterms:created xsi:type="dcterms:W3CDTF">2025-06-02T22:03:30Z</dcterms:created>
  <dcterms:modified xsi:type="dcterms:W3CDTF">2025-06-18T02:00:02Z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